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29" y="-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ior\Documents\NSS_DATA_Analytics\projects\marathons-from-access-black-butterflies\Marathons_JR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jrior\Documents\NSS_DATA_Analytics\projects\marathons-from-access-black-butterflies\Marathons_JR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R&amp;R Marathon Fastest Times,</a:t>
            </a:r>
            <a:r>
              <a:rPr lang="en-US" baseline="0"/>
              <a:t> 2016-2019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analysis!$C$1</c:f>
              <c:strCache>
                <c:ptCount val="1"/>
                <c:pt idx="0">
                  <c:v>2016_marathons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analysis!$C$2</c:f>
              <c:numCache>
                <c:formatCode>hh:mm:ss</c:formatCode>
                <c:ptCount val="1"/>
                <c:pt idx="0">
                  <c:v>0.10118055555555555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E-4863-8A79-3D27102984E3}"/>
            </c:ext>
          </c:extLst>
        </c:ser>
        <c:ser>
          <c:idx val="3"/>
          <c:order val="1"/>
          <c:tx>
            <c:strRef>
              <c:f>analysis!$E$1</c:f>
              <c:strCache>
                <c:ptCount val="1"/>
                <c:pt idx="0">
                  <c:v>2017_marathons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analysis!$E$2</c:f>
              <c:numCache>
                <c:formatCode>hh:mm:ss</c:formatCode>
                <c:ptCount val="1"/>
                <c:pt idx="0">
                  <c:v>0.11140046296296297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E-4863-8A79-3D27102984E3}"/>
            </c:ext>
          </c:extLst>
        </c:ser>
        <c:ser>
          <c:idx val="5"/>
          <c:order val="2"/>
          <c:tx>
            <c:strRef>
              <c:f>analysis!$G$1</c:f>
              <c:strCache>
                <c:ptCount val="1"/>
                <c:pt idx="0">
                  <c:v>2018_marathons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analysis!$G$2</c:f>
              <c:numCache>
                <c:formatCode>hh:mm:ss</c:formatCode>
                <c:ptCount val="1"/>
                <c:pt idx="0">
                  <c:v>0.10296296296296296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E-4863-8A79-3D27102984E3}"/>
            </c:ext>
          </c:extLst>
        </c:ser>
        <c:ser>
          <c:idx val="7"/>
          <c:order val="3"/>
          <c:tx>
            <c:strRef>
              <c:f>analysis!$I$1</c:f>
              <c:strCache>
                <c:ptCount val="1"/>
                <c:pt idx="0">
                  <c:v>2019_marathons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analysis!$I$2</c:f>
              <c:numCache>
                <c:formatCode>hh:mm:ss</c:formatCode>
                <c:ptCount val="1"/>
                <c:pt idx="0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8E-4863-8A79-3D27102984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411551"/>
        <c:axId val="129399487"/>
      </c:barChart>
      <c:catAx>
        <c:axId val="129411551"/>
        <c:scaling>
          <c:orientation val="minMax"/>
        </c:scaling>
        <c:delete val="1"/>
        <c:axPos val="b"/>
        <c:majorTickMark val="none"/>
        <c:minorTickMark val="none"/>
        <c:tickLblPos val="nextTo"/>
        <c:crossAx val="129399487"/>
        <c:crosses val="autoZero"/>
        <c:auto val="1"/>
        <c:lblAlgn val="ctr"/>
        <c:lblOffset val="100"/>
        <c:noMultiLvlLbl val="0"/>
      </c:catAx>
      <c:valAx>
        <c:axId val="12939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(HH:MM:SS)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R&amp;R Half-Marathon Fastest Times, 2016-2019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analysis!$B$1</c:f>
              <c:strCache>
                <c:ptCount val="1"/>
                <c:pt idx="0">
                  <c:v>2016_half_marathons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analysis!$B$2</c:f>
              <c:numCache>
                <c:formatCode>hh:mm:ss</c:formatCode>
                <c:ptCount val="1"/>
                <c:pt idx="0">
                  <c:v>4.9479166666666664E-2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B-4DF7-87E1-C42011232E48}"/>
            </c:ext>
          </c:extLst>
        </c:ser>
        <c:ser>
          <c:idx val="2"/>
          <c:order val="1"/>
          <c:tx>
            <c:strRef>
              <c:f>analysis!$D$1</c:f>
              <c:strCache>
                <c:ptCount val="1"/>
                <c:pt idx="0">
                  <c:v>2017_half_marathons</c:v>
                </c:pt>
              </c:strCache>
            </c:strRef>
          </c:tx>
          <c:spPr>
            <a:solidFill>
              <a:srgbClr val="FFC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analysis!$D$2</c:f>
              <c:numCache>
                <c:formatCode>hh:mm:ss</c:formatCode>
                <c:ptCount val="1"/>
                <c:pt idx="0">
                  <c:v>4.9282407407407407E-2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B-4DF7-87E1-C42011232E48}"/>
            </c:ext>
          </c:extLst>
        </c:ser>
        <c:ser>
          <c:idx val="4"/>
          <c:order val="2"/>
          <c:tx>
            <c:strRef>
              <c:f>analysis!$F$1</c:f>
              <c:strCache>
                <c:ptCount val="1"/>
                <c:pt idx="0">
                  <c:v>2018_half_marathons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analysis!$F$2</c:f>
              <c:numCache>
                <c:formatCode>hh:mm:ss</c:formatCode>
                <c:ptCount val="1"/>
                <c:pt idx="0">
                  <c:v>4.8206018518518516E-2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B-4DF7-87E1-C42011232E48}"/>
            </c:ext>
          </c:extLst>
        </c:ser>
        <c:ser>
          <c:idx val="6"/>
          <c:order val="3"/>
          <c:tx>
            <c:strRef>
              <c:f>analysis!$H$1</c:f>
              <c:strCache>
                <c:ptCount val="1"/>
                <c:pt idx="0">
                  <c:v>2019_half_marathons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analysis!$H$2</c:f>
              <c:numCache>
                <c:formatCode>hh:mm:ss</c:formatCode>
                <c:ptCount val="1"/>
                <c:pt idx="0">
                  <c:v>4.8645833333333333E-2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B-4DF7-87E1-C42011232E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428191"/>
        <c:axId val="129428607"/>
      </c:barChart>
      <c:catAx>
        <c:axId val="129428191"/>
        <c:scaling>
          <c:orientation val="minMax"/>
        </c:scaling>
        <c:delete val="1"/>
        <c:axPos val="b"/>
        <c:majorTickMark val="none"/>
        <c:minorTickMark val="none"/>
        <c:tickLblPos val="nextTo"/>
        <c:crossAx val="129428607"/>
        <c:crosses val="autoZero"/>
        <c:auto val="1"/>
        <c:lblAlgn val="ctr"/>
        <c:lblOffset val="100"/>
        <c:noMultiLvlLbl val="0"/>
      </c:catAx>
      <c:valAx>
        <c:axId val="12942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(HH:MM:SS)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2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R&amp;R Half-Marathon Slowest Times, 2016-2019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analysis!$B$52</c:f>
              <c:strCache>
                <c:ptCount val="1"/>
                <c:pt idx="0">
                  <c:v>2016_half_marathons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analysis!$B$53</c:f>
              <c:numCache>
                <c:formatCode>hh:mm:ss</c:formatCode>
                <c:ptCount val="1"/>
                <c:pt idx="0">
                  <c:v>0.2046412037037037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1-470F-871A-2D082E41C35F}"/>
            </c:ext>
          </c:extLst>
        </c:ser>
        <c:ser>
          <c:idx val="2"/>
          <c:order val="1"/>
          <c:tx>
            <c:strRef>
              <c:f>analysis!$D$52</c:f>
              <c:strCache>
                <c:ptCount val="1"/>
                <c:pt idx="0">
                  <c:v>2017_half_marathons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analysis!$D$53</c:f>
              <c:numCache>
                <c:formatCode>hh:mm:ss</c:formatCode>
                <c:ptCount val="1"/>
                <c:pt idx="0">
                  <c:v>0.26277777777777778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1-470F-871A-2D082E41C35F}"/>
            </c:ext>
          </c:extLst>
        </c:ser>
        <c:ser>
          <c:idx val="4"/>
          <c:order val="2"/>
          <c:tx>
            <c:strRef>
              <c:f>analysis!$F$52</c:f>
              <c:strCache>
                <c:ptCount val="1"/>
                <c:pt idx="0">
                  <c:v>2018_half_marathons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analysis!$F$53</c:f>
              <c:numCache>
                <c:formatCode>hh:mm:ss</c:formatCode>
                <c:ptCount val="1"/>
                <c:pt idx="0">
                  <c:v>0.20006944444444444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1-470F-871A-2D082E41C35F}"/>
            </c:ext>
          </c:extLst>
        </c:ser>
        <c:ser>
          <c:idx val="6"/>
          <c:order val="3"/>
          <c:tx>
            <c:strRef>
              <c:f>analysis!$H$52</c:f>
              <c:strCache>
                <c:ptCount val="1"/>
                <c:pt idx="0">
                  <c:v>2019_half_marathons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analysis!$H$53</c:f>
              <c:numCache>
                <c:formatCode>hh:mm:ss</c:formatCode>
                <c:ptCount val="1"/>
                <c:pt idx="0">
                  <c:v>0.21082175925925925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11-470F-871A-2D082E41C3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3944175"/>
        <c:axId val="1083939183"/>
      </c:barChart>
      <c:catAx>
        <c:axId val="1083944175"/>
        <c:scaling>
          <c:orientation val="minMax"/>
        </c:scaling>
        <c:delete val="1"/>
        <c:axPos val="b"/>
        <c:majorTickMark val="none"/>
        <c:minorTickMark val="none"/>
        <c:tickLblPos val="nextTo"/>
        <c:crossAx val="1083939183"/>
        <c:crosses val="autoZero"/>
        <c:auto val="1"/>
        <c:lblAlgn val="ctr"/>
        <c:lblOffset val="100"/>
        <c:noMultiLvlLbl val="0"/>
      </c:catAx>
      <c:valAx>
        <c:axId val="108393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(HH:MM:SS)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4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R&amp;R Marathon Slowest Times, 2016-2019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analysis!$C$52</c:f>
              <c:strCache>
                <c:ptCount val="1"/>
                <c:pt idx="0">
                  <c:v>2016_marathons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analysis!$C$53</c:f>
              <c:numCache>
                <c:formatCode>hh:mm:ss</c:formatCode>
                <c:ptCount val="1"/>
                <c:pt idx="0">
                  <c:v>0.29166666666666669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3-4ECA-802F-8BAD1B6E511B}"/>
            </c:ext>
          </c:extLst>
        </c:ser>
        <c:ser>
          <c:idx val="3"/>
          <c:order val="1"/>
          <c:tx>
            <c:strRef>
              <c:f>analysis!$E$52</c:f>
              <c:strCache>
                <c:ptCount val="1"/>
                <c:pt idx="0">
                  <c:v>2017_marathons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analysis!$E$53</c:f>
              <c:numCache>
                <c:formatCode>hh:mm:ss</c:formatCode>
                <c:ptCount val="1"/>
                <c:pt idx="0">
                  <c:v>0.27660879629629631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3-4ECA-802F-8BAD1B6E511B}"/>
            </c:ext>
          </c:extLst>
        </c:ser>
        <c:ser>
          <c:idx val="5"/>
          <c:order val="2"/>
          <c:tx>
            <c:strRef>
              <c:f>analysis!$G$52</c:f>
              <c:strCache>
                <c:ptCount val="1"/>
                <c:pt idx="0">
                  <c:v>2018_marathons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analysis!$G$53</c:f>
              <c:numCache>
                <c:formatCode>hh:mm:ss</c:formatCode>
                <c:ptCount val="1"/>
                <c:pt idx="0">
                  <c:v>0.27408564814814818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C3-4ECA-802F-8BAD1B6E511B}"/>
            </c:ext>
          </c:extLst>
        </c:ser>
        <c:ser>
          <c:idx val="7"/>
          <c:order val="3"/>
          <c:tx>
            <c:strRef>
              <c:f>analysis!$I$52</c:f>
              <c:strCache>
                <c:ptCount val="1"/>
                <c:pt idx="0">
                  <c:v>2019_marathons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analysis!$I$53</c:f>
              <c:numCache>
                <c:formatCode>hh:mm:ss</c:formatCode>
                <c:ptCount val="1"/>
                <c:pt idx="0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C3-4ECA-802F-8BAD1B6E51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3970799"/>
        <c:axId val="1083972879"/>
      </c:barChart>
      <c:catAx>
        <c:axId val="1083970799"/>
        <c:scaling>
          <c:orientation val="minMax"/>
        </c:scaling>
        <c:delete val="1"/>
        <c:axPos val="b"/>
        <c:majorTickMark val="none"/>
        <c:minorTickMark val="none"/>
        <c:tickLblPos val="nextTo"/>
        <c:crossAx val="1083972879"/>
        <c:crosses val="autoZero"/>
        <c:auto val="1"/>
        <c:lblAlgn val="ctr"/>
        <c:lblOffset val="100"/>
        <c:noMultiLvlLbl val="0"/>
      </c:catAx>
      <c:valAx>
        <c:axId val="108397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(HH:MM:SS)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Beat Oprah (Percent)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analysis!$A$76</c:f>
              <c:strCache>
                <c:ptCount val="1"/>
                <c:pt idx="0">
                  <c:v>Beat Oprah Percent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BC-42A1-908A-E44A7E6002B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BC-42A1-908A-E44A7E6002B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BC-42A1-908A-E44A7E6002BF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BC-42A1-908A-E44A7E6002BF}"/>
              </c:ext>
            </c:extLst>
          </c:dPt>
          <c:dLbls>
            <c:dLbl>
              <c:idx val="0"/>
              <c:layout>
                <c:manualLayout>
                  <c:x val="-0.14532374170140497"/>
                  <c:y val="0.116600457146744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BC-42A1-908A-E44A7E6002BF}"/>
                </c:ext>
              </c:extLst>
            </c:dLbl>
            <c:dLbl>
              <c:idx val="1"/>
              <c:layout>
                <c:manualLayout>
                  <c:x val="-0.14744470819823993"/>
                  <c:y val="-0.113912318463883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BC-42A1-908A-E44A7E6002BF}"/>
                </c:ext>
              </c:extLst>
            </c:dLbl>
            <c:dLbl>
              <c:idx val="2"/>
              <c:layout>
                <c:manualLayout>
                  <c:x val="6.8230372857804533E-2"/>
                  <c:y val="-0.191528904442725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BC-42A1-908A-E44A7E6002BF}"/>
                </c:ext>
              </c:extLst>
            </c:dLbl>
            <c:dLbl>
              <c:idx val="3"/>
              <c:layout>
                <c:manualLayout>
                  <c:x val="0.14824976841130152"/>
                  <c:y val="0.1027153027413636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BC-42A1-908A-E44A7E600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analysis!$B$75:$E$75</c:f>
              <c:strCache>
                <c:ptCount val="4"/>
                <c:pt idx="0">
                  <c:v>2016_marathons</c:v>
                </c:pt>
                <c:pt idx="1">
                  <c:v>2017_marathons</c:v>
                </c:pt>
                <c:pt idx="2">
                  <c:v>2018_marathons</c:v>
                </c:pt>
                <c:pt idx="3">
                  <c:v>2019_marathons</c:v>
                </c:pt>
              </c:strCache>
            </c:strRef>
          </c:cat>
          <c:val>
            <c:numRef>
              <c:f>analysis!$B$76:$E$76</c:f>
              <c:numCache>
                <c:formatCode>0.00%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0.39199209095402865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BC-42A1-908A-E44A7E6002B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Beat Oprah (Count)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analysis!$A$80</c:f>
              <c:strCache>
                <c:ptCount val="1"/>
                <c:pt idx="0">
                  <c:v>Beat Oprah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A9-47B8-BD3E-D67B17BEC4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A9-47B8-BD3E-D67B17BEC4A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A9-47B8-BD3E-D67B17BEC4A1}"/>
              </c:ext>
            </c:extLst>
          </c:dPt>
          <c:cat>
            <c:strRef>
              <c:f>analysis!$B$79:$E$79</c:f>
              <c:strCache>
                <c:ptCount val="4"/>
                <c:pt idx="0">
                  <c:v>2016_marathons</c:v>
                </c:pt>
                <c:pt idx="1">
                  <c:v>2017_marathons</c:v>
                </c:pt>
                <c:pt idx="2">
                  <c:v>2018_marathons</c:v>
                </c:pt>
                <c:pt idx="3">
                  <c:v>2019_marathons</c:v>
                </c:pt>
              </c:strCache>
            </c:strRef>
          </c:cat>
          <c:val>
            <c:numRef>
              <c:f>analysis!$B$80:$E$80</c:f>
              <c:numCache>
                <c:formatCode>General</c:formatCode>
                <c:ptCount val="4"/>
                <c:pt idx="0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A9-47B8-BD3E-D67B17BEC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236415"/>
        <c:axId val="2129240159"/>
      </c:barChart>
      <c:catAx>
        <c:axId val="21292364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9240159"/>
        <c:crosses val="autoZero"/>
        <c:auto val="1"/>
        <c:lblAlgn val="ctr"/>
        <c:lblOffset val="100"/>
        <c:noMultiLvlLbl val="0"/>
      </c:catAx>
      <c:valAx>
        <c:axId val="212924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 Who Beat Oprah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36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Scott Wietecha's Marathon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analysis!$A$46</c:f>
              <c:strCache>
                <c:ptCount val="1"/>
                <c:pt idx="0">
                  <c:v>Scott Wietecha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379935636480801E-2"/>
                  <c:y val="3.3586221065796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5A-4769-A418-B897F23D9FFC}"/>
                </c:ext>
              </c:extLst>
            </c:dLbl>
            <c:dLbl>
              <c:idx val="2"/>
              <c:layout>
                <c:manualLayout>
                  <c:x val="-4.7004288609012415E-2"/>
                  <c:y val="4.16007673961434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5A-4769-A418-B897F23D9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analysis!$B$45:$E$45</c:f>
              <c:strCache>
                <c:ptCount val="4"/>
                <c:pt idx="0">
                  <c:v>2016 Marathon</c:v>
                </c:pt>
                <c:pt idx="1">
                  <c:v>2017 Marathon</c:v>
                </c:pt>
                <c:pt idx="2">
                  <c:v>2018 Marathon</c:v>
                </c:pt>
                <c:pt idx="3">
                  <c:v>2019 Marathon</c:v>
                </c:pt>
              </c:strCache>
            </c:strRef>
          </c:cat>
          <c:val>
            <c:numRef>
              <c:f>analysis!$B$46:$E$46</c:f>
              <c:numCache>
                <c:formatCode>hh:mm:ss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5A-4769-A418-B897F23D9F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32853711"/>
        <c:axId val="732855791"/>
      </c:lineChart>
      <c:catAx>
        <c:axId val="73285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55791"/>
        <c:crosses val="autoZero"/>
        <c:auto val="1"/>
        <c:lblAlgn val="ctr"/>
        <c:lblOffset val="100"/>
        <c:noMultiLvlLbl val="0"/>
      </c:catAx>
      <c:valAx>
        <c:axId val="73285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(HH:MM:SS)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5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analysis!$B$68:$B$72</cx:f>
        <cx:lvl ptCount="5" formatCode="hh:mm:ss">
          <cx:pt idx="0">0.2046412037037037</cx:pt>
          <cx:pt idx="1">0.11818287037037037</cx:pt>
          <cx:pt idx="2">0.10159722222222223</cx:pt>
          <cx:pt idx="3">0.089097222222222217</cx:pt>
          <cx:pt idx="4">0.049479166666666664</cx:pt>
        </cx:lvl>
      </cx:numDim>
    </cx:data>
    <cx:data id="1">
      <cx:numDim type="val">
        <cx:f>analysis!$C$68:$C$72</cx:f>
        <cx:lvl ptCount="5" formatCode="hh:mm:ss">
          <cx:pt idx="0">0.26277777777777778</cx:pt>
          <cx:pt idx="1">0.12858796296296296</cx:pt>
          <cx:pt idx="2">0.11081018518518519</cx:pt>
          <cx:pt idx="3">0.096030092592592597</cx:pt>
          <cx:pt idx="4">0.049282407407407407</cx:pt>
        </cx:lvl>
      </cx:numDim>
    </cx:data>
    <cx:data id="2">
      <cx:numDim type="val">
        <cx:f>analysis!$D$68:$D$72</cx:f>
        <cx:lvl ptCount="5" formatCode="hh:mm:ss">
          <cx:pt idx="0">0.20006944444444444</cx:pt>
          <cx:pt idx="1">0.11893518518518519</cx:pt>
          <cx:pt idx="2">0.10106481481481482</cx:pt>
          <cx:pt idx="3">0.088437500000000002</cx:pt>
          <cx:pt idx="4">0.048206018518518516</cx:pt>
        </cx:lvl>
      </cx:numDim>
    </cx:data>
    <cx:data id="3">
      <cx:numDim type="val">
        <cx:f>analysis!$E$68:$E$72</cx:f>
        <cx:lvl ptCount="5" formatCode="hh:mm:ss">
          <cx:pt idx="0">0.21082175925925925</cx:pt>
          <cx:pt idx="1">0.11909722222222222</cx:pt>
          <cx:pt idx="2">0.10146990740740741</cx:pt>
          <cx:pt idx="3">0.088240740740740745</cx:pt>
          <cx:pt idx="4">0.048645833333333333</cx:pt>
        </cx:lvl>
      </cx:numDim>
    </cx:data>
  </cx:chartData>
  <cx:chart>
    <cx:title pos="t" align="ctr" overlay="0">
      <cx:tx>
        <cx:txData>
          <cx:v>Box-and-Whiskers for R&amp;R Half-Marathons, 2016-2019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Box-and-Whiskers for R&amp;R Half-Marathons, 2016-2019</a:t>
          </a:r>
        </a:p>
      </cx:txPr>
    </cx:title>
    <cx:plotArea>
      <cx:plotAreaRegion>
        <cx:series layoutId="boxWhisker" uniqueId="{F91E5011-42C4-4147-ADC8-0F04BE9CD502}" formatIdx="0">
          <cx:tx>
            <cx:txData>
              <cx:f>analysis!$B$67</cx:f>
              <cx:v>2016_half_marathons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C9E5597-5D95-45BD-8A2E-5B9F27262459}" formatIdx="1">
          <cx:tx>
            <cx:txData>
              <cx:f>analysis!$C$67</cx:f>
              <cx:v>2017_half_marathons</cx:v>
            </cx:txData>
          </cx:tx>
          <cx:spPr>
            <a:solidFill>
              <a:schemeClr val="accent4"/>
            </a:solidFill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310DEBD-EC68-4D3F-9CA5-08C027F88768}" formatIdx="2">
          <cx:tx>
            <cx:txData>
              <cx:f>analysis!$D$67</cx:f>
              <cx:v>2018_half_marathons</cx:v>
            </cx:txData>
          </cx:tx>
          <cx:spPr>
            <a:solidFill>
              <a:schemeClr val="accent6"/>
            </a:solidFill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EC2F684B-2B64-4520-809E-D3BFDF1863CF}" formatIdx="3">
          <cx:tx>
            <cx:txData>
              <cx:f>analysis!$E$67</cx:f>
              <cx:v>2019_half_marathons</cx:v>
            </cx:txData>
          </cx:tx>
          <cx:spPr>
            <a:solidFill>
              <a:schemeClr val="accent2">
                <a:lumMod val="50000"/>
              </a:schemeClr>
            </a:solidFill>
          </cx:spPr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Times (HH:MM:SS)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Times (HH:MM:SS)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6530-5737-4847-A501-70482610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96DC-B1E3-45D3-B690-1D49F002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9133-0714-424C-9297-7AB0A96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A928-87B0-49C5-86CE-289DF7EC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D775-B0B1-401B-A48D-96C448B9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2540-1185-4D21-A87E-5D15A4B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A5F00-EF3F-4A70-B5D4-071096A6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AEB7-225B-4D57-8450-461C1D57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2695-6054-43FD-85C3-92DA62A3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375-8EFE-433A-91F1-893362C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E778F-FD89-4C7D-8486-EF9272DC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0DF5-80C5-4AD6-B7CC-20FB5E12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F27F-4B7B-484C-BF4F-C483863C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EBFD7-FBE3-40A1-B158-A2F812DB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2BA4-91C3-4619-BA1B-FE6D7E09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2DB1-4361-4E7D-B85C-0825605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1751-909A-4242-95EC-92CAA4F5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068F-8552-42DE-BD0A-6766670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36E0-73ED-4021-99B1-B852070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7437-5AB4-43C4-B305-5B3462D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DDD8-20F6-419D-A43C-C88A384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DEBB-2D3F-4BF4-B8D8-F9E9F99F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D316-E342-44DB-808D-97039F63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FE83-F113-40B6-864A-D6AD30BE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882B-53D1-46C7-BE80-9287116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35A8-2477-4254-9A51-22ACC0CC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AA6E-A5EB-4715-84AB-78EFBC9B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A9215-3894-4F39-ACF1-4F1B1E22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16C7-C418-47E8-B362-0C10128F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9AEDF-E3E5-493B-971D-574B7ADD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33E0-FD11-45F9-AAF0-6D335E3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0120-2579-4205-A854-5AD483C0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44C7-34B6-40CE-B2A6-686F1AD5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7403-AD13-4BE6-BF6A-E362FD0B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D4561-1066-41F2-91E7-A80DEEA3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C41BE-4D3A-41B8-BEFD-40C3EEF83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0B3D1-D21D-4B71-80F9-FE9912F1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80EFB-2EFA-4452-BE4B-EBAC4872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D3468-B491-4879-BE13-FF03E63B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B938-1A43-457B-87CD-86E4763E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B757F-351B-4F0C-8B08-E912D207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2283A-8D97-4CEA-86E8-6346004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387AF-4BFA-4355-AA78-45696BC6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9E42B-FFEA-494E-B051-56C3716C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6D3AE-4E0F-4B67-9E90-B5D29184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83C7-AF88-497A-8004-F174A95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B249-4258-4F98-9A42-64FD7E83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9B3A-C6F0-417F-B242-83BBC630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DC26D-74EB-4F01-99AD-4FBAAE95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7634-0CA1-47AC-AE3E-B38E03E4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C6318-10F6-46AE-B17F-8BEA26C9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4AC9-DCE8-4CB2-906B-59666A1D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2D24-4B91-4BCE-B330-9C65768A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43435-E239-4543-9DCF-CBE060ADE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46183-518F-426F-8959-A6F226C4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6320-EAD7-445F-B59D-CA52895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D62B-F5EB-464D-A5FB-18D7C31E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DB8F-5264-455A-823A-95BC558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6749D-7592-4558-8D03-BB39CC0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F292-DDCE-4829-A77F-E258A0B8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9232-7F3E-4371-BDFD-AA04A54A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E95F-6094-44D5-BE1E-9FE62AE65B6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89DA-3220-49D7-B58E-160733074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E4DD-D7D6-44AC-A0C3-DD32AB73F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573D-DD8A-4BA2-A0F6-AEA34156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264B777-A1EE-41C3-8711-B04710A6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2" b="2237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FFA90-CC0A-4524-B268-047DC5D7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Marathon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58974-E316-4664-8A71-D5424C44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Black Butterflies Production</a:t>
            </a:r>
          </a:p>
          <a:p>
            <a:r>
              <a:rPr lang="en-US">
                <a:solidFill>
                  <a:srgbClr val="FFFFFF"/>
                </a:solidFill>
              </a:rPr>
              <a:t>Joshua Rio-Ross</a:t>
            </a:r>
          </a:p>
        </p:txBody>
      </p:sp>
    </p:spTree>
    <p:extLst>
      <p:ext uri="{BB962C8B-B14F-4D97-AF65-F5344CB8AC3E}">
        <p14:creationId xmlns:p14="http://schemas.microsoft.com/office/powerpoint/2010/main" val="342729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835F-B250-4D0F-913D-68BF43C3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Demoralized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99DFE1-702E-4ED6-A4E5-951BE256E8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6445234"/>
              </p:ext>
            </p:extLst>
          </p:nvPr>
        </p:nvGraphicFramePr>
        <p:xfrm>
          <a:off x="838200" y="1825625"/>
          <a:ext cx="4962236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322">
                  <a:extLst>
                    <a:ext uri="{9D8B030D-6E8A-4147-A177-3AD203B41FA5}">
                      <a16:colId xmlns:a16="http://schemas.microsoft.com/office/drawing/2014/main" val="4020099975"/>
                    </a:ext>
                  </a:extLst>
                </a:gridCol>
                <a:gridCol w="2660914">
                  <a:extLst>
                    <a:ext uri="{9D8B030D-6E8A-4147-A177-3AD203B41FA5}">
                      <a16:colId xmlns:a16="http://schemas.microsoft.com/office/drawing/2014/main" val="2740070480"/>
                    </a:ext>
                  </a:extLst>
                </a:gridCol>
              </a:tblGrid>
              <a:tr h="676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 of Top-3 Finisher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 of Top-3 Finishes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498273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Brian Shelton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6795084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Christopher Capps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701272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Daniel Everett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136424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Garang</a:t>
                      </a:r>
                      <a:r>
                        <a:rPr lang="en-US" sz="1100" u="none" strike="noStrike" dirty="0">
                          <a:effectLst/>
                        </a:rPr>
                        <a:t> Madut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440577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Jordan Wilson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678137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Kevin Fink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404209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Ryan </a:t>
                      </a:r>
                      <a:r>
                        <a:rPr lang="en-US" sz="1100" u="none" strike="noStrike" dirty="0" err="1">
                          <a:effectLst/>
                        </a:rPr>
                        <a:t>Regnier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3400704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Scott </a:t>
                      </a:r>
                      <a:r>
                        <a:rPr lang="en-US" sz="1100" u="none" strike="noStrike" dirty="0" err="1">
                          <a:effectLst/>
                        </a:rPr>
                        <a:t>Wietecha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921401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Steelton Flynn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72671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333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01F5AC-8BCE-4C0C-8207-B500723BDB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7407440"/>
              </p:ext>
            </p:extLst>
          </p:nvPr>
        </p:nvGraphicFramePr>
        <p:xfrm>
          <a:off x="6172201" y="1825625"/>
          <a:ext cx="5181599" cy="3997902"/>
        </p:xfrm>
        <a:graphic>
          <a:graphicData uri="http://schemas.openxmlformats.org/drawingml/2006/table">
            <a:tbl>
              <a:tblPr/>
              <a:tblGrid>
                <a:gridCol w="1331135">
                  <a:extLst>
                    <a:ext uri="{9D8B030D-6E8A-4147-A177-3AD203B41FA5}">
                      <a16:colId xmlns:a16="http://schemas.microsoft.com/office/drawing/2014/main" val="1013101577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1638568233"/>
                    </a:ext>
                  </a:extLst>
                </a:gridCol>
                <a:gridCol w="1018452">
                  <a:extLst>
                    <a:ext uri="{9D8B030D-6E8A-4147-A177-3AD203B41FA5}">
                      <a16:colId xmlns:a16="http://schemas.microsoft.com/office/drawing/2014/main" val="4136039967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2888736666"/>
                    </a:ext>
                  </a:extLst>
                </a:gridCol>
                <a:gridCol w="955916">
                  <a:extLst>
                    <a:ext uri="{9D8B030D-6E8A-4147-A177-3AD203B41FA5}">
                      <a16:colId xmlns:a16="http://schemas.microsoft.com/office/drawing/2014/main" val="2489296644"/>
                    </a:ext>
                  </a:extLst>
                </a:gridCol>
              </a:tblGrid>
              <a:tr h="723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Top-3 Finishers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177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Shelton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46494"/>
                  </a:ext>
                </a:extLst>
              </a:tr>
              <a:tr h="38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Capps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916437"/>
                  </a:ext>
                </a:extLst>
              </a:tr>
              <a:tr h="3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Everett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03:00:55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6572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Garang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02:29:52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170838"/>
                  </a:ext>
                </a:extLst>
              </a:tr>
              <a:tr h="34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Wilson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02:35:24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6027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Fink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4881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Regnier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02:56:28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56197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7257"/>
                  </a:ext>
                </a:extLst>
              </a:tr>
              <a:tr h="34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Steelton Flynn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4155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90A250-F935-4F9D-906B-1A8632FD4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835F-B250-4D0F-913D-68BF43C3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7"/>
          </a:xfrm>
        </p:spPr>
        <p:txBody>
          <a:bodyPr/>
          <a:lstStyle/>
          <a:p>
            <a:pPr algn="ctr"/>
            <a:r>
              <a:rPr lang="en-US" dirty="0"/>
              <a:t>Demoralized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99DFE1-702E-4ED6-A4E5-951BE256E86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4962236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322">
                  <a:extLst>
                    <a:ext uri="{9D8B030D-6E8A-4147-A177-3AD203B41FA5}">
                      <a16:colId xmlns:a16="http://schemas.microsoft.com/office/drawing/2014/main" val="4020099975"/>
                    </a:ext>
                  </a:extLst>
                </a:gridCol>
                <a:gridCol w="2660914">
                  <a:extLst>
                    <a:ext uri="{9D8B030D-6E8A-4147-A177-3AD203B41FA5}">
                      <a16:colId xmlns:a16="http://schemas.microsoft.com/office/drawing/2014/main" val="2740070480"/>
                    </a:ext>
                  </a:extLst>
                </a:gridCol>
              </a:tblGrid>
              <a:tr h="676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 of Top-3 Finisher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 of Top-3 Finishes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498273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Brian Shelton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6795084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Christopher Capps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701272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Daniel Everett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136424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Garang</a:t>
                      </a:r>
                      <a:r>
                        <a:rPr lang="en-US" sz="1100" u="none" strike="noStrike" dirty="0">
                          <a:effectLst/>
                        </a:rPr>
                        <a:t> Madut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440577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Jordan Wilson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678137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Kevin Fink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404209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Ryan </a:t>
                      </a:r>
                      <a:r>
                        <a:rPr lang="en-US" sz="1100" u="none" strike="noStrike" dirty="0" err="1">
                          <a:effectLst/>
                        </a:rPr>
                        <a:t>Regnier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3400704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Scott </a:t>
                      </a:r>
                      <a:r>
                        <a:rPr lang="en-US" sz="1100" u="none" strike="noStrike" dirty="0" err="1">
                          <a:effectLst/>
                        </a:rPr>
                        <a:t>Wietecha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9214010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Steelton Flynn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72671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333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01F5AC-8BCE-4C0C-8207-B500723BDB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588518"/>
              </p:ext>
            </p:extLst>
          </p:nvPr>
        </p:nvGraphicFramePr>
        <p:xfrm>
          <a:off x="6172201" y="1825625"/>
          <a:ext cx="5181599" cy="3997902"/>
        </p:xfrm>
        <a:graphic>
          <a:graphicData uri="http://schemas.openxmlformats.org/drawingml/2006/table">
            <a:tbl>
              <a:tblPr/>
              <a:tblGrid>
                <a:gridCol w="1331135">
                  <a:extLst>
                    <a:ext uri="{9D8B030D-6E8A-4147-A177-3AD203B41FA5}">
                      <a16:colId xmlns:a16="http://schemas.microsoft.com/office/drawing/2014/main" val="1013101577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1638568233"/>
                    </a:ext>
                  </a:extLst>
                </a:gridCol>
                <a:gridCol w="1018452">
                  <a:extLst>
                    <a:ext uri="{9D8B030D-6E8A-4147-A177-3AD203B41FA5}">
                      <a16:colId xmlns:a16="http://schemas.microsoft.com/office/drawing/2014/main" val="4136039967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2888736666"/>
                    </a:ext>
                  </a:extLst>
                </a:gridCol>
                <a:gridCol w="955916">
                  <a:extLst>
                    <a:ext uri="{9D8B030D-6E8A-4147-A177-3AD203B41FA5}">
                      <a16:colId xmlns:a16="http://schemas.microsoft.com/office/drawing/2014/main" val="2489296644"/>
                    </a:ext>
                  </a:extLst>
                </a:gridCol>
              </a:tblGrid>
              <a:tr h="723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Top-3 Finishers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177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Shelton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46494"/>
                  </a:ext>
                </a:extLst>
              </a:tr>
              <a:tr h="38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Capps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916437"/>
                  </a:ext>
                </a:extLst>
              </a:tr>
              <a:tr h="3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Everett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03:00:55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6572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Garang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02:29:52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170838"/>
                  </a:ext>
                </a:extLst>
              </a:tr>
              <a:tr h="34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Wilson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02:35:24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6027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Fink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4881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Regnier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02:56:28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56197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7257"/>
                  </a:ext>
                </a:extLst>
              </a:tr>
              <a:tr h="34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Steelton Flynn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4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6A93E9-FA6B-4E84-8F82-850341F30FC5}"/>
              </a:ext>
            </a:extLst>
          </p:cNvPr>
          <p:cNvSpPr txBox="1"/>
          <p:nvPr/>
        </p:nvSpPr>
        <p:spPr>
          <a:xfrm>
            <a:off x="6172200" y="1296183"/>
            <a:ext cx="5181599" cy="30777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=VLOOKUP($A37, _2016_marathons[[Name]:[Time]],2,FALSE)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4EDD855-4D20-4090-B17D-A272D8B4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9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9FDA-CD8C-4B8C-84F3-8F8C1A27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Scott vs. Himself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B65E56-6EC6-4E7C-940B-09DD939701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183614"/>
              </p:ext>
            </p:extLst>
          </p:nvPr>
        </p:nvGraphicFramePr>
        <p:xfrm>
          <a:off x="6497782" y="1825624"/>
          <a:ext cx="4856017" cy="4351338"/>
        </p:xfrm>
        <a:graphic>
          <a:graphicData uri="http://schemas.openxmlformats.org/drawingml/2006/table">
            <a:tbl>
              <a:tblPr/>
              <a:tblGrid>
                <a:gridCol w="1247494">
                  <a:extLst>
                    <a:ext uri="{9D8B030D-6E8A-4147-A177-3AD203B41FA5}">
                      <a16:colId xmlns:a16="http://schemas.microsoft.com/office/drawing/2014/main" val="768242807"/>
                    </a:ext>
                  </a:extLst>
                </a:gridCol>
                <a:gridCol w="879106">
                  <a:extLst>
                    <a:ext uri="{9D8B030D-6E8A-4147-A177-3AD203B41FA5}">
                      <a16:colId xmlns:a16="http://schemas.microsoft.com/office/drawing/2014/main" val="3690513696"/>
                    </a:ext>
                  </a:extLst>
                </a:gridCol>
                <a:gridCol w="935461">
                  <a:extLst>
                    <a:ext uri="{9D8B030D-6E8A-4147-A177-3AD203B41FA5}">
                      <a16:colId xmlns:a16="http://schemas.microsoft.com/office/drawing/2014/main" val="2546066293"/>
                    </a:ext>
                  </a:extLst>
                </a:gridCol>
                <a:gridCol w="898104">
                  <a:extLst>
                    <a:ext uri="{9D8B030D-6E8A-4147-A177-3AD203B41FA5}">
                      <a16:colId xmlns:a16="http://schemas.microsoft.com/office/drawing/2014/main" val="800684947"/>
                    </a:ext>
                  </a:extLst>
                </a:gridCol>
                <a:gridCol w="895852">
                  <a:extLst>
                    <a:ext uri="{9D8B030D-6E8A-4147-A177-3AD203B41FA5}">
                      <a16:colId xmlns:a16="http://schemas.microsoft.com/office/drawing/2014/main" val="3712221359"/>
                    </a:ext>
                  </a:extLst>
                </a:gridCol>
              </a:tblGrid>
              <a:tr h="1100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Marathon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Marathon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Marathon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00120"/>
                  </a:ext>
                </a:extLst>
              </a:tr>
              <a:tr h="1074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Wietecha’s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11062"/>
                  </a:ext>
                </a:extLst>
              </a:tr>
              <a:tr h="1074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From Previous Year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00:14:43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00:12:09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00:06:43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875942"/>
                  </a:ext>
                </a:extLst>
              </a:tr>
              <a:tr h="1100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From Best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00:14:43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00:02:34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00:09:17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167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D7EF15-0BDB-4A9D-9C84-60E471BA3B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9878827"/>
              </p:ext>
            </p:extLst>
          </p:nvPr>
        </p:nvGraphicFramePr>
        <p:xfrm>
          <a:off x="438727" y="1825625"/>
          <a:ext cx="596207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B90D254-FB58-44C8-B441-D328DCC2E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03827-4D2F-442A-8711-9F6C25F3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Fastest Times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B41D09B-395B-4A69-B6E2-6D32600816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633134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0B2B42-8981-44E8-BBEB-6980A1C2CE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551038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2940D31-AC96-4A75-8ECE-8F7A7E945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1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3E9D-BD86-443E-9332-8F4B29EB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Slowest Times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48C5E4-02CF-4505-9F75-EDC1A048FE1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434088-F71A-44A4-8A70-4ADFBE005FF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6C0342-6221-4BEE-827B-54B59D355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C85-126A-4839-9597-CE3689D7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Burnt Out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1D41F7-1639-4ECF-A235-9967EDCCD8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6964224"/>
              </p:ext>
            </p:extLst>
          </p:nvPr>
        </p:nvGraphicFramePr>
        <p:xfrm>
          <a:off x="6172200" y="1935018"/>
          <a:ext cx="5181599" cy="4241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135">
                  <a:extLst>
                    <a:ext uri="{9D8B030D-6E8A-4147-A177-3AD203B41FA5}">
                      <a16:colId xmlns:a16="http://schemas.microsoft.com/office/drawing/2014/main" val="2724799278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1602646176"/>
                    </a:ext>
                  </a:extLst>
                </a:gridCol>
                <a:gridCol w="1018452">
                  <a:extLst>
                    <a:ext uri="{9D8B030D-6E8A-4147-A177-3AD203B41FA5}">
                      <a16:colId xmlns:a16="http://schemas.microsoft.com/office/drawing/2014/main" val="1917639108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3649001685"/>
                    </a:ext>
                  </a:extLst>
                </a:gridCol>
                <a:gridCol w="955916">
                  <a:extLst>
                    <a:ext uri="{9D8B030D-6E8A-4147-A177-3AD203B41FA5}">
                      <a16:colId xmlns:a16="http://schemas.microsoft.com/office/drawing/2014/main" val="1051657345"/>
                    </a:ext>
                  </a:extLst>
                </a:gridCol>
              </a:tblGrid>
              <a:tr h="72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2016 half marathons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2017 half marathons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2018 half marathons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2019 half marathons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475282"/>
                  </a:ext>
                </a:extLst>
              </a:tr>
              <a:tr h="70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Slowest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04:54:41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06:18:24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04:48:06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05:03:35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92198"/>
                  </a:ext>
                </a:extLst>
              </a:tr>
              <a:tr h="70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02:50:11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03:05:10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02:51:16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02:51:30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561467"/>
                  </a:ext>
                </a:extLst>
              </a:tr>
              <a:tr h="70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Median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02:26:18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02:39:34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02:25:32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02:26:07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7603"/>
                  </a:ext>
                </a:extLst>
              </a:tr>
              <a:tr h="70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02:08:18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02:18:17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02:07:21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02:07:04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953528"/>
                  </a:ext>
                </a:extLst>
              </a:tr>
              <a:tr h="704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Fastest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01:11:15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01:10:58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01:09:25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01:10:03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253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9A561F0C-973C-4FE5-B8FD-60C3A479687A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66021612"/>
                  </p:ext>
                </p:extLst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9A561F0C-973C-4FE5-B8FD-60C3A47968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32917E9-D0C7-494D-A0C8-384B028D9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4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119-EFFC-41C8-A822-A594E0EF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Oprah Standard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674158-CD2B-4A3F-A6D3-37765ABC52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395154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79BEB5-E19D-4638-B934-C3428F144C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639990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747A4DE-B889-4895-A1EE-EB490C914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F02A-4BB8-4C14-A542-80CD39A0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Great Scott!</a:t>
            </a:r>
          </a:p>
        </p:txBody>
      </p:sp>
      <p:pic>
        <p:nvPicPr>
          <p:cNvPr id="5" name="Content Placeholder 4" descr="A picture containing person, track and field, sport&#10;&#10;Description automatically generated">
            <a:extLst>
              <a:ext uri="{FF2B5EF4-FFF2-40B4-BE49-F238E27FC236}">
                <a16:creationId xmlns:a16="http://schemas.microsoft.com/office/drawing/2014/main" id="{AED9535D-C1CF-4DFF-9570-AF691B72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r="491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FB91925-66FB-49D1-9288-08287E0E7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02AB0-4270-451C-8882-4B3086FD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 Scott!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66C864-CEEE-46E6-8C3C-3234F573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533757"/>
              </p:ext>
            </p:extLst>
          </p:nvPr>
        </p:nvGraphicFramePr>
        <p:xfrm>
          <a:off x="838198" y="1427019"/>
          <a:ext cx="10515599" cy="4821378"/>
        </p:xfrm>
        <a:graphic>
          <a:graphicData uri="http://schemas.openxmlformats.org/drawingml/2006/table">
            <a:tbl>
              <a:tblPr/>
              <a:tblGrid>
                <a:gridCol w="466635">
                  <a:extLst>
                    <a:ext uri="{9D8B030D-6E8A-4147-A177-3AD203B41FA5}">
                      <a16:colId xmlns:a16="http://schemas.microsoft.com/office/drawing/2014/main" val="3285396495"/>
                    </a:ext>
                  </a:extLst>
                </a:gridCol>
                <a:gridCol w="1545204">
                  <a:extLst>
                    <a:ext uri="{9D8B030D-6E8A-4147-A177-3AD203B41FA5}">
                      <a16:colId xmlns:a16="http://schemas.microsoft.com/office/drawing/2014/main" val="3838874412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2652330372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3179063586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416349098"/>
                    </a:ext>
                  </a:extLst>
                </a:gridCol>
                <a:gridCol w="1466650">
                  <a:extLst>
                    <a:ext uri="{9D8B030D-6E8A-4147-A177-3AD203B41FA5}">
                      <a16:colId xmlns:a16="http://schemas.microsoft.com/office/drawing/2014/main" val="2748465157"/>
                    </a:ext>
                  </a:extLst>
                </a:gridCol>
                <a:gridCol w="1648468">
                  <a:extLst>
                    <a:ext uri="{9D8B030D-6E8A-4147-A177-3AD203B41FA5}">
                      <a16:colId xmlns:a16="http://schemas.microsoft.com/office/drawing/2014/main" val="586318771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2725846731"/>
                    </a:ext>
                  </a:extLst>
                </a:gridCol>
                <a:gridCol w="1309078">
                  <a:extLst>
                    <a:ext uri="{9D8B030D-6E8A-4147-A177-3AD203B41FA5}">
                      <a16:colId xmlns:a16="http://schemas.microsoft.com/office/drawing/2014/main" val="2788085644"/>
                    </a:ext>
                  </a:extLst>
                </a:gridCol>
              </a:tblGrid>
              <a:tr h="299761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15"/>
                  </a:ext>
                </a:extLst>
              </a:tr>
              <a:tr h="112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356042"/>
                  </a:ext>
                </a:extLst>
              </a:tr>
              <a:tr h="112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72623"/>
                  </a:ext>
                </a:extLst>
              </a:tr>
              <a:tr h="112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Shelton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Regnier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02:56:28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02:29:52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Wilson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02:35:24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87700"/>
                  </a:ext>
                </a:extLst>
              </a:tr>
              <a:tr h="115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Capps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Everett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Fink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Steelton Flynn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984924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D0357-F8B2-43D4-B614-BF03AF7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02AB0-4270-451C-8882-4B3086FD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48314"/>
            <a:ext cx="105156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Great Scott!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66C864-CEEE-46E6-8C3C-3234F573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769536"/>
              </p:ext>
            </p:extLst>
          </p:nvPr>
        </p:nvGraphicFramePr>
        <p:xfrm>
          <a:off x="838198" y="2225963"/>
          <a:ext cx="10515599" cy="4022432"/>
        </p:xfrm>
        <a:graphic>
          <a:graphicData uri="http://schemas.openxmlformats.org/drawingml/2006/table">
            <a:tbl>
              <a:tblPr/>
              <a:tblGrid>
                <a:gridCol w="466635">
                  <a:extLst>
                    <a:ext uri="{9D8B030D-6E8A-4147-A177-3AD203B41FA5}">
                      <a16:colId xmlns:a16="http://schemas.microsoft.com/office/drawing/2014/main" val="3285396495"/>
                    </a:ext>
                  </a:extLst>
                </a:gridCol>
                <a:gridCol w="1545204">
                  <a:extLst>
                    <a:ext uri="{9D8B030D-6E8A-4147-A177-3AD203B41FA5}">
                      <a16:colId xmlns:a16="http://schemas.microsoft.com/office/drawing/2014/main" val="3838874412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2652330372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3179063586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416349098"/>
                    </a:ext>
                  </a:extLst>
                </a:gridCol>
                <a:gridCol w="1466650">
                  <a:extLst>
                    <a:ext uri="{9D8B030D-6E8A-4147-A177-3AD203B41FA5}">
                      <a16:colId xmlns:a16="http://schemas.microsoft.com/office/drawing/2014/main" val="2748465157"/>
                    </a:ext>
                  </a:extLst>
                </a:gridCol>
                <a:gridCol w="1648468">
                  <a:extLst>
                    <a:ext uri="{9D8B030D-6E8A-4147-A177-3AD203B41FA5}">
                      <a16:colId xmlns:a16="http://schemas.microsoft.com/office/drawing/2014/main" val="586318771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2725846731"/>
                    </a:ext>
                  </a:extLst>
                </a:gridCol>
                <a:gridCol w="1309078">
                  <a:extLst>
                    <a:ext uri="{9D8B030D-6E8A-4147-A177-3AD203B41FA5}">
                      <a16:colId xmlns:a16="http://schemas.microsoft.com/office/drawing/2014/main" val="2788085644"/>
                    </a:ext>
                  </a:extLst>
                </a:gridCol>
              </a:tblGrid>
              <a:tr h="25008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15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356042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972623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Shelton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Regnier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02:56:28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02:29:52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Wilson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02:35:24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87700"/>
                  </a:ext>
                </a:extLst>
              </a:tr>
              <a:tr h="96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Capps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Everett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Fink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Steelton Flynn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9849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C0DEC1-D825-4663-B4C9-EC8175E8D335}"/>
              </a:ext>
            </a:extLst>
          </p:cNvPr>
          <p:cNvSpPr txBox="1"/>
          <p:nvPr/>
        </p:nvSpPr>
        <p:spPr>
          <a:xfrm>
            <a:off x="838198" y="1639455"/>
            <a:ext cx="10515599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=VLOOKUP($A16,_2016_marathons[#All],4, FALSE)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485E428-A7EF-4D62-9B09-59D70997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02AB0-4270-451C-8882-4B3086FD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Great Scott!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66C864-CEEE-46E6-8C3C-3234F573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81267"/>
              </p:ext>
            </p:extLst>
          </p:nvPr>
        </p:nvGraphicFramePr>
        <p:xfrm>
          <a:off x="838198" y="2225963"/>
          <a:ext cx="10515599" cy="4022432"/>
        </p:xfrm>
        <a:graphic>
          <a:graphicData uri="http://schemas.openxmlformats.org/drawingml/2006/table">
            <a:tbl>
              <a:tblPr/>
              <a:tblGrid>
                <a:gridCol w="466635">
                  <a:extLst>
                    <a:ext uri="{9D8B030D-6E8A-4147-A177-3AD203B41FA5}">
                      <a16:colId xmlns:a16="http://schemas.microsoft.com/office/drawing/2014/main" val="3285396495"/>
                    </a:ext>
                  </a:extLst>
                </a:gridCol>
                <a:gridCol w="1545204">
                  <a:extLst>
                    <a:ext uri="{9D8B030D-6E8A-4147-A177-3AD203B41FA5}">
                      <a16:colId xmlns:a16="http://schemas.microsoft.com/office/drawing/2014/main" val="3838874412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2652330372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3179063586"/>
                    </a:ext>
                  </a:extLst>
                </a:gridCol>
                <a:gridCol w="754440">
                  <a:extLst>
                    <a:ext uri="{9D8B030D-6E8A-4147-A177-3AD203B41FA5}">
                      <a16:colId xmlns:a16="http://schemas.microsoft.com/office/drawing/2014/main" val="416349098"/>
                    </a:ext>
                  </a:extLst>
                </a:gridCol>
                <a:gridCol w="1466650">
                  <a:extLst>
                    <a:ext uri="{9D8B030D-6E8A-4147-A177-3AD203B41FA5}">
                      <a16:colId xmlns:a16="http://schemas.microsoft.com/office/drawing/2014/main" val="2748465157"/>
                    </a:ext>
                  </a:extLst>
                </a:gridCol>
                <a:gridCol w="1648468">
                  <a:extLst>
                    <a:ext uri="{9D8B030D-6E8A-4147-A177-3AD203B41FA5}">
                      <a16:colId xmlns:a16="http://schemas.microsoft.com/office/drawing/2014/main" val="586318771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2725846731"/>
                    </a:ext>
                  </a:extLst>
                </a:gridCol>
                <a:gridCol w="1309078">
                  <a:extLst>
                    <a:ext uri="{9D8B030D-6E8A-4147-A177-3AD203B41FA5}">
                      <a16:colId xmlns:a16="http://schemas.microsoft.com/office/drawing/2014/main" val="2788085644"/>
                    </a:ext>
                  </a:extLst>
                </a:gridCol>
              </a:tblGrid>
              <a:tr h="25008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Marathon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15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356042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02:40:25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02:28:16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Scott </a:t>
                      </a:r>
                      <a:r>
                        <a:rPr lang="en-US" sz="14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Wietecha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972623"/>
                  </a:ext>
                </a:extLst>
              </a:tr>
              <a:tr h="93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Shelton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02:34:43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Regnier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02:56:28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02:29:52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Wilson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02:35:24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87700"/>
                  </a:ext>
                </a:extLst>
              </a:tr>
              <a:tr h="96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Capps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Everett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Fink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02:38:59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Steelton Flynn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9849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C0DEC1-D825-4663-B4C9-EC8175E8D335}"/>
              </a:ext>
            </a:extLst>
          </p:cNvPr>
          <p:cNvSpPr txBox="1"/>
          <p:nvPr/>
        </p:nvSpPr>
        <p:spPr>
          <a:xfrm>
            <a:off x="838198" y="1639455"/>
            <a:ext cx="10515599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=VLOOKUP($A16,_2016_marathons[#All],5, FALSE)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3A25248-21B9-4E37-9F46-9C03CC64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781</Words>
  <Application>Microsoft Office PowerPoint</Application>
  <PresentationFormat>Widescreen</PresentationFormat>
  <Paragraphs>352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Marathon Project</vt:lpstr>
      <vt:lpstr>Fastest Times</vt:lpstr>
      <vt:lpstr>Slowest Times</vt:lpstr>
      <vt:lpstr>Burnt Out</vt:lpstr>
      <vt:lpstr>The Oprah Standard</vt:lpstr>
      <vt:lpstr>Great Scott!</vt:lpstr>
      <vt:lpstr>Great Scott!</vt:lpstr>
      <vt:lpstr>Great Scott!</vt:lpstr>
      <vt:lpstr>Great Scott!</vt:lpstr>
      <vt:lpstr>Demoralized</vt:lpstr>
      <vt:lpstr>Demoralized</vt:lpstr>
      <vt:lpstr>Scott vs. Himself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Marathon Project</dc:title>
  <dc:creator>Joshua Rio-Ross</dc:creator>
  <cp:lastModifiedBy>Joshua Rio-Ross</cp:lastModifiedBy>
  <cp:revision>2</cp:revision>
  <dcterms:created xsi:type="dcterms:W3CDTF">2021-01-23T17:21:10Z</dcterms:created>
  <dcterms:modified xsi:type="dcterms:W3CDTF">2021-01-23T19:10:35Z</dcterms:modified>
</cp:coreProperties>
</file>