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F70F-C8AA-44D6-A06A-2647CDCDB164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F7295-BB7E-4426-82A6-23912A4F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is a framework for writing programs that</a:t>
            </a:r>
            <a:r>
              <a:rPr lang="en-US" baseline="0" dirty="0" smtClean="0"/>
              <a:t> execute across heterogeneous platforms.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F7295-BB7E-4426-82A6-23912A4FD9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6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Trey Spears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pPr lvl="1"/>
            <a:r>
              <a:rPr lang="en-US" dirty="0" smtClean="0"/>
              <a:t>Get devices ( CPU, GPU, etc. )</a:t>
            </a:r>
          </a:p>
          <a:p>
            <a:pPr lvl="1"/>
            <a:r>
              <a:rPr lang="en-US" dirty="0" smtClean="0"/>
              <a:t>Create a context with those devices</a:t>
            </a:r>
          </a:p>
          <a:p>
            <a:pPr lvl="1"/>
            <a:r>
              <a:rPr lang="en-US" dirty="0" smtClean="0"/>
              <a:t>Create a queue for each device in the context</a:t>
            </a:r>
          </a:p>
        </p:txBody>
      </p:sp>
    </p:spTree>
    <p:extLst>
      <p:ext uri="{BB962C8B-B14F-4D97-AF65-F5344CB8AC3E}">
        <p14:creationId xmlns:p14="http://schemas.microsoft.com/office/powerpoint/2010/main" val="145907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31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182843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multi-core CPU is considered a single device when setting up your devices</a:t>
            </a:r>
          </a:p>
          <a:p>
            <a:pPr lvl="1"/>
            <a:r>
              <a:rPr lang="en-US" dirty="0" smtClean="0"/>
              <a:t>Work will be done across all cores in parallel</a:t>
            </a:r>
          </a:p>
          <a:p>
            <a:pPr lvl="1"/>
            <a:r>
              <a:rPr lang="en-US" dirty="0" smtClean="0"/>
              <a:t>GPU is ultra multi-cored and the same thing applies. One device per GPU.</a:t>
            </a:r>
          </a:p>
          <a:p>
            <a:r>
              <a:rPr lang="en-US" dirty="0" smtClean="0"/>
              <a:t>Data can be shared across devices on the same context</a:t>
            </a:r>
          </a:p>
        </p:txBody>
      </p:sp>
    </p:spTree>
    <p:extLst>
      <p:ext uri="{BB962C8B-B14F-4D97-AF65-F5344CB8AC3E}">
        <p14:creationId xmlns:p14="http://schemas.microsoft.com/office/powerpoint/2010/main" val="81591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which device to use for a command/set of commands depends on the algorithm(s) and hardware.</a:t>
            </a:r>
          </a:p>
          <a:p>
            <a:pPr lvl="1"/>
            <a:r>
              <a:rPr lang="en-US" dirty="0" smtClean="0"/>
              <a:t>Lot’s of branching in algorithm, probably CPU</a:t>
            </a:r>
          </a:p>
          <a:p>
            <a:pPr lvl="1"/>
            <a:r>
              <a:rPr lang="en-US" dirty="0" smtClean="0"/>
              <a:t>Large amounts of floating point/matrices calculations, probably GPU</a:t>
            </a:r>
          </a:p>
          <a:p>
            <a:r>
              <a:rPr lang="en-US" dirty="0" smtClean="0"/>
              <a:t>Can query devices for info that may help you choose the best device for the command</a:t>
            </a:r>
          </a:p>
          <a:p>
            <a:pPr lvl="1"/>
            <a:r>
              <a:rPr lang="en-US" dirty="0" err="1" smtClean="0"/>
              <a:t>clGetDeviceInfo</a:t>
            </a:r>
            <a:r>
              <a:rPr lang="en-US" dirty="0" smtClean="0"/>
              <a:t>( device, </a:t>
            </a:r>
            <a:r>
              <a:rPr lang="en-US" dirty="0" err="1" smtClean="0"/>
              <a:t>paramName</a:t>
            </a:r>
            <a:r>
              <a:rPr lang="en-US" dirty="0" smtClean="0"/>
              <a:t>, *</a:t>
            </a:r>
            <a:r>
              <a:rPr lang="en-US" dirty="0" err="1" smtClean="0"/>
              <a:t>out_value</a:t>
            </a:r>
            <a:r>
              <a:rPr lang="en-US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62318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takes in and outputs memory as simple buffers (C-arrays) or as Images( 2D or 3D images )</a:t>
            </a:r>
          </a:p>
          <a:p>
            <a:r>
              <a:rPr lang="en-US" dirty="0" smtClean="0"/>
              <a:t>Images are analogous to 2D and 3D textures in </a:t>
            </a:r>
            <a:r>
              <a:rPr lang="en-US" dirty="0" err="1" smtClean="0"/>
              <a:t>openGL</a:t>
            </a:r>
            <a:endParaRPr lang="en-US" dirty="0" smtClean="0"/>
          </a:p>
          <a:p>
            <a:r>
              <a:rPr lang="en-US" dirty="0" smtClean="0"/>
              <a:t>In a single kernel you can only write to an image or read from and image, not both</a:t>
            </a:r>
          </a:p>
          <a:p>
            <a:r>
              <a:rPr lang="en-US" dirty="0" smtClean="0"/>
              <a:t>Lots of options for images. Channel orders (just alpha, RGB, RGBA), Filter mode(linear </a:t>
            </a:r>
            <a:r>
              <a:rPr lang="en-US" dirty="0" err="1" smtClean="0"/>
              <a:t>interp</a:t>
            </a:r>
            <a:r>
              <a:rPr lang="en-US" dirty="0"/>
              <a:t> </a:t>
            </a:r>
            <a:r>
              <a:rPr lang="en-US" dirty="0" smtClean="0"/>
              <a:t>or nearest neighbor </a:t>
            </a:r>
            <a:r>
              <a:rPr lang="en-US" dirty="0" err="1" smtClean="0"/>
              <a:t>interp</a:t>
            </a:r>
            <a:r>
              <a:rPr lang="en-US" dirty="0" smtClean="0"/>
              <a:t>), etc.</a:t>
            </a:r>
          </a:p>
          <a:p>
            <a:r>
              <a:rPr lang="en-US" dirty="0" smtClean="0"/>
              <a:t>GPUs have special purpose hardware to handle images, so they should be used when the problem calls for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31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321647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and writing data from and to </a:t>
            </a:r>
            <a:r>
              <a:rPr lang="en-US" dirty="0" err="1" smtClean="0"/>
              <a:t>openCL</a:t>
            </a:r>
            <a:r>
              <a:rPr lang="en-US" dirty="0" smtClean="0"/>
              <a:t> buffers</a:t>
            </a:r>
          </a:p>
          <a:p>
            <a:pPr lvl="1"/>
            <a:r>
              <a:rPr lang="en-US" dirty="0" err="1" smtClean="0"/>
              <a:t>clEnqueueReadBuffer</a:t>
            </a:r>
            <a:r>
              <a:rPr lang="en-US" dirty="0" smtClean="0"/>
              <a:t>( queue, buffer, blocking, offset, size, destination, ..)</a:t>
            </a:r>
          </a:p>
          <a:p>
            <a:pPr lvl="1"/>
            <a:r>
              <a:rPr lang="en-US" dirty="0" err="1" smtClean="0"/>
              <a:t>clEnqueueWriteBuffer</a:t>
            </a:r>
            <a:r>
              <a:rPr lang="en-US" dirty="0" smtClean="0"/>
              <a:t>( queue, buffer, blocking, offset, size, source, …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Contains source code for kernel definitions</a:t>
            </a:r>
          </a:p>
          <a:p>
            <a:pPr lvl="1"/>
            <a:r>
              <a:rPr lang="en-US" dirty="0" smtClean="0"/>
              <a:t>Executable for each device</a:t>
            </a:r>
          </a:p>
          <a:p>
            <a:pPr lvl="1"/>
            <a:r>
              <a:rPr lang="en-US" dirty="0" smtClean="0"/>
              <a:t>Analogous to a DLL</a:t>
            </a:r>
            <a:endParaRPr lang="en-US" dirty="0"/>
          </a:p>
          <a:p>
            <a:r>
              <a:rPr lang="en-US" dirty="0" smtClean="0"/>
              <a:t>So program will compile high level code into device specific executables</a:t>
            </a:r>
          </a:p>
          <a:p>
            <a:r>
              <a:rPr lang="en-US" dirty="0" smtClean="0"/>
              <a:t>Kernel objects encapsulate specific kernel functions in a program</a:t>
            </a:r>
          </a:p>
          <a:p>
            <a:r>
              <a:rPr lang="en-US" dirty="0" smtClean="0"/>
              <a:t>Must have a program built before you can create kernel objects</a:t>
            </a:r>
          </a:p>
        </p:txBody>
      </p:sp>
    </p:spTree>
    <p:extLst>
      <p:ext uri="{BB962C8B-B14F-4D97-AF65-F5344CB8AC3E}">
        <p14:creationId xmlns:p14="http://schemas.microsoft.com/office/powerpoint/2010/main" val="104272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31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355876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31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9501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different devices to accelerate parallel computing.</a:t>
            </a:r>
          </a:p>
          <a:p>
            <a:r>
              <a:rPr lang="en-US" dirty="0" smtClean="0"/>
              <a:t>Devices: CPUs, GPUs, other processors ( i.e. Cell), and DSPs (digital signal processors)</a:t>
            </a:r>
          </a:p>
          <a:p>
            <a:r>
              <a:rPr lang="en-US" dirty="0" smtClean="0"/>
              <a:t>Accelerating parallel computations, not sequential.</a:t>
            </a:r>
          </a:p>
          <a:p>
            <a:r>
              <a:rPr lang="en-US" dirty="0" smtClean="0"/>
              <a:t>Both task-parallel and data-parallel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tilize highly parallel devices to accelerate parallelized work</a:t>
            </a:r>
          </a:p>
          <a:p>
            <a:pPr lvl="1"/>
            <a:r>
              <a:rPr lang="en-US" dirty="0" smtClean="0"/>
              <a:t>Portable code that works across wildly different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and Synchronizing with events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queues execute commands either in order or out of order</a:t>
            </a:r>
          </a:p>
          <a:p>
            <a:r>
              <a:rPr lang="en-US" dirty="0" smtClean="0"/>
              <a:t>With in order you guarantee commands are completed in order</a:t>
            </a:r>
          </a:p>
          <a:p>
            <a:pPr lvl="1"/>
            <a:r>
              <a:rPr lang="en-US" dirty="0" smtClean="0"/>
              <a:t>Unless tasks are </a:t>
            </a:r>
            <a:r>
              <a:rPr lang="en-US" dirty="0" err="1" smtClean="0"/>
              <a:t>enqueued</a:t>
            </a:r>
            <a:r>
              <a:rPr lang="en-US" dirty="0" smtClean="0"/>
              <a:t> in multiple threads on host</a:t>
            </a:r>
          </a:p>
          <a:p>
            <a:r>
              <a:rPr lang="en-US" dirty="0" smtClean="0"/>
              <a:t>With out of order or queued commands depending on commands in another queue, use events and wait lists</a:t>
            </a:r>
          </a:p>
          <a:p>
            <a:r>
              <a:rPr lang="en-US" dirty="0" smtClean="0"/>
              <a:t>Commands can wait on commands in wait list to finish (and call their event) before running</a:t>
            </a:r>
          </a:p>
          <a:p>
            <a:r>
              <a:rPr lang="en-US" dirty="0" smtClean="0"/>
              <a:t>Commands can call an event when completed</a:t>
            </a:r>
          </a:p>
        </p:txBody>
      </p:sp>
    </p:spTree>
    <p:extLst>
      <p:ext uri="{BB962C8B-B14F-4D97-AF65-F5344CB8AC3E}">
        <p14:creationId xmlns:p14="http://schemas.microsoft.com/office/powerpoint/2010/main" val="71355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31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333540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it’s own language, called </a:t>
            </a:r>
            <a:r>
              <a:rPr lang="en-US" dirty="0" err="1" smtClean="0"/>
              <a:t>OpenCL</a:t>
            </a:r>
            <a:r>
              <a:rPr lang="en-US" dirty="0" smtClean="0"/>
              <a:t> C, which is based on C99</a:t>
            </a:r>
          </a:p>
          <a:p>
            <a:r>
              <a:rPr lang="en-US" dirty="0" smtClean="0"/>
              <a:t>Kernels – individual functions</a:t>
            </a:r>
          </a:p>
          <a:p>
            <a:r>
              <a:rPr lang="en-US" dirty="0" smtClean="0"/>
              <a:t>Programs – collection of kernels you can call into, similar to DLL</a:t>
            </a:r>
          </a:p>
          <a:p>
            <a:r>
              <a:rPr lang="en-US" dirty="0" smtClean="0"/>
              <a:t>Queue kernels for work</a:t>
            </a:r>
          </a:p>
          <a:p>
            <a:pPr lvl="1"/>
            <a:r>
              <a:rPr lang="en-US" dirty="0" smtClean="0"/>
              <a:t>In order insertion</a:t>
            </a:r>
          </a:p>
          <a:p>
            <a:pPr lvl="1"/>
            <a:r>
              <a:rPr lang="en-US" dirty="0" smtClean="0"/>
              <a:t>Kernels execute in order or out of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sequential function</a:t>
            </a:r>
          </a:p>
          <a:p>
            <a:pPr marL="0" indent="0">
              <a:buNone/>
            </a:pPr>
            <a:r>
              <a:rPr lang="en-US" dirty="0" smtClean="0"/>
              <a:t>Void add( </a:t>
            </a:r>
            <a:r>
              <a:rPr lang="en-US" dirty="0" err="1" smtClean="0"/>
              <a:t>const</a:t>
            </a:r>
            <a:r>
              <a:rPr lang="en-US" dirty="0" smtClean="0"/>
              <a:t> float *arg1, </a:t>
            </a:r>
            <a:r>
              <a:rPr lang="en-US" dirty="0" err="1" smtClean="0"/>
              <a:t>const</a:t>
            </a:r>
            <a:r>
              <a:rPr lang="en-US" dirty="0" smtClean="0"/>
              <a:t> float *arg2, float *result, </a:t>
            </a:r>
            <a:r>
              <a:rPr lang="en-US" dirty="0" err="1" smtClean="0"/>
              <a:t>int</a:t>
            </a:r>
            <a:r>
              <a:rPr lang="en-US" dirty="0" smtClean="0"/>
              <a:t> size 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++ </a:t>
            </a:r>
            <a:r>
              <a:rPr lang="en-US" dirty="0" err="1" smtClean="0"/>
              <a:t>i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result[ </a:t>
            </a:r>
            <a:r>
              <a:rPr lang="en-US" dirty="0" err="1" smtClean="0"/>
              <a:t>i</a:t>
            </a:r>
            <a:r>
              <a:rPr lang="en-US" dirty="0" smtClean="0"/>
              <a:t> ] = arg1[ </a:t>
            </a:r>
            <a:r>
              <a:rPr lang="en-US" dirty="0" err="1" smtClean="0"/>
              <a:t>i</a:t>
            </a:r>
            <a:r>
              <a:rPr lang="en-US" dirty="0" smtClean="0"/>
              <a:t> ] + arg2[ </a:t>
            </a:r>
            <a:r>
              <a:rPr lang="en-US" dirty="0" err="1" smtClean="0"/>
              <a:t>i</a:t>
            </a:r>
            <a:r>
              <a:rPr lang="en-US" dirty="0" smtClean="0"/>
              <a:t> 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68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3" y="1825625"/>
            <a:ext cx="11576649" cy="4351338"/>
          </a:xfrm>
        </p:spPr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version, data-parallel</a:t>
            </a:r>
          </a:p>
          <a:p>
            <a:pPr marL="0" indent="0">
              <a:buNone/>
            </a:pPr>
            <a:r>
              <a:rPr lang="en-US" dirty="0" smtClean="0"/>
              <a:t>Kernel void add( global </a:t>
            </a:r>
            <a:r>
              <a:rPr lang="en-US" dirty="0" err="1" smtClean="0"/>
              <a:t>const</a:t>
            </a:r>
            <a:r>
              <a:rPr lang="en-US" dirty="0" smtClean="0"/>
              <a:t> float *arg1, global </a:t>
            </a:r>
            <a:r>
              <a:rPr lang="en-US" dirty="0" err="1" smtClean="0"/>
              <a:t>const</a:t>
            </a:r>
            <a:r>
              <a:rPr lang="en-US" dirty="0" smtClean="0"/>
              <a:t> float *arg2, global float *result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get_global_id</a:t>
            </a:r>
            <a:r>
              <a:rPr lang="en-US" dirty="0" smtClean="0"/>
              <a:t>( 0 );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result[ </a:t>
            </a:r>
            <a:r>
              <a:rPr lang="en-US" dirty="0" err="1" smtClean="0"/>
              <a:t>i</a:t>
            </a:r>
            <a:r>
              <a:rPr lang="en-US" dirty="0" smtClean="0"/>
              <a:t> ] = arg1[ </a:t>
            </a:r>
            <a:r>
              <a:rPr lang="en-US" dirty="0" err="1" smtClean="0"/>
              <a:t>i</a:t>
            </a:r>
            <a:r>
              <a:rPr lang="en-US" dirty="0" smtClean="0"/>
              <a:t> ] + arg2[ </a:t>
            </a:r>
            <a:r>
              <a:rPr lang="en-US" dirty="0" err="1" smtClean="0"/>
              <a:t>i</a:t>
            </a:r>
            <a:r>
              <a:rPr lang="en-US" dirty="0" smtClean="0"/>
              <a:t> 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0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get_global_id</a:t>
            </a:r>
            <a:r>
              <a:rPr lang="en-US" dirty="0"/>
              <a:t>( 0 );</a:t>
            </a:r>
          </a:p>
          <a:p>
            <a:r>
              <a:rPr lang="en-US" dirty="0" smtClean="0"/>
              <a:t>The parameter refers to the index in the specific dimension for this particular work-item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supports (1, 2, and 3)-dimensional computation domains</a:t>
            </a:r>
          </a:p>
          <a:p>
            <a:r>
              <a:rPr lang="en-US" dirty="0" smtClean="0"/>
              <a:t>Dimensions </a:t>
            </a:r>
            <a:r>
              <a:rPr lang="en-US" dirty="0"/>
              <a:t>examples</a:t>
            </a:r>
          </a:p>
          <a:p>
            <a:pPr lvl="1"/>
            <a:r>
              <a:rPr lang="en-US" dirty="0"/>
              <a:t>1D – </a:t>
            </a:r>
            <a:r>
              <a:rPr lang="en-US" dirty="0" err="1"/>
              <a:t>global_dim</a:t>
            </a:r>
            <a:r>
              <a:rPr lang="en-US" dirty="0"/>
              <a:t>[3] = { 256, 1, 1 }</a:t>
            </a:r>
          </a:p>
          <a:p>
            <a:pPr lvl="1"/>
            <a:r>
              <a:rPr lang="en-US" dirty="0"/>
              <a:t>2D – </a:t>
            </a:r>
            <a:r>
              <a:rPr lang="en-US" dirty="0" err="1"/>
              <a:t>global_dim</a:t>
            </a:r>
            <a:r>
              <a:rPr lang="en-US" dirty="0"/>
              <a:t>[3] = { 16, 16, 1 }</a:t>
            </a:r>
          </a:p>
          <a:p>
            <a:pPr lvl="1"/>
            <a:r>
              <a:rPr lang="en-US" dirty="0"/>
              <a:t>3D – </a:t>
            </a:r>
            <a:r>
              <a:rPr lang="en-US" dirty="0" err="1"/>
              <a:t>global_dim</a:t>
            </a:r>
            <a:r>
              <a:rPr lang="en-US" dirty="0"/>
              <a:t>[3] = { 4, 4, 4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8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element in the domain is called a work item</a:t>
            </a:r>
            <a:endParaRPr lang="en-US" dirty="0"/>
          </a:p>
          <a:p>
            <a:r>
              <a:rPr lang="en-US" dirty="0" smtClean="0"/>
              <a:t>Command is processed on all work items in parallel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Global and local workgroups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Global isn’t really a workgroup, but defines the whole range of the computation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Local workgroups consists of adjacent work items have their own local dimensions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</a:t>
            </a:r>
            <a:r>
              <a:rPr lang="en-US" sz="2800" dirty="0" smtClean="0"/>
              <a:t>ynchronization at the local level, but not at the global level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A kernel is executed on one device so that its work items can share local memory and remain synchronized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99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synchronize at a global level. Have to adjust algorithms to work in a way where global synchronization isn’t needed.</a:t>
            </a:r>
          </a:p>
          <a:p>
            <a:r>
              <a:rPr lang="en-US" dirty="0" smtClean="0"/>
              <a:t>If that’s not possible, break algorithm up into multi pass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8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</a:p>
          <a:p>
            <a:r>
              <a:rPr lang="en-US" dirty="0" smtClean="0"/>
              <a:t>Global – not synched</a:t>
            </a:r>
          </a:p>
          <a:p>
            <a:r>
              <a:rPr lang="en-US" dirty="0" smtClean="0"/>
              <a:t>Local – can be synched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502920"/>
            <a:ext cx="5900928" cy="59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306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379</TotalTime>
  <Words>779</Words>
  <Application>Microsoft Office PowerPoint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Depth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  <vt:lpstr>OpenCL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 &amp; WebCL</dc:title>
  <dc:creator>Trey Spears</dc:creator>
  <cp:lastModifiedBy>Trey Spears</cp:lastModifiedBy>
  <cp:revision>18</cp:revision>
  <dcterms:created xsi:type="dcterms:W3CDTF">2014-11-13T12:06:45Z</dcterms:created>
  <dcterms:modified xsi:type="dcterms:W3CDTF">2014-11-13T18:26:25Z</dcterms:modified>
</cp:coreProperties>
</file>