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94" r:id="rId8"/>
    <p:sldId id="286" r:id="rId9"/>
    <p:sldId id="295" r:id="rId10"/>
    <p:sldId id="287" r:id="rId11"/>
    <p:sldId id="288" r:id="rId12"/>
    <p:sldId id="262" r:id="rId13"/>
    <p:sldId id="296" r:id="rId14"/>
    <p:sldId id="289" r:id="rId15"/>
    <p:sldId id="263" r:id="rId16"/>
    <p:sldId id="297" r:id="rId17"/>
    <p:sldId id="290" r:id="rId18"/>
    <p:sldId id="264" r:id="rId19"/>
    <p:sldId id="298" r:id="rId20"/>
    <p:sldId id="291" r:id="rId21"/>
    <p:sldId id="265" r:id="rId22"/>
    <p:sldId id="299" r:id="rId23"/>
    <p:sldId id="292" r:id="rId24"/>
    <p:sldId id="267" r:id="rId25"/>
    <p:sldId id="300" r:id="rId26"/>
    <p:sldId id="293" r:id="rId27"/>
    <p:sldId id="266" r:id="rId28"/>
    <p:sldId id="268" r:id="rId29"/>
    <p:sldId id="279" r:id="rId30"/>
    <p:sldId id="280" r:id="rId31"/>
    <p:sldId id="281" r:id="rId32"/>
    <p:sldId id="282" r:id="rId33"/>
    <p:sldId id="269" r:id="rId34"/>
    <p:sldId id="283" r:id="rId35"/>
    <p:sldId id="284" r:id="rId36"/>
    <p:sldId id="285" r:id="rId37"/>
    <p:sldId id="270" r:id="rId38"/>
    <p:sldId id="271" r:id="rId39"/>
    <p:sldId id="272" r:id="rId40"/>
    <p:sldId id="273" r:id="rId41"/>
    <p:sldId id="274" r:id="rId42"/>
    <p:sldId id="275" r:id="rId43"/>
    <p:sldId id="276" r:id="rId44"/>
    <p:sldId id="277" r:id="rId45"/>
    <p:sldId id="278" r:id="rId46"/>
    <p:sldId id="301" r:id="rId47"/>
    <p:sldId id="302" r:id="rId48"/>
    <p:sldId id="303" r:id="rId49"/>
    <p:sldId id="304" r:id="rId50"/>
    <p:sldId id="306" r:id="rId51"/>
    <p:sldId id="30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91" d="100"/>
          <a:sy n="91"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a:xfrm>
            <a:off x="1876424" y="5410201"/>
            <a:ext cx="5124886" cy="365125"/>
          </a:xfrm>
        </p:spPr>
        <p:txBody>
          <a:bodyPr/>
          <a:lstStyle/>
          <a:p>
            <a:endParaRPr lang="en-AG"/>
          </a:p>
        </p:txBody>
      </p:sp>
      <p:sp>
        <p:nvSpPr>
          <p:cNvPr id="6" name="Slide Number Placeholder 5"/>
          <p:cNvSpPr>
            <a:spLocks noGrp="1"/>
          </p:cNvSpPr>
          <p:nvPr>
            <p:ph type="sldNum" sz="quarter" idx="12"/>
          </p:nvPr>
        </p:nvSpPr>
        <p:spPr>
          <a:xfrm>
            <a:off x="9896911" y="5410199"/>
            <a:ext cx="771089" cy="365125"/>
          </a:xfrm>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564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661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31019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44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4366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30352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54504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03457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4685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8976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0AE68-507A-4458-A99E-1EA2B8245E23}" type="datetimeFigureOut">
              <a:rPr lang="en-AG" smtClean="0"/>
              <a:t>04/28/2020</a:t>
            </a:fld>
            <a:endParaRPr lang="en-AG"/>
          </a:p>
        </p:txBody>
      </p:sp>
      <p:sp>
        <p:nvSpPr>
          <p:cNvPr id="5" name="Footer Placeholder 4"/>
          <p:cNvSpPr>
            <a:spLocks noGrp="1"/>
          </p:cNvSpPr>
          <p:nvPr>
            <p:ph type="ftr" sz="quarter" idx="11"/>
          </p:nvPr>
        </p:nvSpPr>
        <p:spPr/>
        <p:txBody>
          <a:bodyPr/>
          <a:lstStyle/>
          <a:p>
            <a:endParaRPr lang="en-AG"/>
          </a:p>
        </p:txBody>
      </p:sp>
      <p:sp>
        <p:nvSpPr>
          <p:cNvPr id="6" name="Slide Number Placeholder 5"/>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58989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86125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0AE68-507A-4458-A99E-1EA2B8245E23}" type="datetimeFigureOut">
              <a:rPr lang="en-AG" smtClean="0"/>
              <a:t>04/28/2020</a:t>
            </a:fld>
            <a:endParaRPr lang="en-AG"/>
          </a:p>
        </p:txBody>
      </p:sp>
      <p:sp>
        <p:nvSpPr>
          <p:cNvPr id="8" name="Footer Placeholder 7"/>
          <p:cNvSpPr>
            <a:spLocks noGrp="1"/>
          </p:cNvSpPr>
          <p:nvPr>
            <p:ph type="ftr" sz="quarter" idx="11"/>
          </p:nvPr>
        </p:nvSpPr>
        <p:spPr/>
        <p:txBody>
          <a:bodyPr/>
          <a:lstStyle/>
          <a:p>
            <a:endParaRPr lang="en-AG"/>
          </a:p>
        </p:txBody>
      </p:sp>
      <p:sp>
        <p:nvSpPr>
          <p:cNvPr id="9" name="Slide Number Placeholder 8"/>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33964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0AE68-507A-4458-A99E-1EA2B8245E23}" type="datetimeFigureOut">
              <a:rPr lang="en-AG" smtClean="0"/>
              <a:t>04/28/2020</a:t>
            </a:fld>
            <a:endParaRPr lang="en-AG"/>
          </a:p>
        </p:txBody>
      </p:sp>
      <p:sp>
        <p:nvSpPr>
          <p:cNvPr id="4" name="Footer Placeholder 3"/>
          <p:cNvSpPr>
            <a:spLocks noGrp="1"/>
          </p:cNvSpPr>
          <p:nvPr>
            <p:ph type="ftr" sz="quarter" idx="11"/>
          </p:nvPr>
        </p:nvSpPr>
        <p:spPr/>
        <p:txBody>
          <a:bodyPr/>
          <a:lstStyle/>
          <a:p>
            <a:endParaRPr lang="en-AG"/>
          </a:p>
        </p:txBody>
      </p:sp>
      <p:sp>
        <p:nvSpPr>
          <p:cNvPr id="5" name="Slide Number Placeholder 4"/>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406516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0AE68-507A-4458-A99E-1EA2B8245E23}" type="datetimeFigureOut">
              <a:rPr lang="en-AG" smtClean="0"/>
              <a:t>04/28/2020</a:t>
            </a:fld>
            <a:endParaRPr lang="en-AG"/>
          </a:p>
        </p:txBody>
      </p:sp>
      <p:sp>
        <p:nvSpPr>
          <p:cNvPr id="3" name="Footer Placeholder 2"/>
          <p:cNvSpPr>
            <a:spLocks noGrp="1"/>
          </p:cNvSpPr>
          <p:nvPr>
            <p:ph type="ftr" sz="quarter" idx="11"/>
          </p:nvPr>
        </p:nvSpPr>
        <p:spPr/>
        <p:txBody>
          <a:bodyPr/>
          <a:lstStyle/>
          <a:p>
            <a:endParaRPr lang="en-AG"/>
          </a:p>
        </p:txBody>
      </p:sp>
      <p:sp>
        <p:nvSpPr>
          <p:cNvPr id="4" name="Slide Number Placeholder 3"/>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74317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226785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0AE68-507A-4458-A99E-1EA2B8245E23}" type="datetimeFigureOut">
              <a:rPr lang="en-AG" smtClean="0"/>
              <a:t>04/28/2020</a:t>
            </a:fld>
            <a:endParaRPr lang="en-AG"/>
          </a:p>
        </p:txBody>
      </p:sp>
      <p:sp>
        <p:nvSpPr>
          <p:cNvPr id="6" name="Footer Placeholder 5"/>
          <p:cNvSpPr>
            <a:spLocks noGrp="1"/>
          </p:cNvSpPr>
          <p:nvPr>
            <p:ph type="ftr" sz="quarter" idx="11"/>
          </p:nvPr>
        </p:nvSpPr>
        <p:spPr/>
        <p:txBody>
          <a:bodyPr/>
          <a:lstStyle/>
          <a:p>
            <a:endParaRPr lang="en-AG"/>
          </a:p>
        </p:txBody>
      </p:sp>
      <p:sp>
        <p:nvSpPr>
          <p:cNvPr id="7" name="Slide Number Placeholder 6"/>
          <p:cNvSpPr>
            <a:spLocks noGrp="1"/>
          </p:cNvSpPr>
          <p:nvPr>
            <p:ph type="sldNum" sz="quarter" idx="12"/>
          </p:nvPr>
        </p:nvSpPr>
        <p:spPr/>
        <p:txBody>
          <a:bodyPr/>
          <a:lstStyle/>
          <a:p>
            <a:fld id="{131B7469-23DF-4BFC-B3CE-42F4932AA706}" type="slidenum">
              <a:rPr lang="en-AG" smtClean="0"/>
              <a:t>‹#›</a:t>
            </a:fld>
            <a:endParaRPr lang="en-AG"/>
          </a:p>
        </p:txBody>
      </p:sp>
    </p:spTree>
    <p:extLst>
      <p:ext uri="{BB962C8B-B14F-4D97-AF65-F5344CB8AC3E}">
        <p14:creationId xmlns:p14="http://schemas.microsoft.com/office/powerpoint/2010/main" val="19710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0AE68-507A-4458-A99E-1EA2B8245E23}" type="datetimeFigureOut">
              <a:rPr lang="en-AG" smtClean="0"/>
              <a:t>04/28/2020</a:t>
            </a:fld>
            <a:endParaRPr lang="en-A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1B7469-23DF-4BFC-B3CE-42F4932AA706}" type="slidenum">
              <a:rPr lang="en-AG" smtClean="0"/>
              <a:t>‹#›</a:t>
            </a:fld>
            <a:endParaRPr lang="en-AG"/>
          </a:p>
        </p:txBody>
      </p:sp>
    </p:spTree>
    <p:extLst>
      <p:ext uri="{BB962C8B-B14F-4D97-AF65-F5344CB8AC3E}">
        <p14:creationId xmlns:p14="http://schemas.microsoft.com/office/powerpoint/2010/main" val="224968604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0F7-4997-47E0-880A-1364DFB91661}"/>
              </a:ext>
            </a:extLst>
          </p:cNvPr>
          <p:cNvSpPr>
            <a:spLocks noGrp="1"/>
          </p:cNvSpPr>
          <p:nvPr>
            <p:ph type="ctrTitle"/>
          </p:nvPr>
        </p:nvSpPr>
        <p:spPr/>
        <p:txBody>
          <a:bodyPr>
            <a:normAutofit fontScale="90000"/>
          </a:bodyPr>
          <a:lstStyle/>
          <a:p>
            <a:r>
              <a:rPr lang="en-US" sz="6000" dirty="0"/>
              <a:t>COMP3375 – Software Quality Assurance Group Assignment</a:t>
            </a:r>
            <a:br>
              <a:rPr lang="en-US" sz="6000" dirty="0"/>
            </a:br>
            <a:r>
              <a:rPr lang="en-US" sz="6000" dirty="0"/>
              <a:t>PowerPoint Presentation</a:t>
            </a:r>
            <a:endParaRPr lang="en-AG" sz="6000" dirty="0"/>
          </a:p>
        </p:txBody>
      </p:sp>
      <p:sp>
        <p:nvSpPr>
          <p:cNvPr id="3" name="Subtitle 2">
            <a:extLst>
              <a:ext uri="{FF2B5EF4-FFF2-40B4-BE49-F238E27FC236}">
                <a16:creationId xmlns:a16="http://schemas.microsoft.com/office/drawing/2014/main" id="{39774336-3FAB-483A-9CC5-A0D5687F4ABE}"/>
              </a:ext>
            </a:extLst>
          </p:cNvPr>
          <p:cNvSpPr>
            <a:spLocks noGrp="1"/>
          </p:cNvSpPr>
          <p:nvPr>
            <p:ph type="subTitle" idx="1"/>
          </p:nvPr>
        </p:nvSpPr>
        <p:spPr/>
        <p:txBody>
          <a:bodyPr/>
          <a:lstStyle/>
          <a:p>
            <a:endParaRPr lang="en-AG" dirty="0"/>
          </a:p>
        </p:txBody>
      </p:sp>
    </p:spTree>
    <p:extLst>
      <p:ext uri="{BB962C8B-B14F-4D97-AF65-F5344CB8AC3E}">
        <p14:creationId xmlns:p14="http://schemas.microsoft.com/office/powerpoint/2010/main" val="32836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5" name="Picture 4"/>
          <p:cNvPicPr>
            <a:picLocks noChangeAspect="1"/>
          </p:cNvPicPr>
          <p:nvPr/>
        </p:nvPicPr>
        <p:blipFill>
          <a:blip r:embed="rId2"/>
          <a:stretch>
            <a:fillRect/>
          </a:stretch>
        </p:blipFill>
        <p:spPr>
          <a:xfrm>
            <a:off x="1141413" y="1086126"/>
            <a:ext cx="8423001" cy="5686425"/>
          </a:xfrm>
          <a:prstGeom prst="rect">
            <a:avLst/>
          </a:prstGeom>
        </p:spPr>
      </p:pic>
    </p:spTree>
    <p:extLst>
      <p:ext uri="{BB962C8B-B14F-4D97-AF65-F5344CB8AC3E}">
        <p14:creationId xmlns:p14="http://schemas.microsoft.com/office/powerpoint/2010/main" val="2781860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BVA</a:t>
            </a:r>
            <a:endParaRPr lang="en-AG" b="1" dirty="0"/>
          </a:p>
        </p:txBody>
      </p:sp>
      <p:pic>
        <p:nvPicPr>
          <p:cNvPr id="3" name="Picture 2"/>
          <p:cNvPicPr>
            <a:picLocks noChangeAspect="1"/>
          </p:cNvPicPr>
          <p:nvPr/>
        </p:nvPicPr>
        <p:blipFill>
          <a:blip r:embed="rId2"/>
          <a:stretch>
            <a:fillRect/>
          </a:stretch>
        </p:blipFill>
        <p:spPr>
          <a:xfrm>
            <a:off x="1141413" y="1478570"/>
            <a:ext cx="8537221" cy="3724051"/>
          </a:xfrm>
          <a:prstGeom prst="rect">
            <a:avLst/>
          </a:prstGeom>
        </p:spPr>
      </p:pic>
    </p:spTree>
    <p:extLst>
      <p:ext uri="{BB962C8B-B14F-4D97-AF65-F5344CB8AC3E}">
        <p14:creationId xmlns:p14="http://schemas.microsoft.com/office/powerpoint/2010/main" val="136162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2</a:t>
            </a:r>
          </a:p>
          <a:p>
            <a:r>
              <a:rPr lang="en-US" dirty="0"/>
              <a:t>This scenario consisted of a series of test cases to confirm that the unit function would only allow a successful login when receiving valid credentials for Admin Name and Password. ECP were used to derive test cases as BVA would not be suitable for Boolean expressions.</a:t>
            </a:r>
          </a:p>
          <a:p>
            <a:pPr lvl="1"/>
            <a:r>
              <a:rPr lang="en-US" dirty="0"/>
              <a:t>Scenario 2-1 was to confirm the functionality that would allow successful access after receiving a valid Admin Name and Password. After the data was entered, the function successfully executed to completion.</a:t>
            </a:r>
          </a:p>
          <a:p>
            <a:pPr lvl="1"/>
            <a:r>
              <a:rPr lang="en-US" dirty="0"/>
              <a:t>Scenario 2-2 was to confirm the functionality that would not allow successful access after receiving an invalid Admin Name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185830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2</a:t>
            </a:r>
            <a:endParaRPr lang="en-US" b="1" dirty="0"/>
          </a:p>
          <a:p>
            <a:endParaRPr lang="en-029" i="1" dirty="0" smtClean="0"/>
          </a:p>
          <a:p>
            <a:pPr marL="0" indent="0">
              <a:buNone/>
            </a:pPr>
            <a:r>
              <a:rPr lang="en-029" i="1" dirty="0" smtClean="0"/>
              <a:t>	</a:t>
            </a:r>
            <a:r>
              <a:rPr lang="en-029" i="1" dirty="0"/>
              <a:t>Let A = Admin Name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Valid, P = Valid satisfies A = Valid and P = Valid</a:t>
            </a:r>
            <a:endParaRPr lang="en-GB" dirty="0"/>
          </a:p>
          <a:p>
            <a:pPr marL="0" indent="0">
              <a:buNone/>
            </a:pPr>
            <a:r>
              <a:rPr lang="en-029" dirty="0" smtClean="0"/>
              <a:t>	A </a:t>
            </a:r>
            <a:r>
              <a:rPr lang="en-029" dirty="0"/>
              <a:t>= Invalid, P = Invalid satisfies A = Invalid and P = Invalid</a:t>
            </a:r>
            <a:endParaRPr lang="en-GB" dirty="0"/>
          </a:p>
        </p:txBody>
      </p:sp>
    </p:spTree>
    <p:extLst>
      <p:ext uri="{BB962C8B-B14F-4D97-AF65-F5344CB8AC3E}">
        <p14:creationId xmlns:p14="http://schemas.microsoft.com/office/powerpoint/2010/main" val="3277736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241698" y="1573102"/>
            <a:ext cx="8515949" cy="3125021"/>
          </a:xfrm>
          <a:prstGeom prst="rect">
            <a:avLst/>
          </a:prstGeom>
        </p:spPr>
      </p:pic>
    </p:spTree>
    <p:extLst>
      <p:ext uri="{BB962C8B-B14F-4D97-AF65-F5344CB8AC3E}">
        <p14:creationId xmlns:p14="http://schemas.microsoft.com/office/powerpoint/2010/main" val="870395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3</a:t>
            </a:r>
          </a:p>
          <a:p>
            <a:r>
              <a:rPr lang="en-US" dirty="0"/>
              <a:t>This scenario consisted of a series of test cases to confirm that the unit function would only allow a successful login when receiving valid credentials for Guest ID and Password. ECP were used to derive test cases as BVA would not be suitable for Boolean expressions.</a:t>
            </a:r>
          </a:p>
          <a:p>
            <a:pPr lvl="1"/>
            <a:r>
              <a:rPr lang="en-US" dirty="0"/>
              <a:t>Scenario 3-1 was to confirm the functionality that would allow successful access after receiving a valid Guest ID and Password. After the data was entered, the function successfully executed to completion.</a:t>
            </a:r>
          </a:p>
          <a:p>
            <a:pPr lvl="1"/>
            <a:r>
              <a:rPr lang="en-US" dirty="0"/>
              <a:t>Scenario 3-2 was to confirm the functionality that would not allow successful access after receiving an invalid Guest ID and Password. After the data was entered, the function did not allow access to the Admin side of the system.</a:t>
            </a:r>
            <a:endParaRPr lang="en-AG" dirty="0"/>
          </a:p>
        </p:txBody>
      </p:sp>
    </p:spTree>
    <p:extLst>
      <p:ext uri="{BB962C8B-B14F-4D97-AF65-F5344CB8AC3E}">
        <p14:creationId xmlns:p14="http://schemas.microsoft.com/office/powerpoint/2010/main" val="2214475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3</a:t>
            </a:r>
            <a:endParaRPr lang="en-US" b="1" dirty="0"/>
          </a:p>
          <a:p>
            <a:endParaRPr lang="en-029" i="1" dirty="0" smtClean="0"/>
          </a:p>
          <a:p>
            <a:pPr marL="0" indent="0">
              <a:buNone/>
            </a:pPr>
            <a:r>
              <a:rPr lang="en-029" i="1" dirty="0" smtClean="0"/>
              <a:t>	</a:t>
            </a:r>
            <a:r>
              <a:rPr lang="en-029" i="1" dirty="0"/>
              <a:t>Let </a:t>
            </a:r>
            <a:r>
              <a:rPr lang="en-029" i="1" dirty="0" smtClean="0"/>
              <a:t>G = </a:t>
            </a:r>
            <a:r>
              <a:rPr lang="en-029" i="1" dirty="0"/>
              <a:t>Guess ID and P = Password</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G </a:t>
            </a:r>
            <a:r>
              <a:rPr lang="en-029" dirty="0"/>
              <a:t>= Valid, P = Valid satisfies G = Valid and P = Valid</a:t>
            </a:r>
            <a:endParaRPr lang="en-GB" dirty="0"/>
          </a:p>
          <a:p>
            <a:pPr marL="0" indent="0">
              <a:buNone/>
            </a:pPr>
            <a:r>
              <a:rPr lang="en-029" dirty="0" smtClean="0"/>
              <a:t>	G </a:t>
            </a:r>
            <a:r>
              <a:rPr lang="en-029" dirty="0"/>
              <a:t>= Invalid, P = Invalid satisfies G = Invalid and P = Invalid</a:t>
            </a:r>
            <a:endParaRPr lang="en-GB" dirty="0"/>
          </a:p>
        </p:txBody>
      </p:sp>
    </p:spTree>
    <p:extLst>
      <p:ext uri="{BB962C8B-B14F-4D97-AF65-F5344CB8AC3E}">
        <p14:creationId xmlns:p14="http://schemas.microsoft.com/office/powerpoint/2010/main" val="96707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04954" cy="2725568"/>
          </a:xfrm>
          <a:prstGeom prst="rect">
            <a:avLst/>
          </a:prstGeom>
        </p:spPr>
      </p:pic>
    </p:spTree>
    <p:extLst>
      <p:ext uri="{BB962C8B-B14F-4D97-AF65-F5344CB8AC3E}">
        <p14:creationId xmlns:p14="http://schemas.microsoft.com/office/powerpoint/2010/main" val="3825852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4</a:t>
            </a:r>
          </a:p>
          <a:p>
            <a:r>
              <a:rPr lang="en-US" dirty="0"/>
              <a:t>This scenario consisted of a series of test cases to confirm that the unit function that checks if a MySQL database has been created or not. In case there is not one, it is then created. ECP was used to derive the following test cases.</a:t>
            </a:r>
          </a:p>
          <a:p>
            <a:pPr lvl="1"/>
            <a:r>
              <a:rPr lang="en-US" dirty="0"/>
              <a:t>Scenario 4-1 was to confirm that the unit function would recognize that a database had already been created. No message displayed so the database was already in place.</a:t>
            </a:r>
          </a:p>
          <a:p>
            <a:pPr lvl="1"/>
            <a:r>
              <a:rPr lang="en-US" dirty="0"/>
              <a:t>Scenario 4-2 was to confirm that the unit function would recognize the lack of a database and then create one. The function notified that a database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16175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4</a:t>
            </a:r>
            <a:endParaRPr lang="en-US" b="1" dirty="0"/>
          </a:p>
          <a:p>
            <a:endParaRPr lang="en-029" i="1" dirty="0" smtClean="0"/>
          </a:p>
          <a:p>
            <a:pPr marL="0" indent="0">
              <a:buNone/>
            </a:pPr>
            <a:r>
              <a:rPr lang="en-029" i="1" dirty="0" smtClean="0"/>
              <a:t>	</a:t>
            </a:r>
            <a:r>
              <a:rPr lang="en-029" i="1" dirty="0"/>
              <a:t>Let D = Database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D </a:t>
            </a:r>
            <a:r>
              <a:rPr lang="en-029" dirty="0"/>
              <a:t>= Created </a:t>
            </a:r>
            <a:endParaRPr lang="en-GB" dirty="0"/>
          </a:p>
          <a:p>
            <a:pPr marL="0" indent="0">
              <a:buNone/>
            </a:pPr>
            <a:r>
              <a:rPr lang="en-029" dirty="0" smtClean="0"/>
              <a:t>	D </a:t>
            </a:r>
            <a:r>
              <a:rPr lang="en-029" dirty="0"/>
              <a:t>= Not Created</a:t>
            </a:r>
            <a:endParaRPr lang="en-GB" dirty="0"/>
          </a:p>
        </p:txBody>
      </p:sp>
    </p:spTree>
    <p:extLst>
      <p:ext uri="{BB962C8B-B14F-4D97-AF65-F5344CB8AC3E}">
        <p14:creationId xmlns:p14="http://schemas.microsoft.com/office/powerpoint/2010/main" val="181176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582D-CE7F-42EF-96A3-C48EAD3FAEB6}"/>
              </a:ext>
            </a:extLst>
          </p:cNvPr>
          <p:cNvSpPr>
            <a:spLocks noGrp="1"/>
          </p:cNvSpPr>
          <p:nvPr>
            <p:ph type="title"/>
          </p:nvPr>
        </p:nvSpPr>
        <p:spPr/>
        <p:txBody>
          <a:bodyPr>
            <a:normAutofit/>
          </a:bodyPr>
          <a:lstStyle/>
          <a:p>
            <a:r>
              <a:rPr lang="en-US" b="1" dirty="0"/>
              <a:t>Group Members / Development Team</a:t>
            </a:r>
            <a:endParaRPr lang="en-AG" b="1" dirty="0"/>
          </a:p>
        </p:txBody>
      </p:sp>
      <p:sp>
        <p:nvSpPr>
          <p:cNvPr id="3" name="Content Placeholder 2">
            <a:extLst>
              <a:ext uri="{FF2B5EF4-FFF2-40B4-BE49-F238E27FC236}">
                <a16:creationId xmlns:a16="http://schemas.microsoft.com/office/drawing/2014/main" id="{CF3C68EF-39F8-42BD-9D3A-345D48259E9D}"/>
              </a:ext>
            </a:extLst>
          </p:cNvPr>
          <p:cNvSpPr>
            <a:spLocks noGrp="1"/>
          </p:cNvSpPr>
          <p:nvPr>
            <p:ph idx="1"/>
          </p:nvPr>
        </p:nvSpPr>
        <p:spPr/>
        <p:txBody>
          <a:bodyPr/>
          <a:lstStyle/>
          <a:p>
            <a:r>
              <a:rPr lang="en-029" dirty="0" smtClean="0"/>
              <a:t>Beaumont Hackett – </a:t>
            </a:r>
            <a:r>
              <a:rPr lang="en-029" dirty="0" smtClean="0"/>
              <a:t>Team Leader / </a:t>
            </a:r>
            <a:r>
              <a:rPr lang="en-029" dirty="0" smtClean="0"/>
              <a:t>Front-end Developer</a:t>
            </a:r>
          </a:p>
          <a:p>
            <a:r>
              <a:rPr lang="en-029" dirty="0" smtClean="0"/>
              <a:t>Tabari Rudder-Fields – Lead Backend Developer</a:t>
            </a:r>
          </a:p>
          <a:p>
            <a:r>
              <a:rPr lang="en-029" dirty="0" smtClean="0"/>
              <a:t>Daniel Braithwait</a:t>
            </a:r>
            <a:r>
              <a:rPr lang="en-029" dirty="0" smtClean="0"/>
              <a:t>e – Tester / Backend Developer</a:t>
            </a:r>
          </a:p>
          <a:p>
            <a:r>
              <a:rPr lang="en-029" dirty="0" smtClean="0"/>
              <a:t>William Brace – Researcher / Documenter</a:t>
            </a:r>
          </a:p>
          <a:p>
            <a:r>
              <a:rPr lang="en-029" dirty="0" smtClean="0"/>
              <a:t>Bradley Harris – Researcher / Documenter</a:t>
            </a:r>
            <a:endParaRPr lang="en-AG" dirty="0"/>
          </a:p>
        </p:txBody>
      </p:sp>
    </p:spTree>
    <p:extLst>
      <p:ext uri="{BB962C8B-B14F-4D97-AF65-F5344CB8AC3E}">
        <p14:creationId xmlns:p14="http://schemas.microsoft.com/office/powerpoint/2010/main" val="58915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Picture 3"/>
          <p:cNvPicPr>
            <a:picLocks noChangeAspect="1"/>
          </p:cNvPicPr>
          <p:nvPr/>
        </p:nvPicPr>
        <p:blipFill>
          <a:blip r:embed="rId2"/>
          <a:stretch>
            <a:fillRect/>
          </a:stretch>
        </p:blipFill>
        <p:spPr>
          <a:xfrm>
            <a:off x="1141413" y="1663754"/>
            <a:ext cx="8816951" cy="2288136"/>
          </a:xfrm>
          <a:prstGeom prst="rect">
            <a:avLst/>
          </a:prstGeom>
        </p:spPr>
      </p:pic>
    </p:spTree>
    <p:extLst>
      <p:ext uri="{BB962C8B-B14F-4D97-AF65-F5344CB8AC3E}">
        <p14:creationId xmlns:p14="http://schemas.microsoft.com/office/powerpoint/2010/main" val="1331012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5</a:t>
            </a:r>
          </a:p>
          <a:p>
            <a:r>
              <a:rPr lang="en-US" dirty="0"/>
              <a:t>This scenario consisted of a series of test cases to confirm that the unit function that checks if an Access Control List and User Log Table have been created or not. In case where neither table was created, the function does so. ECP was used to derive the following test cases.</a:t>
            </a:r>
          </a:p>
          <a:p>
            <a:pPr lvl="1"/>
            <a:r>
              <a:rPr lang="en-US" dirty="0"/>
              <a:t>Scenario 5-1 was to confirm that the unit function would recognize that both tables had already been created. No message displayed so the tables were already in place.</a:t>
            </a:r>
          </a:p>
          <a:p>
            <a:pPr lvl="1"/>
            <a:r>
              <a:rPr lang="en-US" dirty="0"/>
              <a:t>Scenario 5-2 was to confirm that the unit function would recognize the lack of either table and then create both of them. The function notified that the tables were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80996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5</a:t>
            </a:r>
            <a:endParaRPr lang="en-US" b="1" dirty="0"/>
          </a:p>
          <a:p>
            <a:endParaRPr lang="en-029" i="1" dirty="0" smtClean="0"/>
          </a:p>
          <a:p>
            <a:pPr marL="0" indent="0">
              <a:buNone/>
            </a:pPr>
            <a:r>
              <a:rPr lang="en-029" i="1" dirty="0" smtClean="0"/>
              <a:t>	</a:t>
            </a:r>
            <a:r>
              <a:rPr lang="en-029" i="1" dirty="0"/>
              <a:t>Let A = Access Control List and L = User Logs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A </a:t>
            </a:r>
            <a:r>
              <a:rPr lang="en-029" dirty="0"/>
              <a:t>= Created, L = Created satisfies A = Created and L = Created</a:t>
            </a:r>
            <a:endParaRPr lang="en-GB" dirty="0"/>
          </a:p>
          <a:p>
            <a:pPr marL="0" indent="0">
              <a:buNone/>
            </a:pPr>
            <a:r>
              <a:rPr lang="en-029" dirty="0" smtClean="0"/>
              <a:t>	G </a:t>
            </a:r>
            <a:r>
              <a:rPr lang="en-029" dirty="0"/>
              <a:t>= Not Created, L=Not Created satisfies A = Not Created and </a:t>
            </a:r>
            <a:endParaRPr lang="en-029" dirty="0" smtClean="0"/>
          </a:p>
          <a:p>
            <a:pPr marL="0" indent="0">
              <a:buNone/>
            </a:pPr>
            <a:r>
              <a:rPr lang="en-029" dirty="0"/>
              <a:t>	</a:t>
            </a:r>
            <a:r>
              <a:rPr lang="en-029" dirty="0" smtClean="0"/>
              <a:t>							L </a:t>
            </a:r>
            <a:r>
              <a:rPr lang="en-029" dirty="0"/>
              <a:t>= </a:t>
            </a:r>
            <a:r>
              <a:rPr lang="en-029" dirty="0" smtClean="0"/>
              <a:t>Not </a:t>
            </a:r>
            <a:r>
              <a:rPr lang="en-029" dirty="0"/>
              <a:t>Created</a:t>
            </a:r>
            <a:endParaRPr lang="en-GB" dirty="0"/>
          </a:p>
        </p:txBody>
      </p:sp>
    </p:spTree>
    <p:extLst>
      <p:ext uri="{BB962C8B-B14F-4D97-AF65-F5344CB8AC3E}">
        <p14:creationId xmlns:p14="http://schemas.microsoft.com/office/powerpoint/2010/main" val="1873399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3" name="Picture 2"/>
          <p:cNvPicPr>
            <a:picLocks noChangeAspect="1"/>
          </p:cNvPicPr>
          <p:nvPr/>
        </p:nvPicPr>
        <p:blipFill>
          <a:blip r:embed="rId2"/>
          <a:stretch>
            <a:fillRect/>
          </a:stretch>
        </p:blipFill>
        <p:spPr>
          <a:xfrm>
            <a:off x="1141413" y="1478570"/>
            <a:ext cx="8768233" cy="2694037"/>
          </a:xfrm>
          <a:prstGeom prst="rect">
            <a:avLst/>
          </a:prstGeom>
        </p:spPr>
      </p:pic>
    </p:spTree>
    <p:extLst>
      <p:ext uri="{BB962C8B-B14F-4D97-AF65-F5344CB8AC3E}">
        <p14:creationId xmlns:p14="http://schemas.microsoft.com/office/powerpoint/2010/main" val="3714654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Test Scenario 6</a:t>
            </a:r>
          </a:p>
          <a:p>
            <a:r>
              <a:rPr lang="en-US" dirty="0"/>
              <a:t>This scenario consisted of a series of test cases to confirm that the unit function that checks if a Frequently Answered Questions (FAQs) table had been created or not. If not, the function does so. ECP was used to derive the following test cases.</a:t>
            </a:r>
          </a:p>
          <a:p>
            <a:pPr lvl="1"/>
            <a:r>
              <a:rPr lang="en-US" dirty="0"/>
              <a:t>Scenario 6-1 was to confirm that the unit function would recognize the FAQs table had already been created. No message displayed so the FAQ table was already in place.</a:t>
            </a:r>
          </a:p>
          <a:p>
            <a:pPr lvl="1"/>
            <a:r>
              <a:rPr lang="en-US" dirty="0"/>
              <a:t>Scenario 6-2 was to confirm that the unit function would recognize the lack of the FAQs table and then create the table. The function notified that the table was created, thus the test was successful.</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544035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a:t>6</a:t>
            </a:r>
            <a:endParaRPr lang="en-US" b="1" dirty="0"/>
          </a:p>
          <a:p>
            <a:endParaRPr lang="en-029" i="1" dirty="0" smtClean="0"/>
          </a:p>
          <a:p>
            <a:pPr marL="0" indent="0">
              <a:buNone/>
            </a:pPr>
            <a:r>
              <a:rPr lang="en-029" i="1" dirty="0" smtClean="0"/>
              <a:t>	</a:t>
            </a:r>
            <a:r>
              <a:rPr lang="en-029" i="1" dirty="0"/>
              <a:t>Let F = FAQ Table</a:t>
            </a:r>
            <a:endParaRPr lang="en-GB" dirty="0"/>
          </a:p>
          <a:p>
            <a:pPr marL="0" indent="0">
              <a:buNone/>
            </a:pPr>
            <a:r>
              <a:rPr lang="en-029" dirty="0"/>
              <a:t> </a:t>
            </a:r>
            <a:endParaRPr lang="en-GB" dirty="0"/>
          </a:p>
          <a:p>
            <a:r>
              <a:rPr lang="en-029" b="1" u="sng" dirty="0"/>
              <a:t>Equivalence Class Partitioning</a:t>
            </a:r>
            <a:endParaRPr lang="en-GB" b="1" dirty="0"/>
          </a:p>
          <a:p>
            <a:pPr marL="0" indent="0">
              <a:buNone/>
            </a:pPr>
            <a:r>
              <a:rPr lang="en-029" dirty="0"/>
              <a:t> </a:t>
            </a:r>
            <a:endParaRPr lang="en-GB" dirty="0"/>
          </a:p>
          <a:p>
            <a:pPr marL="0" indent="0">
              <a:buNone/>
            </a:pPr>
            <a:r>
              <a:rPr lang="en-029" dirty="0" smtClean="0"/>
              <a:t>	F </a:t>
            </a:r>
            <a:r>
              <a:rPr lang="en-029" dirty="0"/>
              <a:t>= Created</a:t>
            </a:r>
            <a:endParaRPr lang="en-GB" dirty="0"/>
          </a:p>
          <a:p>
            <a:pPr marL="0" indent="0">
              <a:buNone/>
            </a:pPr>
            <a:r>
              <a:rPr lang="en-029" dirty="0" smtClean="0"/>
              <a:t>	F </a:t>
            </a:r>
            <a:r>
              <a:rPr lang="en-029" dirty="0"/>
              <a:t>= Not Created</a:t>
            </a:r>
            <a:endParaRPr lang="en-GB" dirty="0"/>
          </a:p>
        </p:txBody>
      </p:sp>
    </p:spTree>
    <p:extLst>
      <p:ext uri="{BB962C8B-B14F-4D97-AF65-F5344CB8AC3E}">
        <p14:creationId xmlns:p14="http://schemas.microsoft.com/office/powerpoint/2010/main" val="3255740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Case </a:t>
            </a:r>
            <a:r>
              <a:rPr lang="en-US" b="1" dirty="0" smtClean="0"/>
              <a:t>cont’d - ECP</a:t>
            </a:r>
            <a:endParaRPr lang="en-AG" b="1" dirty="0"/>
          </a:p>
        </p:txBody>
      </p:sp>
      <p:pic>
        <p:nvPicPr>
          <p:cNvPr id="4" name="Picture 3"/>
          <p:cNvPicPr>
            <a:picLocks noChangeAspect="1"/>
          </p:cNvPicPr>
          <p:nvPr/>
        </p:nvPicPr>
        <p:blipFill>
          <a:blip r:embed="rId2"/>
          <a:stretch>
            <a:fillRect/>
          </a:stretch>
        </p:blipFill>
        <p:spPr>
          <a:xfrm>
            <a:off x="1141413" y="1478570"/>
            <a:ext cx="8778443" cy="2263113"/>
          </a:xfrm>
          <a:prstGeom prst="rect">
            <a:avLst/>
          </a:prstGeom>
        </p:spPr>
      </p:pic>
    </p:spTree>
    <p:extLst>
      <p:ext uri="{BB962C8B-B14F-4D97-AF65-F5344CB8AC3E}">
        <p14:creationId xmlns:p14="http://schemas.microsoft.com/office/powerpoint/2010/main" val="2402123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lstStyle/>
          <a:p>
            <a:r>
              <a:rPr lang="en-US" dirty="0"/>
              <a:t>The following series of test cases were used to analyze each of the main functionality our web application. </a:t>
            </a:r>
            <a:r>
              <a:rPr lang="en-029" dirty="0"/>
              <a:t>The three main functionalities are Login process for a Guest, the Login process for an Admin staff member and updating the FAQ table.</a:t>
            </a:r>
          </a:p>
          <a:p>
            <a:r>
              <a:rPr lang="en-US" dirty="0"/>
              <a:t> Scenario 1-1 and Scenario 1-2 tested the integration between the Database Check Unit Function and the User Access List/User Log unit function during both successful and unsuccessful Admin login attempts.  These goals were fulfilled  using invalid and valid credentials where the user would be prompted to enter valid credentials and be allowed passage to the Admin Homepage respectively. </a:t>
            </a:r>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3245951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fontScale="92500"/>
          </a:bodyPr>
          <a:lstStyle/>
          <a:p>
            <a:r>
              <a:rPr lang="en-US" dirty="0"/>
              <a:t> Scenario 2-1 and Scenario 2-2 tested the integration between the Database Check Unit Function and the User Access List/User Log unit function during both successful and unsuccessful Guest login attempts.  These goals were fulfilled  using invalid and valid credentials where the user would be prompted to enter valid credentials and be allowed passage to the Guest Homepage respectively. </a:t>
            </a:r>
          </a:p>
          <a:p>
            <a:r>
              <a:rPr lang="en-US" dirty="0"/>
              <a:t>Scenario 3-1 and Scenario 3-2 tested the integration of the functions used when the FAQ table is checked, updated and data is displayed on the page. </a:t>
            </a:r>
            <a:r>
              <a:rPr lang="en-029" dirty="0"/>
              <a:t>The goals were to successfully enter a new Question and Answer and be submitted to both the FAQ table and the FAQ simultaneously. This distinguishing tests show that this would be possible whether an FAQ table existed before or not. Since both tests executed successfully, our goals were achieved.</a:t>
            </a:r>
            <a:endParaRPr lang="en-AG" dirty="0"/>
          </a:p>
          <a:p>
            <a:endParaRPr lang="en-US" dirty="0"/>
          </a:p>
          <a:p>
            <a:pPr marL="457200" lvl="1" indent="0">
              <a:buNone/>
            </a:pPr>
            <a:endParaRPr lang="en-US" dirty="0"/>
          </a:p>
          <a:p>
            <a:pPr marL="0" indent="0">
              <a:buNone/>
            </a:pPr>
            <a:endParaRPr lang="en-AG" dirty="0"/>
          </a:p>
        </p:txBody>
      </p:sp>
    </p:spTree>
    <p:extLst>
      <p:ext uri="{BB962C8B-B14F-4D97-AF65-F5344CB8AC3E}">
        <p14:creationId xmlns:p14="http://schemas.microsoft.com/office/powerpoint/2010/main" val="2983852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008993" y="1170425"/>
            <a:ext cx="9732579" cy="5361692"/>
          </a:xfrm>
          <a:prstGeom prst="rect">
            <a:avLst/>
          </a:prstGeom>
        </p:spPr>
      </p:pic>
    </p:spTree>
    <p:extLst>
      <p:ext uri="{BB962C8B-B14F-4D97-AF65-F5344CB8AC3E}">
        <p14:creationId xmlns:p14="http://schemas.microsoft.com/office/powerpoint/2010/main" val="3103300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46A7-DDE7-4E78-9AC9-91D04D071F01}"/>
              </a:ext>
            </a:extLst>
          </p:cNvPr>
          <p:cNvSpPr>
            <a:spLocks noGrp="1"/>
          </p:cNvSpPr>
          <p:nvPr>
            <p:ph type="title"/>
          </p:nvPr>
        </p:nvSpPr>
        <p:spPr>
          <a:xfrm>
            <a:off x="1097280" y="286603"/>
            <a:ext cx="10058400" cy="885705"/>
          </a:xfrm>
        </p:spPr>
        <p:txBody>
          <a:bodyPr>
            <a:normAutofit/>
          </a:bodyPr>
          <a:lstStyle/>
          <a:p>
            <a:r>
              <a:rPr lang="en-US" b="1" dirty="0"/>
              <a:t>Introduction</a:t>
            </a:r>
            <a:endParaRPr lang="en-AG" b="1" dirty="0"/>
          </a:p>
        </p:txBody>
      </p:sp>
      <p:sp>
        <p:nvSpPr>
          <p:cNvPr id="3" name="Content Placeholder 2">
            <a:extLst>
              <a:ext uri="{FF2B5EF4-FFF2-40B4-BE49-F238E27FC236}">
                <a16:creationId xmlns:a16="http://schemas.microsoft.com/office/drawing/2014/main" id="{605F46F7-3530-43DC-BE29-7F986283E4D0}"/>
              </a:ext>
            </a:extLst>
          </p:cNvPr>
          <p:cNvSpPr>
            <a:spLocks noGrp="1"/>
          </p:cNvSpPr>
          <p:nvPr>
            <p:ph idx="1"/>
          </p:nvPr>
        </p:nvSpPr>
        <p:spPr>
          <a:xfrm>
            <a:off x="1097280" y="1236134"/>
            <a:ext cx="10058400" cy="5070881"/>
          </a:xfrm>
        </p:spPr>
        <p:txBody>
          <a:bodyPr/>
          <a:lstStyle/>
          <a:p>
            <a:endParaRPr lang="en-AG" dirty="0"/>
          </a:p>
        </p:txBody>
      </p:sp>
    </p:spTree>
    <p:extLst>
      <p:ext uri="{BB962C8B-B14F-4D97-AF65-F5344CB8AC3E}">
        <p14:creationId xmlns:p14="http://schemas.microsoft.com/office/powerpoint/2010/main" val="262595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977462" y="1289323"/>
            <a:ext cx="9869214" cy="5016884"/>
          </a:xfrm>
          <a:prstGeom prst="rect">
            <a:avLst/>
          </a:prstGeom>
        </p:spPr>
      </p:pic>
    </p:spTree>
    <p:extLst>
      <p:ext uri="{BB962C8B-B14F-4D97-AF65-F5344CB8AC3E}">
        <p14:creationId xmlns:p14="http://schemas.microsoft.com/office/powerpoint/2010/main" val="1560430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7" name="Picture 6"/>
          <p:cNvPicPr>
            <a:picLocks noChangeAspect="1"/>
          </p:cNvPicPr>
          <p:nvPr/>
        </p:nvPicPr>
        <p:blipFill>
          <a:blip r:embed="rId2"/>
          <a:stretch>
            <a:fillRect/>
          </a:stretch>
        </p:blipFill>
        <p:spPr>
          <a:xfrm>
            <a:off x="1375377" y="1121157"/>
            <a:ext cx="8725064" cy="5387885"/>
          </a:xfrm>
          <a:prstGeom prst="rect">
            <a:avLst/>
          </a:prstGeom>
        </p:spPr>
      </p:pic>
    </p:spTree>
    <p:extLst>
      <p:ext uri="{BB962C8B-B14F-4D97-AF65-F5344CB8AC3E}">
        <p14:creationId xmlns:p14="http://schemas.microsoft.com/office/powerpoint/2010/main" val="3329226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Integration testing cases </a:t>
            </a:r>
            <a:r>
              <a:rPr lang="en-US" b="1" dirty="0" err="1"/>
              <a:t>CONt’d</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0" indent="0">
              <a:buNone/>
            </a:pPr>
            <a:r>
              <a:rPr lang="en-US" dirty="0" smtClean="0"/>
              <a:t> </a:t>
            </a: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254179" y="1599827"/>
            <a:ext cx="8858531" cy="2898601"/>
          </a:xfrm>
          <a:prstGeom prst="rect">
            <a:avLst/>
          </a:prstGeom>
        </p:spPr>
      </p:pic>
    </p:spTree>
    <p:extLst>
      <p:ext uri="{BB962C8B-B14F-4D97-AF65-F5344CB8AC3E}">
        <p14:creationId xmlns:p14="http://schemas.microsoft.com/office/powerpoint/2010/main" val="3484573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r>
              <a:rPr lang="en-US" dirty="0"/>
              <a:t> A Decision Table was used to give an adequate perspective on how to arrange goals that were highlighted in the requirements of the assignment.  Throughout this test case we were able to successfully achieve each goal. Confirmation came in the form of the information being displayed on file as requested. </a:t>
            </a:r>
          </a:p>
          <a:p>
            <a:pPr lvl="1"/>
            <a:endParaRPr lang="en-US" dirty="0"/>
          </a:p>
          <a:p>
            <a:pPr marL="457200" lvl="1" indent="0">
              <a:buNone/>
            </a:pPr>
            <a:endParaRPr lang="en-US" dirty="0"/>
          </a:p>
          <a:p>
            <a:pPr marL="0" indent="0">
              <a:buNone/>
            </a:pPr>
            <a:endParaRPr lang="en-AG" dirty="0"/>
          </a:p>
        </p:txBody>
      </p:sp>
      <p:pic>
        <p:nvPicPr>
          <p:cNvPr id="3" name="Picture 2">
            <a:extLst>
              <a:ext uri="{FF2B5EF4-FFF2-40B4-BE49-F238E27FC236}">
                <a16:creationId xmlns:a16="http://schemas.microsoft.com/office/drawing/2014/main" id="{253C24DB-B30A-4530-9070-B3DB6DE5AD60}"/>
              </a:ext>
            </a:extLst>
          </p:cNvPr>
          <p:cNvPicPr>
            <a:picLocks noChangeAspect="1"/>
          </p:cNvPicPr>
          <p:nvPr/>
        </p:nvPicPr>
        <p:blipFill>
          <a:blip r:embed="rId2"/>
          <a:stretch>
            <a:fillRect/>
          </a:stretch>
        </p:blipFill>
        <p:spPr>
          <a:xfrm>
            <a:off x="3394599" y="3429000"/>
            <a:ext cx="7053776" cy="3206262"/>
          </a:xfrm>
          <a:prstGeom prst="rect">
            <a:avLst/>
          </a:prstGeom>
        </p:spPr>
      </p:pic>
    </p:spTree>
    <p:extLst>
      <p:ext uri="{BB962C8B-B14F-4D97-AF65-F5344CB8AC3E}">
        <p14:creationId xmlns:p14="http://schemas.microsoft.com/office/powerpoint/2010/main" val="4248125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4" name="Picture 3"/>
          <p:cNvPicPr>
            <a:picLocks noChangeAspect="1"/>
          </p:cNvPicPr>
          <p:nvPr/>
        </p:nvPicPr>
        <p:blipFill>
          <a:blip r:embed="rId2"/>
          <a:stretch>
            <a:fillRect/>
          </a:stretch>
        </p:blipFill>
        <p:spPr>
          <a:xfrm>
            <a:off x="1141411" y="1273557"/>
            <a:ext cx="8864437" cy="5053671"/>
          </a:xfrm>
          <a:prstGeom prst="rect">
            <a:avLst/>
          </a:prstGeom>
        </p:spPr>
      </p:pic>
    </p:spTree>
    <p:extLst>
      <p:ext uri="{BB962C8B-B14F-4D97-AF65-F5344CB8AC3E}">
        <p14:creationId xmlns:p14="http://schemas.microsoft.com/office/powerpoint/2010/main" val="22161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3" name="Picture 2"/>
          <p:cNvPicPr>
            <a:picLocks noChangeAspect="1"/>
          </p:cNvPicPr>
          <p:nvPr/>
        </p:nvPicPr>
        <p:blipFill>
          <a:blip r:embed="rId2"/>
          <a:stretch>
            <a:fillRect/>
          </a:stretch>
        </p:blipFill>
        <p:spPr>
          <a:xfrm>
            <a:off x="1291294" y="1057275"/>
            <a:ext cx="8201025" cy="5679856"/>
          </a:xfrm>
          <a:prstGeom prst="rect">
            <a:avLst/>
          </a:prstGeom>
        </p:spPr>
      </p:pic>
    </p:spTree>
    <p:extLst>
      <p:ext uri="{BB962C8B-B14F-4D97-AF65-F5344CB8AC3E}">
        <p14:creationId xmlns:p14="http://schemas.microsoft.com/office/powerpoint/2010/main" val="4136764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ALPHA Testing cases</a:t>
            </a:r>
            <a:endParaRPr lang="en-AG" b="1" dirty="0"/>
          </a:p>
        </p:txBody>
      </p:sp>
      <p:sp>
        <p:nvSpPr>
          <p:cNvPr id="5" name="Content Placeholder 4">
            <a:extLst>
              <a:ext uri="{FF2B5EF4-FFF2-40B4-BE49-F238E27FC236}">
                <a16:creationId xmlns:a16="http://schemas.microsoft.com/office/drawing/2014/main" id="{E010789A-025A-4A46-840A-0008B0871DF4}"/>
              </a:ext>
            </a:extLst>
          </p:cNvPr>
          <p:cNvSpPr>
            <a:spLocks noGrp="1"/>
          </p:cNvSpPr>
          <p:nvPr>
            <p:ph idx="1"/>
          </p:nvPr>
        </p:nvSpPr>
        <p:spPr>
          <a:xfrm>
            <a:off x="1141412" y="1478570"/>
            <a:ext cx="9905999" cy="5156692"/>
          </a:xfrm>
        </p:spPr>
        <p:txBody>
          <a:bodyPr>
            <a:normAutofit/>
          </a:bodyPr>
          <a:lstStyle/>
          <a:p>
            <a:pPr marL="457200" lvl="1" indent="0">
              <a:buNone/>
            </a:pPr>
            <a:endParaRPr lang="en-US" dirty="0"/>
          </a:p>
          <a:p>
            <a:pPr marL="457200" lvl="1" indent="0">
              <a:buNone/>
            </a:pPr>
            <a:endParaRPr lang="en-US" dirty="0"/>
          </a:p>
          <a:p>
            <a:pPr marL="0" indent="0">
              <a:buNone/>
            </a:pPr>
            <a:endParaRPr lang="en-AG" dirty="0"/>
          </a:p>
        </p:txBody>
      </p:sp>
      <p:pic>
        <p:nvPicPr>
          <p:cNvPr id="6" name="Picture 5"/>
          <p:cNvPicPr>
            <a:picLocks noChangeAspect="1"/>
          </p:cNvPicPr>
          <p:nvPr/>
        </p:nvPicPr>
        <p:blipFill>
          <a:blip r:embed="rId2"/>
          <a:stretch>
            <a:fillRect/>
          </a:stretch>
        </p:blipFill>
        <p:spPr>
          <a:xfrm>
            <a:off x="1544856" y="1478569"/>
            <a:ext cx="2659282" cy="4641367"/>
          </a:xfrm>
          <a:prstGeom prst="rect">
            <a:avLst/>
          </a:prstGeom>
        </p:spPr>
      </p:pic>
      <p:pic>
        <p:nvPicPr>
          <p:cNvPr id="7" name="Picture 6"/>
          <p:cNvPicPr>
            <a:picLocks noChangeAspect="1"/>
          </p:cNvPicPr>
          <p:nvPr/>
        </p:nvPicPr>
        <p:blipFill>
          <a:blip r:embed="rId3"/>
          <a:stretch>
            <a:fillRect/>
          </a:stretch>
        </p:blipFill>
        <p:spPr>
          <a:xfrm>
            <a:off x="5229825" y="1631836"/>
            <a:ext cx="3346617" cy="4488100"/>
          </a:xfrm>
          <a:prstGeom prst="rect">
            <a:avLst/>
          </a:prstGeom>
        </p:spPr>
      </p:pic>
    </p:spTree>
    <p:extLst>
      <p:ext uri="{BB962C8B-B14F-4D97-AF65-F5344CB8AC3E}">
        <p14:creationId xmlns:p14="http://schemas.microsoft.com/office/powerpoint/2010/main" val="2051869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Our team choose to use the Rapid Application Development (RAD) model to tackle the requirements of this Assignment. This model favors rapid developments of smaller projects, making it ideal for our project whereas the Spiral Process Model would be better suited for larger projects.</a:t>
            </a:r>
          </a:p>
          <a:p>
            <a:r>
              <a:rPr lang="en-US" dirty="0"/>
              <a:t>RAD allowed us to have flexibility during the design and implementation process where we able to make quick changes to allow the application to continuously adapt to the requirements of the assignment. </a:t>
            </a:r>
          </a:p>
        </p:txBody>
      </p:sp>
    </p:spTree>
    <p:extLst>
      <p:ext uri="{BB962C8B-B14F-4D97-AF65-F5344CB8AC3E}">
        <p14:creationId xmlns:p14="http://schemas.microsoft.com/office/powerpoint/2010/main" val="621138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Development process model 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dirty="0"/>
              <a:t>Since this project was on a short deadline RAD was an even more attractive choice. Without the restrictions of the Spiral Model we had a prototype up and working within a few days and we were able to introduce more features and increase the user friendliness with each major update.</a:t>
            </a:r>
            <a:endParaRPr lang="en-AG" dirty="0"/>
          </a:p>
          <a:p>
            <a:r>
              <a:rPr lang="en-US" dirty="0"/>
              <a:t>Another reason we chose RAD was it allowed us to easily and quickly have a visual aspect of the requirements needed. This visualization allowed us to identify flaws easier, resulting in less flaws that needed to be addressed with each prototype cycle.</a:t>
            </a:r>
            <a:endParaRPr lang="en-AG" dirty="0"/>
          </a:p>
        </p:txBody>
      </p:sp>
    </p:spTree>
    <p:extLst>
      <p:ext uri="{BB962C8B-B14F-4D97-AF65-F5344CB8AC3E}">
        <p14:creationId xmlns:p14="http://schemas.microsoft.com/office/powerpoint/2010/main" val="65536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Requirements Planning (Definition Stage): </a:t>
            </a:r>
            <a:r>
              <a:rPr lang="en-US" dirty="0"/>
              <a:t>The first task was to analyze the requirements and develop a business model for this project. We identified what was vital and necessary information and put heavy focus on that. We continued to analyze the other requirements, ensuring every member of the team had a clear understanding of them.</a:t>
            </a:r>
          </a:p>
          <a:p>
            <a:r>
              <a:rPr lang="en-US" b="1" dirty="0"/>
              <a:t>User Design (Design Stage</a:t>
            </a:r>
            <a:r>
              <a:rPr lang="en-US" dirty="0"/>
              <a:t>): This stage had the team taking the defined requirements and transforming them into a visual display. Since realistically we were not able to meet with clients for this project, we all at some stage took on the roll as a client by sharing ideas and insights about ways to continuously improve the design. The main focus was on usability, mobile responsiveness and accuracy to requirements.</a:t>
            </a:r>
            <a:endParaRPr lang="en-AG" dirty="0"/>
          </a:p>
        </p:txBody>
      </p:sp>
    </p:spTree>
    <p:extLst>
      <p:ext uri="{BB962C8B-B14F-4D97-AF65-F5344CB8AC3E}">
        <p14:creationId xmlns:p14="http://schemas.microsoft.com/office/powerpoint/2010/main" val="327471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20D7-A8A6-48EB-AE9C-DCDE6E6E93A4}"/>
              </a:ext>
            </a:extLst>
          </p:cNvPr>
          <p:cNvSpPr>
            <a:spLocks noGrp="1"/>
          </p:cNvSpPr>
          <p:nvPr>
            <p:ph type="title"/>
          </p:nvPr>
        </p:nvSpPr>
        <p:spPr>
          <a:xfrm>
            <a:off x="1141413" y="618518"/>
            <a:ext cx="9905998" cy="741359"/>
          </a:xfrm>
        </p:spPr>
        <p:txBody>
          <a:bodyPr/>
          <a:lstStyle/>
          <a:p>
            <a:r>
              <a:rPr lang="en-US" b="1" dirty="0"/>
              <a:t>Testing</a:t>
            </a:r>
            <a:endParaRPr lang="en-AG" b="1" dirty="0"/>
          </a:p>
        </p:txBody>
      </p:sp>
      <p:sp>
        <p:nvSpPr>
          <p:cNvPr id="3" name="Content Placeholder 2">
            <a:extLst>
              <a:ext uri="{FF2B5EF4-FFF2-40B4-BE49-F238E27FC236}">
                <a16:creationId xmlns:a16="http://schemas.microsoft.com/office/drawing/2014/main" id="{E12AD9C3-A634-4841-A919-646E8321103E}"/>
              </a:ext>
            </a:extLst>
          </p:cNvPr>
          <p:cNvSpPr>
            <a:spLocks noGrp="1"/>
          </p:cNvSpPr>
          <p:nvPr>
            <p:ph idx="1"/>
          </p:nvPr>
        </p:nvSpPr>
        <p:spPr>
          <a:xfrm>
            <a:off x="1141413" y="1405426"/>
            <a:ext cx="9905999" cy="4834056"/>
          </a:xfrm>
        </p:spPr>
        <p:txBody>
          <a:bodyPr/>
          <a:lstStyle/>
          <a:p>
            <a:r>
              <a:rPr lang="en-US" dirty="0"/>
              <a:t>To fully test the entirety of the application, both frontend and backend, it was decided to test the application on three (3) distinct levels.</a:t>
            </a:r>
          </a:p>
          <a:p>
            <a:pPr lvl="1"/>
            <a:endParaRPr lang="en-US" dirty="0"/>
          </a:p>
          <a:p>
            <a:pPr lvl="1"/>
            <a:r>
              <a:rPr lang="en-US" b="1" dirty="0"/>
              <a:t>Unit Testing </a:t>
            </a:r>
            <a:r>
              <a:rPr lang="en-US" dirty="0"/>
              <a:t>using Boundary Value Analysis (BVA) and Equivalence Class Partitioning (ECP) to ensure that software pieces in isolation function properly.</a:t>
            </a:r>
          </a:p>
          <a:p>
            <a:pPr lvl="1"/>
            <a:r>
              <a:rPr lang="en-US" b="1" dirty="0"/>
              <a:t>Integration Testing </a:t>
            </a:r>
            <a:r>
              <a:rPr lang="en-US" dirty="0"/>
              <a:t>to check the interactions between software components to reveal any functional errors.</a:t>
            </a:r>
          </a:p>
          <a:p>
            <a:pPr lvl="1"/>
            <a:r>
              <a:rPr lang="en-US" b="1" dirty="0"/>
              <a:t>Alpha Testing </a:t>
            </a:r>
            <a:r>
              <a:rPr lang="en-US" dirty="0"/>
              <a:t>to simulate the regular operation of the system to ensure that it could execute uninterrupted successfully to achieve all goals outlined.</a:t>
            </a:r>
            <a:endParaRPr lang="en-AG" dirty="0"/>
          </a:p>
        </p:txBody>
      </p:sp>
    </p:spTree>
    <p:extLst>
      <p:ext uri="{BB962C8B-B14F-4D97-AF65-F5344CB8AC3E}">
        <p14:creationId xmlns:p14="http://schemas.microsoft.com/office/powerpoint/2010/main" val="20411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665-984E-49A3-93E7-FD430C95A8DE}"/>
              </a:ext>
            </a:extLst>
          </p:cNvPr>
          <p:cNvSpPr>
            <a:spLocks noGrp="1"/>
          </p:cNvSpPr>
          <p:nvPr>
            <p:ph type="title"/>
          </p:nvPr>
        </p:nvSpPr>
        <p:spPr>
          <a:xfrm>
            <a:off x="1141413" y="0"/>
            <a:ext cx="9905998" cy="1478570"/>
          </a:xfrm>
        </p:spPr>
        <p:txBody>
          <a:bodyPr/>
          <a:lstStyle/>
          <a:p>
            <a:r>
              <a:rPr lang="en-US" b="1" dirty="0"/>
              <a:t>RAD Development phases </a:t>
            </a:r>
            <a:r>
              <a:rPr lang="en-US" b="1" dirty="0" err="1"/>
              <a:t>CONt’d</a:t>
            </a:r>
            <a:endParaRPr lang="en-AG" b="1" dirty="0"/>
          </a:p>
        </p:txBody>
      </p:sp>
      <p:sp>
        <p:nvSpPr>
          <p:cNvPr id="3" name="Content Placeholder 2">
            <a:extLst>
              <a:ext uri="{FF2B5EF4-FFF2-40B4-BE49-F238E27FC236}">
                <a16:creationId xmlns:a16="http://schemas.microsoft.com/office/drawing/2014/main" id="{09675C3E-EBA3-4064-B9E8-A2BAC721E1E1}"/>
              </a:ext>
            </a:extLst>
          </p:cNvPr>
          <p:cNvSpPr>
            <a:spLocks noGrp="1"/>
          </p:cNvSpPr>
          <p:nvPr>
            <p:ph idx="1"/>
          </p:nvPr>
        </p:nvSpPr>
        <p:spPr>
          <a:xfrm>
            <a:off x="1141412" y="1478570"/>
            <a:ext cx="9905999" cy="5086353"/>
          </a:xfrm>
        </p:spPr>
        <p:txBody>
          <a:bodyPr/>
          <a:lstStyle/>
          <a:p>
            <a:r>
              <a:rPr lang="en-US" b="1" dirty="0"/>
              <a:t>Rapid Construction (Development Stage): </a:t>
            </a:r>
            <a:r>
              <a:rPr lang="en-US" dirty="0"/>
              <a:t>This stage had the team take the web app prototype and transform it into a working model. Although at this stage changes were still possible, the iterative design phase made it possible to quickly and smoothly finalize the development of this application. This is the phase where testing took place.</a:t>
            </a:r>
          </a:p>
          <a:p>
            <a:r>
              <a:rPr lang="en-US" b="1" dirty="0"/>
              <a:t>Implementation (Deployment Stage</a:t>
            </a:r>
            <a:r>
              <a:rPr lang="en-US" dirty="0"/>
              <a:t>): The final tests and checks were done to confirm full functionality before launching the web application fully. Upon completion we had a fully functional application that could use node.js to satisfy the requirements of the assignment.</a:t>
            </a:r>
          </a:p>
          <a:p>
            <a:pPr marL="0" indent="0">
              <a:buNone/>
            </a:pPr>
            <a:endParaRPr lang="en-AG" dirty="0"/>
          </a:p>
        </p:txBody>
      </p:sp>
    </p:spTree>
    <p:extLst>
      <p:ext uri="{BB962C8B-B14F-4D97-AF65-F5344CB8AC3E}">
        <p14:creationId xmlns:p14="http://schemas.microsoft.com/office/powerpoint/2010/main" val="627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DAA7-73D9-40A9-BD19-E25714E7CB7D}"/>
              </a:ext>
            </a:extLst>
          </p:cNvPr>
          <p:cNvSpPr>
            <a:spLocks noGrp="1"/>
          </p:cNvSpPr>
          <p:nvPr>
            <p:ph type="title"/>
          </p:nvPr>
        </p:nvSpPr>
        <p:spPr>
          <a:xfrm>
            <a:off x="1141413" y="0"/>
            <a:ext cx="9905998" cy="1478570"/>
          </a:xfrm>
        </p:spPr>
        <p:txBody>
          <a:bodyPr/>
          <a:lstStyle/>
          <a:p>
            <a:r>
              <a:rPr lang="en-US" b="1" dirty="0"/>
              <a:t>Maintenance</a:t>
            </a:r>
            <a:r>
              <a:rPr lang="en-US" dirty="0"/>
              <a:t> </a:t>
            </a:r>
            <a:endParaRPr lang="en-AG" dirty="0"/>
          </a:p>
        </p:txBody>
      </p:sp>
      <p:sp>
        <p:nvSpPr>
          <p:cNvPr id="3" name="Content Placeholder 2">
            <a:extLst>
              <a:ext uri="{FF2B5EF4-FFF2-40B4-BE49-F238E27FC236}">
                <a16:creationId xmlns:a16="http://schemas.microsoft.com/office/drawing/2014/main" id="{7C1CD4D6-D333-4BE1-A30F-D3D1D654C14F}"/>
              </a:ext>
            </a:extLst>
          </p:cNvPr>
          <p:cNvSpPr>
            <a:spLocks noGrp="1"/>
          </p:cNvSpPr>
          <p:nvPr>
            <p:ph idx="1"/>
          </p:nvPr>
        </p:nvSpPr>
        <p:spPr>
          <a:xfrm>
            <a:off x="1141412" y="1478570"/>
            <a:ext cx="9905999" cy="5062907"/>
          </a:xfrm>
        </p:spPr>
        <p:txBody>
          <a:bodyPr>
            <a:normAutofit lnSpcReduction="10000"/>
          </a:bodyPr>
          <a:lstStyle/>
          <a:p>
            <a:r>
              <a:rPr lang="en-US" dirty="0"/>
              <a:t>One the main concerns of the development team after the application is fully launched is the subject of maintaining the application. In this case, maintenance would be keeping the application up to date and tuned to the ever changing world of technology and environment it is operating in.</a:t>
            </a:r>
          </a:p>
          <a:p>
            <a:r>
              <a:rPr lang="en-US" dirty="0"/>
              <a:t>We are concerning ourselves with Adaptive Maintenance of the application to allow it to adapt to the web application landscape which is in a constant state of flux.  We will be taking the proper measures to ensure it goes as smoothly as possible.</a:t>
            </a:r>
          </a:p>
          <a:p>
            <a:r>
              <a:rPr lang="en-US" dirty="0"/>
              <a:t>A likely cause of maintenance would be future versions of web browsers which may prove incompatible with our application. The app would have to be modified to work with these new web browsers BEFORE they are released.</a:t>
            </a:r>
            <a:endParaRPr lang="en-AG" dirty="0"/>
          </a:p>
        </p:txBody>
      </p:sp>
    </p:spTree>
    <p:extLst>
      <p:ext uri="{BB962C8B-B14F-4D97-AF65-F5344CB8AC3E}">
        <p14:creationId xmlns:p14="http://schemas.microsoft.com/office/powerpoint/2010/main" val="167445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1141413" y="0"/>
            <a:ext cx="9905998" cy="1478570"/>
          </a:xfrm>
        </p:spPr>
        <p:txBody>
          <a:bodyPr/>
          <a:lstStyle/>
          <a:p>
            <a:r>
              <a:rPr lang="en-US" b="1" dirty="0"/>
              <a:t>Software quality recommendations</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Software Quality is an extremely important principle whose processes must be applied at many stages during the development cycle, including maintenance.</a:t>
            </a:r>
          </a:p>
          <a:p>
            <a:r>
              <a:rPr lang="en-US" dirty="0"/>
              <a:t>Software Quality Management (SQM) processes serve the role of ensuring quality by having many different processes, some of which will directly find defects while others show where further evaluation may be needed. </a:t>
            </a:r>
          </a:p>
          <a:p>
            <a:r>
              <a:rPr lang="en-US" dirty="0"/>
              <a:t>SQM processes include those for quality assurance, verification, validation, reviews and auditing.</a:t>
            </a:r>
          </a:p>
          <a:p>
            <a:endParaRPr lang="en-AG" dirty="0"/>
          </a:p>
        </p:txBody>
      </p:sp>
    </p:spTree>
    <p:extLst>
      <p:ext uri="{BB962C8B-B14F-4D97-AF65-F5344CB8AC3E}">
        <p14:creationId xmlns:p14="http://schemas.microsoft.com/office/powerpoint/2010/main" val="76659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The 1</a:t>
            </a:r>
            <a:r>
              <a:rPr lang="en-US" baseline="30000" dirty="0"/>
              <a:t>st</a:t>
            </a:r>
            <a:r>
              <a:rPr lang="en-US" dirty="0"/>
              <a:t> SQM is the quality assurance process. This process creates a plan which details the quality requirements and specific techniques that will be used to achieve them such as cost and resource management, scheduling and overall management.</a:t>
            </a:r>
          </a:p>
          <a:p>
            <a:r>
              <a:rPr lang="en-US" dirty="0"/>
              <a:t>The 2</a:t>
            </a:r>
            <a:r>
              <a:rPr lang="en-US" baseline="30000" dirty="0"/>
              <a:t>nd</a:t>
            </a:r>
            <a:r>
              <a:rPr lang="en-US" dirty="0"/>
              <a:t> SQM is Verification and Validation (V&amp;V). These include activities which address the software product quality directly and uses testing techniques to flush out any defects that need to be addressed. </a:t>
            </a:r>
            <a:r>
              <a:rPr lang="en-GB" dirty="0"/>
              <a:t>They are methods to ensure the software product meets the requirements created (verification) and checks to see whether the product built to match these requirements actually fulfils its intended purpose (validation). </a:t>
            </a:r>
            <a:endParaRPr lang="en-US" dirty="0"/>
          </a:p>
          <a:p>
            <a:endParaRPr lang="en-AG" dirty="0"/>
          </a:p>
        </p:txBody>
      </p:sp>
    </p:spTree>
    <p:extLst>
      <p:ext uri="{BB962C8B-B14F-4D97-AF65-F5344CB8AC3E}">
        <p14:creationId xmlns:p14="http://schemas.microsoft.com/office/powerpoint/2010/main" val="695502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739-738A-410B-A2DD-2260C1E2128F}"/>
              </a:ext>
            </a:extLst>
          </p:cNvPr>
          <p:cNvSpPr>
            <a:spLocks noGrp="1"/>
          </p:cNvSpPr>
          <p:nvPr>
            <p:ph type="title"/>
          </p:nvPr>
        </p:nvSpPr>
        <p:spPr>
          <a:xfrm>
            <a:off x="562708" y="0"/>
            <a:ext cx="10484703" cy="1478570"/>
          </a:xfrm>
        </p:spPr>
        <p:txBody>
          <a:bodyPr/>
          <a:lstStyle/>
          <a:p>
            <a:r>
              <a:rPr lang="en-US" b="1" dirty="0"/>
              <a:t>Software quality recommendations cont’d</a:t>
            </a:r>
            <a:endParaRPr lang="en-AG" b="1" dirty="0"/>
          </a:p>
        </p:txBody>
      </p:sp>
      <p:sp>
        <p:nvSpPr>
          <p:cNvPr id="3" name="Content Placeholder 2">
            <a:extLst>
              <a:ext uri="{FF2B5EF4-FFF2-40B4-BE49-F238E27FC236}">
                <a16:creationId xmlns:a16="http://schemas.microsoft.com/office/drawing/2014/main" id="{E99F5A44-6FC7-43FA-BA9A-E85E12D9A94C}"/>
              </a:ext>
            </a:extLst>
          </p:cNvPr>
          <p:cNvSpPr>
            <a:spLocks noGrp="1"/>
          </p:cNvSpPr>
          <p:nvPr>
            <p:ph idx="1"/>
          </p:nvPr>
        </p:nvSpPr>
        <p:spPr>
          <a:xfrm>
            <a:off x="1141412" y="1478570"/>
            <a:ext cx="9905999" cy="5062907"/>
          </a:xfrm>
        </p:spPr>
        <p:txBody>
          <a:bodyPr/>
          <a:lstStyle/>
          <a:p>
            <a:r>
              <a:rPr lang="en-US" dirty="0"/>
              <a:t>Improved Reviews and Audits  would also improve the software quality approach for the organization. Reviews would determine the adequacy of plans and help keep track of progress. Audits carried out by 3</a:t>
            </a:r>
            <a:r>
              <a:rPr lang="en-US" baseline="30000" dirty="0"/>
              <a:t>rd</a:t>
            </a:r>
            <a:r>
              <a:rPr lang="en-US" dirty="0"/>
              <a:t> parties would give an unbiased look at new builds to check non-conformance levels and produce reports detailing corrective action.</a:t>
            </a:r>
          </a:p>
          <a:p>
            <a:r>
              <a:rPr lang="en-US" dirty="0"/>
              <a:t>Lastly the organization can improve their approach to software quality by developing a healthy culture which encourages a commitment to quality. If engineers and developers have a focus on quality as they develop, the end product will meet a greater standard. Therefore the developers should follow the code of ethics and professional practice created regulatory bodies such as the IEEE.</a:t>
            </a:r>
            <a:endParaRPr lang="en-AG" dirty="0"/>
          </a:p>
        </p:txBody>
      </p:sp>
    </p:spTree>
    <p:extLst>
      <p:ext uri="{BB962C8B-B14F-4D97-AF65-F5344CB8AC3E}">
        <p14:creationId xmlns:p14="http://schemas.microsoft.com/office/powerpoint/2010/main" val="2305471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a:t>conclusion</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Upon completion of this project, our team was able to provide a functioning web application that could be used by Accident &amp; Emergency attendees. Our flexible design would allow any attendee to use our application with any type device sufficiently. </a:t>
            </a:r>
            <a:endParaRPr lang="en-029" dirty="0" smtClean="0"/>
          </a:p>
          <a:p>
            <a:r>
              <a:rPr lang="en-029" dirty="0" smtClean="0"/>
              <a:t>No </a:t>
            </a:r>
            <a:r>
              <a:rPr lang="en-029" dirty="0"/>
              <a:t>longer will attendees entering the Accident &amp; Emergency department be left in the dark. Now there is simple program that can guide them from the moment of entry up to their temporary stay at ServeYou Hospital. </a:t>
            </a:r>
            <a:endParaRPr lang="en-GB" dirty="0"/>
          </a:p>
          <a:p>
            <a:endParaRPr lang="en-AG" dirty="0"/>
          </a:p>
        </p:txBody>
      </p:sp>
    </p:spTree>
    <p:extLst>
      <p:ext uri="{BB962C8B-B14F-4D97-AF65-F5344CB8AC3E}">
        <p14:creationId xmlns:p14="http://schemas.microsoft.com/office/powerpoint/2010/main" val="3435500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Having used the Rapid Application Development Model, we were able to design and build a functioning application in reasonable time with minimum faults. It is because of the repetitive upgrade to the prototype in each stage that our program increased closer and closer towards perfection, allowing for easier testing with each cycle. </a:t>
            </a:r>
            <a:endParaRPr lang="en-029" dirty="0" smtClean="0"/>
          </a:p>
          <a:p>
            <a:r>
              <a:rPr lang="en-029" dirty="0" smtClean="0"/>
              <a:t>Our </a:t>
            </a:r>
            <a:r>
              <a:rPr lang="en-029" dirty="0"/>
              <a:t>focus </a:t>
            </a:r>
            <a:r>
              <a:rPr lang="en-029" dirty="0" smtClean="0"/>
              <a:t>was more </a:t>
            </a:r>
            <a:r>
              <a:rPr lang="en-029" dirty="0"/>
              <a:t>on </a:t>
            </a:r>
            <a:r>
              <a:rPr lang="en-029" dirty="0" smtClean="0"/>
              <a:t>functionality than imagery &amp; style</a:t>
            </a:r>
            <a:r>
              <a:rPr lang="en-029" dirty="0"/>
              <a:t>. </a:t>
            </a:r>
            <a:endParaRPr lang="en-AG" dirty="0"/>
          </a:p>
        </p:txBody>
      </p:sp>
    </p:spTree>
    <p:extLst>
      <p:ext uri="{BB962C8B-B14F-4D97-AF65-F5344CB8AC3E}">
        <p14:creationId xmlns:p14="http://schemas.microsoft.com/office/powerpoint/2010/main" val="3089076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Maintenance is just as important as Design and Implementation. We offered our perspective on the best path and importance of adaptive maintenance. It would be pivotal to be able to continual update and maintain a program of this importance. </a:t>
            </a:r>
            <a:endParaRPr lang="en-029" dirty="0" smtClean="0"/>
          </a:p>
          <a:p>
            <a:r>
              <a:rPr lang="en-029" dirty="0" smtClean="0"/>
              <a:t>The </a:t>
            </a:r>
            <a:r>
              <a:rPr lang="en-029" dirty="0"/>
              <a:t>medical industry is always updating and improving, which requires that doctors and nurses continue to educate and keep themselves update. Shouldn’t this also apply to our application? </a:t>
            </a:r>
            <a:endParaRPr lang="en-GB" dirty="0"/>
          </a:p>
        </p:txBody>
      </p:sp>
    </p:spTree>
    <p:extLst>
      <p:ext uri="{BB962C8B-B14F-4D97-AF65-F5344CB8AC3E}">
        <p14:creationId xmlns:p14="http://schemas.microsoft.com/office/powerpoint/2010/main" val="3229762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fontScale="92500"/>
          </a:bodyPr>
          <a:lstStyle/>
          <a:p>
            <a:r>
              <a:rPr lang="en-029" dirty="0"/>
              <a:t>We also looked at the perspective of another organization and used our research and experience to better advise them on their software quality approaches. Learning from experience is key, but it is also just as important to learn from others’ experience so as not to follow along the same incorrect path. </a:t>
            </a:r>
            <a:endParaRPr lang="en-029" dirty="0" smtClean="0"/>
          </a:p>
          <a:p>
            <a:r>
              <a:rPr lang="en-029" dirty="0" smtClean="0"/>
              <a:t>This </a:t>
            </a:r>
            <a:r>
              <a:rPr lang="en-029" dirty="0"/>
              <a:t>kind of questioning allowed us to view our own product from a third person perspective which allowed us to not only see our program as a potential user but a potential investor. If we were investors, how would we want our clients to maintain their product?</a:t>
            </a:r>
            <a:endParaRPr lang="en-GB" dirty="0"/>
          </a:p>
        </p:txBody>
      </p:sp>
    </p:spTree>
    <p:extLst>
      <p:ext uri="{BB962C8B-B14F-4D97-AF65-F5344CB8AC3E}">
        <p14:creationId xmlns:p14="http://schemas.microsoft.com/office/powerpoint/2010/main" val="965578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dirty="0" smtClean="0"/>
              <a:t>Our </a:t>
            </a:r>
            <a:r>
              <a:rPr lang="en-029" dirty="0"/>
              <a:t>rigorous testing of each unit, functionality and the complete system can give our future users confidence that they will be using a simple, user-friendly, robust web application. </a:t>
            </a:r>
            <a:endParaRPr lang="en-029" dirty="0" smtClean="0"/>
          </a:p>
          <a:p>
            <a:r>
              <a:rPr lang="en-029" dirty="0" smtClean="0"/>
              <a:t>Although </a:t>
            </a:r>
            <a:r>
              <a:rPr lang="en-029" b="1" dirty="0"/>
              <a:t>Unit testing </a:t>
            </a:r>
            <a:r>
              <a:rPr lang="en-029" dirty="0"/>
              <a:t>was the most numerous, it was arguably the </a:t>
            </a:r>
            <a:r>
              <a:rPr lang="en-029" dirty="0" smtClean="0"/>
              <a:t>most important</a:t>
            </a:r>
            <a:r>
              <a:rPr lang="en-029" dirty="0"/>
              <a:t>. If the unit fails then the function fails. If the function fails then the system fail. If the system fails then we fail. We took the most important unit functions and rigorously tested them with a fine toothed comb until they were working flawlessly</a:t>
            </a:r>
            <a:r>
              <a:rPr lang="en-029" dirty="0" smtClean="0"/>
              <a:t>.</a:t>
            </a:r>
          </a:p>
        </p:txBody>
      </p:sp>
    </p:spTree>
    <p:extLst>
      <p:ext uri="{BB962C8B-B14F-4D97-AF65-F5344CB8AC3E}">
        <p14:creationId xmlns:p14="http://schemas.microsoft.com/office/powerpoint/2010/main" val="3717028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Cases</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1</a:t>
            </a:r>
          </a:p>
          <a:p>
            <a:r>
              <a:rPr lang="en-US" dirty="0"/>
              <a:t>These series of tests were used to test the unit function that stores the Guest and Child Name of a Guest User. Both ECP and BVA were test various data lengths entered into text boxes</a:t>
            </a:r>
            <a:r>
              <a:rPr lang="en-US" dirty="0" smtClean="0"/>
              <a:t>.</a:t>
            </a:r>
            <a:endParaRPr lang="en-US" dirty="0"/>
          </a:p>
          <a:p>
            <a:pPr lvl="1"/>
            <a:r>
              <a:rPr lang="en-US" dirty="0"/>
              <a:t>Scenario 1-1 was to confirm the unit function would store strings as long as one character. The function executed successfully with </a:t>
            </a:r>
            <a:r>
              <a:rPr lang="en-US" dirty="0" smtClean="0"/>
              <a:t>strings </a:t>
            </a:r>
            <a:r>
              <a:rPr lang="en-US" dirty="0"/>
              <a:t>that were 3-4 characters in length.</a:t>
            </a:r>
          </a:p>
          <a:p>
            <a:pPr lvl="1"/>
            <a:r>
              <a:rPr lang="en-US" dirty="0"/>
              <a:t> Scenario 1-2 was to confirm if the unit function would not allow empty fields. The function refused to accept empty fields, prompting the user to enter values.</a:t>
            </a:r>
          </a:p>
          <a:p>
            <a:pPr lvl="1"/>
            <a:r>
              <a:rPr lang="en-US" dirty="0"/>
              <a:t>Scenario 1-3 was to confirm a valid amount for both fields. The minimum and maximum values for both fields is 1 and 20 respectively. Both fields were filled with 10 characters which were accepted.</a:t>
            </a:r>
          </a:p>
        </p:txBody>
      </p:sp>
    </p:spTree>
    <p:extLst>
      <p:ext uri="{BB962C8B-B14F-4D97-AF65-F5344CB8AC3E}">
        <p14:creationId xmlns:p14="http://schemas.microsoft.com/office/powerpoint/2010/main" val="1613446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lnSpcReduction="10000"/>
          </a:bodyPr>
          <a:lstStyle/>
          <a:p>
            <a:r>
              <a:rPr lang="en-029" b="1" dirty="0"/>
              <a:t>Integration testing </a:t>
            </a:r>
            <a:r>
              <a:rPr lang="en-029" dirty="0"/>
              <a:t>was important since working random functions can only take us so far. From here, we were able to integrate the associative units together to result in a working function. We needed to be sure that these units would work well with each other and provide the functionality that was requested. </a:t>
            </a:r>
            <a:endParaRPr lang="en-029" dirty="0" smtClean="0"/>
          </a:p>
          <a:p>
            <a:r>
              <a:rPr lang="en-029" dirty="0" smtClean="0"/>
              <a:t>Our </a:t>
            </a:r>
            <a:r>
              <a:rPr lang="en-029" dirty="0"/>
              <a:t>guided </a:t>
            </a:r>
            <a:r>
              <a:rPr lang="en-029" b="1" dirty="0"/>
              <a:t>Alpha testing </a:t>
            </a:r>
            <a:r>
              <a:rPr lang="en-029" dirty="0"/>
              <a:t>allowed us to observe how the entire program would function while implementing the instructions outlined in the Alpha testing directions in the assignment. </a:t>
            </a:r>
            <a:endParaRPr lang="en-GB" dirty="0"/>
          </a:p>
        </p:txBody>
      </p:sp>
    </p:spTree>
    <p:extLst>
      <p:ext uri="{BB962C8B-B14F-4D97-AF65-F5344CB8AC3E}">
        <p14:creationId xmlns:p14="http://schemas.microsoft.com/office/powerpoint/2010/main" val="730519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668-A371-4651-B47E-567E1803E36C}"/>
              </a:ext>
            </a:extLst>
          </p:cNvPr>
          <p:cNvSpPr>
            <a:spLocks noGrp="1"/>
          </p:cNvSpPr>
          <p:nvPr>
            <p:ph type="title"/>
          </p:nvPr>
        </p:nvSpPr>
        <p:spPr/>
        <p:txBody>
          <a:bodyPr/>
          <a:lstStyle/>
          <a:p>
            <a:r>
              <a:rPr lang="en-US" b="1" dirty="0" smtClean="0"/>
              <a:t>Conclusion CONT’D</a:t>
            </a:r>
            <a:endParaRPr lang="en-AG" b="1" dirty="0"/>
          </a:p>
        </p:txBody>
      </p:sp>
      <p:sp>
        <p:nvSpPr>
          <p:cNvPr id="3" name="Content Placeholder 2">
            <a:extLst>
              <a:ext uri="{FF2B5EF4-FFF2-40B4-BE49-F238E27FC236}">
                <a16:creationId xmlns:a16="http://schemas.microsoft.com/office/drawing/2014/main" id="{6C914028-E4ED-48DA-B760-D845A9CDD037}"/>
              </a:ext>
            </a:extLst>
          </p:cNvPr>
          <p:cNvSpPr>
            <a:spLocks noGrp="1"/>
          </p:cNvSpPr>
          <p:nvPr>
            <p:ph idx="1"/>
          </p:nvPr>
        </p:nvSpPr>
        <p:spPr/>
        <p:txBody>
          <a:bodyPr>
            <a:normAutofit/>
          </a:bodyPr>
          <a:lstStyle/>
          <a:p>
            <a:r>
              <a:rPr lang="en-029" dirty="0"/>
              <a:t>In conclusion, this experience this experience has allowed us to see software development from a better perspective. Having been involved in the design, implementation, testing and observing maintenance of our program, we were able to see the importance of each stage</a:t>
            </a:r>
            <a:r>
              <a:rPr lang="en-029"/>
              <a:t>. </a:t>
            </a:r>
            <a:endParaRPr lang="en-029" smtClean="0"/>
          </a:p>
          <a:p>
            <a:r>
              <a:rPr lang="en-029" smtClean="0"/>
              <a:t>One </a:t>
            </a:r>
            <a:r>
              <a:rPr lang="en-029" dirty="0"/>
              <a:t>thing that stands out to us mostly is that without proper testing, no development stage will ever function properly. There is testing at every stage, whether it be in design, implementation or even maintenance. </a:t>
            </a:r>
            <a:endParaRPr lang="en-GB" dirty="0"/>
          </a:p>
        </p:txBody>
      </p:sp>
    </p:spTree>
    <p:extLst>
      <p:ext uri="{BB962C8B-B14F-4D97-AF65-F5344CB8AC3E}">
        <p14:creationId xmlns:p14="http://schemas.microsoft.com/office/powerpoint/2010/main" val="844075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a:t>
            </a:r>
            <a:r>
              <a:rPr lang="en-US" b="1" dirty="0"/>
              <a:t>cont’d</a:t>
            </a:r>
            <a:endParaRPr lang="en-AG" b="1" dirty="0"/>
          </a:p>
        </p:txBody>
      </p:sp>
      <p:sp>
        <p:nvSpPr>
          <p:cNvPr id="3" name="Content Placeholder 2">
            <a:extLst>
              <a:ext uri="{FF2B5EF4-FFF2-40B4-BE49-F238E27FC236}">
                <a16:creationId xmlns:a16="http://schemas.microsoft.com/office/drawing/2014/main" id="{EB5C3AB9-1754-47DC-BB81-0761F384C88D}"/>
              </a:ext>
            </a:extLst>
          </p:cNvPr>
          <p:cNvSpPr>
            <a:spLocks noGrp="1"/>
          </p:cNvSpPr>
          <p:nvPr>
            <p:ph idx="1"/>
          </p:nvPr>
        </p:nvSpPr>
        <p:spPr>
          <a:xfrm>
            <a:off x="1141412" y="1478570"/>
            <a:ext cx="9905999" cy="5203584"/>
          </a:xfrm>
        </p:spPr>
        <p:txBody>
          <a:bodyPr/>
          <a:lstStyle/>
          <a:p>
            <a:pPr lvl="1"/>
            <a:r>
              <a:rPr lang="en-US" dirty="0"/>
              <a:t>Scenario 1-4 was to confirm that 1 character was a valid amount for both fields. The function executed successfully.</a:t>
            </a:r>
          </a:p>
          <a:p>
            <a:pPr lvl="1"/>
            <a:r>
              <a:rPr lang="en-US" dirty="0"/>
              <a:t>Scenario 1- 5 was to confirm that 2 characters was a valid amount for both fields. The function executed successfully.</a:t>
            </a:r>
          </a:p>
          <a:p>
            <a:pPr lvl="1"/>
            <a:r>
              <a:rPr lang="en-US" dirty="0"/>
              <a:t>Scenario 1- 6 was to confirm that the limit of 20 characters is a valid amount for both fields. The function executed successfully.</a:t>
            </a:r>
          </a:p>
          <a:p>
            <a:pPr lvl="1"/>
            <a:r>
              <a:rPr lang="en-US" dirty="0"/>
              <a:t>Scenario 1 – 7 was to confirm that 19 characters, just below the limit is a valid amount for both fields. The function  executed successfully.</a:t>
            </a:r>
          </a:p>
          <a:p>
            <a:pPr lvl="1"/>
            <a:endParaRPr lang="en-US" dirty="0"/>
          </a:p>
          <a:p>
            <a:pPr marL="457200" lvl="1" indent="0">
              <a:buNone/>
            </a:pPr>
            <a:r>
              <a:rPr lang="en-US" sz="2400" dirty="0"/>
              <a:t>These test cases had a high adequacy since they were able to satisfy BVA conditions in just five test cases.</a:t>
            </a:r>
          </a:p>
        </p:txBody>
      </p:sp>
    </p:spTree>
    <p:extLst>
      <p:ext uri="{BB962C8B-B14F-4D97-AF65-F5344CB8AC3E}">
        <p14:creationId xmlns:p14="http://schemas.microsoft.com/office/powerpoint/2010/main" val="202589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lstStyle/>
          <a:p>
            <a:r>
              <a:rPr lang="en-US" b="1" dirty="0"/>
              <a:t>Test Scenario </a:t>
            </a:r>
            <a:r>
              <a:rPr lang="en-US" b="1" dirty="0" smtClean="0"/>
              <a:t>1</a:t>
            </a:r>
            <a:endParaRPr lang="en-US" b="1" dirty="0"/>
          </a:p>
          <a:p>
            <a:endParaRPr lang="en-029" i="1" dirty="0" smtClean="0"/>
          </a:p>
          <a:p>
            <a:pPr marL="0" indent="0">
              <a:buNone/>
            </a:pPr>
            <a:r>
              <a:rPr lang="en-029" i="1" dirty="0" smtClean="0"/>
              <a:t>	Let </a:t>
            </a:r>
            <a:r>
              <a:rPr lang="en-029" i="1" dirty="0"/>
              <a:t>Guest Name = G and Child Name = C</a:t>
            </a:r>
            <a:endParaRPr lang="en-GB" dirty="0"/>
          </a:p>
          <a:p>
            <a:pPr marL="0" indent="0">
              <a:buNone/>
            </a:pPr>
            <a:r>
              <a:rPr lang="en-029" dirty="0"/>
              <a:t> </a:t>
            </a:r>
            <a:endParaRPr lang="en-GB" dirty="0"/>
          </a:p>
          <a:p>
            <a:r>
              <a:rPr lang="en-029" b="1" u="sng" dirty="0"/>
              <a:t>Equivalence Class Partitioning (Test Scenario 1-1 to 1-2)                                          </a:t>
            </a:r>
            <a:endParaRPr lang="en-GB" b="1" dirty="0"/>
          </a:p>
          <a:p>
            <a:pPr marL="0" indent="0">
              <a:buNone/>
            </a:pPr>
            <a:r>
              <a:rPr lang="en-029" dirty="0"/>
              <a:t> </a:t>
            </a:r>
            <a:endParaRPr lang="en-GB" dirty="0"/>
          </a:p>
          <a:p>
            <a:pPr marL="0" indent="0">
              <a:buNone/>
            </a:pPr>
            <a:r>
              <a:rPr lang="en-029" dirty="0" smtClean="0"/>
              <a:t>	G </a:t>
            </a:r>
            <a:r>
              <a:rPr lang="en-029" dirty="0"/>
              <a:t>= 0, C = 0 satisfies G &lt; 1 and C &lt; 1</a:t>
            </a:r>
            <a:endParaRPr lang="en-GB" dirty="0"/>
          </a:p>
          <a:p>
            <a:pPr marL="0" indent="0">
              <a:buNone/>
            </a:pPr>
            <a:r>
              <a:rPr lang="en-029" dirty="0" smtClean="0"/>
              <a:t>	G </a:t>
            </a:r>
            <a:r>
              <a:rPr lang="en-029" dirty="0"/>
              <a:t>= 3, C = 3 satisfies G &gt;= 1 and C &gt;= 1</a:t>
            </a:r>
            <a:endParaRPr lang="en-GB" dirty="0"/>
          </a:p>
        </p:txBody>
      </p:sp>
    </p:spTree>
    <p:extLst>
      <p:ext uri="{BB962C8B-B14F-4D97-AF65-F5344CB8AC3E}">
        <p14:creationId xmlns:p14="http://schemas.microsoft.com/office/powerpoint/2010/main" val="293087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13F1-D987-49EB-AA12-15592D4489D6}"/>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 - ECP</a:t>
            </a:r>
            <a:endParaRPr lang="en-AG" b="1" dirty="0"/>
          </a:p>
        </p:txBody>
      </p:sp>
      <p:pic>
        <p:nvPicPr>
          <p:cNvPr id="4" name="Content Placeholder 3"/>
          <p:cNvPicPr>
            <a:picLocks noGrp="1" noChangeAspect="1"/>
          </p:cNvPicPr>
          <p:nvPr>
            <p:ph idx="1"/>
          </p:nvPr>
        </p:nvPicPr>
        <p:blipFill>
          <a:blip r:embed="rId2"/>
          <a:stretch>
            <a:fillRect/>
          </a:stretch>
        </p:blipFill>
        <p:spPr>
          <a:xfrm>
            <a:off x="1355725" y="1478570"/>
            <a:ext cx="8629495" cy="4070892"/>
          </a:xfrm>
          <a:prstGeom prst="rect">
            <a:avLst/>
          </a:prstGeom>
        </p:spPr>
      </p:pic>
    </p:spTree>
    <p:extLst>
      <p:ext uri="{BB962C8B-B14F-4D97-AF65-F5344CB8AC3E}">
        <p14:creationId xmlns:p14="http://schemas.microsoft.com/office/powerpoint/2010/main" val="540783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1455-275F-4991-8CA8-03B2A744C941}"/>
              </a:ext>
            </a:extLst>
          </p:cNvPr>
          <p:cNvSpPr>
            <a:spLocks noGrp="1"/>
          </p:cNvSpPr>
          <p:nvPr>
            <p:ph type="title"/>
          </p:nvPr>
        </p:nvSpPr>
        <p:spPr>
          <a:xfrm>
            <a:off x="1141413" y="0"/>
            <a:ext cx="9905998" cy="1478570"/>
          </a:xfrm>
        </p:spPr>
        <p:txBody>
          <a:bodyPr/>
          <a:lstStyle/>
          <a:p>
            <a:r>
              <a:rPr lang="en-US" b="1" dirty="0"/>
              <a:t>Unit testing </a:t>
            </a:r>
            <a:r>
              <a:rPr lang="en-US" b="1" dirty="0" smtClean="0"/>
              <a:t>Cases CONT’D</a:t>
            </a:r>
            <a:endParaRPr lang="en-AG" b="1" dirty="0"/>
          </a:p>
        </p:txBody>
      </p:sp>
      <p:sp>
        <p:nvSpPr>
          <p:cNvPr id="3" name="Content Placeholder 2">
            <a:extLst>
              <a:ext uri="{FF2B5EF4-FFF2-40B4-BE49-F238E27FC236}">
                <a16:creationId xmlns:a16="http://schemas.microsoft.com/office/drawing/2014/main" id="{82DD6939-EFDC-4BC4-A07A-4EEF62D7EAFD}"/>
              </a:ext>
            </a:extLst>
          </p:cNvPr>
          <p:cNvSpPr>
            <a:spLocks noGrp="1"/>
          </p:cNvSpPr>
          <p:nvPr>
            <p:ph idx="1"/>
          </p:nvPr>
        </p:nvSpPr>
        <p:spPr>
          <a:xfrm>
            <a:off x="1141412" y="1219200"/>
            <a:ext cx="9905999" cy="5322277"/>
          </a:xfrm>
        </p:spPr>
        <p:txBody>
          <a:bodyPr>
            <a:normAutofit fontScale="92500" lnSpcReduction="20000"/>
          </a:bodyPr>
          <a:lstStyle/>
          <a:p>
            <a:r>
              <a:rPr lang="en-US" b="1" dirty="0"/>
              <a:t>Test Scenario </a:t>
            </a:r>
            <a:r>
              <a:rPr lang="en-US" b="1" dirty="0" smtClean="0"/>
              <a:t>1</a:t>
            </a:r>
            <a:endParaRPr lang="en-US" b="1" dirty="0"/>
          </a:p>
          <a:p>
            <a:pPr marL="0" indent="0">
              <a:buNone/>
            </a:pPr>
            <a:r>
              <a:rPr lang="en-029" i="1" dirty="0" smtClean="0"/>
              <a:t>	</a:t>
            </a:r>
          </a:p>
          <a:p>
            <a:pPr marL="0" indent="0">
              <a:buNone/>
            </a:pPr>
            <a:r>
              <a:rPr lang="en-029" i="1" dirty="0"/>
              <a:t>	</a:t>
            </a:r>
            <a:r>
              <a:rPr lang="en-029" i="1" dirty="0" smtClean="0"/>
              <a:t>Let </a:t>
            </a:r>
            <a:r>
              <a:rPr lang="en-029" i="1" dirty="0"/>
              <a:t>Guest Name = G and Child Name = </a:t>
            </a:r>
            <a:r>
              <a:rPr lang="en-029" i="1" dirty="0" smtClean="0"/>
              <a:t>C</a:t>
            </a:r>
          </a:p>
          <a:p>
            <a:pPr marL="0" indent="0">
              <a:buNone/>
            </a:pPr>
            <a:endParaRPr lang="en-029" i="1" dirty="0"/>
          </a:p>
          <a:p>
            <a:r>
              <a:rPr lang="en-029" b="1" u="sng" dirty="0"/>
              <a:t>Boundary Value Analysis (Test Scenario 1-3 to 1-7)</a:t>
            </a:r>
            <a:endParaRPr lang="en-GB" b="1" dirty="0"/>
          </a:p>
          <a:p>
            <a:pPr marL="0" indent="0">
              <a:buNone/>
            </a:pPr>
            <a:r>
              <a:rPr lang="en-029" dirty="0"/>
              <a:t> </a:t>
            </a:r>
            <a:endParaRPr lang="en-GB" dirty="0"/>
          </a:p>
          <a:p>
            <a:pPr marL="0" indent="0">
              <a:buNone/>
            </a:pPr>
            <a:r>
              <a:rPr lang="en-029" dirty="0" smtClean="0"/>
              <a:t>	G </a:t>
            </a:r>
            <a:r>
              <a:rPr lang="en-029" dirty="0"/>
              <a:t>= 10, C = 10 satisfies nominal values for G and C</a:t>
            </a:r>
            <a:endParaRPr lang="en-GB" dirty="0"/>
          </a:p>
          <a:p>
            <a:pPr marL="0" indent="0">
              <a:buNone/>
            </a:pPr>
            <a:r>
              <a:rPr lang="en-029" dirty="0" smtClean="0"/>
              <a:t>	G </a:t>
            </a:r>
            <a:r>
              <a:rPr lang="en-029" dirty="0"/>
              <a:t>= 1, C =1 satisfies minimum for G and C</a:t>
            </a:r>
            <a:endParaRPr lang="en-GB" dirty="0"/>
          </a:p>
          <a:p>
            <a:pPr marL="0" indent="0">
              <a:buNone/>
            </a:pPr>
            <a:r>
              <a:rPr lang="en-029" dirty="0" smtClean="0"/>
              <a:t>	G </a:t>
            </a:r>
            <a:r>
              <a:rPr lang="en-029" dirty="0"/>
              <a:t>= 2, C = 2 satisfies just above minimum for G and C</a:t>
            </a:r>
            <a:endParaRPr lang="en-GB" dirty="0"/>
          </a:p>
          <a:p>
            <a:pPr marL="0" indent="0">
              <a:buNone/>
            </a:pPr>
            <a:r>
              <a:rPr lang="en-029" dirty="0" smtClean="0"/>
              <a:t>	G </a:t>
            </a:r>
            <a:r>
              <a:rPr lang="en-029" dirty="0"/>
              <a:t>= 20, C = 20 satisfies maximum for G and C</a:t>
            </a:r>
            <a:endParaRPr lang="en-GB" dirty="0"/>
          </a:p>
          <a:p>
            <a:pPr marL="0" indent="0">
              <a:buNone/>
            </a:pPr>
            <a:r>
              <a:rPr lang="en-029" dirty="0" smtClean="0"/>
              <a:t>	G </a:t>
            </a:r>
            <a:r>
              <a:rPr lang="en-029" dirty="0"/>
              <a:t>= 19, C = 19 satisfies just below maximum for G and C</a:t>
            </a:r>
            <a:endParaRPr lang="en-GB" dirty="0"/>
          </a:p>
          <a:p>
            <a:pPr marL="0" indent="0">
              <a:buNone/>
            </a:pPr>
            <a:endParaRPr lang="en-GB" dirty="0"/>
          </a:p>
        </p:txBody>
      </p:sp>
    </p:spTree>
    <p:extLst>
      <p:ext uri="{BB962C8B-B14F-4D97-AF65-F5344CB8AC3E}">
        <p14:creationId xmlns:p14="http://schemas.microsoft.com/office/powerpoint/2010/main" val="3305442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499</TotalTime>
  <Words>2968</Words>
  <Application>Microsoft Office PowerPoint</Application>
  <PresentationFormat>Widescreen</PresentationFormat>
  <Paragraphs>198</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Trebuchet MS</vt:lpstr>
      <vt:lpstr>Tw Cen MT</vt:lpstr>
      <vt:lpstr>Circuit</vt:lpstr>
      <vt:lpstr>COMP3375 – Software Quality Assurance Group Assignment PowerPoint Presentation</vt:lpstr>
      <vt:lpstr>Group Members / Development Team</vt:lpstr>
      <vt:lpstr>Introduction</vt:lpstr>
      <vt:lpstr>Testing</vt:lpstr>
      <vt:lpstr>Unit testing Cases</vt:lpstr>
      <vt:lpstr>Unit Testing Cases cont’d</vt:lpstr>
      <vt:lpstr>Unit testing Cases CONT’D</vt:lpstr>
      <vt:lpstr>Unit Testing Cases cont’d - ECP</vt:lpstr>
      <vt:lpstr>Unit testing Cases CONT’D</vt:lpstr>
      <vt:lpstr>Unit Testing Cases cont’d - BVA</vt:lpstr>
      <vt:lpstr>Unit Testing Cases cont’d - BVA</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Cases cont’d - ECP</vt:lpstr>
      <vt:lpstr>Unit Testing Cases cont’d</vt:lpstr>
      <vt:lpstr>Unit testing Cases CONT’D</vt:lpstr>
      <vt:lpstr>Unit Testing Case cont’d - ECP</vt:lpstr>
      <vt:lpstr>Integration testing cases</vt:lpstr>
      <vt:lpstr>Integration testing cases CONt’d</vt:lpstr>
      <vt:lpstr>Integration testing cases CONt’d</vt:lpstr>
      <vt:lpstr>Integration testing cases CONt’d</vt:lpstr>
      <vt:lpstr>Integration testing cases CONt’d</vt:lpstr>
      <vt:lpstr>Integration testing cases CONt’d</vt:lpstr>
      <vt:lpstr>ALPHA Testing cases</vt:lpstr>
      <vt:lpstr>ALPHA Testing cases</vt:lpstr>
      <vt:lpstr>ALPHA Testing cases</vt:lpstr>
      <vt:lpstr>ALPHA Testing cases</vt:lpstr>
      <vt:lpstr>Development process model</vt:lpstr>
      <vt:lpstr>Development process model CONT’D</vt:lpstr>
      <vt:lpstr>RAD Development phases</vt:lpstr>
      <vt:lpstr>RAD Development phases CONt’d</vt:lpstr>
      <vt:lpstr>Maintenance </vt:lpstr>
      <vt:lpstr>Software quality recommendations</vt:lpstr>
      <vt:lpstr>Software quality recommendations cont’d</vt:lpstr>
      <vt:lpstr>Software quality recommendations cont’d</vt:lpstr>
      <vt:lpstr>conclusion</vt:lpstr>
      <vt:lpstr>Conclusion CONT’D</vt:lpstr>
      <vt:lpstr>Conclusion CONT’D</vt:lpstr>
      <vt:lpstr>Conclusion CONT’D</vt:lpstr>
      <vt:lpstr>Conclusion CONT’D</vt:lpstr>
      <vt:lpstr>Conclusion CONT’D</vt:lpstr>
      <vt:lpstr>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COMP3375 – Software Quality Assurance Group Assignment PowerPoint Presentation</dc:title>
  <dc:creator>Bradley Harris</dc:creator>
  <cp:lastModifiedBy>Hasani Hackett</cp:lastModifiedBy>
  <cp:revision>59</cp:revision>
  <dcterms:created xsi:type="dcterms:W3CDTF">2020-04-28T01:04:10Z</dcterms:created>
  <dcterms:modified xsi:type="dcterms:W3CDTF">2020-04-28T21:25:47Z</dcterms:modified>
</cp:coreProperties>
</file>