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98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2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3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4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5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6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COM337 </a:t>
            </a:r>
            <a:r>
              <a:rPr lang="en-US" sz="1800" b="0" i="0" u="none" strike="noStrike" cap="none"/>
              <a:t/>
            </a:r>
            <a:br>
              <a:rPr lang="en-US" sz="1800" b="0" i="0" u="none" strike="noStrike" cap="none"/>
            </a:br>
            <a:r>
              <a:rPr lang="en-US" sz="4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 sz="48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latin typeface="Arial"/>
                <a:ea typeface="Arial"/>
                <a:cs typeface="Arial"/>
                <a:sym typeface="Arial"/>
              </a:rPr>
              <a:t>Graphics Programming</a:t>
            </a: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Versions of Functions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720000" y="15588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●"/>
            </a:pPr>
            <a:r>
              <a:rPr lang="en-US" sz="20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 are multiple versions of GL functions </a:t>
            </a:r>
            <a:endParaRPr sz="20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gl.uniform3f(...) </a:t>
            </a:r>
            <a:endParaRPr sz="2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gl.uniform2iv(…)</a:t>
            </a:r>
            <a:endParaRPr sz="20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3797640" y="3762360"/>
            <a:ext cx="235296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.uniform</a:t>
            </a:r>
            <a:r>
              <a:rPr lang="en-US" sz="20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1" strike="noStrik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(x,y,z)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6"/>
          <p:cNvCxnSpPr/>
          <p:nvPr/>
        </p:nvCxnSpPr>
        <p:spPr>
          <a:xfrm rot="10800000" flipH="1">
            <a:off x="3131640" y="4146480"/>
            <a:ext cx="727920" cy="456120"/>
          </a:xfrm>
          <a:prstGeom prst="straightConnector1">
            <a:avLst/>
          </a:prstGeom>
          <a:noFill/>
          <a:ln w="12600" cap="flat" cmpd="sng">
            <a:solidFill>
              <a:srgbClr val="3333CC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4" name="Google Shape;184;p36"/>
          <p:cNvSpPr/>
          <p:nvPr/>
        </p:nvSpPr>
        <p:spPr>
          <a:xfrm>
            <a:off x="1751400" y="4610160"/>
            <a:ext cx="284472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Times New Roman"/>
                <a:ea typeface="Times New Roman"/>
                <a:cs typeface="Times New Roman"/>
                <a:sym typeface="Times New Roman"/>
              </a:rPr>
              <a:t>belongs to WebGL canvas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6"/>
          <p:cNvCxnSpPr/>
          <p:nvPr/>
        </p:nvCxnSpPr>
        <p:spPr>
          <a:xfrm flipH="1">
            <a:off x="4829400" y="3082320"/>
            <a:ext cx="646920" cy="68400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Google Shape;186;p36"/>
          <p:cNvSpPr/>
          <p:nvPr/>
        </p:nvSpPr>
        <p:spPr>
          <a:xfrm>
            <a:off x="4976280" y="2743200"/>
            <a:ext cx="164664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Times New Roman"/>
                <a:ea typeface="Times New Roman"/>
                <a:cs typeface="Times New Roman"/>
                <a:sym typeface="Times New Roman"/>
              </a:rPr>
              <a:t>function name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6"/>
          <p:cNvCxnSpPr/>
          <p:nvPr/>
        </p:nvCxnSpPr>
        <p:spPr>
          <a:xfrm rot="10800000">
            <a:off x="5367600" y="4146480"/>
            <a:ext cx="485280" cy="456120"/>
          </a:xfrm>
          <a:prstGeom prst="straightConnector1">
            <a:avLst/>
          </a:prstGeom>
          <a:noFill/>
          <a:ln w="12600" cap="flat" cmpd="sng">
            <a:solidFill>
              <a:srgbClr val="00CC99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8" name="Google Shape;188;p36"/>
          <p:cNvSpPr/>
          <p:nvPr/>
        </p:nvSpPr>
        <p:spPr>
          <a:xfrm>
            <a:off x="5836320" y="4566240"/>
            <a:ext cx="207648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>
                <a:latin typeface="Times New Roman"/>
                <a:ea typeface="Times New Roman"/>
                <a:cs typeface="Times New Roman"/>
                <a:sym typeface="Times New Roman"/>
              </a:rPr>
              <a:t>are float variables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3335760" y="5493240"/>
            <a:ext cx="211788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gl.uniform3f</a:t>
            </a:r>
            <a:r>
              <a:rPr lang="en-US" sz="2000" b="1" strike="noStrike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(p)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5725440" y="6546960"/>
            <a:ext cx="146880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>
                <a:latin typeface="Times New Roman"/>
                <a:ea typeface="Times New Roman"/>
                <a:cs typeface="Times New Roman"/>
                <a:sym typeface="Times New Roman"/>
              </a:rPr>
              <a:t>is an array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6"/>
          <p:cNvCxnSpPr/>
          <p:nvPr/>
        </p:nvCxnSpPr>
        <p:spPr>
          <a:xfrm flipH="1">
            <a:off x="5212080" y="3291840"/>
            <a:ext cx="1617840" cy="532080"/>
          </a:xfrm>
          <a:prstGeom prst="straightConnector1">
            <a:avLst/>
          </a:prstGeom>
          <a:noFill/>
          <a:ln w="1260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92" name="Google Shape;192;p36"/>
          <p:cNvSpPr/>
          <p:nvPr/>
        </p:nvSpPr>
        <p:spPr>
          <a:xfrm>
            <a:off x="6908400" y="3038040"/>
            <a:ext cx="1243080" cy="398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6"/>
          <p:cNvCxnSpPr/>
          <p:nvPr/>
        </p:nvCxnSpPr>
        <p:spPr>
          <a:xfrm rot="10800000">
            <a:off x="5013720" y="5892120"/>
            <a:ext cx="746640" cy="732600"/>
          </a:xfrm>
          <a:prstGeom prst="straightConnector1">
            <a:avLst/>
          </a:prstGeom>
          <a:noFill/>
          <a:ln w="12600" cap="flat" cmpd="sng">
            <a:solidFill>
              <a:srgbClr val="00CC99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sym typeface="Arial"/>
              </a:rPr>
              <a:t>Primitives are the basic geometric shapes we use to display graphics</a:t>
            </a:r>
            <a:endParaRPr sz="2400" b="0" strike="noStrike" dirty="0">
              <a:solidFill>
                <a:srgbClr val="333333"/>
              </a:solidFill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333333"/>
                </a:solidFill>
                <a:sym typeface="Arial"/>
              </a:rPr>
              <a:t>Points, Lines, Triangles, </a:t>
            </a:r>
            <a:r>
              <a:rPr lang="en-US" sz="2400" b="0" i="0" u="none" strike="noStrike" cap="none" dirty="0" smtClean="0">
                <a:solidFill>
                  <a:srgbClr val="333333"/>
                </a:solidFill>
                <a:sym typeface="Arial"/>
              </a:rPr>
              <a:t>Polygons, Circles, etc</a:t>
            </a:r>
            <a:r>
              <a:rPr lang="en-US" sz="2400" b="0" i="0" u="none" strike="noStrike" cap="none" dirty="0">
                <a:solidFill>
                  <a:srgbClr val="333333"/>
                </a:solidFill>
                <a:sym typeface="Arial"/>
              </a:rPr>
              <a:t>. </a:t>
            </a:r>
            <a:endParaRPr sz="2400" b="0" i="0" u="none" strike="noStrike" cap="none" dirty="0">
              <a:solidFill>
                <a:srgbClr val="333333"/>
              </a:solidFill>
              <a:sym typeface="Arial"/>
            </a:endParaRPr>
          </a:p>
          <a:p>
            <a:pPr marL="432000" marR="0" lvl="0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400" b="0" strike="noStrike" dirty="0" smtClean="0">
                <a:solidFill>
                  <a:srgbClr val="333333"/>
                </a:solidFill>
                <a:sym typeface="Arial"/>
              </a:rPr>
              <a:t>Many </a:t>
            </a:r>
            <a:r>
              <a:rPr lang="en-US" sz="2400" b="0" strike="noStrike" dirty="0">
                <a:solidFill>
                  <a:srgbClr val="333333"/>
                </a:solidFill>
                <a:sym typeface="Arial"/>
              </a:rPr>
              <a:t>APIs only provide simple </a:t>
            </a:r>
            <a:r>
              <a:rPr lang="en-US" sz="2400" b="0" strike="noStrike" dirty="0" smtClean="0">
                <a:solidFill>
                  <a:srgbClr val="333333"/>
                </a:solidFill>
                <a:sym typeface="Arial"/>
              </a:rPr>
              <a:t>primitives</a:t>
            </a:r>
          </a:p>
          <a:p>
            <a:pPr marL="108000" lvl="3">
              <a:spcBef>
                <a:spcPts val="1134"/>
              </a:spcBef>
              <a:buClr>
                <a:srgbClr val="EF2929"/>
              </a:buClr>
              <a:buSzPts val="1260"/>
            </a:pPr>
            <a:r>
              <a:rPr lang="en-US" sz="2400" dirty="0">
                <a:solidFill>
                  <a:srgbClr val="333333"/>
                </a:solidFill>
              </a:rPr>
              <a:t>	</a:t>
            </a:r>
            <a:r>
              <a:rPr lang="en-US" sz="2400" dirty="0" smtClean="0">
                <a:solidFill>
                  <a:srgbClr val="333333"/>
                </a:solidFill>
              </a:rPr>
              <a:t>-In </a:t>
            </a:r>
            <a:r>
              <a:rPr lang="en-US" sz="2400" b="1" dirty="0" err="1" smtClean="0">
                <a:solidFill>
                  <a:srgbClr val="333333"/>
                </a:solidFill>
              </a:rPr>
              <a:t>WebGL</a:t>
            </a:r>
            <a:r>
              <a:rPr lang="en-US" sz="2400" dirty="0" smtClean="0">
                <a:solidFill>
                  <a:srgbClr val="333333"/>
                </a:solidFill>
              </a:rPr>
              <a:t>, we only have </a:t>
            </a:r>
            <a:r>
              <a:rPr lang="en-US" sz="2400" b="1" dirty="0" smtClean="0">
                <a:solidFill>
                  <a:srgbClr val="333333"/>
                </a:solidFill>
              </a:rPr>
              <a:t>points</a:t>
            </a:r>
            <a:r>
              <a:rPr lang="en-US" sz="2400" dirty="0" smtClean="0">
                <a:solidFill>
                  <a:srgbClr val="333333"/>
                </a:solidFill>
              </a:rPr>
              <a:t>, </a:t>
            </a:r>
            <a:r>
              <a:rPr lang="en-US" sz="2400" b="1" dirty="0" smtClean="0">
                <a:solidFill>
                  <a:srgbClr val="333333"/>
                </a:solidFill>
              </a:rPr>
              <a:t>lines</a:t>
            </a:r>
            <a:r>
              <a:rPr lang="en-US" sz="2400" dirty="0" smtClean="0">
                <a:solidFill>
                  <a:srgbClr val="333333"/>
                </a:solidFill>
              </a:rPr>
              <a:t>, and </a:t>
            </a:r>
            <a:r>
              <a:rPr lang="en-US" sz="2400" b="1" dirty="0" smtClean="0">
                <a:solidFill>
                  <a:srgbClr val="333333"/>
                </a:solidFill>
              </a:rPr>
              <a:t>triangles</a:t>
            </a:r>
            <a:endParaRPr sz="2400" b="1" strike="noStrike" dirty="0">
              <a:solidFill>
                <a:srgbClr val="333333"/>
              </a:solidFill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sym typeface="Arial"/>
              </a:rPr>
              <a:t>We display more complex shapes by using many simple primitives (often approximating the shape)</a:t>
            </a:r>
            <a:endParaRPr sz="2400" b="0" strike="noStrike" dirty="0">
              <a:solidFill>
                <a:srgbClr val="333333"/>
              </a:solidFill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sym typeface="Arial"/>
              </a:rPr>
              <a:t>There are graphics APIs that support other primitives such as text, circles, curves, surfaces, and solids. </a:t>
            </a:r>
            <a:endParaRPr sz="2400" b="0" strike="noStrike" dirty="0">
              <a:solidFill>
                <a:srgbClr val="333333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5" name="Picture 11" descr="Why ofPrimitiveMode doesn't have QUADS or POLYGON? - beginners -  openFrame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35" y="1187549"/>
            <a:ext cx="6929553" cy="612299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TextBox 7"/>
          <p:cNvSpPr txBox="1"/>
          <p:nvPr/>
        </p:nvSpPr>
        <p:spPr>
          <a:xfrm>
            <a:off x="2087983" y="5306521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7298" y="4643933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8544" y="4643933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7477" y="6444133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X: OLD OPENGL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Approximating a Sphere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170"/>
              <a:buFont typeface="Noto Sans Symbols"/>
              <a:buChar char="●"/>
            </a:pPr>
            <a:r>
              <a:rPr lang="en-US" sz="26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can approximate a sphere by </a:t>
            </a:r>
            <a:endParaRPr sz="26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lang="en-U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series of calls with </a:t>
            </a:r>
            <a:endParaRPr sz="2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134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gl.drawArrays(gl.TRIANGLE_STRIP, …)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lang="en-U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2 calls with </a:t>
            </a:r>
            <a:endParaRPr sz="2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134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gl.drawArrays(gl.TRIANGLE_FAN, ...)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200" y="2088000"/>
            <a:ext cx="4515120" cy="451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Triangulation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" y="2160000"/>
            <a:ext cx="8537040" cy="43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 graphics systems focused on using GPU and rendering with lines and triangles, text primitives were </a:t>
            </a:r>
            <a:r>
              <a:rPr lang="en-US" sz="2800" b="0" strike="noStrik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eliminated over time</a:t>
            </a:r>
            <a:endParaRPr sz="28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WebGL</a:t>
            </a: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runs inside the browser and we can display better-looking text using a separate HTML canvas instead of trying to do it in the </a:t>
            </a:r>
            <a:r>
              <a:rPr lang="en-US" sz="28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WebGL</a:t>
            </a: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canvas</a:t>
            </a:r>
            <a:endParaRPr sz="28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720000" y="1404000"/>
            <a:ext cx="8640000" cy="38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2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same geometric object can be displayed in many different ways</a:t>
            </a:r>
            <a:endParaRPr sz="22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2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Properties that describe how an object should be rendered are called </a:t>
            </a: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22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lang="en-US" sz="2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Color is an attribute for all primitives</a:t>
            </a:r>
            <a:endParaRPr sz="2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lang="tr-TR" sz="22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tr-TR" sz="22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tr-TR" sz="22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tr-TR" sz="22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shown</a:t>
            </a:r>
            <a:r>
              <a:rPr lang="tr-TR" sz="22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tr-TR" sz="22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tr-TR" sz="22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2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  <a:endParaRPr lang="tr-TR" sz="2200" b="0" i="0" u="none" strike="noStrike" cap="none" dirty="0" smtClean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lang="en-US" sz="22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line’s thickness can change and it can be solid, dashed, … </a:t>
            </a:r>
            <a:endParaRPr sz="2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800"/>
              <a:buFont typeface="Noto Sans Symbols"/>
              <a:buChar char="−"/>
            </a:pPr>
            <a:r>
              <a:rPr lang="en-US" sz="2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polygon can be filled with a single color or with a pattern</a:t>
            </a:r>
            <a:endParaRPr sz="2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360" y="5303520"/>
            <a:ext cx="5852160" cy="208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Human visual system has three types of cones (color sensitive receptors located on the retina) 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So, a display only needs three primary colors to produce color for a human observer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Additive vs. subtractive color models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additive color subtractive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62" y="4787949"/>
            <a:ext cx="5734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can view a color as a point in a color solid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8840" y="1463040"/>
            <a:ext cx="3376800" cy="33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1760" y="4023360"/>
            <a:ext cx="3017520" cy="3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Aspect Ratio and Viewports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 txBox="1"/>
          <p:nvPr/>
        </p:nvSpPr>
        <p:spPr>
          <a:xfrm>
            <a:off x="720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Aspect ratio</a:t>
            </a: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of a rectangle is the ratio of its width to its height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graphics programming, objects, viewing parameters and screen window are independent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080"/>
              <a:buFont typeface="Noto Sans Symbols"/>
              <a:buChar char="●"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may cause undesirable effects if the viewing rectangle of the camera and window area of the canvas have different aspect ratios 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640" y="4752000"/>
            <a:ext cx="4876560" cy="259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20000" y="209520"/>
            <a:ext cx="885564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Sierpinski Gasket </a:t>
            </a:r>
            <a:r>
              <a:rPr lang="en-US" sz="1800"/>
              <a:t/>
            </a:r>
            <a:br>
              <a:rPr lang="en-US" sz="1800"/>
            </a:b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 an Example Shape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2859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AutoNum type="arabicParenR"/>
            </a:pPr>
            <a:r>
              <a:rPr lang="en-US" sz="22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Start with a triangle</a:t>
            </a:r>
            <a:endParaRPr sz="22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59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AutoNum type="arabicParenR"/>
            </a:pPr>
            <a:r>
              <a:rPr lang="en-US" sz="22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Select a point p randomly inside the triangle</a:t>
            </a:r>
            <a:endParaRPr sz="22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59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AutoNum type="arabicParenR"/>
            </a:pPr>
            <a:r>
              <a:rPr lang="en-US" sz="22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Select one of triangle corners (vertices) at random</a:t>
            </a:r>
            <a:endParaRPr sz="22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59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AutoNum type="arabicParenR"/>
            </a:pPr>
            <a:r>
              <a:rPr lang="en-US" sz="22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Find the point q which is halfway between p and the selected corner</a:t>
            </a:r>
            <a:endParaRPr sz="22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59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AutoNum type="arabicParenR"/>
            </a:pPr>
            <a:r>
              <a:rPr lang="en-US" sz="22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Display q (mark it with a small circle) </a:t>
            </a:r>
            <a:endParaRPr sz="22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59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200"/>
              <a:buFont typeface="Noto Sans Symbols"/>
              <a:buAutoNum type="arabicParenR"/>
            </a:pPr>
            <a:r>
              <a:rPr lang="en-US" sz="22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Replace p with q and go to step 3</a:t>
            </a:r>
            <a:endParaRPr sz="22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640" y="1649520"/>
            <a:ext cx="48765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Aspect Ratio and Viewports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Such distortions can be avoided if we make sure that clipping rectangle and display window have the same aspect ratio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default, our graphics are displayed using the entire window (canvas) but this can be changed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area inside the window (canvas) we use to display output is called </a:t>
            </a:r>
            <a:r>
              <a:rPr lang="en-US" sz="28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Its place and size can be changed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gl.viewport(x, y, w, h);</a:t>
            </a:r>
            <a:endParaRPr sz="2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Gasket Program - HTML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&lt;script id="vertex-shader" type="x-shader/x-vertex"&gt;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attribute vec4 vPosition;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void main() {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gl_PointSize = 2.0;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gl_Position = vPosition;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&lt;/script&gt;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&lt;script id="fragment-shader" type="x-shader/x-fragment"&gt;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precision mediump float;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void main() {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gl_FragColor = vec4(1.0, 0.0, 0.0, 1.0);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&lt;/script&gt;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Gasket Program - HTML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&lt;script type="text/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="../Common/webgl-utils.js"&gt;&lt;/script&gt;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&lt;script type="text/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="../Common/initShaders.js"&gt;&lt;/script&gt;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&lt;script type="text/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="../Common/MV.js"&gt;&lt;/script&gt;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&lt;script type="text/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="gasket1.js"&gt;&lt;/script&gt;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&lt;body&gt;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&lt;canvas id="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-canvas" width="512" height="512"&gt;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&lt;!-- The following message is displayed if the browser doesn’t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-- support HTML5 --&gt;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Sorry; your web browser does not support HTML5’s canvas element.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&lt;/canvas&gt;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&lt;/body&gt;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Gasket Program - JS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3"/>
          <p:cNvSpPr txBox="1"/>
          <p:nvPr/>
        </p:nvSpPr>
        <p:spPr>
          <a:xfrm>
            <a:off x="720000" y="1563480"/>
            <a:ext cx="8640000" cy="566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 gl;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numPoints = 5000;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window.onload = function init() {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// Initialize points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var vertices = [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vec2(-1, -1),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vec2(0, 1),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vec2(1, -1)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];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var u = add(vertices[0], vertices[1]);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var v = add(vertices[0], vertices[2]);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var p = scale(0.5, add(u, v));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points = [ p ];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for (var i = 0; points.length &lt; numPoints; ++i) {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var j = Math.floor(Math.random() * 3);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p = add(points[i], vertices[j]);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p = scale(0.5, p);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points.push(p);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Gasket Program - JS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canvas = document.getElementById("gl-canvas");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gl = WebGLUtils.setupWebGL(canvas);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if (!gl) {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alert("WebGL isn’t available");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gl.viewport(0, 0, canvas.width, canvas.height);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gl.clearColor(1.0, 1.0, 1.0, 1.0);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// Load shaders and initialize attribute buffers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program = initShaders(gl, "vertex-shader", "fragment-shader");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gl.useProgram(program);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Gasket Program - JS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5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buffer =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gl.createBuffer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gl.bindBuffer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gl.ARRAY_BUFFER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buffer);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gl.bufferData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gl.ARRAY_BUFFER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flatten(points),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gl.STATIC_DRAW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gl.getAttribLocation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(program, "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gl.vertexAttribPointer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2,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gl.FLOAT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false, 0, 0);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gl.enableVertexAttribArray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render();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function render() {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gl.clear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gl.COLOR_BUFFER_BIT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gl.drawArrays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gl.POINTS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0, </a:t>
            </a:r>
            <a:r>
              <a:rPr lang="en-US" sz="2000" b="0" strike="noStrik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numPoints</a:t>
            </a: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720000" y="209520"/>
            <a:ext cx="885564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Sierpinski Gasket </a:t>
            </a:r>
            <a:r>
              <a:rPr lang="en-US" sz="1800"/>
              <a:t/>
            </a:r>
            <a:br>
              <a:rPr lang="en-US" sz="1800"/>
            </a:b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 an Example Shape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640" y="1937520"/>
            <a:ext cx="4876560" cy="48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Immediate Mode Graphics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9639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pseudo-code on the right can generate this shape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approach is known as </a:t>
            </a:r>
            <a:r>
              <a:rPr lang="en-US" sz="2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immediate mode graphics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are directly sending coordinates to the GPU and drawing as they are generated 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What if we want to draw the points again?</a:t>
            </a:r>
            <a:endParaRPr sz="24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5147275" y="2160000"/>
            <a:ext cx="45552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function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sierpinski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 </a:t>
            </a: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initialize_the_system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p =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find_initial_point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for 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strike="noStrike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some_number_of_points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 {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q =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generate_a_point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(p);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display_the_point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(q);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p = q;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Retained Mode </a:t>
            </a:r>
            <a:r>
              <a:rPr lang="en-US" sz="4400" b="1" strike="noStrik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Graphics v.1</a:t>
            </a:r>
            <a:endParaRPr sz="44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9639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we first store the data, we can send and resend anytime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version shows the </a:t>
            </a: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retained mode graphics</a:t>
            </a: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approach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still send all coordinates to the GPU when we want to </a:t>
            </a:r>
            <a:r>
              <a:rPr lang="en-US" sz="2400" b="0" strike="noStrik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</a:t>
            </a: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Modern graphics systems with a GPU leads to a third version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5147275" y="2160000"/>
            <a:ext cx="45396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function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sierpinski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 </a:t>
            </a: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initialize_the_system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p =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find_initial_point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for (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some_number_of_points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 {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q =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generate_a_point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(p);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store_the_point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(q);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p = q;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display_all_points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Retained Mode Graphics v.2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9639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Similar to the previous one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separated the display process into 2 stages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305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Sending 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data </a:t>
            </a:r>
            <a:r>
              <a:rPr lang="en-US" sz="24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GPU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305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Displaying stored data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9639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400"/>
              <a:buFont typeface="Noto Sans Symbols"/>
              <a:buChar char="●"/>
            </a:pPr>
            <a:r>
              <a:rPr lang="en-US" sz="24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version is better if we are going to display multiple images using same coordinates</a:t>
            </a:r>
            <a:endParaRPr sz="24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5147275" y="2160000"/>
            <a:ext cx="45396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function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sierpinski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 </a:t>
            </a: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initialize_the_system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p =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find_initial_point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for (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some_number_of_points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 {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q =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generate_a_point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(p);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store_the_point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(q);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p = q;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strike="noStrike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send_all_points_to_GPU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</a:t>
            </a:r>
            <a:r>
              <a:rPr lang="en-US" sz="1800" b="0" strike="noStrike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display_data_on_GPU</a:t>
            </a: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();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</a:t>
            </a:r>
            <a:endParaRPr sz="18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Coordinates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By default, we are drawing and viewing inside a cube centered at origin </a:t>
            </a:r>
            <a:r>
              <a:rPr lang="en-US" sz="2800" b="0" strike="noStrik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coordinates (-1,-1,-1) and (1,1,1)</a:t>
            </a:r>
            <a:endParaRPr sz="28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These are our default clip coordinates</a:t>
            </a:r>
            <a:endParaRPr sz="28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Shapes outside this area are clipped (cut) and will not appear on screen</a:t>
            </a:r>
            <a:endParaRPr sz="2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Later, we will learn how we can change these settings so that we can draw shapes in any coordinates we want</a:t>
            </a:r>
            <a:endParaRPr sz="28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Generating Sierpinski Gasket</a:t>
            </a:r>
            <a:endParaRPr sz="40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720000" y="2159999"/>
            <a:ext cx="8640000" cy="478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numPoints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5000;</a:t>
            </a:r>
          </a:p>
          <a:p>
            <a:pPr lvl="0"/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vertices = [ vec2(-1.0, -1.0), 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vec2(0.0, 1.0),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vec2(1.0, -1.0) ];</a:t>
            </a:r>
          </a:p>
          <a:p>
            <a:pPr lvl="0"/>
            <a:endParaRPr lang="en-US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= scale(0.5, add(vertices[0], vertices[1]));</a:t>
            </a:r>
          </a:p>
          <a:p>
            <a:pPr lvl="0"/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= scale(0.5, add(vertices[0], vertices[2]));</a:t>
            </a:r>
          </a:p>
          <a:p>
            <a:pPr lvl="0"/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scale(0.5, add(u, v));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= [ p ];</a:t>
            </a:r>
          </a:p>
          <a:p>
            <a:pPr lvl="0"/>
            <a:endParaRPr lang="en-US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numPoints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3);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 = scale(0.5, add(points[i-1], vertices[j]));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points.push</a:t>
            </a: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lvl="0"/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 b="0" strike="noStrike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720000" y="209520"/>
            <a:ext cx="885564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WebGL/OpenGL as a </a:t>
            </a:r>
            <a:r>
              <a:rPr lang="en-US" sz="1800"/>
              <a:t/>
            </a:r>
            <a:br>
              <a:rPr lang="en-US" sz="1800"/>
            </a:br>
            <a:r>
              <a:rPr lang="en-US" sz="4400" b="1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State Machine</a:t>
            </a:r>
            <a:endParaRPr sz="4400" b="1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can think of the graphics system as a finite state machine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Many GL functions change the state of the machine without doing anything else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E.g., gl.ClearColor(1.0, 0.0, 0.0, 1.0) </a:t>
            </a:r>
            <a:endParaRPr sz="2800" b="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41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Makes the active/current clear color red</a:t>
            </a:r>
            <a:endParaRPr sz="2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 doesn’t clear the screen to this color</a:t>
            </a:r>
            <a:endParaRPr sz="2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spcBef>
                <a:spcPts val="1134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clear color remains red until it is changed to a different color</a:t>
            </a:r>
            <a:endParaRPr sz="2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1403</Words>
  <Application>Microsoft Office PowerPoint</Application>
  <PresentationFormat>Custom</PresentationFormat>
  <Paragraphs>233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kk</cp:lastModifiedBy>
  <cp:revision>15</cp:revision>
  <dcterms:modified xsi:type="dcterms:W3CDTF">2020-10-20T09:36:47Z</dcterms:modified>
</cp:coreProperties>
</file>