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4" r:id="rId2"/>
  </p:sldMasterIdLst>
  <p:notesMasterIdLst>
    <p:notesMasterId r:id="rId16"/>
  </p:notesMasterIdLst>
  <p:sldIdLst>
    <p:sldId id="260" r:id="rId3"/>
    <p:sldId id="318" r:id="rId4"/>
    <p:sldId id="320" r:id="rId5"/>
    <p:sldId id="319" r:id="rId6"/>
    <p:sldId id="289" r:id="rId7"/>
    <p:sldId id="322" r:id="rId8"/>
    <p:sldId id="323" r:id="rId9"/>
    <p:sldId id="324" r:id="rId10"/>
    <p:sldId id="325" r:id="rId11"/>
    <p:sldId id="326" r:id="rId12"/>
    <p:sldId id="327" r:id="rId13"/>
    <p:sldId id="328" r:id="rId14"/>
    <p:sldId id="270" r:id="rId15"/>
  </p:sldIdLst>
  <p:sldSz cx="13004800" cy="9753600"/>
  <p:notesSz cx="6858000" cy="9144000"/>
  <p:custDataLst>
    <p:tags r:id="rId17"/>
  </p:custDataLst>
  <p:defaultTextStyle>
    <a:defPPr>
      <a:defRPr lang="en-US"/>
    </a:defPPr>
    <a:lvl1pPr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1pPr>
    <a:lvl2pPr marL="4572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2pPr>
    <a:lvl3pPr marL="9144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3pPr>
    <a:lvl4pPr marL="13716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4pPr>
    <a:lvl5pPr marL="1828800" algn="l" rtl="0" fontAlgn="base">
      <a:spcBef>
        <a:spcPct val="0"/>
      </a:spcBef>
      <a:spcAft>
        <a:spcPct val="0"/>
      </a:spcAft>
      <a:defRPr sz="4200" kern="1200">
        <a:solidFill>
          <a:srgbClr val="000000"/>
        </a:solidFill>
        <a:latin typeface="Gill Sans"/>
        <a:ea typeface="ヒラギノ角ゴ ProN W3"/>
        <a:cs typeface="ヒラギノ角ゴ ProN W3"/>
        <a:sym typeface="Gill Sans"/>
      </a:defRPr>
    </a:lvl5pPr>
    <a:lvl6pPr marL="2286000" algn="l" defTabSz="914400" rtl="0" eaLnBrk="1" latinLnBrk="0" hangingPunct="1">
      <a:defRPr sz="4200" kern="1200">
        <a:solidFill>
          <a:srgbClr val="000000"/>
        </a:solidFill>
        <a:latin typeface="Gill Sans"/>
        <a:ea typeface="ヒラギノ角ゴ ProN W3"/>
        <a:cs typeface="ヒラギノ角ゴ ProN W3"/>
        <a:sym typeface="Gill Sans"/>
      </a:defRPr>
    </a:lvl6pPr>
    <a:lvl7pPr marL="2743200" algn="l" defTabSz="914400" rtl="0" eaLnBrk="1" latinLnBrk="0" hangingPunct="1">
      <a:defRPr sz="4200" kern="1200">
        <a:solidFill>
          <a:srgbClr val="000000"/>
        </a:solidFill>
        <a:latin typeface="Gill Sans"/>
        <a:ea typeface="ヒラギノ角ゴ ProN W3"/>
        <a:cs typeface="ヒラギノ角ゴ ProN W3"/>
        <a:sym typeface="Gill Sans"/>
      </a:defRPr>
    </a:lvl7pPr>
    <a:lvl8pPr marL="3200400" algn="l" defTabSz="914400" rtl="0" eaLnBrk="1" latinLnBrk="0" hangingPunct="1">
      <a:defRPr sz="4200" kern="1200">
        <a:solidFill>
          <a:srgbClr val="000000"/>
        </a:solidFill>
        <a:latin typeface="Gill Sans"/>
        <a:ea typeface="ヒラギノ角ゴ ProN W3"/>
        <a:cs typeface="ヒラギノ角ゴ ProN W3"/>
        <a:sym typeface="Gill Sans"/>
      </a:defRPr>
    </a:lvl8pPr>
    <a:lvl9pPr marL="3657600" algn="l" defTabSz="914400" rtl="0" eaLnBrk="1" latinLnBrk="0" hangingPunct="1">
      <a:defRPr sz="4200" kern="1200">
        <a:solidFill>
          <a:srgbClr val="000000"/>
        </a:solidFill>
        <a:latin typeface="Gill Sans"/>
        <a:ea typeface="ヒラギノ角ゴ ProN W3"/>
        <a:cs typeface="ヒラギノ角ゴ ProN W3"/>
        <a:sym typeface="Gill Sans"/>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1" autoAdjust="0"/>
    <p:restoredTop sz="95260" autoAdjust="0"/>
  </p:normalViewPr>
  <p:slideViewPr>
    <p:cSldViewPr>
      <p:cViewPr>
        <p:scale>
          <a:sx n="29" d="100"/>
          <a:sy n="29" d="100"/>
        </p:scale>
        <p:origin x="-344" y="-564"/>
      </p:cViewPr>
      <p:guideLst>
        <p:guide orient="horz" pos="3072"/>
        <p:guide pos="4096"/>
      </p:guideLst>
    </p:cSldViewPr>
  </p:slideViewPr>
  <p:outlineViewPr>
    <p:cViewPr>
      <p:scale>
        <a:sx n="100" d="100"/>
        <a:sy n="100"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ill Sans" pitchFamily="32" charset="0"/>
                <a:ea typeface="ヒラギノ角ゴ ProN W3" pitchFamily="32" charset="-128"/>
                <a:cs typeface="+mn-cs"/>
                <a:sym typeface="Gill Sans" pitchFamily="32"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Gill Sans" pitchFamily="32" charset="0"/>
                <a:ea typeface="ヒラギノ角ゴ ProN W3" pitchFamily="32" charset="-128"/>
                <a:cs typeface="+mn-cs"/>
                <a:sym typeface="Gill Sans" pitchFamily="32" charset="0"/>
              </a:defRPr>
            </a:lvl1pPr>
          </a:lstStyle>
          <a:p>
            <a:pPr>
              <a:defRPr/>
            </a:pPr>
            <a:fld id="{9ED7CDD5-598F-4902-BA85-6782C6BB2991}" type="datetimeFigureOut">
              <a:rPr lang="en-US"/>
              <a:pPr>
                <a:defRPr/>
              </a:pPr>
              <a:t>8/26/2022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Gill Sans" pitchFamily="32" charset="0"/>
                <a:ea typeface="ヒラギノ角ゴ ProN W3" pitchFamily="32" charset="-128"/>
                <a:cs typeface="+mn-cs"/>
                <a:sym typeface="Gill Sans" pitchFamily="32"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8D6D7A-9E1B-4CB9-9F38-AC6A131265C7}" type="slidenum">
              <a:rPr lang="en-US" altLang="en-US"/>
              <a:pPr/>
              <a:t>‹#›</a:t>
            </a:fld>
            <a:endParaRPr lang="en-US" altLang="en-US"/>
          </a:p>
        </p:txBody>
      </p:sp>
    </p:spTree>
    <p:extLst>
      <p:ext uri="{BB962C8B-B14F-4D97-AF65-F5344CB8AC3E}">
        <p14:creationId xmlns:p14="http://schemas.microsoft.com/office/powerpoint/2010/main" val="2377447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861556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0779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4435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15366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3310234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104064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3763" y="2597150"/>
            <a:ext cx="5532437" cy="618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597150"/>
            <a:ext cx="5532438" cy="618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C88E22-7353-4F6C-8F12-13802969EADC}"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395768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C88E22-7353-4F6C-8F12-13802969EADC}"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839831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C88E22-7353-4F6C-8F12-13802969EADC}"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255205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88E22-7353-4F6C-8F12-13802969EADC}"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32963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88E22-7353-4F6C-8F12-13802969EADC}"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36681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728746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88E22-7353-4F6C-8F12-13802969EADC}"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3346597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788169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7513" y="519113"/>
            <a:ext cx="2803525" cy="8266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3763" y="519113"/>
            <a:ext cx="8261350" cy="8266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C88E22-7353-4F6C-8F12-13802969EADC}"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68FF5-D198-4D05-BCCD-342F750A7E70}" type="slidenum">
              <a:rPr lang="en-US" smtClean="0"/>
              <a:t>‹#›</a:t>
            </a:fld>
            <a:endParaRPr lang="en-US"/>
          </a:p>
        </p:txBody>
      </p:sp>
    </p:spTree>
    <p:extLst>
      <p:ext uri="{BB962C8B-B14F-4D97-AF65-F5344CB8AC3E}">
        <p14:creationId xmlns:p14="http://schemas.microsoft.com/office/powerpoint/2010/main" val="136432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979149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1101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63703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86708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3471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36959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32"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02538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a:rPr>
              <a:t>Click to edit Master text styles</a:t>
            </a:r>
          </a:p>
          <a:p>
            <a:pPr lvl="1"/>
            <a:r>
              <a:rPr lang="en-US" altLang="en-US">
                <a:sym typeface="Gill Sans"/>
              </a:rPr>
              <a:t>Second level</a:t>
            </a:r>
          </a:p>
          <a:p>
            <a:pPr lvl="2"/>
            <a:r>
              <a:rPr lang="en-US" altLang="en-US">
                <a:sym typeface="Gill Sans"/>
              </a:rPr>
              <a:t>Third level</a:t>
            </a:r>
          </a:p>
          <a:p>
            <a:pPr lvl="3"/>
            <a:r>
              <a:rPr lang="en-US" altLang="en-US">
                <a:sym typeface="Gill Sans"/>
              </a:rPr>
              <a:t>Fourth level</a:t>
            </a:r>
          </a:p>
          <a:p>
            <a:pPr lvl="4"/>
            <a:r>
              <a:rPr lang="en-US" altLang="en-US">
                <a:sym typeface="Gill Sans"/>
              </a:rPr>
              <a:t>Fifth level</a:t>
            </a:r>
          </a:p>
        </p:txBody>
      </p:sp>
      <p:sp>
        <p:nvSpPr>
          <p:cNvPr id="1027" name="Rectangle 2"/>
          <p:cNvSpPr>
            <a:spLocks noGrp="1" noChangeArrowheads="1"/>
          </p:cNvSpPr>
          <p:nvPr>
            <p:ph type="title"/>
          </p:nvPr>
        </p:nvSpPr>
        <p:spPr bwMode="auto">
          <a:xfrm>
            <a:off x="1270000" y="1638300"/>
            <a:ext cx="104648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700" y="0"/>
            <a:ext cx="137922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ヒラギノ角ゴ ProN W3"/>
          <a:sym typeface="Gill Sans"/>
        </a:defRPr>
      </a:lvl1pPr>
      <a:lvl2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2pPr>
      <a:lvl3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3pPr>
      <a:lvl4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4pPr>
      <a:lvl5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5pPr>
      <a:lvl6pPr marL="4572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6pPr>
      <a:lvl7pPr marL="9144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7pPr>
      <a:lvl8pPr marL="13716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8pPr>
      <a:lvl9pPr marL="18288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9pPr>
    </p:titleStyle>
    <p:bodyStyle>
      <a:lvl1pPr marL="342900" indent="-3429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1pPr>
      <a:lvl2pPr marL="742950" indent="-28575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2pPr>
      <a:lvl3pPr marL="1143000" indent="-2286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3pPr>
      <a:lvl4pPr marL="1600200" indent="-2286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4pPr>
      <a:lvl5pPr marL="2057400" indent="-228600" algn="ctr" rtl="0" eaLnBrk="0" fontAlgn="base" hangingPunct="0">
        <a:spcBef>
          <a:spcPct val="0"/>
        </a:spcBef>
        <a:spcAft>
          <a:spcPct val="0"/>
        </a:spcAft>
        <a:buChar char="»"/>
        <a:defRPr sz="3600">
          <a:solidFill>
            <a:schemeClr val="tx1"/>
          </a:solidFill>
          <a:latin typeface="+mn-lt"/>
          <a:ea typeface="+mn-ea"/>
          <a:cs typeface="ヒラギノ角ゴ ProN W3"/>
          <a:sym typeface="Gill Sans"/>
        </a:defRPr>
      </a:lvl5pPr>
      <a:lvl6pPr marL="457200" algn="ctr" rtl="0" fontAlgn="base">
        <a:spcBef>
          <a:spcPct val="0"/>
        </a:spcBef>
        <a:spcAft>
          <a:spcPct val="0"/>
        </a:spcAft>
        <a:defRPr sz="3600">
          <a:solidFill>
            <a:schemeClr val="tx1"/>
          </a:solidFill>
          <a:latin typeface="+mn-lt"/>
          <a:ea typeface="+mn-ea"/>
          <a:sym typeface="Gill Sans" pitchFamily="32" charset="0"/>
        </a:defRPr>
      </a:lvl6pPr>
      <a:lvl7pPr marL="914400" algn="ctr" rtl="0" fontAlgn="base">
        <a:spcBef>
          <a:spcPct val="0"/>
        </a:spcBef>
        <a:spcAft>
          <a:spcPct val="0"/>
        </a:spcAft>
        <a:defRPr sz="3600">
          <a:solidFill>
            <a:schemeClr val="tx1"/>
          </a:solidFill>
          <a:latin typeface="+mn-lt"/>
          <a:ea typeface="+mn-ea"/>
          <a:sym typeface="Gill Sans" pitchFamily="32" charset="0"/>
        </a:defRPr>
      </a:lvl7pPr>
      <a:lvl8pPr marL="1371600" algn="ctr" rtl="0" fontAlgn="base">
        <a:spcBef>
          <a:spcPct val="0"/>
        </a:spcBef>
        <a:spcAft>
          <a:spcPct val="0"/>
        </a:spcAft>
        <a:defRPr sz="3600">
          <a:solidFill>
            <a:schemeClr val="tx1"/>
          </a:solidFill>
          <a:latin typeface="+mn-lt"/>
          <a:ea typeface="+mn-ea"/>
          <a:sym typeface="Gill Sans" pitchFamily="32" charset="0"/>
        </a:defRPr>
      </a:lvl8pPr>
      <a:lvl9pPr marL="1828800" algn="ctr" rtl="0" fontAlgn="base">
        <a:spcBef>
          <a:spcPct val="0"/>
        </a:spcBef>
        <a:spcAft>
          <a:spcPct val="0"/>
        </a:spcAft>
        <a:defRPr sz="3600">
          <a:solidFill>
            <a:schemeClr val="tx1"/>
          </a:solidFill>
          <a:latin typeface="+mn-lt"/>
          <a:ea typeface="+mn-ea"/>
          <a:sym typeface="Gill Sans" pitchFamily="3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1C88E22-7353-4F6C-8F12-13802969EADC}" type="datetimeFigureOut">
              <a:rPr lang="en-US" smtClean="0"/>
              <a:t>8/26/2022</a:t>
            </a:fld>
            <a:endParaRPr lang="en-US"/>
          </a:p>
        </p:txBody>
      </p:sp>
      <p:sp>
        <p:nvSpPr>
          <p:cNvPr id="5" name="Footer Placeholder 4"/>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10168FF5-D198-4D05-BCCD-342F750A7E70}" type="slidenum">
              <a:rPr lang="en-US" smtClean="0"/>
              <a:t>‹#›</a:t>
            </a:fld>
            <a:endParaRPr lang="en-US"/>
          </a:p>
        </p:txBody>
      </p:sp>
      <p:pic>
        <p:nvPicPr>
          <p:cNvPr id="7"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3700" y="0"/>
            <a:ext cx="137922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631554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744" y="2212504"/>
            <a:ext cx="11881320" cy="2448272"/>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fi-FI"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DASAR-DASAR LAYANAN PERPUSTAKAAN</a:t>
            </a:r>
            <a:r>
              <a:rPr lang="fi-FI"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
            </a:r>
            <a:br>
              <a:rPr lang="fi-FI"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br>
            <a:r>
              <a:rPr lang="fi-FI" sz="2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rPr>
              <a:t>PUST4104/LAYANAN PERPUSTAKAAN</a:t>
            </a:r>
            <a:endParaRPr lang="en-US" sz="2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25600" y="4732784"/>
            <a:ext cx="9753600" cy="2736304"/>
          </a:xfrm>
        </p:spPr>
        <p:txBody>
          <a:bodyPr>
            <a:normAutofit fontScale="92500" lnSpcReduction="20000"/>
          </a:bodyPr>
          <a:lstStyle/>
          <a:p>
            <a:endParaRPr lang="en-US" dirty="0">
              <a:solidFill>
                <a:schemeClr val="accent6">
                  <a:lumMod val="75000"/>
                </a:schemeClr>
              </a:solidFill>
              <a:latin typeface="Arial" panose="020B0604020202020204" pitchFamily="34" charset="0"/>
              <a:cs typeface="Arial" panose="020B0604020202020204" pitchFamily="34" charset="0"/>
            </a:endParaRPr>
          </a:p>
          <a:p>
            <a:endParaRPr lang="en-US" dirty="0">
              <a:solidFill>
                <a:schemeClr val="accent6">
                  <a:lumMod val="75000"/>
                </a:schemeClr>
              </a:solidFill>
              <a:latin typeface="Arial" panose="020B0604020202020204" pitchFamily="34" charset="0"/>
              <a:cs typeface="Arial" panose="020B0604020202020204" pitchFamily="34" charset="0"/>
            </a:endParaRPr>
          </a:p>
          <a:p>
            <a:r>
              <a:rPr lang="en-US" sz="3000" b="1" dirty="0">
                <a:solidFill>
                  <a:schemeClr val="accent6">
                    <a:lumMod val="75000"/>
                  </a:schemeClr>
                </a:solidFill>
                <a:latin typeface="Arial" panose="020B0604020202020204" pitchFamily="34" charset="0"/>
                <a:cs typeface="Arial" panose="020B0604020202020204" pitchFamily="34" charset="0"/>
              </a:rPr>
              <a:t>Nama </a:t>
            </a:r>
            <a:r>
              <a:rPr lang="en-US" sz="3000" b="1" dirty="0" err="1">
                <a:solidFill>
                  <a:schemeClr val="accent6">
                    <a:lumMod val="75000"/>
                  </a:schemeClr>
                </a:solidFill>
                <a:latin typeface="Arial" panose="020B0604020202020204" pitchFamily="34" charset="0"/>
                <a:cs typeface="Arial" panose="020B0604020202020204" pitchFamily="34" charset="0"/>
              </a:rPr>
              <a:t>Pengembang</a:t>
            </a:r>
            <a:r>
              <a:rPr lang="en-US" sz="3000" b="1" dirty="0">
                <a:solidFill>
                  <a:schemeClr val="accent6">
                    <a:lumMod val="75000"/>
                  </a:schemeClr>
                </a:solidFill>
                <a:latin typeface="Arial" panose="020B0604020202020204" pitchFamily="34" charset="0"/>
                <a:cs typeface="Arial" panose="020B0604020202020204" pitchFamily="34" charset="0"/>
              </a:rPr>
              <a:t> : </a:t>
            </a:r>
            <a:r>
              <a:rPr lang="en-US" sz="3000" b="1" dirty="0" err="1" smtClean="0">
                <a:solidFill>
                  <a:schemeClr val="accent6">
                    <a:lumMod val="75000"/>
                  </a:schemeClr>
                </a:solidFill>
                <a:latin typeface="Arial" panose="020B0604020202020204" pitchFamily="34" charset="0"/>
                <a:cs typeface="Arial" panose="020B0604020202020204" pitchFamily="34" charset="0"/>
              </a:rPr>
              <a:t>Fadhila</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Nurul</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Husna</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Zalmi</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M.Hum</a:t>
            </a:r>
            <a:r>
              <a:rPr lang="en-US" sz="3000" b="1" dirty="0" smtClean="0">
                <a:solidFill>
                  <a:schemeClr val="accent6">
                    <a:lumMod val="75000"/>
                  </a:schemeClr>
                </a:solidFill>
                <a:latin typeface="Arial" panose="020B0604020202020204" pitchFamily="34" charset="0"/>
                <a:cs typeface="Arial" panose="020B0604020202020204" pitchFamily="34" charset="0"/>
              </a:rPr>
              <a:t>. </a:t>
            </a:r>
            <a:endParaRPr lang="en-US" sz="3000" b="1" dirty="0">
              <a:solidFill>
                <a:schemeClr val="accent6">
                  <a:lumMod val="75000"/>
                </a:schemeClr>
              </a:solidFill>
              <a:latin typeface="Arial" panose="020B0604020202020204" pitchFamily="34" charset="0"/>
              <a:cs typeface="Arial" panose="020B0604020202020204" pitchFamily="34" charset="0"/>
            </a:endParaRPr>
          </a:p>
          <a:p>
            <a:r>
              <a:rPr lang="en-US" sz="3000" dirty="0">
                <a:solidFill>
                  <a:schemeClr val="accent6">
                    <a:lumMod val="75000"/>
                  </a:schemeClr>
                </a:solidFill>
                <a:latin typeface="Arial" panose="020B0604020202020204" pitchFamily="34" charset="0"/>
                <a:cs typeface="Arial" panose="020B0604020202020204" pitchFamily="34" charset="0"/>
              </a:rPr>
              <a:t>Email: </a:t>
            </a:r>
            <a:r>
              <a:rPr lang="en-US" sz="3000" dirty="0" smtClean="0">
                <a:solidFill>
                  <a:schemeClr val="accent6">
                    <a:lumMod val="75000"/>
                  </a:schemeClr>
                </a:solidFill>
                <a:latin typeface="Arial" panose="020B0604020202020204" pitchFamily="34" charset="0"/>
                <a:cs typeface="Arial" panose="020B0604020202020204" pitchFamily="34" charset="0"/>
              </a:rPr>
              <a:t>nurulzalmi@gmail.com</a:t>
            </a:r>
            <a:endParaRPr lang="en-US" sz="3000" dirty="0">
              <a:solidFill>
                <a:schemeClr val="accent6">
                  <a:lumMod val="75000"/>
                </a:schemeClr>
              </a:solidFill>
              <a:latin typeface="Arial" panose="020B0604020202020204" pitchFamily="34" charset="0"/>
              <a:cs typeface="Arial" panose="020B0604020202020204" pitchFamily="34" charset="0"/>
            </a:endParaRPr>
          </a:p>
          <a:p>
            <a:endParaRPr lang="en-US" sz="3000" b="1" dirty="0">
              <a:solidFill>
                <a:schemeClr val="accent6">
                  <a:lumMod val="75000"/>
                </a:schemeClr>
              </a:solidFill>
              <a:latin typeface="Arial" panose="020B0604020202020204" pitchFamily="34" charset="0"/>
              <a:cs typeface="Arial" panose="020B0604020202020204" pitchFamily="34" charset="0"/>
            </a:endParaRPr>
          </a:p>
          <a:p>
            <a:r>
              <a:rPr lang="en-US" sz="3000" b="1" dirty="0">
                <a:solidFill>
                  <a:schemeClr val="accent6">
                    <a:lumMod val="75000"/>
                  </a:schemeClr>
                </a:solidFill>
                <a:latin typeface="Arial" panose="020B0604020202020204" pitchFamily="34" charset="0"/>
                <a:cs typeface="Arial" panose="020B0604020202020204" pitchFamily="34" charset="0"/>
              </a:rPr>
              <a:t>Nama </a:t>
            </a:r>
            <a:r>
              <a:rPr lang="en-US" sz="3000" b="1" dirty="0" err="1">
                <a:solidFill>
                  <a:schemeClr val="accent6">
                    <a:lumMod val="75000"/>
                  </a:schemeClr>
                </a:solidFill>
                <a:latin typeface="Arial" panose="020B0604020202020204" pitchFamily="34" charset="0"/>
                <a:cs typeface="Arial" panose="020B0604020202020204" pitchFamily="34" charset="0"/>
              </a:rPr>
              <a:t>Penelaah</a:t>
            </a:r>
            <a:r>
              <a:rPr lang="en-US" sz="3000" b="1" dirty="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Majidah</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S.Sos</a:t>
            </a:r>
            <a:r>
              <a:rPr lang="en-US" sz="3000" b="1" dirty="0" smtClean="0">
                <a:solidFill>
                  <a:schemeClr val="accent6">
                    <a:lumMod val="75000"/>
                  </a:schemeClr>
                </a:solidFill>
                <a:latin typeface="Arial" panose="020B0604020202020204" pitchFamily="34" charset="0"/>
                <a:cs typeface="Arial" panose="020B0604020202020204" pitchFamily="34" charset="0"/>
              </a:rPr>
              <a:t>., </a:t>
            </a:r>
            <a:r>
              <a:rPr lang="en-US" sz="3000" b="1" dirty="0" err="1" smtClean="0">
                <a:solidFill>
                  <a:schemeClr val="accent6">
                    <a:lumMod val="75000"/>
                  </a:schemeClr>
                </a:solidFill>
                <a:latin typeface="Arial" panose="020B0604020202020204" pitchFamily="34" charset="0"/>
                <a:cs typeface="Arial" panose="020B0604020202020204" pitchFamily="34" charset="0"/>
              </a:rPr>
              <a:t>M.I.Kom</a:t>
            </a:r>
            <a:r>
              <a:rPr lang="en-US" sz="3000" b="1" dirty="0" smtClean="0">
                <a:solidFill>
                  <a:schemeClr val="accent6">
                    <a:lumMod val="75000"/>
                  </a:schemeClr>
                </a:solidFill>
                <a:latin typeface="Arial" panose="020B0604020202020204" pitchFamily="34" charset="0"/>
                <a:cs typeface="Arial" panose="020B0604020202020204" pitchFamily="34" charset="0"/>
              </a:rPr>
              <a:t>. </a:t>
            </a:r>
            <a:endParaRPr lang="en-US" sz="3000" b="1" dirty="0">
              <a:solidFill>
                <a:schemeClr val="accent6">
                  <a:lumMod val="75000"/>
                </a:schemeClr>
              </a:solidFill>
              <a:latin typeface="Arial" panose="020B0604020202020204" pitchFamily="34" charset="0"/>
              <a:cs typeface="Arial" panose="020B0604020202020204" pitchFamily="34" charset="0"/>
            </a:endParaRPr>
          </a:p>
          <a:p>
            <a:r>
              <a:rPr lang="en-US" sz="3000" dirty="0">
                <a:solidFill>
                  <a:schemeClr val="accent6">
                    <a:lumMod val="75000"/>
                  </a:schemeClr>
                </a:solidFill>
                <a:latin typeface="Arial" panose="020B0604020202020204" pitchFamily="34" charset="0"/>
                <a:cs typeface="Arial" panose="020B0604020202020204" pitchFamily="34" charset="0"/>
              </a:rPr>
              <a:t>Email </a:t>
            </a:r>
            <a:r>
              <a:rPr lang="en-US" sz="3000" dirty="0" err="1">
                <a:solidFill>
                  <a:schemeClr val="accent6">
                    <a:lumMod val="75000"/>
                  </a:schemeClr>
                </a:solidFill>
                <a:latin typeface="Arial" panose="020B0604020202020204" pitchFamily="34" charset="0"/>
                <a:cs typeface="Arial" panose="020B0604020202020204" pitchFamily="34" charset="0"/>
              </a:rPr>
              <a:t>Penelaah</a:t>
            </a:r>
            <a:r>
              <a:rPr lang="en-US" sz="3000" dirty="0">
                <a:solidFill>
                  <a:schemeClr val="accent6">
                    <a:lumMod val="75000"/>
                  </a:schemeClr>
                </a:solidFill>
                <a:latin typeface="Arial" panose="020B0604020202020204" pitchFamily="34" charset="0"/>
                <a:cs typeface="Arial" panose="020B0604020202020204" pitchFamily="34" charset="0"/>
              </a:rPr>
              <a:t>: </a:t>
            </a:r>
            <a:r>
              <a:rPr lang="en-US" sz="3000" dirty="0" smtClean="0">
                <a:solidFill>
                  <a:schemeClr val="accent6">
                    <a:lumMod val="75000"/>
                  </a:schemeClr>
                </a:solidFill>
                <a:latin typeface="Arial" panose="020B0604020202020204" pitchFamily="34" charset="0"/>
                <a:cs typeface="Arial" panose="020B0604020202020204" pitchFamily="34" charset="0"/>
              </a:rPr>
              <a:t>majidah</a:t>
            </a:r>
            <a:r>
              <a:rPr lang="en-US" sz="3000" dirty="0" smtClean="0">
                <a:solidFill>
                  <a:schemeClr val="accent6">
                    <a:lumMod val="75000"/>
                  </a:schemeClr>
                </a:solidFill>
                <a:latin typeface="Arial" panose="020B0604020202020204" pitchFamily="34" charset="0"/>
                <a:cs typeface="Arial" panose="020B0604020202020204" pitchFamily="34" charset="0"/>
              </a:rPr>
              <a:t>@ecampus.ut.ac.id</a:t>
            </a:r>
            <a:endParaRPr lang="en-US" sz="30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1313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1200" y="1060376"/>
            <a:ext cx="7067624" cy="1384995"/>
          </a:xfrm>
          <a:prstGeom prst="rect">
            <a:avLst/>
          </a:prstGeom>
        </p:spPr>
        <p:txBody>
          <a:bodyPr wrap="square">
            <a:spAutoFit/>
          </a:bodyPr>
          <a:lstStyle/>
          <a:p>
            <a:pPr algn="ctr"/>
            <a:r>
              <a:rPr lang="en-US" b="1" dirty="0" smtClean="0"/>
              <a:t>SISTEM LAYANAN PERPUSTAKAAN</a:t>
            </a:r>
            <a:endParaRPr lang="en-US" b="1" dirty="0"/>
          </a:p>
        </p:txBody>
      </p:sp>
      <p:sp>
        <p:nvSpPr>
          <p:cNvPr id="3" name="Rectangle 2"/>
          <p:cNvSpPr/>
          <p:nvPr/>
        </p:nvSpPr>
        <p:spPr>
          <a:xfrm>
            <a:off x="161819" y="2525828"/>
            <a:ext cx="12673408" cy="4154984"/>
          </a:xfrm>
          <a:prstGeom prst="rect">
            <a:avLst/>
          </a:prstGeom>
        </p:spPr>
        <p:txBody>
          <a:bodyPr wrap="square">
            <a:spAutoFit/>
          </a:bodyPr>
          <a:lstStyle/>
          <a:p>
            <a:pPr marL="571500" indent="-571500" algn="just">
              <a:buFont typeface="Arial" panose="020B0604020202020204" pitchFamily="34" charset="0"/>
              <a:buChar char="•"/>
            </a:pPr>
            <a:r>
              <a:rPr lang="en-US" sz="2400" dirty="0" err="1" smtClean="0"/>
              <a:t>Akses</a:t>
            </a:r>
            <a:r>
              <a:rPr lang="en-US" sz="2400" dirty="0" smtClean="0"/>
              <a:t> </a:t>
            </a:r>
            <a:r>
              <a:rPr lang="en-US" sz="2400" dirty="0" err="1"/>
              <a:t>layanan</a:t>
            </a:r>
            <a:r>
              <a:rPr lang="en-US" sz="2400" dirty="0"/>
              <a:t> </a:t>
            </a:r>
            <a:r>
              <a:rPr lang="en-US" sz="2400" dirty="0" smtClean="0"/>
              <a:t>Terbuka </a:t>
            </a:r>
            <a:r>
              <a:rPr lang="en-US" sz="2400" i="1" dirty="0" smtClean="0"/>
              <a:t>(</a:t>
            </a:r>
            <a:r>
              <a:rPr lang="en-US" sz="2400" i="1" dirty="0"/>
              <a:t>Open Access) </a:t>
            </a:r>
          </a:p>
          <a:p>
            <a:pPr algn="just"/>
            <a:r>
              <a:rPr lang="en-US" sz="2400" dirty="0" err="1" smtClean="0"/>
              <a:t>Akses</a:t>
            </a:r>
            <a:r>
              <a:rPr lang="en-US" sz="2400" dirty="0" smtClean="0"/>
              <a:t> </a:t>
            </a:r>
            <a:r>
              <a:rPr lang="en-US" sz="2400" dirty="0" err="1"/>
              <a:t>layanan</a:t>
            </a:r>
            <a:r>
              <a:rPr lang="en-US" sz="2400" dirty="0"/>
              <a:t> </a:t>
            </a:r>
            <a:r>
              <a:rPr lang="en-US" sz="2400" dirty="0" err="1"/>
              <a:t>terbuka</a:t>
            </a:r>
            <a:r>
              <a:rPr lang="en-US" sz="2400" dirty="0"/>
              <a:t>, </a:t>
            </a:r>
            <a:r>
              <a:rPr lang="en-US" sz="2400" dirty="0" err="1"/>
              <a:t>perpustakaan</a:t>
            </a:r>
            <a:r>
              <a:rPr lang="en-US" sz="2400" dirty="0"/>
              <a:t> </a:t>
            </a:r>
            <a:r>
              <a:rPr lang="en-US" sz="2400" dirty="0" err="1"/>
              <a:t>mempersilahkan</a:t>
            </a:r>
            <a:r>
              <a:rPr lang="en-US" sz="2400" dirty="0"/>
              <a:t> </a:t>
            </a:r>
            <a:r>
              <a:rPr lang="en-US" sz="2400" dirty="0" err="1"/>
              <a:t>atau</a:t>
            </a:r>
            <a:r>
              <a:rPr lang="en-US" sz="2400" dirty="0"/>
              <a:t> </a:t>
            </a:r>
            <a:r>
              <a:rPr lang="en-US" sz="2400" dirty="0" err="1"/>
              <a:t>memberi</a:t>
            </a:r>
            <a:r>
              <a:rPr lang="en-US" sz="2400" dirty="0"/>
              <a:t> </a:t>
            </a:r>
            <a:r>
              <a:rPr lang="en-US" sz="2400" dirty="0" err="1"/>
              <a:t>kebebasan</a:t>
            </a:r>
            <a:r>
              <a:rPr lang="en-US" sz="2400" dirty="0"/>
              <a:t> </a:t>
            </a:r>
            <a:r>
              <a:rPr lang="en-US" sz="2400" dirty="0" err="1"/>
              <a:t>terhadap</a:t>
            </a:r>
            <a:r>
              <a:rPr lang="en-US" sz="2400" dirty="0"/>
              <a:t> </a:t>
            </a:r>
            <a:r>
              <a:rPr lang="en-US" sz="2400" dirty="0" err="1"/>
              <a:t>pemustaka</a:t>
            </a:r>
            <a:r>
              <a:rPr lang="en-US" sz="2400" dirty="0"/>
              <a:t> </a:t>
            </a:r>
            <a:r>
              <a:rPr lang="en-US" sz="2400" dirty="0" err="1"/>
              <a:t>untuk</a:t>
            </a:r>
            <a:r>
              <a:rPr lang="en-US" sz="2400" dirty="0"/>
              <a:t> </a:t>
            </a:r>
            <a:r>
              <a:rPr lang="en-US" sz="2400" dirty="0" err="1"/>
              <a:t>langsung</a:t>
            </a:r>
            <a:r>
              <a:rPr lang="en-US" sz="2400" dirty="0"/>
              <a:t> </a:t>
            </a:r>
            <a:r>
              <a:rPr lang="en-US" sz="2400" dirty="0" err="1"/>
              <a:t>melakukan</a:t>
            </a:r>
            <a:r>
              <a:rPr lang="en-US" sz="2400" dirty="0"/>
              <a:t> </a:t>
            </a:r>
            <a:r>
              <a:rPr lang="en-US" sz="2400" dirty="0" err="1"/>
              <a:t>pencarian</a:t>
            </a:r>
            <a:r>
              <a:rPr lang="en-US" sz="2400" dirty="0"/>
              <a:t> </a:t>
            </a:r>
            <a:r>
              <a:rPr lang="en-US" sz="2400" dirty="0" err="1"/>
              <a:t>kejajaran</a:t>
            </a:r>
            <a:r>
              <a:rPr lang="en-US" sz="2400" dirty="0"/>
              <a:t> </a:t>
            </a:r>
            <a:r>
              <a:rPr lang="en-US" sz="2400" dirty="0" err="1"/>
              <a:t>koleksi</a:t>
            </a:r>
            <a:r>
              <a:rPr lang="en-US" sz="2400" dirty="0"/>
              <a:t>, </a:t>
            </a:r>
            <a:r>
              <a:rPr lang="en-US" sz="2400" dirty="0" err="1"/>
              <a:t>tanpa</a:t>
            </a:r>
            <a:r>
              <a:rPr lang="en-US" sz="2400" dirty="0"/>
              <a:t> </a:t>
            </a:r>
            <a:r>
              <a:rPr lang="en-US" sz="2400" dirty="0" err="1"/>
              <a:t>petugas</a:t>
            </a:r>
            <a:r>
              <a:rPr lang="en-US" sz="2400" dirty="0"/>
              <a:t> </a:t>
            </a:r>
            <a:r>
              <a:rPr lang="en-US" sz="2400" dirty="0" err="1"/>
              <a:t>atau</a:t>
            </a:r>
            <a:r>
              <a:rPr lang="en-US" sz="2400" dirty="0"/>
              <a:t> </a:t>
            </a:r>
            <a:r>
              <a:rPr lang="en-US" sz="2400" dirty="0" err="1"/>
              <a:t>pengelola</a:t>
            </a:r>
            <a:r>
              <a:rPr lang="en-US" sz="2400" dirty="0"/>
              <a:t> yang </a:t>
            </a:r>
            <a:r>
              <a:rPr lang="en-US" sz="2400" dirty="0" err="1"/>
              <a:t>mencarikan</a:t>
            </a:r>
            <a:r>
              <a:rPr lang="en-US" sz="2400" dirty="0"/>
              <a:t> </a:t>
            </a:r>
            <a:r>
              <a:rPr lang="en-US" sz="2400" dirty="0" err="1"/>
              <a:t>bahan</a:t>
            </a:r>
            <a:r>
              <a:rPr lang="en-US" sz="2400" dirty="0"/>
              <a:t> </a:t>
            </a:r>
            <a:r>
              <a:rPr lang="en-US" sz="2400" dirty="0" err="1"/>
              <a:t>pustaka</a:t>
            </a:r>
            <a:r>
              <a:rPr lang="en-US" sz="2400" dirty="0"/>
              <a:t> yang </a:t>
            </a:r>
            <a:r>
              <a:rPr lang="en-US" sz="2400" dirty="0" err="1"/>
              <a:t>dicarinya</a:t>
            </a:r>
            <a:r>
              <a:rPr lang="en-US" sz="2400" dirty="0"/>
              <a:t> </a:t>
            </a:r>
            <a:r>
              <a:rPr lang="en-US" sz="2400" dirty="0" err="1"/>
              <a:t>dan</a:t>
            </a:r>
            <a:r>
              <a:rPr lang="en-US" sz="2400" dirty="0"/>
              <a:t> </a:t>
            </a:r>
            <a:r>
              <a:rPr lang="en-US" sz="2400" dirty="0" err="1"/>
              <a:t>petugas</a:t>
            </a:r>
            <a:r>
              <a:rPr lang="en-US" sz="2400" dirty="0"/>
              <a:t> </a:t>
            </a:r>
            <a:r>
              <a:rPr lang="en-US" sz="2400" dirty="0" err="1"/>
              <a:t>atau</a:t>
            </a:r>
            <a:r>
              <a:rPr lang="en-US" sz="2400" dirty="0"/>
              <a:t> </a:t>
            </a:r>
            <a:r>
              <a:rPr lang="en-US" sz="2400" dirty="0" err="1"/>
              <a:t>pengelola</a:t>
            </a:r>
            <a:r>
              <a:rPr lang="en-US" sz="2400" dirty="0"/>
              <a:t> </a:t>
            </a:r>
            <a:r>
              <a:rPr lang="en-US" sz="2400" dirty="0" err="1"/>
              <a:t>hanya</a:t>
            </a:r>
            <a:r>
              <a:rPr lang="en-US" sz="2400" dirty="0"/>
              <a:t> </a:t>
            </a:r>
            <a:r>
              <a:rPr lang="en-US" sz="2400" dirty="0" err="1"/>
              <a:t>akan</a:t>
            </a:r>
            <a:r>
              <a:rPr lang="en-US" sz="2400" dirty="0"/>
              <a:t> </a:t>
            </a:r>
            <a:r>
              <a:rPr lang="en-US" sz="2400" dirty="0" err="1"/>
              <a:t>mencatat</a:t>
            </a:r>
            <a:r>
              <a:rPr lang="en-US" sz="2400" dirty="0"/>
              <a:t> </a:t>
            </a:r>
            <a:r>
              <a:rPr lang="en-US" sz="2400" dirty="0" err="1"/>
              <a:t>apabila</a:t>
            </a:r>
            <a:r>
              <a:rPr lang="en-US" sz="2400" dirty="0"/>
              <a:t> </a:t>
            </a:r>
            <a:r>
              <a:rPr lang="en-US" sz="2400" dirty="0" err="1"/>
              <a:t>bahan</a:t>
            </a:r>
            <a:r>
              <a:rPr lang="en-US" sz="2400" dirty="0"/>
              <a:t> </a:t>
            </a:r>
            <a:r>
              <a:rPr lang="en-US" sz="2400" dirty="0" err="1"/>
              <a:t>pustaka</a:t>
            </a:r>
            <a:r>
              <a:rPr lang="en-US" sz="2400" dirty="0"/>
              <a:t> </a:t>
            </a:r>
            <a:r>
              <a:rPr lang="en-US" sz="2400" dirty="0" err="1"/>
              <a:t>akan</a:t>
            </a:r>
            <a:r>
              <a:rPr lang="en-US" sz="2400" dirty="0"/>
              <a:t> </a:t>
            </a:r>
            <a:r>
              <a:rPr lang="en-US" sz="2400" dirty="0" err="1"/>
              <a:t>dipinjam</a:t>
            </a:r>
            <a:r>
              <a:rPr lang="en-US" sz="2400" dirty="0"/>
              <a:t> </a:t>
            </a:r>
            <a:r>
              <a:rPr lang="en-US" sz="2400" dirty="0" err="1"/>
              <a:t>atau</a:t>
            </a:r>
            <a:r>
              <a:rPr lang="en-US" sz="2400" dirty="0"/>
              <a:t> </a:t>
            </a:r>
            <a:r>
              <a:rPr lang="en-US" sz="2400" dirty="0" err="1" smtClean="0"/>
              <a:t>dikembalikkan</a:t>
            </a:r>
            <a:r>
              <a:rPr lang="en-US" sz="2400" dirty="0" smtClean="0"/>
              <a:t>.</a:t>
            </a:r>
          </a:p>
          <a:p>
            <a:pPr marL="342900" indent="-342900" algn="just">
              <a:buFont typeface="Arial" panose="020B0604020202020204" pitchFamily="34" charset="0"/>
              <a:buChar char="•"/>
            </a:pPr>
            <a:r>
              <a:rPr lang="en-US" sz="2400" dirty="0" err="1"/>
              <a:t>Akses</a:t>
            </a:r>
            <a:r>
              <a:rPr lang="en-US" sz="2400" dirty="0"/>
              <a:t> </a:t>
            </a:r>
            <a:r>
              <a:rPr lang="en-US" sz="2400" dirty="0" err="1"/>
              <a:t>layanan</a:t>
            </a:r>
            <a:r>
              <a:rPr lang="en-US" sz="2400" dirty="0"/>
              <a:t> </a:t>
            </a:r>
            <a:r>
              <a:rPr lang="en-US" sz="2400" dirty="0" err="1"/>
              <a:t>tertutup</a:t>
            </a:r>
            <a:r>
              <a:rPr lang="en-US" sz="2400" dirty="0"/>
              <a:t> </a:t>
            </a:r>
            <a:r>
              <a:rPr lang="en-US" sz="2400" i="1" dirty="0" smtClean="0"/>
              <a:t>(Close </a:t>
            </a:r>
            <a:r>
              <a:rPr lang="en-US" sz="2400" i="1" dirty="0"/>
              <a:t>Access</a:t>
            </a:r>
            <a:r>
              <a:rPr lang="en-US" sz="2400" i="1" dirty="0" smtClean="0"/>
              <a:t>)</a:t>
            </a:r>
          </a:p>
          <a:p>
            <a:pPr algn="just"/>
            <a:r>
              <a:rPr lang="en-US" sz="2400" dirty="0" err="1"/>
              <a:t>Akses</a:t>
            </a:r>
            <a:r>
              <a:rPr lang="en-US" sz="2400" dirty="0"/>
              <a:t> </a:t>
            </a:r>
            <a:r>
              <a:rPr lang="en-US" sz="2400" dirty="0" err="1"/>
              <a:t>layanan</a:t>
            </a:r>
            <a:r>
              <a:rPr lang="en-US" sz="2400" dirty="0"/>
              <a:t> </a:t>
            </a:r>
            <a:r>
              <a:rPr lang="en-US" sz="2400" dirty="0" err="1"/>
              <a:t>tertutup</a:t>
            </a:r>
            <a:r>
              <a:rPr lang="en-US" sz="2400" dirty="0"/>
              <a:t> </a:t>
            </a:r>
            <a:r>
              <a:rPr lang="en-US" sz="2400" dirty="0" err="1"/>
              <a:t>adalah</a:t>
            </a:r>
            <a:r>
              <a:rPr lang="en-US" sz="2400" dirty="0"/>
              <a:t> </a:t>
            </a:r>
            <a:r>
              <a:rPr lang="en-US" sz="2400" dirty="0" err="1"/>
              <a:t>sistem</a:t>
            </a:r>
            <a:r>
              <a:rPr lang="en-US" sz="2400" dirty="0"/>
              <a:t> </a:t>
            </a:r>
            <a:r>
              <a:rPr lang="en-US" sz="2400" dirty="0" err="1"/>
              <a:t>layanan</a:t>
            </a:r>
            <a:r>
              <a:rPr lang="en-US" sz="2400" dirty="0"/>
              <a:t> yang </a:t>
            </a:r>
            <a:r>
              <a:rPr lang="en-US" sz="2400" dirty="0" err="1"/>
              <a:t>membatasi</a:t>
            </a:r>
            <a:r>
              <a:rPr lang="en-US" sz="2400" dirty="0"/>
              <a:t> </a:t>
            </a:r>
            <a:r>
              <a:rPr lang="en-US" sz="2400" dirty="0" err="1"/>
              <a:t>pemustaka</a:t>
            </a:r>
            <a:r>
              <a:rPr lang="en-US" sz="2400" dirty="0"/>
              <a:t/>
            </a:r>
            <a:br>
              <a:rPr lang="en-US" sz="2400" dirty="0"/>
            </a:br>
            <a:r>
              <a:rPr lang="en-US" sz="2400" dirty="0" err="1"/>
              <a:t>untuk</a:t>
            </a:r>
            <a:r>
              <a:rPr lang="en-US" sz="2400" dirty="0"/>
              <a:t> </a:t>
            </a:r>
            <a:r>
              <a:rPr lang="en-US" sz="2400" dirty="0" err="1"/>
              <a:t>melakukan</a:t>
            </a:r>
            <a:r>
              <a:rPr lang="en-US" sz="2400" dirty="0"/>
              <a:t> </a:t>
            </a:r>
            <a:r>
              <a:rPr lang="en-US" sz="2400" dirty="0" err="1"/>
              <a:t>pencarian</a:t>
            </a:r>
            <a:r>
              <a:rPr lang="en-US" sz="2400" dirty="0"/>
              <a:t> </a:t>
            </a:r>
            <a:r>
              <a:rPr lang="en-US" sz="2400" dirty="0" err="1"/>
              <a:t>kejajaran</a:t>
            </a:r>
            <a:r>
              <a:rPr lang="en-US" sz="2400" dirty="0"/>
              <a:t> </a:t>
            </a:r>
            <a:r>
              <a:rPr lang="en-US" sz="2400" dirty="0" err="1"/>
              <a:t>koleksi</a:t>
            </a:r>
            <a:r>
              <a:rPr lang="en-US" sz="2400" dirty="0"/>
              <a:t> </a:t>
            </a:r>
            <a:r>
              <a:rPr lang="en-US" sz="2400" dirty="0" err="1"/>
              <a:t>atau</a:t>
            </a:r>
            <a:r>
              <a:rPr lang="en-US" sz="2400" dirty="0"/>
              <a:t> </a:t>
            </a:r>
            <a:r>
              <a:rPr lang="en-US" sz="2400" dirty="0" err="1"/>
              <a:t>rak</a:t>
            </a:r>
            <a:r>
              <a:rPr lang="en-US" sz="2400" dirty="0"/>
              <a:t> </a:t>
            </a:r>
            <a:r>
              <a:rPr lang="en-US" sz="2400" dirty="0" err="1"/>
              <a:t>penyimpanan</a:t>
            </a:r>
            <a:r>
              <a:rPr lang="en-US" sz="2400" dirty="0"/>
              <a:t> </a:t>
            </a:r>
            <a:r>
              <a:rPr lang="en-US" sz="2400" dirty="0" err="1"/>
              <a:t>bahan</a:t>
            </a:r>
            <a:r>
              <a:rPr lang="en-US" sz="2400" dirty="0"/>
              <a:t/>
            </a:r>
            <a:br>
              <a:rPr lang="en-US" sz="2400" dirty="0"/>
            </a:br>
            <a:r>
              <a:rPr lang="en-US" sz="2400" dirty="0" err="1"/>
              <a:t>pustaka</a:t>
            </a:r>
            <a:r>
              <a:rPr lang="en-US" sz="2400" dirty="0"/>
              <a:t>. </a:t>
            </a:r>
            <a:r>
              <a:rPr lang="en-US" sz="2400" dirty="0" err="1"/>
              <a:t>Oleh</a:t>
            </a:r>
            <a:r>
              <a:rPr lang="en-US" sz="2400" dirty="0"/>
              <a:t> </a:t>
            </a:r>
            <a:r>
              <a:rPr lang="en-US" sz="2400" dirty="0" err="1"/>
              <a:t>karena</a:t>
            </a:r>
            <a:r>
              <a:rPr lang="en-US" sz="2400" dirty="0"/>
              <a:t> </a:t>
            </a:r>
            <a:r>
              <a:rPr lang="en-US" sz="2400" dirty="0" err="1"/>
              <a:t>dalam</a:t>
            </a:r>
            <a:r>
              <a:rPr lang="en-US" sz="2400" dirty="0"/>
              <a:t> </a:t>
            </a:r>
            <a:r>
              <a:rPr lang="en-US" sz="2400" dirty="0" err="1"/>
              <a:t>sistem</a:t>
            </a:r>
            <a:r>
              <a:rPr lang="en-US" sz="2400" dirty="0"/>
              <a:t> </a:t>
            </a:r>
            <a:r>
              <a:rPr lang="en-US" sz="2400" dirty="0" err="1"/>
              <a:t>ini</a:t>
            </a:r>
            <a:r>
              <a:rPr lang="en-US" sz="2400" dirty="0"/>
              <a:t> </a:t>
            </a:r>
            <a:r>
              <a:rPr lang="en-US" sz="2400" dirty="0" err="1"/>
              <a:t>pemustaka</a:t>
            </a:r>
            <a:r>
              <a:rPr lang="en-US" sz="2400" dirty="0"/>
              <a:t> </a:t>
            </a:r>
            <a:r>
              <a:rPr lang="en-US" sz="2400" dirty="0" err="1"/>
              <a:t>tidak</a:t>
            </a:r>
            <a:r>
              <a:rPr lang="en-US" sz="2400" dirty="0"/>
              <a:t> </a:t>
            </a:r>
            <a:r>
              <a:rPr lang="en-US" sz="2400" dirty="0" err="1"/>
              <a:t>diperbolehkan</a:t>
            </a:r>
            <a:r>
              <a:rPr lang="en-US" sz="2400" dirty="0"/>
              <a:t> </a:t>
            </a:r>
            <a:r>
              <a:rPr lang="en-US" sz="2400" dirty="0" err="1"/>
              <a:t>mengambil</a:t>
            </a:r>
            <a:r>
              <a:rPr lang="en-US" sz="2400" dirty="0"/>
              <a:t/>
            </a:r>
            <a:br>
              <a:rPr lang="en-US" sz="2400" dirty="0"/>
            </a:br>
            <a:r>
              <a:rPr lang="en-US" sz="2400" dirty="0" err="1"/>
              <a:t>langsung</a:t>
            </a:r>
            <a:r>
              <a:rPr lang="en-US" sz="2400" dirty="0"/>
              <a:t> </a:t>
            </a:r>
            <a:r>
              <a:rPr lang="en-US" sz="2400" dirty="0" err="1"/>
              <a:t>bahan</a:t>
            </a:r>
            <a:r>
              <a:rPr lang="en-US" sz="2400" dirty="0"/>
              <a:t> </a:t>
            </a:r>
            <a:r>
              <a:rPr lang="en-US" sz="2400" dirty="0" err="1"/>
              <a:t>pustaka</a:t>
            </a:r>
            <a:r>
              <a:rPr lang="en-US" sz="2400" dirty="0"/>
              <a:t> yang </a:t>
            </a:r>
            <a:r>
              <a:rPr lang="en-US" sz="2400" dirty="0" err="1"/>
              <a:t>dibutuhkan</a:t>
            </a:r>
            <a:r>
              <a:rPr lang="en-US" sz="2400" dirty="0"/>
              <a:t> </a:t>
            </a:r>
            <a:r>
              <a:rPr lang="en-US" sz="2400" dirty="0" err="1"/>
              <a:t>maka</a:t>
            </a:r>
            <a:r>
              <a:rPr lang="en-US" sz="2400" dirty="0"/>
              <a:t> </a:t>
            </a:r>
            <a:r>
              <a:rPr lang="en-US" sz="2400" dirty="0" err="1"/>
              <a:t>petugaslah</a:t>
            </a:r>
            <a:r>
              <a:rPr lang="en-US" sz="2400" dirty="0"/>
              <a:t> yang </a:t>
            </a:r>
            <a:r>
              <a:rPr lang="en-US" sz="2400" dirty="0" err="1"/>
              <a:t>akan</a:t>
            </a:r>
            <a:r>
              <a:rPr lang="en-US" sz="2400" dirty="0"/>
              <a:t> </a:t>
            </a:r>
            <a:r>
              <a:rPr lang="en-US" sz="2400" dirty="0" err="1"/>
              <a:t>membantu</a:t>
            </a:r>
            <a:r>
              <a:rPr lang="en-US" sz="2400" dirty="0"/>
              <a:t/>
            </a:r>
            <a:br>
              <a:rPr lang="en-US" sz="2400" dirty="0"/>
            </a:br>
            <a:r>
              <a:rPr lang="en-US" sz="2400" dirty="0" err="1"/>
              <a:t>pemustaka</a:t>
            </a:r>
            <a:r>
              <a:rPr lang="en-US" sz="2400" dirty="0"/>
              <a:t> </a:t>
            </a:r>
            <a:r>
              <a:rPr lang="en-US" sz="2400" dirty="0" err="1"/>
              <a:t>dalam</a:t>
            </a:r>
            <a:r>
              <a:rPr lang="en-US" sz="2400" dirty="0"/>
              <a:t> </a:t>
            </a:r>
            <a:r>
              <a:rPr lang="en-US" sz="2400" dirty="0" err="1"/>
              <a:t>mengambil</a:t>
            </a:r>
            <a:r>
              <a:rPr lang="en-US" sz="2400" dirty="0"/>
              <a:t> </a:t>
            </a:r>
            <a:r>
              <a:rPr lang="en-US" sz="2400" dirty="0" err="1"/>
              <a:t>bahan</a:t>
            </a:r>
            <a:r>
              <a:rPr lang="en-US" sz="2400" dirty="0"/>
              <a:t> </a:t>
            </a:r>
            <a:r>
              <a:rPr lang="en-US" sz="2400" dirty="0" err="1"/>
              <a:t>pustaka</a:t>
            </a:r>
            <a:r>
              <a:rPr lang="en-US" sz="2400" dirty="0"/>
              <a:t> yang </a:t>
            </a:r>
            <a:r>
              <a:rPr lang="en-US" sz="2400" dirty="0" err="1"/>
              <a:t>dibutuhkan</a:t>
            </a:r>
            <a:r>
              <a:rPr lang="en-US" sz="2400" dirty="0" smtClean="0"/>
              <a:t>.</a:t>
            </a:r>
          </a:p>
        </p:txBody>
      </p:sp>
    </p:spTree>
    <p:extLst>
      <p:ext uri="{BB962C8B-B14F-4D97-AF65-F5344CB8AC3E}">
        <p14:creationId xmlns:p14="http://schemas.microsoft.com/office/powerpoint/2010/main" val="22137989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04" y="2788568"/>
            <a:ext cx="12601400" cy="4154984"/>
          </a:xfrm>
          <a:prstGeom prst="rect">
            <a:avLst/>
          </a:prstGeom>
        </p:spPr>
        <p:txBody>
          <a:bodyPr wrap="square">
            <a:spAutoFit/>
          </a:bodyPr>
          <a:lstStyle/>
          <a:p>
            <a:pPr marL="342900" indent="-342900" algn="just">
              <a:buFont typeface="Arial" panose="020B0604020202020204" pitchFamily="34" charset="0"/>
              <a:buChar char="•"/>
            </a:pPr>
            <a:r>
              <a:rPr lang="en-US" sz="2400" dirty="0" err="1"/>
              <a:t>Akses</a:t>
            </a:r>
            <a:r>
              <a:rPr lang="en-US" sz="2400" dirty="0"/>
              <a:t> </a:t>
            </a:r>
            <a:r>
              <a:rPr lang="en-US" sz="2400" dirty="0" err="1"/>
              <a:t>Layanan</a:t>
            </a:r>
            <a:r>
              <a:rPr lang="en-US" sz="2400" dirty="0"/>
              <a:t> </a:t>
            </a:r>
            <a:r>
              <a:rPr lang="en-US" sz="2400" dirty="0" err="1"/>
              <a:t>Campuran</a:t>
            </a:r>
            <a:endParaRPr lang="en-US" sz="2400" dirty="0"/>
          </a:p>
          <a:p>
            <a:pPr algn="just"/>
            <a:r>
              <a:rPr lang="en-US" sz="2400" dirty="0" err="1"/>
              <a:t>Pada</a:t>
            </a:r>
            <a:r>
              <a:rPr lang="en-US" sz="2400" dirty="0"/>
              <a:t> </a:t>
            </a:r>
            <a:r>
              <a:rPr lang="en-US" sz="2400" dirty="0" err="1"/>
              <a:t>akses</a:t>
            </a:r>
            <a:r>
              <a:rPr lang="en-US" sz="2400" dirty="0"/>
              <a:t> </a:t>
            </a:r>
            <a:r>
              <a:rPr lang="en-US" sz="2400" dirty="0" err="1"/>
              <a:t>layanan</a:t>
            </a:r>
            <a:r>
              <a:rPr lang="en-US" sz="2400" dirty="0"/>
              <a:t> </a:t>
            </a:r>
            <a:r>
              <a:rPr lang="en-US" sz="2400" dirty="0" err="1"/>
              <a:t>Campuran</a:t>
            </a:r>
            <a:r>
              <a:rPr lang="en-US" sz="2400" dirty="0"/>
              <a:t> </a:t>
            </a:r>
            <a:r>
              <a:rPr lang="en-US" sz="2400" dirty="0" err="1"/>
              <a:t>perpustakaan</a:t>
            </a:r>
            <a:r>
              <a:rPr lang="en-US" sz="2400" dirty="0"/>
              <a:t> </a:t>
            </a:r>
            <a:r>
              <a:rPr lang="en-US" sz="2400" dirty="0" err="1"/>
              <a:t>dapat</a:t>
            </a:r>
            <a:r>
              <a:rPr lang="en-US" sz="2400" dirty="0"/>
              <a:t> </a:t>
            </a:r>
            <a:r>
              <a:rPr lang="en-US" sz="2400" dirty="0" err="1"/>
              <a:t>menerapkan</a:t>
            </a:r>
            <a:r>
              <a:rPr lang="en-US" sz="2400" dirty="0"/>
              <a:t> </a:t>
            </a:r>
            <a:r>
              <a:rPr lang="en-US" sz="2400" dirty="0" err="1"/>
              <a:t>dua</a:t>
            </a:r>
            <a:r>
              <a:rPr lang="en-US" sz="2400" dirty="0"/>
              <a:t> </a:t>
            </a:r>
            <a:r>
              <a:rPr lang="en-US" sz="2400" dirty="0" err="1"/>
              <a:t>sistem</a:t>
            </a:r>
            <a:r>
              <a:rPr lang="en-US" sz="2400" dirty="0"/>
              <a:t> </a:t>
            </a:r>
            <a:r>
              <a:rPr lang="en-US" sz="2400" dirty="0" err="1"/>
              <a:t>layanan</a:t>
            </a:r>
            <a:r>
              <a:rPr lang="en-US" sz="2400" dirty="0"/>
              <a:t> </a:t>
            </a:r>
            <a:r>
              <a:rPr lang="en-US" sz="2400" dirty="0" err="1"/>
              <a:t>sekaligus</a:t>
            </a:r>
            <a:r>
              <a:rPr lang="en-US" sz="2400" dirty="0"/>
              <a:t> (</a:t>
            </a:r>
            <a:r>
              <a:rPr lang="en-US" sz="2400" dirty="0" err="1"/>
              <a:t>layanan</a:t>
            </a:r>
            <a:r>
              <a:rPr lang="en-US" sz="2400" dirty="0"/>
              <a:t> </a:t>
            </a:r>
            <a:r>
              <a:rPr lang="en-US" sz="2400" dirty="0" err="1"/>
              <a:t>tertutup</a:t>
            </a:r>
            <a:r>
              <a:rPr lang="en-US" sz="2400" dirty="0"/>
              <a:t> </a:t>
            </a:r>
            <a:r>
              <a:rPr lang="en-US" sz="2400" dirty="0" err="1"/>
              <a:t>dan</a:t>
            </a:r>
            <a:r>
              <a:rPr lang="en-US" sz="2400" dirty="0"/>
              <a:t> </a:t>
            </a:r>
            <a:r>
              <a:rPr lang="en-US" sz="2400" dirty="0" err="1"/>
              <a:t>layanan</a:t>
            </a:r>
            <a:r>
              <a:rPr lang="en-US" sz="2400" dirty="0"/>
              <a:t> </a:t>
            </a:r>
            <a:r>
              <a:rPr lang="en-US" sz="2400" dirty="0" err="1"/>
              <a:t>terbuka</a:t>
            </a:r>
            <a:r>
              <a:rPr lang="en-US" sz="2400" dirty="0"/>
              <a:t>). </a:t>
            </a:r>
            <a:r>
              <a:rPr lang="en-US" sz="2400" dirty="0" err="1"/>
              <a:t>Perpustakaan</a:t>
            </a:r>
            <a:r>
              <a:rPr lang="en-US" sz="2400" dirty="0"/>
              <a:t> yang </a:t>
            </a:r>
            <a:r>
              <a:rPr lang="en-US" sz="2400" dirty="0" err="1"/>
              <a:t>menggunakan</a:t>
            </a:r>
            <a:r>
              <a:rPr lang="en-US" sz="2400" dirty="0"/>
              <a:t> </a:t>
            </a:r>
            <a:r>
              <a:rPr lang="en-US" sz="2400" dirty="0" err="1"/>
              <a:t>sistem</a:t>
            </a:r>
            <a:r>
              <a:rPr lang="en-US" sz="2400" dirty="0"/>
              <a:t> </a:t>
            </a:r>
            <a:r>
              <a:rPr lang="en-US" sz="2400" dirty="0" err="1"/>
              <a:t>layanan</a:t>
            </a:r>
            <a:r>
              <a:rPr lang="en-US" sz="2400" dirty="0"/>
              <a:t> </a:t>
            </a:r>
            <a:r>
              <a:rPr lang="en-US" sz="2400" dirty="0" err="1"/>
              <a:t>campuran</a:t>
            </a:r>
            <a:r>
              <a:rPr lang="en-US" sz="2400" dirty="0"/>
              <a:t> </a:t>
            </a:r>
            <a:r>
              <a:rPr lang="en-US" sz="2400" dirty="0" err="1"/>
              <a:t>biasanya</a:t>
            </a:r>
            <a:r>
              <a:rPr lang="en-US" sz="2400" dirty="0"/>
              <a:t> </a:t>
            </a:r>
            <a:r>
              <a:rPr lang="en-US" sz="2400" dirty="0" err="1"/>
              <a:t>memberikan</a:t>
            </a:r>
            <a:r>
              <a:rPr lang="en-US" sz="2400" dirty="0"/>
              <a:t> </a:t>
            </a:r>
            <a:r>
              <a:rPr lang="en-US" sz="2400" dirty="0" err="1"/>
              <a:t>layanan</a:t>
            </a:r>
            <a:r>
              <a:rPr lang="en-US" sz="2400" dirty="0"/>
              <a:t> </a:t>
            </a:r>
            <a:r>
              <a:rPr lang="en-US" sz="2400" dirty="0" err="1"/>
              <a:t>secara</a:t>
            </a:r>
            <a:r>
              <a:rPr lang="en-US" sz="2400" dirty="0"/>
              <a:t> </a:t>
            </a:r>
            <a:r>
              <a:rPr lang="en-US" sz="2400" dirty="0" err="1"/>
              <a:t>tertutup</a:t>
            </a:r>
            <a:r>
              <a:rPr lang="en-US" sz="2400" dirty="0"/>
              <a:t> </a:t>
            </a:r>
            <a:r>
              <a:rPr lang="en-US" sz="2400" dirty="0" err="1"/>
              <a:t>untuk</a:t>
            </a:r>
            <a:r>
              <a:rPr lang="en-US" sz="2400" dirty="0"/>
              <a:t> </a:t>
            </a:r>
            <a:r>
              <a:rPr lang="en-US" sz="2400" dirty="0" err="1"/>
              <a:t>koleksi</a:t>
            </a:r>
            <a:r>
              <a:rPr lang="en-US" sz="2400" dirty="0"/>
              <a:t> </a:t>
            </a:r>
            <a:r>
              <a:rPr lang="en-US" sz="2400" dirty="0" err="1"/>
              <a:t>skripsi</a:t>
            </a:r>
            <a:r>
              <a:rPr lang="en-US" sz="2400" dirty="0"/>
              <a:t>, </a:t>
            </a:r>
            <a:r>
              <a:rPr lang="en-US" sz="2400" dirty="0" err="1"/>
              <a:t>tesis</a:t>
            </a:r>
            <a:r>
              <a:rPr lang="en-US" sz="2400" dirty="0"/>
              <a:t> </a:t>
            </a:r>
            <a:r>
              <a:rPr lang="en-US" sz="2400" dirty="0" err="1"/>
              <a:t>dan</a:t>
            </a:r>
            <a:r>
              <a:rPr lang="en-US" sz="2400" dirty="0"/>
              <a:t> </a:t>
            </a:r>
            <a:r>
              <a:rPr lang="en-US" sz="2400" dirty="0" err="1"/>
              <a:t>refrensi</a:t>
            </a:r>
            <a:r>
              <a:rPr lang="en-US" sz="2400" dirty="0"/>
              <a:t>. </a:t>
            </a:r>
            <a:r>
              <a:rPr lang="en-US" sz="2400" dirty="0" err="1"/>
              <a:t>Sementara</a:t>
            </a:r>
            <a:r>
              <a:rPr lang="en-US" sz="2400" dirty="0"/>
              <a:t> </a:t>
            </a:r>
            <a:r>
              <a:rPr lang="en-US" sz="2400" dirty="0" err="1"/>
              <a:t>untuk</a:t>
            </a:r>
            <a:r>
              <a:rPr lang="en-US" sz="2400" dirty="0"/>
              <a:t> </a:t>
            </a:r>
            <a:r>
              <a:rPr lang="en-US" sz="2400" dirty="0" err="1"/>
              <a:t>koleksi</a:t>
            </a:r>
            <a:r>
              <a:rPr lang="en-US" sz="2400" dirty="0"/>
              <a:t> </a:t>
            </a:r>
            <a:r>
              <a:rPr lang="en-US" sz="2400" dirty="0" err="1"/>
              <a:t>lainnya</a:t>
            </a:r>
            <a:r>
              <a:rPr lang="en-US" sz="2400" dirty="0"/>
              <a:t> </a:t>
            </a:r>
            <a:r>
              <a:rPr lang="en-US" sz="2400" dirty="0" err="1"/>
              <a:t>menggunakan</a:t>
            </a:r>
            <a:r>
              <a:rPr lang="en-US" sz="2400" dirty="0"/>
              <a:t> </a:t>
            </a:r>
            <a:r>
              <a:rPr lang="en-US" sz="2400" dirty="0" err="1"/>
              <a:t>akses</a:t>
            </a:r>
            <a:r>
              <a:rPr lang="en-US" sz="2400" dirty="0"/>
              <a:t> </a:t>
            </a:r>
            <a:r>
              <a:rPr lang="en-US" sz="2400" dirty="0" err="1"/>
              <a:t>layanan</a:t>
            </a:r>
            <a:r>
              <a:rPr lang="en-US" sz="2400" dirty="0"/>
              <a:t> </a:t>
            </a:r>
            <a:r>
              <a:rPr lang="en-US" sz="2400" dirty="0" err="1"/>
              <a:t>terbuka</a:t>
            </a:r>
            <a:r>
              <a:rPr lang="en-US" sz="2400" dirty="0"/>
              <a:t>. </a:t>
            </a:r>
            <a:r>
              <a:rPr lang="en-US" sz="2400" dirty="0" err="1"/>
              <a:t>Akses</a:t>
            </a:r>
            <a:r>
              <a:rPr lang="en-US" sz="2400" dirty="0"/>
              <a:t> </a:t>
            </a:r>
            <a:r>
              <a:rPr lang="en-US" sz="2400" dirty="0" err="1"/>
              <a:t>layanan</a:t>
            </a:r>
            <a:r>
              <a:rPr lang="en-US" sz="2400" dirty="0"/>
              <a:t> </a:t>
            </a:r>
            <a:r>
              <a:rPr lang="en-US" sz="2400" dirty="0" err="1"/>
              <a:t>campuran</a:t>
            </a:r>
            <a:r>
              <a:rPr lang="en-US" sz="2400" dirty="0"/>
              <a:t> </a:t>
            </a:r>
            <a:r>
              <a:rPr lang="en-US" sz="2400" dirty="0" err="1"/>
              <a:t>biasanya</a:t>
            </a:r>
            <a:r>
              <a:rPr lang="en-US" sz="2400" dirty="0"/>
              <a:t> </a:t>
            </a:r>
            <a:r>
              <a:rPr lang="en-US" sz="2400" dirty="0" err="1"/>
              <a:t>diterapkan</a:t>
            </a:r>
            <a:r>
              <a:rPr lang="en-US" sz="2400" dirty="0"/>
              <a:t> di </a:t>
            </a:r>
            <a:r>
              <a:rPr lang="en-US" sz="2400" dirty="0" err="1"/>
              <a:t>perpustakaan</a:t>
            </a:r>
            <a:r>
              <a:rPr lang="en-US" sz="2400" dirty="0"/>
              <a:t> </a:t>
            </a:r>
            <a:r>
              <a:rPr lang="en-US" sz="2400" dirty="0" err="1"/>
              <a:t>perguruan</a:t>
            </a:r>
            <a:r>
              <a:rPr lang="en-US" sz="2400" dirty="0"/>
              <a:t> </a:t>
            </a:r>
            <a:r>
              <a:rPr lang="en-US" sz="2400" dirty="0" err="1"/>
              <a:t>tinggi</a:t>
            </a:r>
            <a:r>
              <a:rPr lang="en-US" sz="2400" dirty="0"/>
              <a:t> </a:t>
            </a:r>
            <a:r>
              <a:rPr lang="en-US" sz="2400" dirty="0" err="1"/>
              <a:t>dan</a:t>
            </a:r>
            <a:r>
              <a:rPr lang="en-US" sz="2400" dirty="0"/>
              <a:t> </a:t>
            </a:r>
            <a:r>
              <a:rPr lang="en-US" sz="2400" dirty="0" err="1"/>
              <a:t>perpustakaan</a:t>
            </a:r>
            <a:r>
              <a:rPr lang="en-US" sz="2400" dirty="0"/>
              <a:t> </a:t>
            </a:r>
            <a:r>
              <a:rPr lang="en-US" sz="2400" dirty="0" err="1"/>
              <a:t>sekolah</a:t>
            </a:r>
            <a:r>
              <a:rPr lang="en-US" sz="2400" dirty="0"/>
              <a:t> yang </a:t>
            </a:r>
            <a:r>
              <a:rPr lang="en-US" sz="2400" dirty="0" err="1"/>
              <a:t>ruang</a:t>
            </a:r>
            <a:r>
              <a:rPr lang="en-US" sz="2400" dirty="0"/>
              <a:t> </a:t>
            </a:r>
            <a:r>
              <a:rPr lang="en-US" sz="2400" dirty="0" err="1"/>
              <a:t>koleksi</a:t>
            </a:r>
            <a:r>
              <a:rPr lang="en-US" sz="2400" dirty="0"/>
              <a:t> </a:t>
            </a:r>
            <a:r>
              <a:rPr lang="en-US" sz="2400" dirty="0" err="1"/>
              <a:t>dan</a:t>
            </a:r>
            <a:r>
              <a:rPr lang="en-US" sz="2400" dirty="0"/>
              <a:t> </a:t>
            </a:r>
            <a:r>
              <a:rPr lang="en-US" sz="2400" dirty="0" err="1"/>
              <a:t>ruang</a:t>
            </a:r>
            <a:r>
              <a:rPr lang="en-US" sz="2400" dirty="0"/>
              <a:t> </a:t>
            </a:r>
            <a:r>
              <a:rPr lang="en-US" sz="2400" dirty="0" err="1"/>
              <a:t>bacanya</a:t>
            </a:r>
            <a:r>
              <a:rPr lang="en-US" sz="2400" dirty="0"/>
              <a:t> </a:t>
            </a:r>
            <a:r>
              <a:rPr lang="en-US" sz="2400" dirty="0" err="1"/>
              <a:t>terbatas</a:t>
            </a:r>
            <a:r>
              <a:rPr lang="en-US" sz="2400" dirty="0"/>
              <a:t>. </a:t>
            </a:r>
            <a:r>
              <a:rPr lang="en-US" sz="2400" dirty="0" err="1"/>
              <a:t>Jadi</a:t>
            </a:r>
            <a:r>
              <a:rPr lang="en-US" sz="2400" dirty="0"/>
              <a:t>, </a:t>
            </a:r>
            <a:r>
              <a:rPr lang="en-US" sz="2400" dirty="0" err="1"/>
              <a:t>akses</a:t>
            </a:r>
            <a:r>
              <a:rPr lang="en-US" sz="2400" dirty="0"/>
              <a:t> yang </a:t>
            </a:r>
            <a:r>
              <a:rPr lang="en-US" sz="2400" dirty="0" err="1"/>
              <a:t>bisa</a:t>
            </a:r>
            <a:r>
              <a:rPr lang="en-US" sz="2400" dirty="0"/>
              <a:t> </a:t>
            </a:r>
            <a:r>
              <a:rPr lang="en-US" sz="2400" dirty="0" err="1"/>
              <a:t>dipergunakan</a:t>
            </a:r>
            <a:r>
              <a:rPr lang="en-US" sz="2400" dirty="0"/>
              <a:t> </a:t>
            </a:r>
            <a:r>
              <a:rPr lang="en-US" sz="2400" dirty="0" err="1"/>
              <a:t>oleh</a:t>
            </a:r>
            <a:r>
              <a:rPr lang="en-US" sz="2400" dirty="0"/>
              <a:t> </a:t>
            </a:r>
            <a:r>
              <a:rPr lang="en-US" sz="2400" dirty="0" err="1"/>
              <a:t>masing-masing</a:t>
            </a:r>
            <a:r>
              <a:rPr lang="en-US" sz="2400" dirty="0"/>
              <a:t> </a:t>
            </a:r>
            <a:r>
              <a:rPr lang="en-US" sz="2400" dirty="0" err="1"/>
              <a:t>perpustakaan</a:t>
            </a:r>
            <a:r>
              <a:rPr lang="en-US" sz="2400" dirty="0"/>
              <a:t> di </a:t>
            </a:r>
            <a:r>
              <a:rPr lang="en-US" sz="2400" dirty="0" err="1"/>
              <a:t>lembaga</a:t>
            </a:r>
            <a:r>
              <a:rPr lang="en-US" sz="2400" dirty="0"/>
              <a:t> </a:t>
            </a:r>
            <a:r>
              <a:rPr lang="en-US" sz="2400" dirty="0" err="1"/>
              <a:t>pendidikan</a:t>
            </a:r>
            <a:r>
              <a:rPr lang="en-US" sz="2400" dirty="0"/>
              <a:t>, </a:t>
            </a:r>
            <a:r>
              <a:rPr lang="en-US" sz="2400" dirty="0" err="1"/>
              <a:t>bisa</a:t>
            </a:r>
            <a:r>
              <a:rPr lang="en-US" sz="2400" dirty="0"/>
              <a:t> </a:t>
            </a:r>
            <a:r>
              <a:rPr lang="en-US" sz="2400" dirty="0" err="1"/>
              <a:t>menggunakan</a:t>
            </a:r>
            <a:r>
              <a:rPr lang="en-US" sz="2400" dirty="0"/>
              <a:t> 3 </a:t>
            </a:r>
            <a:r>
              <a:rPr lang="en-US" sz="2400" dirty="0" err="1"/>
              <a:t>akses</a:t>
            </a:r>
            <a:r>
              <a:rPr lang="en-US" sz="2400" dirty="0"/>
              <a:t> </a:t>
            </a:r>
            <a:r>
              <a:rPr lang="en-US" sz="2400" dirty="0" err="1"/>
              <a:t>layanan</a:t>
            </a:r>
            <a:r>
              <a:rPr lang="en-US" sz="2400" dirty="0"/>
              <a:t> </a:t>
            </a:r>
            <a:r>
              <a:rPr lang="en-US" sz="2400" dirty="0" err="1"/>
              <a:t>perpustakaan</a:t>
            </a:r>
            <a:r>
              <a:rPr lang="en-US" sz="2400" dirty="0"/>
              <a:t> </a:t>
            </a:r>
            <a:r>
              <a:rPr lang="en-US" sz="2400" dirty="0" err="1"/>
              <a:t>yaitu</a:t>
            </a:r>
            <a:r>
              <a:rPr lang="en-US" sz="2400" dirty="0"/>
              <a:t> </a:t>
            </a:r>
            <a:r>
              <a:rPr lang="en-US" sz="2400" dirty="0" err="1"/>
              <a:t>sistem</a:t>
            </a:r>
            <a:r>
              <a:rPr lang="en-US" sz="2400" dirty="0"/>
              <a:t> </a:t>
            </a:r>
            <a:r>
              <a:rPr lang="en-US" sz="2400" dirty="0" err="1"/>
              <a:t>layanan</a:t>
            </a:r>
            <a:r>
              <a:rPr lang="en-US" sz="2400" dirty="0"/>
              <a:t> </a:t>
            </a:r>
            <a:r>
              <a:rPr lang="en-US" sz="2400" dirty="0" err="1"/>
              <a:t>tertutup</a:t>
            </a:r>
            <a:r>
              <a:rPr lang="en-US" sz="2400" dirty="0"/>
              <a:t>, </a:t>
            </a:r>
            <a:r>
              <a:rPr lang="en-US" sz="2400" dirty="0" err="1"/>
              <a:t>sistem</a:t>
            </a:r>
            <a:r>
              <a:rPr lang="en-US" sz="2400" dirty="0"/>
              <a:t> </a:t>
            </a:r>
            <a:r>
              <a:rPr lang="en-US" sz="2400" dirty="0" err="1"/>
              <a:t>layanan</a:t>
            </a:r>
            <a:r>
              <a:rPr lang="en-US" sz="2400" dirty="0"/>
              <a:t> </a:t>
            </a:r>
            <a:r>
              <a:rPr lang="en-US" sz="2400" dirty="0" err="1"/>
              <a:t>terbuka</a:t>
            </a:r>
            <a:r>
              <a:rPr lang="en-US" sz="2400" dirty="0"/>
              <a:t> </a:t>
            </a:r>
            <a:r>
              <a:rPr lang="en-US" sz="2400" dirty="0" err="1" smtClean="0"/>
              <a:t>dan</a:t>
            </a:r>
            <a:r>
              <a:rPr lang="en-US" sz="2400" dirty="0" smtClean="0"/>
              <a:t> </a:t>
            </a:r>
            <a:r>
              <a:rPr lang="en-US" sz="2400" dirty="0" err="1" smtClean="0"/>
              <a:t>sistem</a:t>
            </a:r>
            <a:r>
              <a:rPr lang="en-US" sz="2400" dirty="0" smtClean="0"/>
              <a:t> </a:t>
            </a:r>
            <a:r>
              <a:rPr lang="en-US" sz="2400" dirty="0" err="1"/>
              <a:t>layanan</a:t>
            </a:r>
            <a:r>
              <a:rPr lang="en-US" sz="2400" dirty="0"/>
              <a:t> </a:t>
            </a:r>
            <a:r>
              <a:rPr lang="en-US" sz="2400" dirty="0" err="1"/>
              <a:t>campuran</a:t>
            </a:r>
            <a:r>
              <a:rPr lang="en-US" sz="2400" dirty="0"/>
              <a:t>. </a:t>
            </a:r>
            <a:r>
              <a:rPr lang="en-US" sz="2400" dirty="0" err="1"/>
              <a:t>Dengan</a:t>
            </a:r>
            <a:r>
              <a:rPr lang="en-US" sz="2400" dirty="0"/>
              <a:t> </a:t>
            </a:r>
            <a:r>
              <a:rPr lang="en-US" sz="2400" dirty="0" err="1"/>
              <a:t>kelemahan</a:t>
            </a:r>
            <a:r>
              <a:rPr lang="en-US" sz="2400" dirty="0"/>
              <a:t> </a:t>
            </a:r>
            <a:r>
              <a:rPr lang="en-US" sz="2400" dirty="0" err="1"/>
              <a:t>dan</a:t>
            </a:r>
            <a:r>
              <a:rPr lang="en-US" sz="2400" dirty="0"/>
              <a:t> </a:t>
            </a:r>
            <a:r>
              <a:rPr lang="en-US" sz="2400" dirty="0" err="1"/>
              <a:t>kelebihan</a:t>
            </a:r>
            <a:r>
              <a:rPr lang="en-US" sz="2400" dirty="0"/>
              <a:t> </a:t>
            </a:r>
            <a:r>
              <a:rPr lang="en-US" sz="2400" dirty="0" err="1"/>
              <a:t>dimasing-masing</a:t>
            </a:r>
            <a:r>
              <a:rPr lang="en-US" sz="2400" dirty="0"/>
              <a:t> </a:t>
            </a:r>
            <a:r>
              <a:rPr lang="en-US" sz="2400" dirty="0" err="1"/>
              <a:t>akses</a:t>
            </a:r>
            <a:r>
              <a:rPr lang="en-US" sz="2400" dirty="0"/>
              <a:t> </a:t>
            </a:r>
            <a:r>
              <a:rPr lang="en-US" sz="2400" dirty="0" err="1"/>
              <a:t>layanan</a:t>
            </a:r>
            <a:r>
              <a:rPr lang="en-US" sz="2400" dirty="0"/>
              <a:t> </a:t>
            </a:r>
            <a:r>
              <a:rPr lang="en-US" sz="2400" dirty="0" err="1"/>
              <a:t>perpustakaan</a:t>
            </a:r>
            <a:r>
              <a:rPr lang="en-US" sz="2400" dirty="0"/>
              <a:t> </a:t>
            </a:r>
            <a:r>
              <a:rPr lang="en-US" sz="2400" dirty="0" err="1"/>
              <a:t>tersebut</a:t>
            </a:r>
            <a:endParaRPr lang="en-US" sz="2400" dirty="0"/>
          </a:p>
        </p:txBody>
      </p:sp>
    </p:spTree>
    <p:extLst>
      <p:ext uri="{BB962C8B-B14F-4D97-AF65-F5344CB8AC3E}">
        <p14:creationId xmlns:p14="http://schemas.microsoft.com/office/powerpoint/2010/main" val="361624981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6056" y="700336"/>
            <a:ext cx="6502400" cy="2031325"/>
          </a:xfrm>
          <a:prstGeom prst="rect">
            <a:avLst/>
          </a:prstGeom>
        </p:spPr>
        <p:txBody>
          <a:bodyPr>
            <a:spAutoFit/>
          </a:bodyPr>
          <a:lstStyle/>
          <a:p>
            <a:pPr algn="ctr"/>
            <a:r>
              <a:rPr lang="fi-FI" b="1" dirty="0" smtClean="0"/>
              <a:t>PERATURAN DAN </a:t>
            </a:r>
          </a:p>
          <a:p>
            <a:pPr algn="ctr"/>
            <a:r>
              <a:rPr lang="fi-FI" b="1" dirty="0" smtClean="0"/>
              <a:t>TATA TERTIB PERPUSTAKAAN</a:t>
            </a:r>
            <a:endParaRPr lang="en-US" b="1" dirty="0"/>
          </a:p>
        </p:txBody>
      </p:sp>
      <p:sp>
        <p:nvSpPr>
          <p:cNvPr id="4" name="Rectangle 3"/>
          <p:cNvSpPr/>
          <p:nvPr/>
        </p:nvSpPr>
        <p:spPr>
          <a:xfrm>
            <a:off x="500572" y="3292624"/>
            <a:ext cx="12313368" cy="4893647"/>
          </a:xfrm>
          <a:prstGeom prst="rect">
            <a:avLst/>
          </a:prstGeom>
        </p:spPr>
        <p:txBody>
          <a:bodyPr wrap="square">
            <a:spAutoFit/>
          </a:bodyPr>
          <a:lstStyle/>
          <a:p>
            <a:pPr algn="just"/>
            <a:r>
              <a:rPr lang="en-US" sz="2400" dirty="0" err="1"/>
              <a:t>Peraturan</a:t>
            </a:r>
            <a:r>
              <a:rPr lang="en-US" sz="2400" dirty="0"/>
              <a:t> </a:t>
            </a:r>
            <a:r>
              <a:rPr lang="en-US" sz="2400" dirty="0" err="1"/>
              <a:t>dan</a:t>
            </a:r>
            <a:r>
              <a:rPr lang="en-US" sz="2400" dirty="0"/>
              <a:t> </a:t>
            </a:r>
            <a:r>
              <a:rPr lang="en-US" sz="2400" dirty="0" err="1"/>
              <a:t>tata</a:t>
            </a:r>
            <a:r>
              <a:rPr lang="en-US" sz="2400" dirty="0"/>
              <a:t> </a:t>
            </a:r>
            <a:r>
              <a:rPr lang="en-US" sz="2400" dirty="0" err="1"/>
              <a:t>tertib</a:t>
            </a:r>
            <a:r>
              <a:rPr lang="en-US" sz="2400" dirty="0"/>
              <a:t> </a:t>
            </a:r>
            <a:r>
              <a:rPr lang="en-US" sz="2400" dirty="0" err="1"/>
              <a:t>penggunaan</a:t>
            </a:r>
            <a:r>
              <a:rPr lang="en-US" sz="2400" dirty="0"/>
              <a:t> </a:t>
            </a:r>
            <a:r>
              <a:rPr lang="en-US" sz="2400" dirty="0" err="1"/>
              <a:t>perpustakaan</a:t>
            </a:r>
            <a:r>
              <a:rPr lang="en-US" sz="2400" dirty="0"/>
              <a:t> </a:t>
            </a:r>
            <a:r>
              <a:rPr lang="en-US" sz="2400" dirty="0" err="1"/>
              <a:t>ditetapkan</a:t>
            </a:r>
            <a:r>
              <a:rPr lang="en-US" sz="2400" dirty="0"/>
              <a:t> </a:t>
            </a:r>
            <a:r>
              <a:rPr lang="en-US" sz="2400" dirty="0" err="1"/>
              <a:t>oleh</a:t>
            </a:r>
            <a:r>
              <a:rPr lang="en-US" sz="2400" dirty="0"/>
              <a:t> </a:t>
            </a:r>
            <a:r>
              <a:rPr lang="en-US" sz="2400" dirty="0" err="1"/>
              <a:t>pimpinan</a:t>
            </a:r>
            <a:r>
              <a:rPr lang="en-US" sz="2400" dirty="0"/>
              <a:t> </a:t>
            </a:r>
            <a:r>
              <a:rPr lang="en-US" sz="2400" dirty="0" err="1"/>
              <a:t>perpustakaan</a:t>
            </a:r>
            <a:r>
              <a:rPr lang="en-US" sz="2400" dirty="0"/>
              <a:t> yang </a:t>
            </a:r>
            <a:r>
              <a:rPr lang="en-US" sz="2400" dirty="0" err="1"/>
              <a:t>bersangkutan</a:t>
            </a:r>
            <a:r>
              <a:rPr lang="en-US" sz="2400" dirty="0"/>
              <a:t> </a:t>
            </a:r>
            <a:r>
              <a:rPr lang="en-US" sz="2400" dirty="0" err="1"/>
              <a:t>dan</a:t>
            </a:r>
            <a:r>
              <a:rPr lang="en-US" sz="2400" dirty="0"/>
              <a:t> </a:t>
            </a:r>
            <a:r>
              <a:rPr lang="en-US" sz="2400" dirty="0" err="1"/>
              <a:t>dikomunikasikan</a:t>
            </a:r>
            <a:r>
              <a:rPr lang="en-US" sz="2400" dirty="0"/>
              <a:t> </a:t>
            </a:r>
            <a:r>
              <a:rPr lang="en-US" sz="2400" dirty="0" err="1"/>
              <a:t>sedemikian</a:t>
            </a:r>
            <a:r>
              <a:rPr lang="en-US" sz="2400" dirty="0"/>
              <a:t> </a:t>
            </a:r>
            <a:r>
              <a:rPr lang="en-US" sz="2400" dirty="0" err="1"/>
              <a:t>rupa</a:t>
            </a:r>
            <a:r>
              <a:rPr lang="en-US" sz="2400" dirty="0"/>
              <a:t> </a:t>
            </a:r>
            <a:r>
              <a:rPr lang="en-US" sz="2400" dirty="0" err="1"/>
              <a:t>sehingga</a:t>
            </a:r>
            <a:r>
              <a:rPr lang="en-US" sz="2400" dirty="0"/>
              <a:t> </a:t>
            </a:r>
            <a:r>
              <a:rPr lang="en-US" sz="2400" dirty="0" err="1"/>
              <a:t>dapat</a:t>
            </a:r>
            <a:r>
              <a:rPr lang="en-US" sz="2400" dirty="0"/>
              <a:t> </a:t>
            </a:r>
            <a:r>
              <a:rPr lang="en-US" sz="2400" dirty="0" err="1"/>
              <a:t>diketahui</a:t>
            </a:r>
            <a:r>
              <a:rPr lang="en-US" sz="2400" dirty="0"/>
              <a:t> </a:t>
            </a:r>
            <a:r>
              <a:rPr lang="en-US" sz="2400" dirty="0" err="1"/>
              <a:t>oleh</a:t>
            </a:r>
            <a:r>
              <a:rPr lang="en-US" sz="2400" dirty="0"/>
              <a:t> </a:t>
            </a:r>
            <a:r>
              <a:rPr lang="en-US" sz="2400" dirty="0" err="1"/>
              <a:t>pemakai</a:t>
            </a:r>
            <a:r>
              <a:rPr lang="en-US" sz="2400" dirty="0"/>
              <a:t> </a:t>
            </a:r>
            <a:r>
              <a:rPr lang="en-US" sz="2400" dirty="0" err="1"/>
              <a:t>dan</a:t>
            </a:r>
            <a:r>
              <a:rPr lang="en-US" sz="2400" dirty="0"/>
              <a:t> </a:t>
            </a:r>
            <a:r>
              <a:rPr lang="en-US" sz="2400" dirty="0" err="1"/>
              <a:t>petugas</a:t>
            </a:r>
            <a:r>
              <a:rPr lang="en-US" sz="2400" dirty="0"/>
              <a:t> </a:t>
            </a:r>
            <a:r>
              <a:rPr lang="en-US" sz="2400" dirty="0" err="1"/>
              <a:t>perpustakaan</a:t>
            </a:r>
            <a:r>
              <a:rPr lang="en-US" sz="2400" dirty="0"/>
              <a:t>. </a:t>
            </a:r>
            <a:r>
              <a:rPr lang="en-US" sz="2400" dirty="0" err="1"/>
              <a:t>Peraturan</a:t>
            </a:r>
            <a:r>
              <a:rPr lang="en-US" sz="2400" dirty="0"/>
              <a:t> </a:t>
            </a:r>
            <a:r>
              <a:rPr lang="en-US" sz="2400" dirty="0" err="1"/>
              <a:t>dan</a:t>
            </a:r>
            <a:r>
              <a:rPr lang="en-US" sz="2400" dirty="0"/>
              <a:t> </a:t>
            </a:r>
            <a:r>
              <a:rPr lang="en-US" sz="2400" dirty="0" err="1"/>
              <a:t>tata</a:t>
            </a:r>
            <a:r>
              <a:rPr lang="en-US" sz="2400" dirty="0"/>
              <a:t> </a:t>
            </a:r>
            <a:r>
              <a:rPr lang="en-US" sz="2400" dirty="0" err="1"/>
              <a:t>tertib</a:t>
            </a:r>
            <a:r>
              <a:rPr lang="en-US" sz="2400" dirty="0"/>
              <a:t> </a:t>
            </a:r>
            <a:r>
              <a:rPr lang="en-US" sz="2400" dirty="0" err="1"/>
              <a:t>tersebut</a:t>
            </a:r>
            <a:r>
              <a:rPr lang="en-US" sz="2400" dirty="0"/>
              <a:t> </a:t>
            </a:r>
            <a:r>
              <a:rPr lang="en-US" sz="2400" dirty="0" err="1"/>
              <a:t>harus</a:t>
            </a:r>
            <a:r>
              <a:rPr lang="en-US" sz="2400" dirty="0"/>
              <a:t> </a:t>
            </a:r>
            <a:r>
              <a:rPr lang="en-US" sz="2400" dirty="0" err="1"/>
              <a:t>dibuat</a:t>
            </a:r>
            <a:r>
              <a:rPr lang="en-US" sz="2400" dirty="0"/>
              <a:t> </a:t>
            </a:r>
            <a:r>
              <a:rPr lang="en-US" sz="2400" dirty="0" err="1"/>
              <a:t>secara</a:t>
            </a:r>
            <a:r>
              <a:rPr lang="en-US" sz="2400" dirty="0"/>
              <a:t> </a:t>
            </a:r>
            <a:r>
              <a:rPr lang="en-US" sz="2400" dirty="0" err="1"/>
              <a:t>singkat</a:t>
            </a:r>
            <a:r>
              <a:rPr lang="en-US" sz="2400" dirty="0"/>
              <a:t>, </a:t>
            </a:r>
            <a:r>
              <a:rPr lang="en-US" sz="2400" dirty="0" err="1"/>
              <a:t>jelas</a:t>
            </a:r>
            <a:r>
              <a:rPr lang="en-US" sz="2400" dirty="0"/>
              <a:t>, </a:t>
            </a:r>
            <a:r>
              <a:rPr lang="en-US" sz="2400" dirty="0" err="1"/>
              <a:t>dan</a:t>
            </a:r>
            <a:r>
              <a:rPr lang="en-US" sz="2400" dirty="0"/>
              <a:t> </a:t>
            </a:r>
            <a:r>
              <a:rPr lang="en-US" sz="2400" dirty="0" err="1"/>
              <a:t>sederhana</a:t>
            </a:r>
            <a:r>
              <a:rPr lang="en-US" sz="2400" dirty="0"/>
              <a:t> </a:t>
            </a:r>
            <a:r>
              <a:rPr lang="en-US" sz="2400" dirty="0" err="1"/>
              <a:t>sehingga</a:t>
            </a:r>
            <a:r>
              <a:rPr lang="en-US" sz="2400" dirty="0"/>
              <a:t> </a:t>
            </a:r>
            <a:r>
              <a:rPr lang="en-US" sz="2400" dirty="0" err="1"/>
              <a:t>mudah</a:t>
            </a:r>
            <a:r>
              <a:rPr lang="en-US" sz="2400" dirty="0"/>
              <a:t> </a:t>
            </a:r>
            <a:r>
              <a:rPr lang="en-US" sz="2400" dirty="0" err="1"/>
              <a:t>dimengerti</a:t>
            </a:r>
            <a:r>
              <a:rPr lang="en-US" sz="2400" dirty="0"/>
              <a:t> </a:t>
            </a:r>
            <a:r>
              <a:rPr lang="en-US" sz="2400" dirty="0" err="1"/>
              <a:t>oleh</a:t>
            </a:r>
            <a:r>
              <a:rPr lang="en-US" sz="2400" dirty="0"/>
              <a:t> </a:t>
            </a:r>
            <a:r>
              <a:rPr lang="en-US" sz="2400" dirty="0" err="1"/>
              <a:t>semua</a:t>
            </a:r>
            <a:r>
              <a:rPr lang="en-US" sz="2400" dirty="0"/>
              <a:t> </a:t>
            </a:r>
            <a:r>
              <a:rPr lang="en-US" sz="2400" dirty="0" err="1"/>
              <a:t>pemakai</a:t>
            </a:r>
            <a:r>
              <a:rPr lang="en-US" sz="2400" dirty="0"/>
              <a:t> </a:t>
            </a:r>
            <a:r>
              <a:rPr lang="en-US" sz="2400" dirty="0" err="1"/>
              <a:t>perpustakaan</a:t>
            </a:r>
            <a:r>
              <a:rPr lang="en-US" sz="2400" dirty="0"/>
              <a:t>. </a:t>
            </a:r>
            <a:r>
              <a:rPr lang="en-US" sz="2400" dirty="0" err="1"/>
              <a:t>Beberapa</a:t>
            </a:r>
            <a:r>
              <a:rPr lang="en-US" sz="2400" dirty="0"/>
              <a:t> </a:t>
            </a:r>
            <a:r>
              <a:rPr lang="en-US" sz="2400" dirty="0" err="1"/>
              <a:t>masalah</a:t>
            </a:r>
            <a:r>
              <a:rPr lang="en-US" sz="2400" dirty="0"/>
              <a:t> yang </a:t>
            </a:r>
            <a:r>
              <a:rPr lang="en-US" sz="2400" dirty="0" err="1"/>
              <a:t>harus</a:t>
            </a:r>
            <a:r>
              <a:rPr lang="en-US" sz="2400" dirty="0"/>
              <a:t> </a:t>
            </a:r>
            <a:r>
              <a:rPr lang="en-US" sz="2400" dirty="0" err="1"/>
              <a:t>dicakup</a:t>
            </a:r>
            <a:r>
              <a:rPr lang="en-US" sz="2400" dirty="0"/>
              <a:t> </a:t>
            </a:r>
            <a:r>
              <a:rPr lang="en-US" sz="2400" dirty="0" err="1"/>
              <a:t>dalam</a:t>
            </a:r>
            <a:r>
              <a:rPr lang="en-US" sz="2400" dirty="0"/>
              <a:t> </a:t>
            </a:r>
            <a:r>
              <a:rPr lang="en-US" sz="2400" dirty="0" err="1"/>
              <a:t>peraturan</a:t>
            </a:r>
            <a:r>
              <a:rPr lang="en-US" sz="2400" dirty="0"/>
              <a:t> </a:t>
            </a:r>
            <a:r>
              <a:rPr lang="en-US" sz="2400" dirty="0" err="1"/>
              <a:t>dan</a:t>
            </a:r>
            <a:r>
              <a:rPr lang="en-US" sz="2400" dirty="0"/>
              <a:t> </a:t>
            </a:r>
            <a:r>
              <a:rPr lang="en-US" sz="2400" dirty="0" err="1"/>
              <a:t>tata</a:t>
            </a:r>
            <a:r>
              <a:rPr lang="en-US" sz="2400" dirty="0"/>
              <a:t> </a:t>
            </a:r>
            <a:r>
              <a:rPr lang="en-US" sz="2400" dirty="0" err="1"/>
              <a:t>tertib</a:t>
            </a:r>
            <a:r>
              <a:rPr lang="en-US" sz="2400" dirty="0"/>
              <a:t> </a:t>
            </a:r>
            <a:r>
              <a:rPr lang="en-US" sz="2400" dirty="0" err="1"/>
              <a:t>tersebut</a:t>
            </a:r>
            <a:r>
              <a:rPr lang="en-US" sz="2400" dirty="0"/>
              <a:t>, </a:t>
            </a:r>
            <a:r>
              <a:rPr lang="en-US" sz="2400" dirty="0" err="1"/>
              <a:t>antara</a:t>
            </a:r>
            <a:r>
              <a:rPr lang="en-US" sz="2400" dirty="0"/>
              <a:t> lain </a:t>
            </a:r>
            <a:r>
              <a:rPr lang="en-US" sz="2400" dirty="0" err="1"/>
              <a:t>berikut</a:t>
            </a:r>
            <a:r>
              <a:rPr lang="en-US" sz="2400" dirty="0"/>
              <a:t> </a:t>
            </a:r>
            <a:r>
              <a:rPr lang="en-US" sz="2400" dirty="0" err="1"/>
              <a:t>ini</a:t>
            </a:r>
            <a:r>
              <a:rPr lang="en-US" sz="2400" dirty="0"/>
              <a:t>. </a:t>
            </a:r>
            <a:endParaRPr lang="en-US" sz="2400" dirty="0" smtClean="0"/>
          </a:p>
          <a:p>
            <a:pPr marL="457200" indent="-457200" algn="just">
              <a:buAutoNum type="arabicPeriod"/>
            </a:pPr>
            <a:r>
              <a:rPr lang="en-US" sz="2400" dirty="0" err="1" smtClean="0"/>
              <a:t>Etika</a:t>
            </a:r>
            <a:r>
              <a:rPr lang="en-US" sz="2400" dirty="0" smtClean="0"/>
              <a:t> </a:t>
            </a:r>
            <a:r>
              <a:rPr lang="en-US" sz="2400" dirty="0"/>
              <a:t>di </a:t>
            </a:r>
            <a:r>
              <a:rPr lang="en-US" sz="2400" dirty="0" err="1"/>
              <a:t>perpustakaan</a:t>
            </a:r>
            <a:r>
              <a:rPr lang="en-US" sz="2400" dirty="0"/>
              <a:t>. </a:t>
            </a:r>
            <a:endParaRPr lang="en-US" sz="2400" dirty="0" smtClean="0"/>
          </a:p>
          <a:p>
            <a:pPr marL="457200" indent="-457200" algn="just">
              <a:buAutoNum type="arabicPeriod"/>
            </a:pPr>
            <a:r>
              <a:rPr lang="en-US" sz="2400" dirty="0" err="1" smtClean="0"/>
              <a:t>Keanggotaan</a:t>
            </a:r>
            <a:r>
              <a:rPr lang="en-US" sz="2400" dirty="0" smtClean="0"/>
              <a:t> </a:t>
            </a:r>
            <a:r>
              <a:rPr lang="en-US" sz="2400" dirty="0" err="1"/>
              <a:t>perpustakaan</a:t>
            </a:r>
            <a:r>
              <a:rPr lang="en-US" sz="2400" dirty="0"/>
              <a:t>. </a:t>
            </a:r>
            <a:endParaRPr lang="en-US" sz="2400" dirty="0" smtClean="0"/>
          </a:p>
          <a:p>
            <a:pPr marL="457200" indent="-457200" algn="just">
              <a:buAutoNum type="arabicPeriod"/>
            </a:pPr>
            <a:r>
              <a:rPr lang="en-US" sz="2400" dirty="0" err="1" smtClean="0"/>
              <a:t>Bahan</a:t>
            </a:r>
            <a:r>
              <a:rPr lang="en-US" sz="2400" dirty="0" smtClean="0"/>
              <a:t> </a:t>
            </a:r>
            <a:r>
              <a:rPr lang="en-US" sz="2400" dirty="0" err="1"/>
              <a:t>pustaka</a:t>
            </a:r>
            <a:r>
              <a:rPr lang="en-US" sz="2400" dirty="0"/>
              <a:t> yang </a:t>
            </a:r>
            <a:r>
              <a:rPr lang="en-US" sz="2400" dirty="0" err="1"/>
              <a:t>tersedia</a:t>
            </a:r>
            <a:r>
              <a:rPr lang="en-US" sz="2400" dirty="0"/>
              <a:t> </a:t>
            </a:r>
            <a:r>
              <a:rPr lang="en-US" sz="2400" dirty="0" err="1"/>
              <a:t>dan</a:t>
            </a:r>
            <a:r>
              <a:rPr lang="en-US" sz="2400" dirty="0"/>
              <a:t> </a:t>
            </a:r>
            <a:r>
              <a:rPr lang="en-US" sz="2400" dirty="0" err="1"/>
              <a:t>bahan</a:t>
            </a:r>
            <a:r>
              <a:rPr lang="en-US" sz="2400" dirty="0"/>
              <a:t> </a:t>
            </a:r>
            <a:r>
              <a:rPr lang="en-US" sz="2400" dirty="0" err="1"/>
              <a:t>pustaka</a:t>
            </a:r>
            <a:r>
              <a:rPr lang="en-US" sz="2400" dirty="0"/>
              <a:t> yang </a:t>
            </a:r>
            <a:r>
              <a:rPr lang="en-US" sz="2400" dirty="0" err="1"/>
              <a:t>dapat</a:t>
            </a:r>
            <a:r>
              <a:rPr lang="en-US" sz="2400" dirty="0"/>
              <a:t> </a:t>
            </a:r>
            <a:r>
              <a:rPr lang="en-US" sz="2400" dirty="0" err="1"/>
              <a:t>dipinjamkan</a:t>
            </a:r>
            <a:r>
              <a:rPr lang="en-US" sz="2400" dirty="0"/>
              <a:t>. </a:t>
            </a:r>
            <a:endParaRPr lang="en-US" sz="2400" dirty="0" smtClean="0"/>
          </a:p>
          <a:p>
            <a:pPr marL="457200" indent="-457200" algn="just">
              <a:buAutoNum type="arabicPeriod"/>
            </a:pPr>
            <a:r>
              <a:rPr lang="en-US" sz="2400" dirty="0" err="1" smtClean="0"/>
              <a:t>Sistem</a:t>
            </a:r>
            <a:r>
              <a:rPr lang="en-US" sz="2400" dirty="0" smtClean="0"/>
              <a:t> </a:t>
            </a:r>
            <a:r>
              <a:rPr lang="en-US" sz="2400" dirty="0" err="1"/>
              <a:t>penyelenggaraan</a:t>
            </a:r>
            <a:r>
              <a:rPr lang="en-US" sz="2400" dirty="0"/>
              <a:t> </a:t>
            </a:r>
            <a:r>
              <a:rPr lang="en-US" sz="2400" dirty="0" err="1"/>
              <a:t>perpustakaan</a:t>
            </a:r>
            <a:r>
              <a:rPr lang="en-US" sz="2400" dirty="0"/>
              <a:t>, </a:t>
            </a:r>
            <a:r>
              <a:rPr lang="en-US" sz="2400" dirty="0" err="1"/>
              <a:t>meliputi</a:t>
            </a:r>
            <a:r>
              <a:rPr lang="en-US" sz="2400" dirty="0"/>
              <a:t> </a:t>
            </a:r>
            <a:r>
              <a:rPr lang="en-US" sz="2400" dirty="0" err="1"/>
              <a:t>peraturan</a:t>
            </a:r>
            <a:r>
              <a:rPr lang="en-US" sz="2400" dirty="0"/>
              <a:t> </a:t>
            </a:r>
            <a:r>
              <a:rPr lang="en-US" sz="2400" dirty="0" err="1"/>
              <a:t>peminjaman</a:t>
            </a:r>
            <a:r>
              <a:rPr lang="en-US" sz="2400" dirty="0"/>
              <a:t>, </a:t>
            </a:r>
            <a:r>
              <a:rPr lang="en-US" sz="2400" dirty="0" err="1"/>
              <a:t>dan</a:t>
            </a:r>
            <a:r>
              <a:rPr lang="en-US" sz="2400" dirty="0"/>
              <a:t> </a:t>
            </a:r>
            <a:r>
              <a:rPr lang="en-US" sz="2400" dirty="0" err="1"/>
              <a:t>peraturan</a:t>
            </a:r>
            <a:r>
              <a:rPr lang="en-US" sz="2400" dirty="0"/>
              <a:t> </a:t>
            </a:r>
            <a:r>
              <a:rPr lang="en-US" sz="2400" dirty="0" err="1"/>
              <a:t>penggunaan</a:t>
            </a:r>
            <a:r>
              <a:rPr lang="en-US" sz="2400" dirty="0"/>
              <a:t> </a:t>
            </a:r>
            <a:r>
              <a:rPr lang="en-US" sz="2400" dirty="0" err="1"/>
              <a:t>fasilitas</a:t>
            </a:r>
            <a:r>
              <a:rPr lang="en-US" sz="2400" dirty="0"/>
              <a:t>. </a:t>
            </a:r>
            <a:endParaRPr lang="en-US" sz="2400" dirty="0" smtClean="0"/>
          </a:p>
          <a:p>
            <a:pPr marL="457200" indent="-457200" algn="just">
              <a:buAutoNum type="arabicPeriod"/>
            </a:pPr>
            <a:r>
              <a:rPr lang="en-US" sz="2400" dirty="0" err="1" smtClean="0"/>
              <a:t>Waktu</a:t>
            </a:r>
            <a:r>
              <a:rPr lang="en-US" sz="2400" dirty="0" smtClean="0"/>
              <a:t> </a:t>
            </a:r>
            <a:r>
              <a:rPr lang="en-US" sz="2400" dirty="0" err="1"/>
              <a:t>pelayanan</a:t>
            </a:r>
            <a:r>
              <a:rPr lang="en-US" sz="2400" dirty="0"/>
              <a:t> </a:t>
            </a:r>
            <a:r>
              <a:rPr lang="en-US" sz="2400" dirty="0" err="1"/>
              <a:t>dan</a:t>
            </a:r>
            <a:r>
              <a:rPr lang="en-US" sz="2400" dirty="0"/>
              <a:t> jam </a:t>
            </a:r>
            <a:r>
              <a:rPr lang="en-US" sz="2400" dirty="0" err="1"/>
              <a:t>buka</a:t>
            </a:r>
            <a:r>
              <a:rPr lang="en-US" sz="2400" dirty="0"/>
              <a:t> </a:t>
            </a:r>
            <a:r>
              <a:rPr lang="en-US" sz="2400" dirty="0" err="1"/>
              <a:t>perpustakaan</a:t>
            </a:r>
            <a:r>
              <a:rPr lang="en-US" sz="2400" dirty="0"/>
              <a:t>. </a:t>
            </a:r>
            <a:endParaRPr lang="en-US" sz="2400" dirty="0" smtClean="0"/>
          </a:p>
          <a:p>
            <a:pPr marL="457200" indent="-457200" algn="just">
              <a:buAutoNum type="arabicPeriod"/>
            </a:pPr>
            <a:r>
              <a:rPr lang="en-US" sz="2400" dirty="0" err="1" smtClean="0"/>
              <a:t>Sanksi</a:t>
            </a:r>
            <a:r>
              <a:rPr lang="en-US" sz="2400" dirty="0" smtClean="0"/>
              <a:t> </a:t>
            </a:r>
            <a:r>
              <a:rPr lang="en-US" sz="2400" dirty="0" err="1"/>
              <a:t>dan</a:t>
            </a:r>
            <a:r>
              <a:rPr lang="en-US" sz="2400" dirty="0"/>
              <a:t> </a:t>
            </a:r>
            <a:r>
              <a:rPr lang="en-US" sz="2400" dirty="0" err="1"/>
              <a:t>hukuman</a:t>
            </a:r>
            <a:r>
              <a:rPr lang="en-US" sz="2400" dirty="0"/>
              <a:t> </a:t>
            </a:r>
            <a:r>
              <a:rPr lang="en-US" sz="2400" dirty="0" err="1"/>
              <a:t>bila</a:t>
            </a:r>
            <a:r>
              <a:rPr lang="en-US" sz="2400" dirty="0"/>
              <a:t> </a:t>
            </a:r>
            <a:r>
              <a:rPr lang="en-US" sz="2400" dirty="0" err="1"/>
              <a:t>melanggar</a:t>
            </a:r>
            <a:r>
              <a:rPr lang="en-US" sz="2400" dirty="0"/>
              <a:t> </a:t>
            </a:r>
            <a:r>
              <a:rPr lang="en-US" sz="2400" dirty="0" err="1"/>
              <a:t>peraturan</a:t>
            </a:r>
            <a:r>
              <a:rPr lang="en-US" sz="2400" dirty="0"/>
              <a:t>.</a:t>
            </a:r>
          </a:p>
        </p:txBody>
      </p:sp>
    </p:spTree>
    <p:extLst>
      <p:ext uri="{BB962C8B-B14F-4D97-AF65-F5344CB8AC3E}">
        <p14:creationId xmlns:p14="http://schemas.microsoft.com/office/powerpoint/2010/main" val="7602945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04" y="3624788"/>
            <a:ext cx="12385376" cy="14465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dirty="0">
                <a:ln w="11430">
                  <a:solidFill>
                    <a:schemeClr val="accent5">
                      <a:lumMod val="75000"/>
                    </a:schemeClr>
                  </a:solidFill>
                </a:ln>
                <a:solidFill>
                  <a:schemeClr val="accent5">
                    <a:lumMod val="75000"/>
                  </a:schemeClr>
                </a:solidFill>
                <a:effectLst>
                  <a:glow rad="63500">
                    <a:schemeClr val="accent1">
                      <a:satMod val="175000"/>
                      <a:alpha val="40000"/>
                    </a:schemeClr>
                  </a:glow>
                  <a:outerShdw blurRad="50800" dist="39000" dir="5460000" algn="tl">
                    <a:srgbClr val="000000">
                      <a:alpha val="38000"/>
                    </a:srgbClr>
                  </a:outerShdw>
                </a:effectLst>
                <a:latin typeface="Tw Cen MT Condensed Extra Bold" panose="020B0803020202020204" pitchFamily="34" charset="0"/>
              </a:rPr>
              <a:t>SELAMAT BELAJAR</a:t>
            </a:r>
          </a:p>
        </p:txBody>
      </p:sp>
    </p:spTree>
    <p:extLst>
      <p:ext uri="{BB962C8B-B14F-4D97-AF65-F5344CB8AC3E}">
        <p14:creationId xmlns:p14="http://schemas.microsoft.com/office/powerpoint/2010/main" val="13896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333" y="996876"/>
            <a:ext cx="6904483" cy="1431652"/>
          </a:xfrm>
        </p:spPr>
        <p:txBody>
          <a:bodyPr>
            <a:noAutofit/>
          </a:bodyPr>
          <a:lstStyle/>
          <a:p>
            <a:r>
              <a:rPr lang="en-US" sz="4000" dirty="0">
                <a:latin typeface="Arial Black" panose="020B0A04020102020204" pitchFamily="34" charset="0"/>
              </a:rPr>
              <a:t/>
            </a:r>
            <a:br>
              <a:rPr lang="en-US" sz="4000" dirty="0">
                <a:latin typeface="Arial Black" panose="020B0A04020102020204" pitchFamily="34" charset="0"/>
              </a:rPr>
            </a:br>
            <a:r>
              <a:rPr lang="en-US" sz="4000" dirty="0">
                <a:latin typeface="Arial Black" panose="020B0A04020102020204" pitchFamily="34" charset="0"/>
              </a:rPr>
              <a:t/>
            </a:r>
            <a:br>
              <a:rPr lang="en-US" sz="4000" dirty="0">
                <a:latin typeface="Arial Black" panose="020B0A04020102020204" pitchFamily="34" charset="0"/>
              </a:rPr>
            </a:br>
            <a:r>
              <a:rPr lang="en-US" sz="4000" dirty="0">
                <a:latin typeface="Arial Black" panose="020B0A04020102020204" pitchFamily="34" charset="0"/>
              </a:rPr>
              <a:t>TINJAUAN MATA KULIAH </a:t>
            </a:r>
            <a:endParaRPr lang="en-US" sz="4000" dirty="0"/>
          </a:p>
        </p:txBody>
      </p:sp>
      <p:sp>
        <p:nvSpPr>
          <p:cNvPr id="6" name="Content Placeholder 2">
            <a:extLst>
              <a:ext uri="{FF2B5EF4-FFF2-40B4-BE49-F238E27FC236}">
                <a16:creationId xmlns:a16="http://schemas.microsoft.com/office/drawing/2014/main" xmlns="" id="{A19D2373-FD79-1F46-8371-498A37D0DD1C}"/>
              </a:ext>
            </a:extLst>
          </p:cNvPr>
          <p:cNvSpPr>
            <a:spLocks noGrp="1"/>
          </p:cNvSpPr>
          <p:nvPr>
            <p:ph idx="1"/>
          </p:nvPr>
        </p:nvSpPr>
        <p:spPr>
          <a:xfrm>
            <a:off x="753852" y="2932584"/>
            <a:ext cx="11497096" cy="5544616"/>
          </a:xfrm>
        </p:spPr>
        <p:txBody>
          <a:bodyPr>
            <a:noAutofit/>
          </a:bodyPr>
          <a:lstStyle/>
          <a:p>
            <a:pPr marL="0" indent="0" algn="just">
              <a:buNone/>
            </a:pPr>
            <a:r>
              <a:rPr lang="en-US" sz="2400" b="1" u="sng" dirty="0">
                <a:latin typeface="Eurostile" panose="020B0504020202050204" pitchFamily="34" charset="77"/>
              </a:rPr>
              <a:t>DESKRIPSI SINGKAT MATA KULIAH </a:t>
            </a:r>
          </a:p>
          <a:p>
            <a:pPr marL="0" indent="0" algn="just">
              <a:buNone/>
            </a:pPr>
            <a:endParaRPr lang="en-US" sz="2400" dirty="0">
              <a:latin typeface="Eurostile" panose="020B0504020202050204" pitchFamily="34" charset="77"/>
            </a:endParaRPr>
          </a:p>
          <a:p>
            <a:pPr marL="0" indent="0" algn="just">
              <a:buNone/>
            </a:pPr>
            <a:r>
              <a:rPr lang="id-ID" sz="2400" dirty="0"/>
              <a:t>Mata kuliah </a:t>
            </a:r>
            <a:r>
              <a:rPr lang="id-ID" sz="2400" dirty="0" smtClean="0"/>
              <a:t>Pelayanan </a:t>
            </a:r>
            <a:r>
              <a:rPr lang="id-ID" sz="2400" dirty="0"/>
              <a:t>Bahan Pustaka merupakan salah satu mata kuliah Ilmu Perpustakaan yang bertujuan memberikan pengetahuan mengenai segala aspek yang berkaitan dengan pelayanan perpustakaan kepada pemakai. Melalui mata kuliah </a:t>
            </a:r>
            <a:r>
              <a:rPr lang="en-US" sz="2400" dirty="0" err="1" smtClean="0"/>
              <a:t>mahasiswa</a:t>
            </a:r>
            <a:r>
              <a:rPr lang="en-US" sz="2400" dirty="0" smtClean="0"/>
              <a:t> </a:t>
            </a:r>
            <a:r>
              <a:rPr lang="id-ID" sz="2400" dirty="0" smtClean="0"/>
              <a:t>mendapat</a:t>
            </a:r>
            <a:r>
              <a:rPr lang="en-US" sz="2400" dirty="0" err="1" smtClean="0"/>
              <a:t>kan</a:t>
            </a:r>
            <a:r>
              <a:rPr lang="id-ID" sz="2400" dirty="0" smtClean="0"/>
              <a:t> </a:t>
            </a:r>
            <a:r>
              <a:rPr lang="id-ID" sz="2400" dirty="0"/>
              <a:t>kesempatan untuk mengkaji berbagai sistem dan teori pelayanan bahan pustaka serta penerapannya dalam konteks pelayanan perpustakaan kepada pemakai</a:t>
            </a:r>
            <a:r>
              <a:rPr lang="id-ID" sz="2400" dirty="0" smtClean="0"/>
              <a:t>.</a:t>
            </a:r>
            <a:r>
              <a:rPr lang="en-US" sz="2400" dirty="0"/>
              <a:t> </a:t>
            </a:r>
            <a:r>
              <a:rPr lang="en-US" sz="2400" dirty="0" err="1" smtClean="0"/>
              <a:t>Materi</a:t>
            </a:r>
            <a:r>
              <a:rPr lang="en-US" sz="2400" dirty="0" smtClean="0"/>
              <a:t> </a:t>
            </a:r>
            <a:r>
              <a:rPr lang="en-US" sz="2400" dirty="0" err="1" smtClean="0"/>
              <a:t>mata</a:t>
            </a:r>
            <a:r>
              <a:rPr lang="en-US" sz="2400" dirty="0" smtClean="0"/>
              <a:t> </a:t>
            </a:r>
            <a:r>
              <a:rPr lang="en-US" sz="2400" dirty="0" err="1" smtClean="0"/>
              <a:t>kuliah</a:t>
            </a:r>
            <a:r>
              <a:rPr lang="en-US" sz="2400" dirty="0" smtClean="0"/>
              <a:t> </a:t>
            </a:r>
            <a:r>
              <a:rPr lang="en-US" sz="2400" dirty="0" err="1" smtClean="0"/>
              <a:t>Layanan</a:t>
            </a:r>
            <a:r>
              <a:rPr lang="en-US" sz="2400" dirty="0" smtClean="0"/>
              <a:t> </a:t>
            </a:r>
            <a:r>
              <a:rPr lang="en-US" sz="2400" dirty="0" err="1" smtClean="0"/>
              <a:t>Perpustakaan</a:t>
            </a:r>
            <a:r>
              <a:rPr lang="en-US" sz="2400" dirty="0" smtClean="0"/>
              <a:t> </a:t>
            </a:r>
            <a:r>
              <a:rPr lang="en-US" sz="2400" dirty="0" err="1" smtClean="0"/>
              <a:t>diantaranya</a:t>
            </a:r>
            <a:r>
              <a:rPr lang="en-US" sz="2400" dirty="0" smtClean="0"/>
              <a:t> 1</a:t>
            </a:r>
            <a:r>
              <a:rPr lang="en-US" sz="2400" dirty="0"/>
              <a:t>. </a:t>
            </a:r>
            <a:r>
              <a:rPr lang="en-US" sz="2400" dirty="0" err="1"/>
              <a:t>Dasar-dasar</a:t>
            </a:r>
            <a:r>
              <a:rPr lang="en-US" sz="2400" dirty="0"/>
              <a:t> </a:t>
            </a:r>
            <a:r>
              <a:rPr lang="en-US" sz="2400" dirty="0" err="1"/>
              <a:t>Layanan</a:t>
            </a:r>
            <a:r>
              <a:rPr lang="en-US" sz="2400" dirty="0"/>
              <a:t> </a:t>
            </a:r>
            <a:r>
              <a:rPr lang="en-US" sz="2400" dirty="0" err="1"/>
              <a:t>Perpustakaan</a:t>
            </a:r>
            <a:r>
              <a:rPr lang="en-US" sz="2400" dirty="0"/>
              <a:t>. 2. </a:t>
            </a:r>
            <a:r>
              <a:rPr lang="en-US" sz="2400" dirty="0" err="1"/>
              <a:t>Layanan</a:t>
            </a:r>
            <a:r>
              <a:rPr lang="en-US" sz="2400" dirty="0"/>
              <a:t> </a:t>
            </a:r>
            <a:r>
              <a:rPr lang="en-US" sz="2400" dirty="0" err="1"/>
              <a:t>Sirkulasi</a:t>
            </a:r>
            <a:r>
              <a:rPr lang="en-US" sz="2400" dirty="0"/>
              <a:t> </a:t>
            </a:r>
            <a:r>
              <a:rPr lang="en-US" sz="2400" dirty="0" err="1"/>
              <a:t>Bahan</a:t>
            </a:r>
            <a:r>
              <a:rPr lang="en-US" sz="2400" dirty="0"/>
              <a:t> </a:t>
            </a:r>
            <a:r>
              <a:rPr lang="en-US" sz="2400" dirty="0" err="1"/>
              <a:t>Pustaka</a:t>
            </a:r>
            <a:r>
              <a:rPr lang="en-US" sz="2400" dirty="0"/>
              <a:t>. 3. </a:t>
            </a:r>
            <a:r>
              <a:rPr lang="en-US" sz="2400" dirty="0" err="1"/>
              <a:t>Layanan</a:t>
            </a:r>
            <a:r>
              <a:rPr lang="en-US" sz="2400" dirty="0"/>
              <a:t> </a:t>
            </a:r>
            <a:r>
              <a:rPr lang="en-US" sz="2400" dirty="0" err="1"/>
              <a:t>Referens</a:t>
            </a:r>
            <a:r>
              <a:rPr lang="en-US" sz="2400" dirty="0"/>
              <a:t>. 4. </a:t>
            </a:r>
            <a:r>
              <a:rPr lang="en-US" sz="2400" dirty="0" err="1"/>
              <a:t>Layanan</a:t>
            </a:r>
            <a:r>
              <a:rPr lang="en-US" sz="2400" dirty="0"/>
              <a:t> </a:t>
            </a:r>
            <a:r>
              <a:rPr lang="en-US" sz="2400" dirty="0" err="1"/>
              <a:t>Literatur</a:t>
            </a:r>
            <a:r>
              <a:rPr lang="en-US" sz="2400" dirty="0"/>
              <a:t>. 5. </a:t>
            </a:r>
            <a:r>
              <a:rPr lang="en-US" sz="2400" dirty="0" err="1"/>
              <a:t>Pendidikan</a:t>
            </a:r>
            <a:r>
              <a:rPr lang="en-US" sz="2400" dirty="0"/>
              <a:t> </a:t>
            </a:r>
            <a:r>
              <a:rPr lang="en-US" sz="2400" dirty="0" err="1"/>
              <a:t>Pemakai</a:t>
            </a:r>
            <a:r>
              <a:rPr lang="en-US" sz="2400" dirty="0"/>
              <a:t> </a:t>
            </a:r>
            <a:r>
              <a:rPr lang="en-US" sz="2400" dirty="0" err="1"/>
              <a:t>Perpustakaan</a:t>
            </a:r>
            <a:r>
              <a:rPr lang="en-US" sz="2400" dirty="0"/>
              <a:t>. 6. </a:t>
            </a:r>
            <a:r>
              <a:rPr lang="en-US" sz="2400" dirty="0" err="1"/>
              <a:t>Peningkatan</a:t>
            </a:r>
            <a:r>
              <a:rPr lang="en-US" sz="2400" dirty="0"/>
              <a:t> </a:t>
            </a:r>
            <a:r>
              <a:rPr lang="en-US" sz="2400" dirty="0" err="1"/>
              <a:t>Minat</a:t>
            </a:r>
            <a:r>
              <a:rPr lang="en-US" sz="2400" dirty="0"/>
              <a:t> Baca </a:t>
            </a:r>
            <a:r>
              <a:rPr lang="en-US" sz="2400" dirty="0" err="1"/>
              <a:t>dan</a:t>
            </a:r>
            <a:r>
              <a:rPr lang="en-US" sz="2400" dirty="0"/>
              <a:t> </a:t>
            </a:r>
            <a:r>
              <a:rPr lang="en-US" sz="2400" dirty="0" err="1"/>
              <a:t>Peningkatan</a:t>
            </a:r>
            <a:r>
              <a:rPr lang="en-US" sz="2400" dirty="0"/>
              <a:t> </a:t>
            </a:r>
            <a:r>
              <a:rPr lang="en-US" sz="2400" dirty="0" err="1"/>
              <a:t>Kualitas</a:t>
            </a:r>
            <a:r>
              <a:rPr lang="en-US" sz="2400" dirty="0"/>
              <a:t> </a:t>
            </a:r>
            <a:r>
              <a:rPr lang="en-US" sz="2400" dirty="0" err="1"/>
              <a:t>Pelayanan</a:t>
            </a:r>
            <a:r>
              <a:rPr lang="en-US" sz="2400" dirty="0"/>
              <a:t> </a:t>
            </a:r>
            <a:r>
              <a:rPr lang="en-US" sz="2400" dirty="0" err="1"/>
              <a:t>Perpustakaan</a:t>
            </a:r>
            <a:r>
              <a:rPr lang="en-US" sz="2400" dirty="0"/>
              <a:t>.</a:t>
            </a:r>
            <a:endParaRPr lang="en-US" sz="2400" dirty="0">
              <a:latin typeface="Eurostile" panose="020B0504020202050204" pitchFamily="34" charset="77"/>
            </a:endParaRPr>
          </a:p>
        </p:txBody>
      </p:sp>
    </p:spTree>
    <p:extLst>
      <p:ext uri="{BB962C8B-B14F-4D97-AF65-F5344CB8AC3E}">
        <p14:creationId xmlns:p14="http://schemas.microsoft.com/office/powerpoint/2010/main" val="1661854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A19D2373-FD79-1F46-8371-498A37D0DD1C}"/>
              </a:ext>
            </a:extLst>
          </p:cNvPr>
          <p:cNvSpPr>
            <a:spLocks noGrp="1"/>
          </p:cNvSpPr>
          <p:nvPr>
            <p:ph idx="1"/>
          </p:nvPr>
        </p:nvSpPr>
        <p:spPr>
          <a:xfrm>
            <a:off x="753852" y="2932584"/>
            <a:ext cx="11497096" cy="5544616"/>
          </a:xfrm>
        </p:spPr>
        <p:txBody>
          <a:bodyPr>
            <a:noAutofit/>
          </a:bodyPr>
          <a:lstStyle/>
          <a:p>
            <a:pPr marL="0" indent="0" algn="just">
              <a:buNone/>
            </a:pPr>
            <a:r>
              <a:rPr lang="en-US" sz="2400" b="1" u="sng" dirty="0">
                <a:latin typeface="Eurostile" panose="020B0504020202050204" pitchFamily="34" charset="77"/>
              </a:rPr>
              <a:t>CAPAIAN PEMBELAJARAN MATA KULIAH </a:t>
            </a:r>
          </a:p>
          <a:p>
            <a:pPr marL="0" indent="0" algn="just">
              <a:buNone/>
            </a:pPr>
            <a:endParaRPr lang="en-US" sz="2400" dirty="0">
              <a:latin typeface="Eurostile" panose="020B0504020202050204" pitchFamily="34" charset="77"/>
            </a:endParaRPr>
          </a:p>
          <a:p>
            <a:pPr marL="0" indent="0" algn="just">
              <a:buNone/>
            </a:pPr>
            <a:r>
              <a:rPr lang="id-ID" sz="2400" dirty="0"/>
              <a:t>Melalui mata kuliah </a:t>
            </a:r>
            <a:r>
              <a:rPr lang="en-US" sz="2400" dirty="0" err="1"/>
              <a:t>Layanan</a:t>
            </a:r>
            <a:r>
              <a:rPr lang="en-US" sz="2400" dirty="0"/>
              <a:t> </a:t>
            </a:r>
            <a:r>
              <a:rPr lang="en-US" sz="2400" dirty="0" err="1"/>
              <a:t>Perpustakaan</a:t>
            </a:r>
            <a:r>
              <a:rPr lang="id-ID" sz="2400" dirty="0"/>
              <a:t> (PUST410</a:t>
            </a:r>
            <a:r>
              <a:rPr lang="en-US" sz="2400" dirty="0"/>
              <a:t>4</a:t>
            </a:r>
            <a:r>
              <a:rPr lang="id-ID" sz="2400" dirty="0"/>
              <a:t>) mahasiswa diharapkan memiliki</a:t>
            </a:r>
            <a:r>
              <a:rPr lang="en-US" sz="2400" dirty="0"/>
              <a:t> </a:t>
            </a:r>
            <a:r>
              <a:rPr lang="en-US" sz="2400" dirty="0" err="1"/>
              <a:t>segala</a:t>
            </a:r>
            <a:r>
              <a:rPr lang="en-US" sz="2400" dirty="0"/>
              <a:t> </a:t>
            </a:r>
            <a:r>
              <a:rPr lang="en-US" sz="2400" dirty="0" err="1"/>
              <a:t>aspek</a:t>
            </a:r>
            <a:r>
              <a:rPr lang="en-US" sz="2400" dirty="0"/>
              <a:t> yang </a:t>
            </a:r>
            <a:r>
              <a:rPr lang="en-US" sz="2400" dirty="0" err="1"/>
              <a:t>berkaitan</a:t>
            </a:r>
            <a:r>
              <a:rPr lang="en-US" sz="2400" dirty="0"/>
              <a:t> </a:t>
            </a:r>
            <a:r>
              <a:rPr lang="en-US" sz="2400" dirty="0" err="1"/>
              <a:t>dengan</a:t>
            </a:r>
            <a:r>
              <a:rPr lang="en-US" sz="2400" dirty="0"/>
              <a:t> </a:t>
            </a:r>
            <a:r>
              <a:rPr lang="en-US" sz="2400" dirty="0" err="1"/>
              <a:t>pelayanan</a:t>
            </a:r>
            <a:r>
              <a:rPr lang="en-US" sz="2400" dirty="0"/>
              <a:t> </a:t>
            </a:r>
            <a:r>
              <a:rPr lang="en-US" sz="2400" dirty="0" err="1"/>
              <a:t>layanan</a:t>
            </a:r>
            <a:r>
              <a:rPr lang="en-US" sz="2400" dirty="0"/>
              <a:t> di </a:t>
            </a:r>
            <a:r>
              <a:rPr lang="en-US" sz="2400" dirty="0" err="1"/>
              <a:t>perpustakaan</a:t>
            </a:r>
            <a:r>
              <a:rPr lang="en-US" sz="2400" dirty="0"/>
              <a:t> </a:t>
            </a:r>
            <a:r>
              <a:rPr lang="en-US" sz="2400" dirty="0" err="1"/>
              <a:t>kepada</a:t>
            </a:r>
            <a:r>
              <a:rPr lang="en-US" sz="2400" dirty="0"/>
              <a:t> </a:t>
            </a:r>
            <a:r>
              <a:rPr lang="en-US" sz="2400" dirty="0" err="1"/>
              <a:t>pengguna</a:t>
            </a:r>
            <a:r>
              <a:rPr lang="en-US" sz="2400" dirty="0"/>
              <a:t>. </a:t>
            </a:r>
            <a:r>
              <a:rPr lang="en-US" sz="2400" dirty="0" err="1"/>
              <a:t>Melalui</a:t>
            </a:r>
            <a:r>
              <a:rPr lang="en-US" sz="2400" dirty="0"/>
              <a:t> </a:t>
            </a:r>
            <a:r>
              <a:rPr lang="en-US" sz="2400" dirty="0" err="1"/>
              <a:t>mata</a:t>
            </a:r>
            <a:r>
              <a:rPr lang="en-US" sz="2400" dirty="0"/>
              <a:t> </a:t>
            </a:r>
            <a:r>
              <a:rPr lang="en-US" sz="2400" dirty="0" err="1"/>
              <a:t>kuliah</a:t>
            </a:r>
            <a:r>
              <a:rPr lang="en-US" sz="2400" dirty="0"/>
              <a:t> </a:t>
            </a:r>
            <a:r>
              <a:rPr lang="en-US" sz="2400" dirty="0" err="1"/>
              <a:t>layanan</a:t>
            </a:r>
            <a:r>
              <a:rPr lang="en-US" sz="2400" dirty="0"/>
              <a:t> </a:t>
            </a:r>
            <a:r>
              <a:rPr lang="en-US" sz="2400" dirty="0" err="1"/>
              <a:t>perpustakaan</a:t>
            </a:r>
            <a:r>
              <a:rPr lang="en-US" sz="2400" dirty="0"/>
              <a:t> </a:t>
            </a:r>
            <a:r>
              <a:rPr lang="en-US" sz="2400" dirty="0" err="1"/>
              <a:t>ini</a:t>
            </a:r>
            <a:r>
              <a:rPr lang="en-US" sz="2400" dirty="0"/>
              <a:t>, </a:t>
            </a:r>
            <a:r>
              <a:rPr lang="en-US" sz="2400" dirty="0" err="1"/>
              <a:t>mahasiswa</a:t>
            </a:r>
            <a:r>
              <a:rPr lang="en-US" sz="2400" dirty="0"/>
              <a:t> </a:t>
            </a:r>
            <a:r>
              <a:rPr lang="en-US" sz="2400" dirty="0" err="1"/>
              <a:t>diharapkan</a:t>
            </a:r>
            <a:r>
              <a:rPr lang="en-US" sz="2400" dirty="0"/>
              <a:t> </a:t>
            </a:r>
            <a:r>
              <a:rPr lang="en-US" sz="2400" dirty="0" err="1"/>
              <a:t>mendapat</a:t>
            </a:r>
            <a:r>
              <a:rPr lang="en-US" sz="2400" dirty="0"/>
              <a:t> </a:t>
            </a:r>
            <a:r>
              <a:rPr lang="en-US" sz="2400" dirty="0" err="1"/>
              <a:t>kesempatan</a:t>
            </a:r>
            <a:r>
              <a:rPr lang="en-US" sz="2400" dirty="0"/>
              <a:t> </a:t>
            </a:r>
            <a:r>
              <a:rPr lang="en-US" sz="2400" dirty="0" err="1"/>
              <a:t>untuk</a:t>
            </a:r>
            <a:r>
              <a:rPr lang="en-US" sz="2400" dirty="0"/>
              <a:t> </a:t>
            </a:r>
            <a:r>
              <a:rPr lang="en-US" sz="2400" dirty="0" err="1"/>
              <a:t>mengkaji</a:t>
            </a:r>
            <a:r>
              <a:rPr lang="en-US" sz="2400" dirty="0"/>
              <a:t> </a:t>
            </a:r>
            <a:r>
              <a:rPr lang="en-US" sz="2400" dirty="0" err="1"/>
              <a:t>berbagai</a:t>
            </a:r>
            <a:r>
              <a:rPr lang="en-US" sz="2400" dirty="0"/>
              <a:t> system </a:t>
            </a:r>
            <a:r>
              <a:rPr lang="en-US" sz="2400" dirty="0" err="1"/>
              <a:t>dan</a:t>
            </a:r>
            <a:r>
              <a:rPr lang="en-US" sz="2400" dirty="0"/>
              <a:t> </a:t>
            </a:r>
            <a:r>
              <a:rPr lang="en-US" sz="2400" dirty="0" err="1"/>
              <a:t>teori</a:t>
            </a:r>
            <a:r>
              <a:rPr lang="en-US" sz="2400" dirty="0"/>
              <a:t> </a:t>
            </a:r>
            <a:r>
              <a:rPr lang="en-US" sz="2400" dirty="0" err="1"/>
              <a:t>layanan</a:t>
            </a:r>
            <a:r>
              <a:rPr lang="en-US" sz="2400" dirty="0"/>
              <a:t> </a:t>
            </a:r>
            <a:r>
              <a:rPr lang="en-US" sz="2400" dirty="0" err="1"/>
              <a:t>perpustakaan</a:t>
            </a:r>
            <a:r>
              <a:rPr lang="en-US" sz="2400" dirty="0"/>
              <a:t> </a:t>
            </a:r>
            <a:r>
              <a:rPr lang="en-US" sz="2400" dirty="0" err="1"/>
              <a:t>serta</a:t>
            </a:r>
            <a:r>
              <a:rPr lang="en-US" sz="2400" dirty="0"/>
              <a:t> </a:t>
            </a:r>
            <a:r>
              <a:rPr lang="en-US" sz="2400" dirty="0" err="1"/>
              <a:t>perapannya</a:t>
            </a:r>
            <a:r>
              <a:rPr lang="en-US" sz="2400" dirty="0"/>
              <a:t> </a:t>
            </a:r>
            <a:r>
              <a:rPr lang="en-US" sz="2400" dirty="0" err="1"/>
              <a:t>dalam</a:t>
            </a:r>
            <a:r>
              <a:rPr lang="en-US" sz="2400" dirty="0"/>
              <a:t> </a:t>
            </a:r>
            <a:r>
              <a:rPr lang="en-US" sz="2400" dirty="0" err="1"/>
              <a:t>konteks</a:t>
            </a:r>
            <a:r>
              <a:rPr lang="en-US" sz="2400" dirty="0"/>
              <a:t> </a:t>
            </a:r>
            <a:r>
              <a:rPr lang="en-US" sz="2400" dirty="0" err="1"/>
              <a:t>layanan</a:t>
            </a:r>
            <a:r>
              <a:rPr lang="en-US" sz="2400" dirty="0"/>
              <a:t> </a:t>
            </a:r>
            <a:r>
              <a:rPr lang="en-US" sz="2400" dirty="0" err="1"/>
              <a:t>perpustakaan</a:t>
            </a:r>
            <a:r>
              <a:rPr lang="en-US" sz="2400" dirty="0"/>
              <a:t> </a:t>
            </a:r>
            <a:r>
              <a:rPr lang="en-US" sz="2400" dirty="0" err="1"/>
              <a:t>kepada</a:t>
            </a:r>
            <a:r>
              <a:rPr lang="en-US" sz="2400" dirty="0"/>
              <a:t> </a:t>
            </a:r>
            <a:r>
              <a:rPr lang="en-US" sz="2400" dirty="0" err="1"/>
              <a:t>pengguna</a:t>
            </a:r>
            <a:r>
              <a:rPr lang="en-US" sz="2400" dirty="0"/>
              <a:t>. Hal </a:t>
            </a:r>
            <a:r>
              <a:rPr lang="en-US" sz="2400" dirty="0" err="1"/>
              <a:t>ini</a:t>
            </a:r>
            <a:r>
              <a:rPr lang="en-US" sz="2400" dirty="0"/>
              <a:t> </a:t>
            </a:r>
            <a:r>
              <a:rPr lang="en-US" sz="2400" dirty="0" err="1"/>
              <a:t>bertujuan</a:t>
            </a:r>
            <a:r>
              <a:rPr lang="en-US" sz="2400" dirty="0"/>
              <a:t> </a:t>
            </a:r>
            <a:r>
              <a:rPr lang="en-US" sz="2400" dirty="0" err="1"/>
              <a:t>untuk</a:t>
            </a:r>
            <a:r>
              <a:rPr lang="en-US" sz="2400" dirty="0"/>
              <a:t> </a:t>
            </a:r>
            <a:r>
              <a:rPr lang="en-US" sz="2400" dirty="0" err="1"/>
              <a:t>memberikan</a:t>
            </a:r>
            <a:r>
              <a:rPr lang="en-US" sz="2400" dirty="0"/>
              <a:t> </a:t>
            </a:r>
            <a:r>
              <a:rPr lang="en-US" sz="2400" dirty="0" err="1"/>
              <a:t>pemahaman</a:t>
            </a:r>
            <a:r>
              <a:rPr lang="en-US" sz="2400" dirty="0"/>
              <a:t> </a:t>
            </a:r>
            <a:r>
              <a:rPr lang="en-US" sz="2400" dirty="0" err="1"/>
              <a:t>kepada</a:t>
            </a:r>
            <a:r>
              <a:rPr lang="en-US" sz="2400" dirty="0"/>
              <a:t> </a:t>
            </a:r>
            <a:r>
              <a:rPr lang="en-US" sz="2400" dirty="0" err="1"/>
              <a:t>mahasiswa</a:t>
            </a:r>
            <a:r>
              <a:rPr lang="en-US" sz="2400" dirty="0"/>
              <a:t> </a:t>
            </a:r>
            <a:r>
              <a:rPr lang="en-US" sz="2400" dirty="0" err="1"/>
              <a:t>mengenai</a:t>
            </a:r>
            <a:r>
              <a:rPr lang="en-US" sz="2400" dirty="0"/>
              <a:t> </a:t>
            </a:r>
            <a:r>
              <a:rPr lang="en-US" sz="2400" dirty="0" err="1"/>
              <a:t>layanan</a:t>
            </a:r>
            <a:r>
              <a:rPr lang="en-US" sz="2400" dirty="0"/>
              <a:t> literature, </a:t>
            </a:r>
            <a:r>
              <a:rPr lang="en-US" sz="2400" dirty="0" err="1"/>
              <a:t>layanan</a:t>
            </a:r>
            <a:r>
              <a:rPr lang="en-US" sz="2400" dirty="0"/>
              <a:t> </a:t>
            </a:r>
            <a:r>
              <a:rPr lang="en-US" sz="2400" dirty="0" err="1"/>
              <a:t>referensi</a:t>
            </a:r>
            <a:r>
              <a:rPr lang="en-US" sz="2400" dirty="0"/>
              <a:t> </a:t>
            </a:r>
            <a:r>
              <a:rPr lang="en-US" sz="2400" dirty="0" err="1"/>
              <a:t>dan</a:t>
            </a:r>
            <a:r>
              <a:rPr lang="en-US" sz="2400" dirty="0"/>
              <a:t> </a:t>
            </a:r>
            <a:r>
              <a:rPr lang="en-US" sz="2400" dirty="0" err="1"/>
              <a:t>layanan</a:t>
            </a:r>
            <a:r>
              <a:rPr lang="en-US" sz="2400" dirty="0"/>
              <a:t> </a:t>
            </a:r>
            <a:r>
              <a:rPr lang="en-US" sz="2400" dirty="0" err="1"/>
              <a:t>sirkulasi</a:t>
            </a:r>
            <a:r>
              <a:rPr lang="en-US" sz="2400" dirty="0"/>
              <a:t> </a:t>
            </a:r>
            <a:r>
              <a:rPr lang="en-US" sz="2400" dirty="0" err="1"/>
              <a:t>bahan</a:t>
            </a:r>
            <a:r>
              <a:rPr lang="en-US" sz="2400" dirty="0"/>
              <a:t> </a:t>
            </a:r>
            <a:r>
              <a:rPr lang="en-US" sz="2400" dirty="0" err="1"/>
              <a:t>pustaka</a:t>
            </a:r>
            <a:r>
              <a:rPr lang="en-US" sz="2400" dirty="0"/>
              <a:t>. </a:t>
            </a:r>
            <a:r>
              <a:rPr lang="en-US" sz="2400" dirty="0" err="1"/>
              <a:t>Penerapan</a:t>
            </a:r>
            <a:r>
              <a:rPr lang="en-US" sz="2400" dirty="0"/>
              <a:t> </a:t>
            </a:r>
            <a:r>
              <a:rPr lang="en-US" sz="2400" dirty="0" err="1"/>
              <a:t>pendidikan</a:t>
            </a:r>
            <a:r>
              <a:rPr lang="en-US" sz="2400" dirty="0"/>
              <a:t> </a:t>
            </a:r>
            <a:r>
              <a:rPr lang="en-US" sz="2400" dirty="0" err="1"/>
              <a:t>pemustaka</a:t>
            </a:r>
            <a:r>
              <a:rPr lang="en-US" sz="2400" dirty="0"/>
              <a:t> yang </a:t>
            </a:r>
            <a:r>
              <a:rPr lang="en-US" sz="2400" dirty="0" err="1"/>
              <a:t>sangat</a:t>
            </a:r>
            <a:r>
              <a:rPr lang="en-US" sz="2400" dirty="0"/>
              <a:t> </a:t>
            </a:r>
            <a:r>
              <a:rPr lang="en-US" sz="2400" dirty="0" err="1"/>
              <a:t>penting</a:t>
            </a:r>
            <a:r>
              <a:rPr lang="en-US" sz="2400" dirty="0"/>
              <a:t> </a:t>
            </a:r>
            <a:r>
              <a:rPr lang="en-US" sz="2400" dirty="0" err="1"/>
              <a:t>dalam</a:t>
            </a:r>
            <a:r>
              <a:rPr lang="en-US" sz="2400" dirty="0"/>
              <a:t> </a:t>
            </a:r>
            <a:r>
              <a:rPr lang="en-US" sz="2400" dirty="0" err="1"/>
              <a:t>kegiatan</a:t>
            </a:r>
            <a:r>
              <a:rPr lang="en-US" sz="2400" dirty="0"/>
              <a:t> </a:t>
            </a:r>
            <a:r>
              <a:rPr lang="en-US" sz="2400" dirty="0" err="1"/>
              <a:t>layanan</a:t>
            </a:r>
            <a:r>
              <a:rPr lang="en-US" sz="2400" dirty="0"/>
              <a:t> di </a:t>
            </a:r>
            <a:r>
              <a:rPr lang="en-US" sz="2400" dirty="0" err="1"/>
              <a:t>perpustakaan</a:t>
            </a:r>
            <a:r>
              <a:rPr lang="en-US" sz="2400" dirty="0"/>
              <a:t> </a:t>
            </a:r>
            <a:r>
              <a:rPr lang="en-US" sz="2400" dirty="0" err="1"/>
              <a:t>dimana</a:t>
            </a:r>
            <a:r>
              <a:rPr lang="en-US" sz="2400" dirty="0"/>
              <a:t> </a:t>
            </a:r>
            <a:r>
              <a:rPr lang="en-US" sz="2400" dirty="0" err="1"/>
              <a:t>hal</a:t>
            </a:r>
            <a:r>
              <a:rPr lang="en-US" sz="2400" dirty="0"/>
              <a:t> </a:t>
            </a:r>
            <a:r>
              <a:rPr lang="en-US" sz="2400" dirty="0" err="1"/>
              <a:t>ini</a:t>
            </a:r>
            <a:r>
              <a:rPr lang="en-US" sz="2400" dirty="0"/>
              <a:t> </a:t>
            </a:r>
            <a:r>
              <a:rPr lang="en-US" sz="2400" dirty="0" err="1"/>
              <a:t>akan</a:t>
            </a:r>
            <a:r>
              <a:rPr lang="en-US" sz="2400" dirty="0"/>
              <a:t> </a:t>
            </a:r>
            <a:r>
              <a:rPr lang="en-US" sz="2400" dirty="0" err="1"/>
              <a:t>berkaitan</a:t>
            </a:r>
            <a:r>
              <a:rPr lang="en-US" sz="2400" dirty="0"/>
              <a:t> </a:t>
            </a:r>
            <a:r>
              <a:rPr lang="en-US" sz="2400" dirty="0" err="1"/>
              <a:t>dengan</a:t>
            </a:r>
            <a:r>
              <a:rPr lang="en-US" sz="2400" dirty="0"/>
              <a:t> </a:t>
            </a:r>
            <a:r>
              <a:rPr lang="en-US" sz="2400" dirty="0" err="1"/>
              <a:t>peningkatan</a:t>
            </a:r>
            <a:r>
              <a:rPr lang="en-US" sz="2400" dirty="0"/>
              <a:t> </a:t>
            </a:r>
            <a:r>
              <a:rPr lang="en-US" sz="2400" dirty="0" err="1"/>
              <a:t>kualitas</a:t>
            </a:r>
            <a:r>
              <a:rPr lang="en-US" sz="2400" dirty="0"/>
              <a:t> </a:t>
            </a:r>
            <a:r>
              <a:rPr lang="en-US" sz="2400" dirty="0" err="1"/>
              <a:t>layanan</a:t>
            </a:r>
            <a:r>
              <a:rPr lang="en-US" sz="2400" dirty="0"/>
              <a:t> </a:t>
            </a:r>
            <a:r>
              <a:rPr lang="en-US" sz="2400" dirty="0" err="1"/>
              <a:t>perpustakaan</a:t>
            </a:r>
            <a:r>
              <a:rPr lang="en-US" sz="2400" dirty="0"/>
              <a:t>, </a:t>
            </a:r>
            <a:r>
              <a:rPr lang="en-US" sz="2400" dirty="0" err="1"/>
              <a:t>promosi</a:t>
            </a:r>
            <a:r>
              <a:rPr lang="en-US" sz="2400" dirty="0"/>
              <a:t> </a:t>
            </a:r>
            <a:r>
              <a:rPr lang="en-US" sz="2400" dirty="0" err="1"/>
              <a:t>layanan</a:t>
            </a:r>
            <a:r>
              <a:rPr lang="en-US" sz="2400" dirty="0"/>
              <a:t> </a:t>
            </a:r>
            <a:r>
              <a:rPr lang="en-US" sz="2400" dirty="0" err="1"/>
              <a:t>perpustakaan</a:t>
            </a:r>
            <a:r>
              <a:rPr lang="en-US" sz="2400" dirty="0"/>
              <a:t>, </a:t>
            </a:r>
            <a:r>
              <a:rPr lang="en-US" sz="2400" dirty="0" err="1"/>
              <a:t>serta</a:t>
            </a:r>
            <a:r>
              <a:rPr lang="en-US" sz="2400" dirty="0"/>
              <a:t> </a:t>
            </a:r>
            <a:r>
              <a:rPr lang="en-US" sz="2400" dirty="0" err="1"/>
              <a:t>pengembangan</a:t>
            </a:r>
            <a:r>
              <a:rPr lang="en-US" sz="2400" dirty="0"/>
              <a:t> </a:t>
            </a:r>
            <a:r>
              <a:rPr lang="en-US" sz="2400" dirty="0" err="1"/>
              <a:t>minat</a:t>
            </a:r>
            <a:r>
              <a:rPr lang="en-US" sz="2400" dirty="0"/>
              <a:t> </a:t>
            </a:r>
            <a:r>
              <a:rPr lang="en-US" sz="2400" dirty="0" err="1"/>
              <a:t>baca</a:t>
            </a:r>
            <a:r>
              <a:rPr lang="en-US" sz="2400" dirty="0"/>
              <a:t> yang </a:t>
            </a:r>
            <a:r>
              <a:rPr lang="en-US" sz="2400" dirty="0" err="1"/>
              <a:t>nantinya</a:t>
            </a:r>
            <a:r>
              <a:rPr lang="en-US" sz="2400" dirty="0"/>
              <a:t> </a:t>
            </a:r>
            <a:r>
              <a:rPr lang="en-US" sz="2400" dirty="0" err="1"/>
              <a:t>akan</a:t>
            </a:r>
            <a:r>
              <a:rPr lang="en-US" sz="2400" dirty="0"/>
              <a:t> </a:t>
            </a:r>
            <a:r>
              <a:rPr lang="en-US" sz="2400" dirty="0" err="1"/>
              <a:t>berkaitan</a:t>
            </a:r>
            <a:r>
              <a:rPr lang="en-US" sz="2400" dirty="0"/>
              <a:t> juga </a:t>
            </a:r>
            <a:r>
              <a:rPr lang="en-US" sz="2400" dirty="0" err="1"/>
              <a:t>dengan</a:t>
            </a:r>
            <a:r>
              <a:rPr lang="en-US" sz="2400" dirty="0"/>
              <a:t> </a:t>
            </a:r>
            <a:r>
              <a:rPr lang="en-US" sz="2400" dirty="0" err="1"/>
              <a:t>kerjasama</a:t>
            </a:r>
            <a:r>
              <a:rPr lang="en-US" sz="2400" dirty="0"/>
              <a:t> </a:t>
            </a:r>
            <a:r>
              <a:rPr lang="en-US" sz="2400" dirty="0" err="1"/>
              <a:t>antar</a:t>
            </a:r>
            <a:r>
              <a:rPr lang="en-US" sz="2400" dirty="0"/>
              <a:t> </a:t>
            </a:r>
            <a:r>
              <a:rPr lang="en-US" sz="2400" dirty="0" err="1"/>
              <a:t>perpustakaan</a:t>
            </a:r>
            <a:r>
              <a:rPr lang="en-US" sz="2400" dirty="0"/>
              <a:t> </a:t>
            </a:r>
            <a:r>
              <a:rPr lang="en-US" sz="2400" dirty="0" err="1"/>
              <a:t>dan</a:t>
            </a:r>
            <a:r>
              <a:rPr lang="en-US" sz="2400" dirty="0"/>
              <a:t> </a:t>
            </a:r>
            <a:r>
              <a:rPr lang="en-US" sz="2400" dirty="0" err="1"/>
              <a:t>pengembangan</a:t>
            </a:r>
            <a:r>
              <a:rPr lang="en-US" sz="2400" dirty="0"/>
              <a:t> </a:t>
            </a:r>
            <a:r>
              <a:rPr lang="en-US" sz="2400" dirty="0" err="1"/>
              <a:t>layanan</a:t>
            </a:r>
            <a:r>
              <a:rPr lang="en-US" sz="2400" dirty="0"/>
              <a:t> </a:t>
            </a:r>
            <a:r>
              <a:rPr lang="en-US" sz="2400" dirty="0" err="1"/>
              <a:t>perpustakaan</a:t>
            </a:r>
            <a:r>
              <a:rPr lang="en-US" sz="2400" dirty="0"/>
              <a:t> digital.</a:t>
            </a:r>
            <a:endParaRPr lang="en-US" sz="2400" dirty="0">
              <a:latin typeface="Eurostile" panose="020B0504020202050204" pitchFamily="34" charset="77"/>
            </a:endParaRPr>
          </a:p>
        </p:txBody>
      </p:sp>
    </p:spTree>
    <p:extLst>
      <p:ext uri="{BB962C8B-B14F-4D97-AF65-F5344CB8AC3E}">
        <p14:creationId xmlns:p14="http://schemas.microsoft.com/office/powerpoint/2010/main" val="19846256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333" y="996876"/>
            <a:ext cx="6904483" cy="1431652"/>
          </a:xfrm>
        </p:spPr>
        <p:txBody>
          <a:bodyPr>
            <a:noAutofit/>
          </a:bodyPr>
          <a:lstStyle/>
          <a:p>
            <a:r>
              <a:rPr lang="en-US" sz="4000" dirty="0">
                <a:latin typeface="Arial Black" panose="020B0A04020102020204" pitchFamily="34" charset="0"/>
              </a:rPr>
              <a:t/>
            </a:r>
            <a:br>
              <a:rPr lang="en-US" sz="4000" dirty="0">
                <a:latin typeface="Arial Black" panose="020B0A04020102020204" pitchFamily="34" charset="0"/>
              </a:rPr>
            </a:br>
            <a:r>
              <a:rPr lang="en-US" sz="4000" dirty="0">
                <a:latin typeface="Arial Black" panose="020B0A04020102020204" pitchFamily="34" charset="0"/>
              </a:rPr>
              <a:t/>
            </a:r>
            <a:br>
              <a:rPr lang="en-US" sz="4000" dirty="0">
                <a:latin typeface="Arial Black" panose="020B0A04020102020204" pitchFamily="34" charset="0"/>
              </a:rPr>
            </a:br>
            <a:r>
              <a:rPr lang="en-US" sz="4000" dirty="0">
                <a:latin typeface="Arial Black" panose="020B0A04020102020204" pitchFamily="34" charset="0"/>
              </a:rPr>
              <a:t>SKENARIO PEMBELAJARAN </a:t>
            </a:r>
            <a:endParaRPr lang="en-US" sz="4000" dirty="0"/>
          </a:p>
        </p:txBody>
      </p:sp>
      <p:sp>
        <p:nvSpPr>
          <p:cNvPr id="6" name="Content Placeholder 2">
            <a:extLst>
              <a:ext uri="{FF2B5EF4-FFF2-40B4-BE49-F238E27FC236}">
                <a16:creationId xmlns:a16="http://schemas.microsoft.com/office/drawing/2014/main" xmlns="" id="{A19D2373-FD79-1F46-8371-498A37D0DD1C}"/>
              </a:ext>
            </a:extLst>
          </p:cNvPr>
          <p:cNvSpPr>
            <a:spLocks noGrp="1"/>
          </p:cNvSpPr>
          <p:nvPr>
            <p:ph idx="1"/>
          </p:nvPr>
        </p:nvSpPr>
        <p:spPr>
          <a:xfrm>
            <a:off x="753852" y="2932584"/>
            <a:ext cx="11497096" cy="5544616"/>
          </a:xfrm>
        </p:spPr>
        <p:txBody>
          <a:bodyPr>
            <a:noAutofit/>
          </a:bodyPr>
          <a:lstStyle/>
          <a:p>
            <a:pPr marL="0" indent="0">
              <a:buNone/>
            </a:pPr>
            <a:r>
              <a:rPr lang="id-ID" dirty="0"/>
              <a:t>Pembelajaran yang akan berlangsung terdiri dari; </a:t>
            </a:r>
          </a:p>
          <a:p>
            <a:pPr marL="0" indent="0" algn="just">
              <a:buNone/>
            </a:pPr>
            <a:endParaRPr lang="id-ID" dirty="0"/>
          </a:p>
          <a:p>
            <a:pPr marL="457200" indent="-457200" algn="just">
              <a:lnSpc>
                <a:spcPct val="150000"/>
              </a:lnSpc>
              <a:buAutoNum type="arabicPeriod"/>
            </a:pPr>
            <a:r>
              <a:rPr lang="id-ID" dirty="0"/>
              <a:t>8 pertemuan/ Inisiasi </a:t>
            </a:r>
          </a:p>
          <a:p>
            <a:pPr marL="457200" indent="-457200" algn="just">
              <a:lnSpc>
                <a:spcPct val="150000"/>
              </a:lnSpc>
              <a:buAutoNum type="arabicPeriod"/>
            </a:pPr>
            <a:r>
              <a:rPr lang="id-ID" dirty="0"/>
              <a:t>8 Diskusi</a:t>
            </a:r>
          </a:p>
          <a:p>
            <a:pPr marL="457200" indent="-457200" algn="just">
              <a:lnSpc>
                <a:spcPct val="150000"/>
              </a:lnSpc>
              <a:buAutoNum type="arabicPeriod"/>
            </a:pPr>
            <a:r>
              <a:rPr lang="id-ID" dirty="0"/>
              <a:t>3 Tugas pada Inisiasi 3, 5 dan 7 </a:t>
            </a:r>
          </a:p>
          <a:p>
            <a:pPr marL="0" indent="0" algn="just">
              <a:lnSpc>
                <a:spcPct val="150000"/>
              </a:lnSpc>
              <a:buNone/>
            </a:pPr>
            <a:r>
              <a:rPr lang="id-ID" dirty="0"/>
              <a:t>4.   Tes Sumatif bagi Mahasiswa </a:t>
            </a:r>
          </a:p>
          <a:p>
            <a:pPr marL="0" indent="0" algn="just">
              <a:buNone/>
            </a:pPr>
            <a:endParaRPr lang="id-ID" sz="2400" dirty="0"/>
          </a:p>
          <a:p>
            <a:pPr marL="0" indent="0" algn="just">
              <a:buNone/>
            </a:pPr>
            <a:endParaRPr lang="id-ID" sz="2400" dirty="0"/>
          </a:p>
          <a:p>
            <a:pPr algn="just"/>
            <a:endParaRPr lang="en-US" sz="2400" dirty="0">
              <a:latin typeface="Eurostile" panose="020B0504020202050204" pitchFamily="34" charset="77"/>
            </a:endParaRPr>
          </a:p>
        </p:txBody>
      </p:sp>
    </p:spTree>
    <p:extLst>
      <p:ext uri="{BB962C8B-B14F-4D97-AF65-F5344CB8AC3E}">
        <p14:creationId xmlns:p14="http://schemas.microsoft.com/office/powerpoint/2010/main" val="31617594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333" y="996876"/>
            <a:ext cx="6904483" cy="1935708"/>
          </a:xfrm>
        </p:spPr>
        <p:txBody>
          <a:bodyPr>
            <a:noAutofit/>
          </a:bodyPr>
          <a:lstStyle/>
          <a:p>
            <a:r>
              <a:rPr lang="en-US" sz="4000" dirty="0"/>
              <a:t>DASAR-DASAR LAYANAN PERPUSTAKAA</a:t>
            </a:r>
            <a:endParaRPr lang="en-US" sz="4000" dirty="0"/>
          </a:p>
        </p:txBody>
      </p:sp>
      <p:sp>
        <p:nvSpPr>
          <p:cNvPr id="6" name="Content Placeholder 2">
            <a:extLst>
              <a:ext uri="{FF2B5EF4-FFF2-40B4-BE49-F238E27FC236}">
                <a16:creationId xmlns:a16="http://schemas.microsoft.com/office/drawing/2014/main" xmlns="" id="{A19D2373-FD79-1F46-8371-498A37D0DD1C}"/>
              </a:ext>
            </a:extLst>
          </p:cNvPr>
          <p:cNvSpPr>
            <a:spLocks noGrp="1"/>
          </p:cNvSpPr>
          <p:nvPr>
            <p:ph idx="1"/>
          </p:nvPr>
        </p:nvSpPr>
        <p:spPr>
          <a:xfrm>
            <a:off x="753852" y="2932584"/>
            <a:ext cx="11497096" cy="5544616"/>
          </a:xfrm>
        </p:spPr>
        <p:txBody>
          <a:bodyPr>
            <a:noAutofit/>
          </a:bodyPr>
          <a:lstStyle/>
          <a:p>
            <a:pPr algn="just"/>
            <a:r>
              <a:rPr lang="fi-FI" sz="2400" dirty="0"/>
              <a:t>Hakikat, Tujuan, dan Fungsi Layanan </a:t>
            </a:r>
            <a:r>
              <a:rPr lang="fi-FI" sz="2400" dirty="0" smtClean="0"/>
              <a:t>Perpustakaan </a:t>
            </a:r>
          </a:p>
          <a:p>
            <a:pPr algn="just"/>
            <a:r>
              <a:rPr lang="fi-FI" sz="2400" dirty="0"/>
              <a:t>Perpustakaan </a:t>
            </a:r>
            <a:r>
              <a:rPr lang="fi-FI" sz="2400" dirty="0" smtClean="0"/>
              <a:t>didirikan </a:t>
            </a:r>
            <a:r>
              <a:rPr lang="fi-FI" sz="2400" dirty="0"/>
              <a:t>untuk melayani permintaan </a:t>
            </a:r>
            <a:r>
              <a:rPr lang="fi-FI" sz="2400" dirty="0" smtClean="0"/>
              <a:t>pemustaka, </a:t>
            </a:r>
            <a:r>
              <a:rPr lang="fi-FI" sz="2400" dirty="0"/>
              <a:t>oleh sebab itu kebutuhan dan keperluan </a:t>
            </a:r>
            <a:r>
              <a:rPr lang="fi-FI" sz="2400" dirty="0" smtClean="0"/>
              <a:t>pemustaka </a:t>
            </a:r>
            <a:r>
              <a:rPr lang="fi-FI" sz="2400" dirty="0"/>
              <a:t>perpustakaan selalu diperhatikan oleh pustakawan karena ketika kita para pustakawan menyajikan yang tidak sesuai kebutuhan dan keperluan pemustaka/pengguna maka akan sia-sia atau tidak dimanfaatkan secara maksimal</a:t>
            </a:r>
            <a:r>
              <a:rPr lang="fi-FI" sz="2400" dirty="0" smtClean="0"/>
              <a:t>.</a:t>
            </a:r>
          </a:p>
          <a:p>
            <a:pPr algn="just"/>
            <a:r>
              <a:rPr lang="fi-FI" sz="2400" dirty="0" smtClean="0"/>
              <a:t>Hakikat </a:t>
            </a:r>
            <a:r>
              <a:rPr lang="fi-FI" sz="2400" dirty="0"/>
              <a:t>layanan perpustakaan adalah penyediaan segala bentuk bahan pustaka secara tepat dan akurat sesuai kebutuhan pemustaka, penyediaan berbagai sarana penelusuran informasi. Juga menyediakan sarana temu kembali yang </a:t>
            </a:r>
            <a:r>
              <a:rPr lang="fi-FI" sz="2400" dirty="0" smtClean="0"/>
              <a:t>dapat memudahkan </a:t>
            </a:r>
            <a:r>
              <a:rPr lang="fi-FI" sz="2400" dirty="0"/>
              <a:t>pemustaka untuk mencari bahan pustaka yang sesuai dengan kebutuhan </a:t>
            </a:r>
            <a:r>
              <a:rPr lang="fi-FI" sz="2400" dirty="0" smtClean="0"/>
              <a:t>informasinya.</a:t>
            </a:r>
          </a:p>
        </p:txBody>
      </p:sp>
      <p:sp>
        <p:nvSpPr>
          <p:cNvPr id="3" name="Title 1">
            <a:extLst>
              <a:ext uri="{FF2B5EF4-FFF2-40B4-BE49-F238E27FC236}">
                <a16:creationId xmlns:a16="http://schemas.microsoft.com/office/drawing/2014/main" xmlns="" id="{72361B43-2952-614E-A9A0-6DA7D7901F16}"/>
              </a:ext>
            </a:extLst>
          </p:cNvPr>
          <p:cNvSpPr txBox="1">
            <a:spLocks/>
          </p:cNvSpPr>
          <p:nvPr/>
        </p:nvSpPr>
        <p:spPr bwMode="auto">
          <a:xfrm>
            <a:off x="10505570" y="268288"/>
            <a:ext cx="1880592"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noAutofit/>
          </a:bodyPr>
          <a:lstStyle>
            <a:lvl1pPr algn="ctr" rtl="0" eaLnBrk="0" fontAlgn="base" hangingPunct="0">
              <a:spcBef>
                <a:spcPct val="0"/>
              </a:spcBef>
              <a:spcAft>
                <a:spcPct val="0"/>
              </a:spcAft>
              <a:defRPr sz="8400">
                <a:solidFill>
                  <a:schemeClr val="tx1"/>
                </a:solidFill>
                <a:latin typeface="+mj-lt"/>
                <a:ea typeface="+mj-ea"/>
                <a:cs typeface="ヒラギノ角ゴ ProN W3"/>
                <a:sym typeface="Gill Sans"/>
              </a:defRPr>
            </a:lvl1pPr>
            <a:lvl2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2pPr>
            <a:lvl3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3pPr>
            <a:lvl4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4pPr>
            <a:lvl5pPr algn="ctr" rtl="0" eaLnBrk="0" fontAlgn="base" hangingPunct="0">
              <a:spcBef>
                <a:spcPct val="0"/>
              </a:spcBef>
              <a:spcAft>
                <a:spcPct val="0"/>
              </a:spcAft>
              <a:defRPr sz="8400">
                <a:solidFill>
                  <a:schemeClr val="tx1"/>
                </a:solidFill>
                <a:latin typeface="Gill Sans" pitchFamily="32" charset="0"/>
                <a:ea typeface="ヒラギノ角ゴ ProN W3" pitchFamily="32" charset="-128"/>
                <a:cs typeface="ヒラギノ角ゴ ProN W3"/>
                <a:sym typeface="Gill Sans"/>
              </a:defRPr>
            </a:lvl5pPr>
            <a:lvl6pPr marL="4572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6pPr>
            <a:lvl7pPr marL="9144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7pPr>
            <a:lvl8pPr marL="13716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8pPr>
            <a:lvl9pPr marL="1828800" algn="ctr" rtl="0" fontAlgn="base">
              <a:spcBef>
                <a:spcPct val="0"/>
              </a:spcBef>
              <a:spcAft>
                <a:spcPct val="0"/>
              </a:spcAft>
              <a:defRPr sz="8400">
                <a:solidFill>
                  <a:schemeClr val="tx1"/>
                </a:solidFill>
                <a:latin typeface="Gill Sans" pitchFamily="32" charset="0"/>
                <a:ea typeface="ヒラギノ角ゴ ProN W3" pitchFamily="32" charset="-128"/>
                <a:sym typeface="Gill Sans" pitchFamily="32" charset="0"/>
              </a:defRPr>
            </a:lvl9pPr>
          </a:lstStyle>
          <a:p>
            <a:r>
              <a:rPr lang="en-US" sz="8800" kern="0" dirty="0">
                <a:latin typeface="Arial Black" panose="020B0A04020102020204" pitchFamily="34" charset="0"/>
              </a:rPr>
              <a:t>1</a:t>
            </a:r>
            <a:endParaRPr lang="en-US" sz="8800" kern="0" dirty="0"/>
          </a:p>
        </p:txBody>
      </p:sp>
    </p:spTree>
    <p:extLst>
      <p:ext uri="{BB962C8B-B14F-4D97-AF65-F5344CB8AC3E}">
        <p14:creationId xmlns:p14="http://schemas.microsoft.com/office/powerpoint/2010/main" val="26711488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28" y="2500536"/>
            <a:ext cx="13004800" cy="6001643"/>
          </a:xfrm>
          <a:prstGeom prst="rect">
            <a:avLst/>
          </a:prstGeom>
        </p:spPr>
        <p:txBody>
          <a:bodyPr wrap="square">
            <a:spAutoFit/>
          </a:bodyPr>
          <a:lstStyle/>
          <a:p>
            <a:pPr marL="342900" indent="-342900" algn="just">
              <a:buFont typeface="Arial" panose="020B0604020202020204" pitchFamily="34" charset="0"/>
              <a:buChar char="•"/>
            </a:pPr>
            <a:r>
              <a:rPr lang="fi-FI" sz="2400" dirty="0"/>
              <a:t>Menurut Darmono (2004) hakikat layanan perpustakaan adalah pemberian informasi kepada pemakai perpustakaan tentang hal-hal berikut: 1. Segala bentuk informasi yang dibutuhkan pemakai perpustakaan, baik untuk dimanfaatkan di tempat ataupun untuk dibawa pulang untuk digunakan di luar perpustakaan. 2. Manfaat berbagai saran penelusuran informasi yang tersedia di perpustakaan yang merujuk pada keberadaan sebuah informasi</a:t>
            </a:r>
            <a:r>
              <a:rPr lang="fi-FI" sz="2400" dirty="0" smtClean="0"/>
              <a:t>.</a:t>
            </a:r>
          </a:p>
          <a:p>
            <a:pPr marL="342900" indent="-342900" algn="just">
              <a:buFont typeface="Arial" panose="020B0604020202020204" pitchFamily="34" charset="0"/>
              <a:buChar char="•"/>
            </a:pPr>
            <a:r>
              <a:rPr lang="fi-FI" sz="2400" dirty="0"/>
              <a:t>kegiatan layanan perpustakaan perlu memperhatikan asas layanan sebagai berikut: </a:t>
            </a:r>
            <a:endParaRPr lang="fi-FI" sz="2400" dirty="0" smtClean="0"/>
          </a:p>
          <a:p>
            <a:pPr algn="just"/>
            <a:r>
              <a:rPr lang="fi-FI" sz="2400" dirty="0"/>
              <a:t>	</a:t>
            </a:r>
            <a:r>
              <a:rPr lang="fi-FI" sz="2400" dirty="0" smtClean="0"/>
              <a:t>1</a:t>
            </a:r>
            <a:r>
              <a:rPr lang="fi-FI" sz="2400" dirty="0"/>
              <a:t>. Selalu berorientasi kepada kebutuhan dan kepentingan pemakai perpustakaan. </a:t>
            </a:r>
            <a:endParaRPr lang="fi-FI" sz="2400" dirty="0" smtClean="0"/>
          </a:p>
          <a:p>
            <a:pPr algn="just"/>
            <a:r>
              <a:rPr lang="fi-FI" sz="2400" dirty="0"/>
              <a:t>	</a:t>
            </a:r>
            <a:r>
              <a:rPr lang="fi-FI" sz="2400" dirty="0" smtClean="0"/>
              <a:t>2</a:t>
            </a:r>
            <a:r>
              <a:rPr lang="fi-FI" sz="2400" dirty="0"/>
              <a:t>. Layanan diberikan atas dasar keseragaman, keadilan, merata dan memandang </a:t>
            </a:r>
            <a:r>
              <a:rPr lang="fi-FI" sz="2400" dirty="0" smtClean="0"/>
              <a:t>	pemakai </a:t>
            </a:r>
            <a:r>
              <a:rPr lang="fi-FI" sz="2400" dirty="0"/>
              <a:t>perpustakaan sebagai kesatuan yang menyeluruh dan tidak dipandang secara </a:t>
            </a:r>
            <a:r>
              <a:rPr lang="fi-FI" sz="2400" dirty="0" smtClean="0"/>
              <a:t>	individual</a:t>
            </a:r>
            <a:r>
              <a:rPr lang="fi-FI" sz="2400" dirty="0"/>
              <a:t>. </a:t>
            </a:r>
            <a:endParaRPr lang="fi-FI" sz="2400" dirty="0" smtClean="0"/>
          </a:p>
          <a:p>
            <a:pPr algn="just"/>
            <a:r>
              <a:rPr lang="fi-FI" sz="2400" dirty="0"/>
              <a:t>	</a:t>
            </a:r>
            <a:r>
              <a:rPr lang="fi-FI" sz="2400" dirty="0" smtClean="0"/>
              <a:t>3</a:t>
            </a:r>
            <a:r>
              <a:rPr lang="fi-FI" sz="2400" dirty="0"/>
              <a:t>. Layanan perpustakaan dilandasi dengan tata aturan yang jelas dengan tujuan untuk </a:t>
            </a:r>
            <a:r>
              <a:rPr lang="fi-FI" sz="2400" dirty="0" smtClean="0"/>
              <a:t>	mengoptimalkan </a:t>
            </a:r>
            <a:r>
              <a:rPr lang="fi-FI" sz="2400" dirty="0"/>
              <a:t>fungsi layanan. Peraturan perpustakaan perlu didukung oleh semua </a:t>
            </a:r>
            <a:r>
              <a:rPr lang="fi-FI" sz="2400" dirty="0" smtClean="0"/>
              <a:t>	pihak </a:t>
            </a:r>
            <a:r>
              <a:rPr lang="fi-FI" sz="2400" dirty="0"/>
              <a:t>agar layanan perpustakaan dapat berjalan dengan lancar dan baik. </a:t>
            </a:r>
            <a:endParaRPr lang="fi-FI" sz="2400" dirty="0" smtClean="0"/>
          </a:p>
          <a:p>
            <a:pPr algn="just"/>
            <a:r>
              <a:rPr lang="fi-FI" sz="2400" dirty="0"/>
              <a:t>	</a:t>
            </a:r>
            <a:r>
              <a:rPr lang="fi-FI" sz="2400" dirty="0" smtClean="0"/>
              <a:t>4</a:t>
            </a:r>
            <a:r>
              <a:rPr lang="fi-FI" sz="2400" dirty="0"/>
              <a:t>. Layanan dilakukan dengan mempertimbangkan faktor kecepatan, ketepatan, dan </a:t>
            </a:r>
            <a:r>
              <a:rPr lang="fi-FI" sz="2400" dirty="0" smtClean="0"/>
              <a:t>	kemudahan </a:t>
            </a:r>
            <a:r>
              <a:rPr lang="fi-FI" sz="2400" dirty="0"/>
              <a:t>dengan dukungan oleh administrasi yang baik.</a:t>
            </a:r>
          </a:p>
        </p:txBody>
      </p:sp>
    </p:spTree>
    <p:extLst>
      <p:ext uri="{BB962C8B-B14F-4D97-AF65-F5344CB8AC3E}">
        <p14:creationId xmlns:p14="http://schemas.microsoft.com/office/powerpoint/2010/main" val="28472727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85" y="2284512"/>
            <a:ext cx="13004800" cy="5324535"/>
          </a:xfrm>
          <a:prstGeom prst="rect">
            <a:avLst/>
          </a:prstGeom>
        </p:spPr>
        <p:txBody>
          <a:bodyPr wrap="square">
            <a:spAutoFit/>
          </a:bodyPr>
          <a:lstStyle/>
          <a:p>
            <a:pPr algn="just"/>
            <a:r>
              <a:rPr lang="en-US" sz="2000" dirty="0" err="1"/>
              <a:t>Tujuan</a:t>
            </a:r>
            <a:r>
              <a:rPr lang="en-US" sz="2000" dirty="0"/>
              <a:t> </a:t>
            </a:r>
            <a:r>
              <a:rPr lang="en-US" sz="2000" dirty="0" err="1"/>
              <a:t>layanan</a:t>
            </a:r>
            <a:r>
              <a:rPr lang="en-US" sz="2000" dirty="0"/>
              <a:t> </a:t>
            </a:r>
            <a:r>
              <a:rPr lang="en-US" sz="2000" dirty="0" err="1"/>
              <a:t>perpustakaan</a:t>
            </a:r>
            <a:r>
              <a:rPr lang="en-US" sz="2000" dirty="0"/>
              <a:t> </a:t>
            </a:r>
            <a:r>
              <a:rPr lang="en-US" sz="2000" dirty="0" err="1"/>
              <a:t>ialah</a:t>
            </a:r>
            <a:r>
              <a:rPr lang="en-US" sz="2000" dirty="0"/>
              <a:t> agar </a:t>
            </a:r>
            <a:r>
              <a:rPr lang="en-US" sz="2000" dirty="0" err="1"/>
              <a:t>bahan</a:t>
            </a:r>
            <a:r>
              <a:rPr lang="en-US" sz="2000" dirty="0"/>
              <a:t> </a:t>
            </a:r>
            <a:r>
              <a:rPr lang="en-US" sz="2000" dirty="0" err="1"/>
              <a:t>pustaka</a:t>
            </a:r>
            <a:r>
              <a:rPr lang="en-US" sz="2000" dirty="0"/>
              <a:t> yang </a:t>
            </a:r>
            <a:r>
              <a:rPr lang="en-US" sz="2000" dirty="0" err="1" smtClean="0"/>
              <a:t>disediakan</a:t>
            </a:r>
            <a:r>
              <a:rPr lang="en-US" sz="2000" dirty="0" smtClean="0"/>
              <a:t> </a:t>
            </a:r>
            <a:r>
              <a:rPr lang="en-US" sz="2000" dirty="0" err="1" smtClean="0"/>
              <a:t>perpustakaan</a:t>
            </a:r>
            <a:r>
              <a:rPr lang="en-US" sz="2000" dirty="0" smtClean="0"/>
              <a:t> </a:t>
            </a:r>
            <a:r>
              <a:rPr lang="en-US" sz="2000" dirty="0" err="1"/>
              <a:t>dapat</a:t>
            </a:r>
            <a:r>
              <a:rPr lang="en-US" sz="2000" dirty="0"/>
              <a:t> </a:t>
            </a:r>
            <a:r>
              <a:rPr lang="en-US" sz="2000" dirty="0" err="1"/>
              <a:t>dimanfaatkan</a:t>
            </a:r>
            <a:r>
              <a:rPr lang="en-US" sz="2000" dirty="0"/>
              <a:t> </a:t>
            </a:r>
            <a:r>
              <a:rPr lang="en-US" sz="2000" dirty="0" err="1"/>
              <a:t>dan</a:t>
            </a:r>
            <a:r>
              <a:rPr lang="en-US" sz="2000" dirty="0"/>
              <a:t> </a:t>
            </a:r>
            <a:r>
              <a:rPr lang="en-US" sz="2000" dirty="0" err="1"/>
              <a:t>digunakan</a:t>
            </a:r>
            <a:r>
              <a:rPr lang="en-US" sz="2000" dirty="0"/>
              <a:t> </a:t>
            </a:r>
            <a:r>
              <a:rPr lang="en-US" sz="2000" dirty="0" err="1"/>
              <a:t>secara</a:t>
            </a:r>
            <a:r>
              <a:rPr lang="en-US" sz="2000" dirty="0"/>
              <a:t> </a:t>
            </a:r>
            <a:r>
              <a:rPr lang="en-US" sz="2000" dirty="0" err="1"/>
              <a:t>maksimal</a:t>
            </a:r>
            <a:r>
              <a:rPr lang="en-US" sz="2000" dirty="0"/>
              <a:t> </a:t>
            </a:r>
            <a:r>
              <a:rPr lang="en-US" sz="2000" dirty="0" err="1"/>
              <a:t>atau</a:t>
            </a:r>
            <a:r>
              <a:rPr lang="en-US" sz="2000" dirty="0"/>
              <a:t> </a:t>
            </a:r>
            <a:r>
              <a:rPr lang="en-US" sz="2000" dirty="0" err="1" smtClean="0"/>
              <a:t>dengan</a:t>
            </a:r>
            <a:r>
              <a:rPr lang="en-US" sz="2000" dirty="0"/>
              <a:t> </a:t>
            </a:r>
            <a:r>
              <a:rPr lang="en-US" sz="2000" dirty="0" err="1"/>
              <a:t>benar</a:t>
            </a:r>
            <a:r>
              <a:rPr lang="en-US" sz="2000" dirty="0"/>
              <a:t> </a:t>
            </a:r>
            <a:r>
              <a:rPr lang="en-US" sz="2000" dirty="0" err="1"/>
              <a:t>oleh</a:t>
            </a:r>
            <a:r>
              <a:rPr lang="en-US" sz="2000" dirty="0"/>
              <a:t> </a:t>
            </a:r>
            <a:r>
              <a:rPr lang="en-US" sz="2000" dirty="0" err="1" smtClean="0"/>
              <a:t>pemustaka</a:t>
            </a:r>
            <a:r>
              <a:rPr lang="en-US" sz="2000" dirty="0" smtClean="0"/>
              <a:t>, </a:t>
            </a:r>
            <a:r>
              <a:rPr lang="en-US" sz="2000" dirty="0" err="1"/>
              <a:t>serta</a:t>
            </a:r>
            <a:r>
              <a:rPr lang="en-US" sz="2000" dirty="0"/>
              <a:t> </a:t>
            </a:r>
            <a:r>
              <a:rPr lang="en-US" sz="2000" dirty="0" err="1"/>
              <a:t>membantu</a:t>
            </a:r>
            <a:r>
              <a:rPr lang="en-US" sz="2000" dirty="0"/>
              <a:t> </a:t>
            </a:r>
            <a:r>
              <a:rPr lang="en-US" sz="2000" dirty="0" err="1"/>
              <a:t>memenuhi</a:t>
            </a:r>
            <a:r>
              <a:rPr lang="en-US" sz="2000" dirty="0"/>
              <a:t> </a:t>
            </a:r>
            <a:r>
              <a:rPr lang="en-US" sz="2000" dirty="0" err="1"/>
              <a:t>kebutuhan</a:t>
            </a:r>
            <a:r>
              <a:rPr lang="en-US" sz="2000" dirty="0"/>
              <a:t> </a:t>
            </a:r>
            <a:r>
              <a:rPr lang="en-US" sz="2000" dirty="0" err="1"/>
              <a:t>pemakai</a:t>
            </a:r>
            <a:r>
              <a:rPr lang="en-US" sz="2000" dirty="0"/>
              <a:t> </a:t>
            </a:r>
            <a:r>
              <a:rPr lang="en-US" sz="2000" dirty="0" err="1"/>
              <a:t>akan</a:t>
            </a:r>
            <a:r>
              <a:rPr lang="en-US" sz="2000" dirty="0"/>
              <a:t> </a:t>
            </a:r>
            <a:r>
              <a:rPr lang="en-US" sz="2000" dirty="0" err="1"/>
              <a:t>informasi</a:t>
            </a:r>
            <a:r>
              <a:rPr lang="en-US" sz="2000" dirty="0"/>
              <a:t> </a:t>
            </a:r>
            <a:r>
              <a:rPr lang="en-US" sz="2000" dirty="0" err="1"/>
              <a:t>secara</a:t>
            </a:r>
            <a:r>
              <a:rPr lang="en-US" sz="2000" dirty="0"/>
              <a:t> </a:t>
            </a:r>
            <a:r>
              <a:rPr lang="en-US" sz="2000" dirty="0" err="1"/>
              <a:t>akurat</a:t>
            </a:r>
            <a:r>
              <a:rPr lang="en-US" sz="2000" dirty="0"/>
              <a:t> </a:t>
            </a:r>
            <a:r>
              <a:rPr lang="en-US" sz="2000" dirty="0" err="1"/>
              <a:t>dan</a:t>
            </a:r>
            <a:r>
              <a:rPr lang="en-US" sz="2000" dirty="0"/>
              <a:t> </a:t>
            </a:r>
            <a:r>
              <a:rPr lang="en-US" sz="2000" dirty="0" err="1"/>
              <a:t>tepat</a:t>
            </a:r>
            <a:r>
              <a:rPr lang="en-US" sz="2000" dirty="0"/>
              <a:t>. Ada </a:t>
            </a:r>
            <a:r>
              <a:rPr lang="en-US" sz="2000" dirty="0" err="1"/>
              <a:t>beberapa</a:t>
            </a:r>
            <a:r>
              <a:rPr lang="en-US" sz="2000" dirty="0"/>
              <a:t> </a:t>
            </a:r>
            <a:r>
              <a:rPr lang="en-US" sz="2000" dirty="0" err="1"/>
              <a:t>fungsi</a:t>
            </a:r>
            <a:r>
              <a:rPr lang="en-US" sz="2000" dirty="0"/>
              <a:t> </a:t>
            </a:r>
            <a:r>
              <a:rPr lang="en-US" sz="2000" dirty="0" err="1"/>
              <a:t>layanan</a:t>
            </a:r>
            <a:r>
              <a:rPr lang="en-US" sz="2000" dirty="0"/>
              <a:t> </a:t>
            </a:r>
            <a:r>
              <a:rPr lang="en-US" sz="2000" dirty="0" err="1"/>
              <a:t>perpustakaan</a:t>
            </a:r>
            <a:r>
              <a:rPr lang="en-US" sz="2000" dirty="0"/>
              <a:t> yang </a:t>
            </a:r>
            <a:r>
              <a:rPr lang="en-US" sz="2000" dirty="0" err="1"/>
              <a:t>sesuai</a:t>
            </a:r>
            <a:r>
              <a:rPr lang="en-US" sz="2000" dirty="0"/>
              <a:t> </a:t>
            </a:r>
            <a:r>
              <a:rPr lang="en-US" sz="2000" dirty="0" err="1"/>
              <a:t>dari</a:t>
            </a:r>
            <a:r>
              <a:rPr lang="en-US" sz="2000" dirty="0"/>
              <a:t> </a:t>
            </a:r>
            <a:r>
              <a:rPr lang="en-US" sz="2000" dirty="0" err="1"/>
              <a:t>penyelenggaraan</a:t>
            </a:r>
            <a:r>
              <a:rPr lang="en-US" sz="2000" dirty="0"/>
              <a:t> </a:t>
            </a:r>
            <a:r>
              <a:rPr lang="en-US" sz="2000" dirty="0" err="1"/>
              <a:t>jenis</a:t>
            </a:r>
            <a:r>
              <a:rPr lang="en-US" sz="2000" dirty="0"/>
              <a:t> </a:t>
            </a:r>
            <a:r>
              <a:rPr lang="en-US" sz="2000" dirty="0" err="1"/>
              <a:t>perpustakaannya</a:t>
            </a:r>
            <a:r>
              <a:rPr lang="en-US" sz="2000" dirty="0"/>
              <a:t>, </a:t>
            </a:r>
            <a:r>
              <a:rPr lang="en-US" sz="2000" dirty="0" err="1"/>
              <a:t>antara</a:t>
            </a:r>
            <a:r>
              <a:rPr lang="en-US" sz="2000" dirty="0"/>
              <a:t> </a:t>
            </a:r>
            <a:r>
              <a:rPr lang="en-US" sz="2000" dirty="0" smtClean="0"/>
              <a:t>lain: </a:t>
            </a:r>
          </a:p>
          <a:p>
            <a:pPr marL="342900" indent="-342900" algn="just">
              <a:buFont typeface="Arial" panose="020B0604020202020204" pitchFamily="34" charset="0"/>
              <a:buChar char="•"/>
            </a:pPr>
            <a:r>
              <a:rPr lang="en-US" sz="2000" dirty="0" err="1"/>
              <a:t>Rekreasi</a:t>
            </a:r>
            <a:r>
              <a:rPr lang="en-US" sz="2000" dirty="0"/>
              <a:t>, (</a:t>
            </a:r>
            <a:r>
              <a:rPr lang="en-US" sz="2000" dirty="0" err="1"/>
              <a:t>perpustakaan</a:t>
            </a:r>
            <a:r>
              <a:rPr lang="en-US" sz="2000" dirty="0"/>
              <a:t> </a:t>
            </a:r>
            <a:r>
              <a:rPr lang="en-US" sz="2000" dirty="0" err="1"/>
              <a:t>sebagai</a:t>
            </a:r>
            <a:r>
              <a:rPr lang="en-US" sz="2000" dirty="0"/>
              <a:t> </a:t>
            </a:r>
            <a:r>
              <a:rPr lang="en-US" sz="2000" dirty="0" err="1"/>
              <a:t>tempat</a:t>
            </a:r>
            <a:r>
              <a:rPr lang="en-US" sz="2000" dirty="0"/>
              <a:t> yang </a:t>
            </a:r>
            <a:r>
              <a:rPr lang="en-US" sz="2000" dirty="0" err="1"/>
              <a:t>menyediakan</a:t>
            </a:r>
            <a:r>
              <a:rPr lang="en-US" sz="2000" dirty="0"/>
              <a:t> </a:t>
            </a:r>
            <a:r>
              <a:rPr lang="en-US" sz="2000" dirty="0" err="1"/>
              <a:t>bahan</a:t>
            </a:r>
            <a:r>
              <a:rPr lang="en-US" sz="2000" dirty="0"/>
              <a:t> </a:t>
            </a:r>
            <a:r>
              <a:rPr lang="en-US" sz="2000" dirty="0" err="1"/>
              <a:t>pustaka</a:t>
            </a:r>
            <a:r>
              <a:rPr lang="en-US" sz="2000" dirty="0"/>
              <a:t> </a:t>
            </a:r>
            <a:r>
              <a:rPr lang="en-US" sz="2000" dirty="0" err="1"/>
              <a:t>dan</a:t>
            </a:r>
            <a:r>
              <a:rPr lang="en-US" sz="2000" dirty="0"/>
              <a:t> </a:t>
            </a:r>
            <a:r>
              <a:rPr lang="en-US" sz="2000" dirty="0" err="1"/>
              <a:t>layanan</a:t>
            </a:r>
            <a:r>
              <a:rPr lang="en-US" sz="2000" dirty="0"/>
              <a:t> yang </a:t>
            </a:r>
            <a:r>
              <a:rPr lang="en-US" sz="2000" dirty="0" err="1"/>
              <a:t>dapat</a:t>
            </a:r>
            <a:r>
              <a:rPr lang="en-US" sz="2000" dirty="0"/>
              <a:t> </a:t>
            </a:r>
            <a:r>
              <a:rPr lang="en-US" sz="2000" dirty="0" err="1"/>
              <a:t>menghibur</a:t>
            </a:r>
            <a:r>
              <a:rPr lang="en-US" sz="2000" dirty="0"/>
              <a:t> </a:t>
            </a:r>
            <a:r>
              <a:rPr lang="en-US" sz="2000" dirty="0" err="1"/>
              <a:t>pemustaka</a:t>
            </a:r>
            <a:r>
              <a:rPr lang="en-US" sz="2000" dirty="0"/>
              <a:t>, </a:t>
            </a:r>
            <a:r>
              <a:rPr lang="en-US" sz="2000" dirty="0" err="1"/>
              <a:t>seperti</a:t>
            </a:r>
            <a:r>
              <a:rPr lang="en-US" sz="2000" dirty="0"/>
              <a:t> </a:t>
            </a:r>
            <a:r>
              <a:rPr lang="en-US" sz="2000" dirty="0" err="1"/>
              <a:t>buku</a:t>
            </a:r>
            <a:r>
              <a:rPr lang="en-US" sz="2000" dirty="0"/>
              <a:t> </a:t>
            </a:r>
            <a:r>
              <a:rPr lang="en-US" sz="2000" dirty="0" err="1"/>
              <a:t>cerita</a:t>
            </a:r>
            <a:r>
              <a:rPr lang="en-US" sz="2000" dirty="0"/>
              <a:t>, </a:t>
            </a:r>
            <a:r>
              <a:rPr lang="en-US" sz="2000" dirty="0" err="1"/>
              <a:t>komik</a:t>
            </a:r>
            <a:r>
              <a:rPr lang="en-US" sz="2000" dirty="0"/>
              <a:t>, novel, audio visual, </a:t>
            </a:r>
            <a:r>
              <a:rPr lang="en-US" sz="2000" dirty="0" err="1"/>
              <a:t>dan</a:t>
            </a:r>
            <a:r>
              <a:rPr lang="en-US" sz="2000" dirty="0"/>
              <a:t> </a:t>
            </a:r>
            <a:r>
              <a:rPr lang="en-US" sz="2000" dirty="0" err="1"/>
              <a:t>layanan</a:t>
            </a:r>
            <a:r>
              <a:rPr lang="en-US" sz="2000" dirty="0"/>
              <a:t> story telling). </a:t>
            </a:r>
          </a:p>
          <a:p>
            <a:pPr marL="342900" indent="-342900" algn="just">
              <a:buFont typeface="Arial" panose="020B0604020202020204" pitchFamily="34" charset="0"/>
              <a:buChar char="•"/>
            </a:pPr>
            <a:r>
              <a:rPr lang="en-US" sz="2000" dirty="0" err="1" smtClean="0"/>
              <a:t>Informasi</a:t>
            </a:r>
            <a:r>
              <a:rPr lang="en-US" sz="2000" dirty="0" smtClean="0"/>
              <a:t> </a:t>
            </a:r>
            <a:r>
              <a:rPr lang="en-US" sz="2000" dirty="0" err="1"/>
              <a:t>dan</a:t>
            </a:r>
            <a:r>
              <a:rPr lang="en-US" sz="2000" dirty="0"/>
              <a:t> </a:t>
            </a:r>
            <a:r>
              <a:rPr lang="en-US" sz="2000" dirty="0" err="1"/>
              <a:t>Penelitian</a:t>
            </a:r>
            <a:r>
              <a:rPr lang="en-US" sz="2000" dirty="0"/>
              <a:t>, (</a:t>
            </a:r>
            <a:r>
              <a:rPr lang="en-US" sz="2000" dirty="0" err="1"/>
              <a:t>perpustakaan</a:t>
            </a:r>
            <a:r>
              <a:rPr lang="en-US" sz="2000" dirty="0"/>
              <a:t> </a:t>
            </a:r>
            <a:r>
              <a:rPr lang="en-US" sz="2000" dirty="0" err="1"/>
              <a:t>sebagai</a:t>
            </a:r>
            <a:r>
              <a:rPr lang="en-US" sz="2000" dirty="0"/>
              <a:t> </a:t>
            </a:r>
            <a:r>
              <a:rPr lang="en-US" sz="2000" dirty="0" err="1"/>
              <a:t>tempat</a:t>
            </a:r>
            <a:r>
              <a:rPr lang="en-US" sz="2000" dirty="0"/>
              <a:t> yang </a:t>
            </a:r>
            <a:r>
              <a:rPr lang="en-US" sz="2000" dirty="0" err="1"/>
              <a:t>menyediakan</a:t>
            </a:r>
            <a:r>
              <a:rPr lang="en-US" sz="2000" dirty="0"/>
              <a:t> </a:t>
            </a:r>
            <a:r>
              <a:rPr lang="en-US" sz="2000" dirty="0" err="1"/>
              <a:t>berbagai</a:t>
            </a:r>
            <a:r>
              <a:rPr lang="en-US" sz="2000" dirty="0"/>
              <a:t> </a:t>
            </a:r>
            <a:r>
              <a:rPr lang="en-US" sz="2000" dirty="0" err="1"/>
              <a:t>macam</a:t>
            </a:r>
            <a:r>
              <a:rPr lang="en-US" sz="2000" dirty="0"/>
              <a:t> </a:t>
            </a:r>
            <a:r>
              <a:rPr lang="en-US" sz="2000" dirty="0" err="1"/>
              <a:t>bahan</a:t>
            </a:r>
            <a:r>
              <a:rPr lang="en-US" sz="2000" dirty="0"/>
              <a:t> </a:t>
            </a:r>
            <a:r>
              <a:rPr lang="en-US" sz="2000" dirty="0" err="1"/>
              <a:t>pustaka</a:t>
            </a:r>
            <a:r>
              <a:rPr lang="en-US" sz="2000" dirty="0"/>
              <a:t> yang </a:t>
            </a:r>
            <a:r>
              <a:rPr lang="en-US" sz="2000" dirty="0" err="1"/>
              <a:t>dapat</a:t>
            </a:r>
            <a:r>
              <a:rPr lang="en-US" sz="2000" dirty="0"/>
              <a:t> </a:t>
            </a:r>
            <a:r>
              <a:rPr lang="en-US" sz="2000" dirty="0" err="1"/>
              <a:t>memenuhi</a:t>
            </a:r>
            <a:r>
              <a:rPr lang="en-US" sz="2000" dirty="0"/>
              <a:t> </a:t>
            </a:r>
            <a:r>
              <a:rPr lang="en-US" sz="2000" dirty="0" err="1"/>
              <a:t>kebutuhan</a:t>
            </a:r>
            <a:r>
              <a:rPr lang="en-US" sz="2000" dirty="0"/>
              <a:t> </a:t>
            </a:r>
            <a:r>
              <a:rPr lang="en-US" sz="2000" dirty="0" err="1"/>
              <a:t>informasi</a:t>
            </a:r>
            <a:r>
              <a:rPr lang="en-US" sz="2000" dirty="0"/>
              <a:t> yang </a:t>
            </a:r>
            <a:r>
              <a:rPr lang="en-US" sz="2000" dirty="0" err="1"/>
              <a:t>berkaitan</a:t>
            </a:r>
            <a:r>
              <a:rPr lang="en-US" sz="2000" dirty="0"/>
              <a:t> </a:t>
            </a:r>
            <a:r>
              <a:rPr lang="en-US" sz="2000" dirty="0" err="1"/>
              <a:t>dengan</a:t>
            </a:r>
            <a:r>
              <a:rPr lang="en-US" sz="2000" dirty="0"/>
              <a:t> </a:t>
            </a:r>
            <a:r>
              <a:rPr lang="en-US" sz="2000" dirty="0" err="1"/>
              <a:t>kebutuhan</a:t>
            </a:r>
            <a:r>
              <a:rPr lang="en-US" sz="2000" dirty="0"/>
              <a:t> </a:t>
            </a:r>
            <a:r>
              <a:rPr lang="en-US" sz="2000" dirty="0" err="1"/>
              <a:t>pemustaka</a:t>
            </a:r>
            <a:r>
              <a:rPr lang="en-US" sz="2000" dirty="0"/>
              <a:t>, </a:t>
            </a:r>
            <a:r>
              <a:rPr lang="en-US" sz="2000" dirty="0" err="1"/>
              <a:t>seperti</a:t>
            </a:r>
            <a:r>
              <a:rPr lang="en-US" sz="2000" dirty="0"/>
              <a:t> </a:t>
            </a:r>
            <a:r>
              <a:rPr lang="en-US" sz="2000" dirty="0" err="1"/>
              <a:t>layanan</a:t>
            </a:r>
            <a:r>
              <a:rPr lang="en-US" sz="2000" dirty="0"/>
              <a:t> </a:t>
            </a:r>
            <a:r>
              <a:rPr lang="en-US" sz="2000" dirty="0" err="1"/>
              <a:t>referensi</a:t>
            </a:r>
            <a:r>
              <a:rPr lang="en-US" sz="2000" dirty="0"/>
              <a:t>, </a:t>
            </a:r>
            <a:r>
              <a:rPr lang="en-US" sz="2000" dirty="0" err="1"/>
              <a:t>penelusuran</a:t>
            </a:r>
            <a:r>
              <a:rPr lang="en-US" sz="2000" dirty="0"/>
              <a:t> </a:t>
            </a:r>
            <a:r>
              <a:rPr lang="en-US" sz="2000" dirty="0" err="1"/>
              <a:t>literatur</a:t>
            </a:r>
            <a:r>
              <a:rPr lang="en-US" sz="2000" dirty="0"/>
              <a:t>, current content, </a:t>
            </a:r>
            <a:r>
              <a:rPr lang="en-US" sz="2000" dirty="0" err="1"/>
              <a:t>paket</a:t>
            </a:r>
            <a:r>
              <a:rPr lang="en-US" sz="2000" dirty="0"/>
              <a:t> </a:t>
            </a:r>
            <a:r>
              <a:rPr lang="en-US" sz="2000" dirty="0" err="1"/>
              <a:t>informasi</a:t>
            </a:r>
            <a:r>
              <a:rPr lang="en-US" sz="2000" dirty="0"/>
              <a:t>, </a:t>
            </a:r>
            <a:r>
              <a:rPr lang="en-US" sz="2000" dirty="0" err="1"/>
              <a:t>dan</a:t>
            </a:r>
            <a:r>
              <a:rPr lang="en-US" sz="2000" dirty="0"/>
              <a:t> selective dissemination of information (SDI)). </a:t>
            </a:r>
          </a:p>
          <a:p>
            <a:pPr marL="342900" indent="-342900" algn="just">
              <a:buFont typeface="Arial" panose="020B0604020202020204" pitchFamily="34" charset="0"/>
              <a:buChar char="•"/>
            </a:pPr>
            <a:r>
              <a:rPr lang="en-US" sz="2000" dirty="0" err="1" smtClean="0"/>
              <a:t>Pendidikan</a:t>
            </a:r>
            <a:r>
              <a:rPr lang="en-US" sz="2000" dirty="0"/>
              <a:t>, (</a:t>
            </a:r>
            <a:r>
              <a:rPr lang="en-US" sz="2000" dirty="0" err="1"/>
              <a:t>Perpustakaan</a:t>
            </a:r>
            <a:r>
              <a:rPr lang="en-US" sz="2000" dirty="0"/>
              <a:t> </a:t>
            </a:r>
            <a:r>
              <a:rPr lang="en-US" sz="2000" dirty="0" err="1"/>
              <a:t>dapat</a:t>
            </a:r>
            <a:r>
              <a:rPr lang="en-US" sz="2000" dirty="0"/>
              <a:t> </a:t>
            </a:r>
            <a:r>
              <a:rPr lang="en-US" sz="2000" dirty="0" err="1"/>
              <a:t>menyediakan</a:t>
            </a:r>
            <a:r>
              <a:rPr lang="en-US" sz="2000" dirty="0"/>
              <a:t> </a:t>
            </a:r>
            <a:r>
              <a:rPr lang="en-US" sz="2000" dirty="0" err="1"/>
              <a:t>berbagai</a:t>
            </a:r>
            <a:r>
              <a:rPr lang="en-US" sz="2000" dirty="0"/>
              <a:t> </a:t>
            </a:r>
            <a:r>
              <a:rPr lang="en-US" sz="2000" dirty="0" err="1"/>
              <a:t>macam</a:t>
            </a:r>
            <a:r>
              <a:rPr lang="en-US" sz="2000" dirty="0"/>
              <a:t> </a:t>
            </a:r>
            <a:r>
              <a:rPr lang="en-US" sz="2000" dirty="0" err="1"/>
              <a:t>bahan</a:t>
            </a:r>
            <a:r>
              <a:rPr lang="en-US" sz="2000" dirty="0"/>
              <a:t> </a:t>
            </a:r>
            <a:r>
              <a:rPr lang="en-US" sz="2000" dirty="0" err="1"/>
              <a:t>pustaka</a:t>
            </a:r>
            <a:r>
              <a:rPr lang="en-US" sz="2000" dirty="0"/>
              <a:t> yang </a:t>
            </a:r>
            <a:r>
              <a:rPr lang="en-US" sz="2000" dirty="0" err="1"/>
              <a:t>sesuai</a:t>
            </a:r>
            <a:r>
              <a:rPr lang="en-US" sz="2000" dirty="0"/>
              <a:t> </a:t>
            </a:r>
            <a:r>
              <a:rPr lang="en-US" sz="2000" dirty="0" err="1"/>
              <a:t>dengan</a:t>
            </a:r>
            <a:r>
              <a:rPr lang="en-US" sz="2000" dirty="0"/>
              <a:t> </a:t>
            </a:r>
            <a:r>
              <a:rPr lang="en-US" sz="2000" dirty="0" err="1"/>
              <a:t>kurikulum</a:t>
            </a:r>
            <a:r>
              <a:rPr lang="en-US" sz="2000" dirty="0"/>
              <a:t> </a:t>
            </a:r>
            <a:r>
              <a:rPr lang="en-US" sz="2000" dirty="0" err="1"/>
              <a:t>dan</a:t>
            </a:r>
            <a:r>
              <a:rPr lang="en-US" sz="2000" dirty="0"/>
              <a:t> yang </a:t>
            </a:r>
            <a:r>
              <a:rPr lang="en-US" sz="2000" dirty="0" err="1"/>
              <a:t>mendukung</a:t>
            </a:r>
            <a:r>
              <a:rPr lang="en-US" sz="2000" dirty="0"/>
              <a:t> </a:t>
            </a:r>
            <a:r>
              <a:rPr lang="en-US" sz="2000" dirty="0" err="1"/>
              <a:t>mata</a:t>
            </a:r>
            <a:r>
              <a:rPr lang="en-US" sz="2000" dirty="0"/>
              <a:t> </a:t>
            </a:r>
            <a:r>
              <a:rPr lang="en-US" sz="2000" dirty="0" err="1"/>
              <a:t>pelajaran</a:t>
            </a:r>
            <a:r>
              <a:rPr lang="en-US" sz="2000" dirty="0"/>
              <a:t>, </a:t>
            </a:r>
            <a:r>
              <a:rPr lang="en-US" sz="2000" dirty="0" err="1"/>
              <a:t>serta</a:t>
            </a:r>
            <a:r>
              <a:rPr lang="en-US" sz="2000" dirty="0"/>
              <a:t> </a:t>
            </a:r>
            <a:r>
              <a:rPr lang="en-US" sz="2000" dirty="0" err="1"/>
              <a:t>bahan-bahan</a:t>
            </a:r>
            <a:r>
              <a:rPr lang="en-US" sz="2000" dirty="0"/>
              <a:t> </a:t>
            </a:r>
            <a:r>
              <a:rPr lang="en-US" sz="2000" dirty="0" err="1"/>
              <a:t>pustaka</a:t>
            </a:r>
            <a:r>
              <a:rPr lang="en-US" sz="2000" dirty="0"/>
              <a:t> </a:t>
            </a:r>
            <a:r>
              <a:rPr lang="en-US" sz="2000" dirty="0" err="1"/>
              <a:t>umum</a:t>
            </a:r>
            <a:r>
              <a:rPr lang="en-US" sz="2000" dirty="0"/>
              <a:t> </a:t>
            </a:r>
            <a:r>
              <a:rPr lang="en-US" sz="2000" dirty="0" err="1"/>
              <a:t>lainnya</a:t>
            </a:r>
            <a:r>
              <a:rPr lang="en-US" sz="2000" dirty="0"/>
              <a:t> </a:t>
            </a:r>
            <a:r>
              <a:rPr lang="en-US" sz="2000" dirty="0" err="1"/>
              <a:t>baik</a:t>
            </a:r>
            <a:r>
              <a:rPr lang="en-US" sz="2000" dirty="0"/>
              <a:t> </a:t>
            </a:r>
            <a:r>
              <a:rPr lang="en-US" sz="2000" dirty="0" err="1"/>
              <a:t>informasi</a:t>
            </a:r>
            <a:r>
              <a:rPr lang="en-US" sz="2000" dirty="0"/>
              <a:t> </a:t>
            </a:r>
            <a:r>
              <a:rPr lang="en-US" sz="2000" dirty="0" err="1"/>
              <a:t>teknis</a:t>
            </a:r>
            <a:r>
              <a:rPr lang="en-US" sz="2000" dirty="0"/>
              <a:t> </a:t>
            </a:r>
            <a:r>
              <a:rPr lang="en-US" sz="2000" dirty="0" err="1"/>
              <a:t>maupun</a:t>
            </a:r>
            <a:r>
              <a:rPr lang="en-US" sz="2000" dirty="0"/>
              <a:t> </a:t>
            </a:r>
            <a:r>
              <a:rPr lang="en-US" sz="2000" dirty="0" err="1"/>
              <a:t>praktis</a:t>
            </a:r>
            <a:r>
              <a:rPr lang="en-US" sz="2000" dirty="0"/>
              <a:t> </a:t>
            </a:r>
            <a:r>
              <a:rPr lang="en-US" sz="2000" dirty="0" err="1"/>
              <a:t>seperti</a:t>
            </a:r>
            <a:r>
              <a:rPr lang="en-US" sz="2000" dirty="0"/>
              <a:t> </a:t>
            </a:r>
            <a:r>
              <a:rPr lang="en-US" sz="2000" dirty="0" err="1"/>
              <a:t>buku</a:t>
            </a:r>
            <a:r>
              <a:rPr lang="en-US" sz="2000" dirty="0"/>
              <a:t> </a:t>
            </a:r>
            <a:r>
              <a:rPr lang="en-US" sz="2000" dirty="0" err="1"/>
              <a:t>cara</a:t>
            </a:r>
            <a:r>
              <a:rPr lang="en-US" sz="2000" dirty="0"/>
              <a:t> </a:t>
            </a:r>
            <a:r>
              <a:rPr lang="en-US" sz="2000" dirty="0" err="1"/>
              <a:t>bercocok</a:t>
            </a:r>
            <a:r>
              <a:rPr lang="en-US" sz="2000" dirty="0"/>
              <a:t> </a:t>
            </a:r>
            <a:r>
              <a:rPr lang="en-US" sz="2000" dirty="0" err="1"/>
              <a:t>tanam</a:t>
            </a:r>
            <a:r>
              <a:rPr lang="en-US" sz="2000" dirty="0"/>
              <a:t>, </a:t>
            </a:r>
            <a:r>
              <a:rPr lang="en-US" sz="2000" dirty="0" err="1"/>
              <a:t>beternak</a:t>
            </a:r>
            <a:r>
              <a:rPr lang="en-US" sz="2000" dirty="0"/>
              <a:t> </a:t>
            </a:r>
            <a:r>
              <a:rPr lang="en-US" sz="2000" dirty="0" err="1"/>
              <a:t>dan</a:t>
            </a:r>
            <a:r>
              <a:rPr lang="en-US" sz="2000" dirty="0"/>
              <a:t> </a:t>
            </a:r>
            <a:r>
              <a:rPr lang="en-US" sz="2000" dirty="0" err="1"/>
              <a:t>sebagainya</a:t>
            </a:r>
            <a:r>
              <a:rPr lang="en-US" sz="2000" dirty="0"/>
              <a:t>). </a:t>
            </a:r>
          </a:p>
          <a:p>
            <a:pPr marL="342900" indent="-342900" algn="just">
              <a:buFont typeface="Arial" panose="020B0604020202020204" pitchFamily="34" charset="0"/>
              <a:buChar char="•"/>
            </a:pPr>
            <a:r>
              <a:rPr lang="en-US" sz="2000" dirty="0" err="1" smtClean="0"/>
              <a:t>Kebudayaan</a:t>
            </a:r>
            <a:r>
              <a:rPr lang="en-US" sz="2000" dirty="0"/>
              <a:t>, (</a:t>
            </a:r>
            <a:r>
              <a:rPr lang="en-US" sz="2000" dirty="0" err="1"/>
              <a:t>Perpustakaan</a:t>
            </a:r>
            <a:r>
              <a:rPr lang="en-US" sz="2000" dirty="0"/>
              <a:t> </a:t>
            </a:r>
            <a:r>
              <a:rPr lang="en-US" sz="2000" dirty="0" err="1"/>
              <a:t>dapat</a:t>
            </a:r>
            <a:r>
              <a:rPr lang="en-US" sz="2000" dirty="0"/>
              <a:t> </a:t>
            </a:r>
            <a:r>
              <a:rPr lang="en-US" sz="2000" dirty="0" err="1"/>
              <a:t>menyediakan</a:t>
            </a:r>
            <a:r>
              <a:rPr lang="en-US" sz="2000" dirty="0"/>
              <a:t> </a:t>
            </a:r>
            <a:r>
              <a:rPr lang="en-US" sz="2000" dirty="0" err="1"/>
              <a:t>bahan-bahan</a:t>
            </a:r>
            <a:r>
              <a:rPr lang="en-US" sz="2000" dirty="0"/>
              <a:t> </a:t>
            </a:r>
            <a:r>
              <a:rPr lang="en-US" sz="2000" dirty="0" err="1"/>
              <a:t>pustaka</a:t>
            </a:r>
            <a:r>
              <a:rPr lang="en-US" sz="2000" dirty="0"/>
              <a:t> yang </a:t>
            </a:r>
            <a:r>
              <a:rPr lang="en-US" sz="2000" dirty="0" err="1"/>
              <a:t>mengandung</a:t>
            </a:r>
            <a:r>
              <a:rPr lang="en-US" sz="2000" dirty="0"/>
              <a:t> </a:t>
            </a:r>
            <a:r>
              <a:rPr lang="en-US" sz="2000" dirty="0" err="1"/>
              <a:t>nilai-nilai</a:t>
            </a:r>
            <a:r>
              <a:rPr lang="en-US" sz="2000" dirty="0"/>
              <a:t> </a:t>
            </a:r>
            <a:r>
              <a:rPr lang="en-US" sz="2000" dirty="0" err="1"/>
              <a:t>budaya</a:t>
            </a:r>
            <a:r>
              <a:rPr lang="en-US" sz="2000" dirty="0"/>
              <a:t> </a:t>
            </a:r>
            <a:r>
              <a:rPr lang="en-US" sz="2000" dirty="0" err="1"/>
              <a:t>seperti</a:t>
            </a:r>
            <a:r>
              <a:rPr lang="en-US" sz="2000" dirty="0"/>
              <a:t> </a:t>
            </a:r>
            <a:r>
              <a:rPr lang="en-US" sz="2000" dirty="0" err="1"/>
              <a:t>buku</a:t>
            </a:r>
            <a:r>
              <a:rPr lang="en-US" sz="2000" dirty="0"/>
              <a:t> </a:t>
            </a:r>
            <a:r>
              <a:rPr lang="en-US" sz="2000" dirty="0" err="1"/>
              <a:t>selayang</a:t>
            </a:r>
            <a:r>
              <a:rPr lang="en-US" sz="2000" dirty="0"/>
              <a:t> </a:t>
            </a:r>
            <a:r>
              <a:rPr lang="en-US" sz="2000" dirty="0" err="1"/>
              <a:t>pandang</a:t>
            </a:r>
            <a:r>
              <a:rPr lang="en-US" sz="2000" dirty="0"/>
              <a:t> </a:t>
            </a:r>
            <a:r>
              <a:rPr lang="en-US" sz="2000" dirty="0" err="1"/>
              <a:t>daerah-daerah</a:t>
            </a:r>
            <a:r>
              <a:rPr lang="en-US" sz="2000" dirty="0"/>
              <a:t> yang </a:t>
            </a:r>
            <a:r>
              <a:rPr lang="en-US" sz="2000" dirty="0" err="1"/>
              <a:t>ada</a:t>
            </a:r>
            <a:r>
              <a:rPr lang="en-US" sz="2000" dirty="0"/>
              <a:t> di </a:t>
            </a:r>
            <a:r>
              <a:rPr lang="en-US" sz="2000" dirty="0" err="1"/>
              <a:t>indonesia</a:t>
            </a:r>
            <a:r>
              <a:rPr lang="en-US" sz="2000" dirty="0"/>
              <a:t> </a:t>
            </a:r>
            <a:r>
              <a:rPr lang="en-US" sz="2000" dirty="0" err="1"/>
              <a:t>maupun</a:t>
            </a:r>
            <a:r>
              <a:rPr lang="en-US" sz="2000" dirty="0"/>
              <a:t> </a:t>
            </a:r>
            <a:r>
              <a:rPr lang="en-US" sz="2000" dirty="0" err="1"/>
              <a:t>luar</a:t>
            </a:r>
            <a:r>
              <a:rPr lang="en-US" sz="2000" dirty="0"/>
              <a:t> </a:t>
            </a:r>
            <a:r>
              <a:rPr lang="en-US" sz="2000" dirty="0" err="1"/>
              <a:t>negeri</a:t>
            </a:r>
            <a:r>
              <a:rPr lang="en-US" sz="2000" dirty="0" smtClean="0"/>
              <a:t>).</a:t>
            </a:r>
          </a:p>
          <a:p>
            <a:pPr marL="342900" indent="-342900" algn="just">
              <a:buFont typeface="Arial" panose="020B0604020202020204" pitchFamily="34" charset="0"/>
              <a:buChar char="•"/>
            </a:pPr>
            <a:r>
              <a:rPr lang="en-US" sz="2000" dirty="0"/>
              <a:t>Deposit </a:t>
            </a:r>
            <a:r>
              <a:rPr lang="en-US" sz="2000" dirty="0" err="1"/>
              <a:t>dan</a:t>
            </a:r>
            <a:r>
              <a:rPr lang="en-US" sz="2000" dirty="0"/>
              <a:t> </a:t>
            </a:r>
            <a:r>
              <a:rPr lang="en-US" sz="2000" dirty="0" err="1"/>
              <a:t>pelestarian</a:t>
            </a:r>
            <a:r>
              <a:rPr lang="en-US" sz="2000" dirty="0"/>
              <a:t>, (</a:t>
            </a:r>
            <a:r>
              <a:rPr lang="en-US" sz="2000" dirty="0" err="1"/>
              <a:t>untuk</a:t>
            </a:r>
            <a:r>
              <a:rPr lang="en-US" sz="2000" dirty="0"/>
              <a:t> </a:t>
            </a:r>
            <a:r>
              <a:rPr lang="en-US" sz="2000" dirty="0" err="1"/>
              <a:t>fungsi</a:t>
            </a:r>
            <a:r>
              <a:rPr lang="en-US" sz="2000" dirty="0"/>
              <a:t> </a:t>
            </a:r>
            <a:r>
              <a:rPr lang="en-US" sz="2000" dirty="0" err="1"/>
              <a:t>ini</a:t>
            </a:r>
            <a:r>
              <a:rPr lang="en-US" sz="2000" dirty="0"/>
              <a:t> </a:t>
            </a:r>
            <a:r>
              <a:rPr lang="en-US" sz="2000" dirty="0" err="1"/>
              <a:t>biasanya</a:t>
            </a:r>
            <a:r>
              <a:rPr lang="en-US" sz="2000" dirty="0"/>
              <a:t> </a:t>
            </a:r>
            <a:r>
              <a:rPr lang="en-US" sz="2000" dirty="0" err="1"/>
              <a:t>ditunjukkan</a:t>
            </a:r>
            <a:r>
              <a:rPr lang="en-US" sz="2000" dirty="0"/>
              <a:t> </a:t>
            </a:r>
            <a:r>
              <a:rPr lang="en-US" sz="2000" dirty="0" err="1"/>
              <a:t>kepada</a:t>
            </a:r>
            <a:r>
              <a:rPr lang="en-US" sz="2000" dirty="0"/>
              <a:t> </a:t>
            </a:r>
            <a:r>
              <a:rPr lang="en-US" sz="2000" dirty="0" err="1"/>
              <a:t>Perpustakaan</a:t>
            </a:r>
            <a:r>
              <a:rPr lang="en-US" sz="2000" dirty="0"/>
              <a:t> Nasional, </a:t>
            </a:r>
            <a:r>
              <a:rPr lang="en-US" sz="2000" dirty="0" err="1"/>
              <a:t>Umum</a:t>
            </a:r>
            <a:r>
              <a:rPr lang="en-US" sz="2000" dirty="0"/>
              <a:t>, </a:t>
            </a:r>
            <a:r>
              <a:rPr lang="en-US" sz="2000" dirty="0" err="1"/>
              <a:t>Khusus</a:t>
            </a:r>
            <a:r>
              <a:rPr lang="en-US" sz="2000" dirty="0"/>
              <a:t>, </a:t>
            </a:r>
            <a:r>
              <a:rPr lang="en-US" sz="2000" dirty="0" err="1"/>
              <a:t>maupun</a:t>
            </a:r>
            <a:r>
              <a:rPr lang="en-US" sz="2000" dirty="0"/>
              <a:t> </a:t>
            </a:r>
            <a:r>
              <a:rPr lang="en-US" sz="2000" dirty="0" err="1"/>
              <a:t>Perguruan</a:t>
            </a:r>
            <a:r>
              <a:rPr lang="en-US" sz="2000" dirty="0"/>
              <a:t> Tinggi)</a:t>
            </a:r>
          </a:p>
        </p:txBody>
      </p:sp>
    </p:spTree>
    <p:extLst>
      <p:ext uri="{BB962C8B-B14F-4D97-AF65-F5344CB8AC3E}">
        <p14:creationId xmlns:p14="http://schemas.microsoft.com/office/powerpoint/2010/main" val="38048067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4" y="2500536"/>
            <a:ext cx="12996845" cy="6001643"/>
          </a:xfrm>
          <a:prstGeom prst="rect">
            <a:avLst/>
          </a:prstGeom>
        </p:spPr>
        <p:txBody>
          <a:bodyPr wrap="square">
            <a:spAutoFit/>
          </a:bodyPr>
          <a:lstStyle/>
          <a:p>
            <a:pPr algn="just"/>
            <a:r>
              <a:rPr lang="en-US" sz="2400" dirty="0" err="1" smtClean="0"/>
              <a:t>Fungsi</a:t>
            </a:r>
            <a:r>
              <a:rPr lang="en-US" sz="2400" dirty="0" smtClean="0"/>
              <a:t> </a:t>
            </a:r>
            <a:r>
              <a:rPr lang="en-US" sz="2400" dirty="0" err="1"/>
              <a:t>layanan</a:t>
            </a:r>
            <a:r>
              <a:rPr lang="en-US" sz="2400" dirty="0"/>
              <a:t> </a:t>
            </a:r>
            <a:r>
              <a:rPr lang="en-US" sz="2400" dirty="0" err="1"/>
              <a:t>perpustakaan</a:t>
            </a:r>
            <a:r>
              <a:rPr lang="en-US" sz="2400" dirty="0"/>
              <a:t> </a:t>
            </a:r>
            <a:r>
              <a:rPr lang="en-US" sz="2400" dirty="0" err="1"/>
              <a:t>dapat</a:t>
            </a:r>
            <a:r>
              <a:rPr lang="en-US" sz="2400" dirty="0"/>
              <a:t> </a:t>
            </a:r>
            <a:r>
              <a:rPr lang="en-US" sz="2400" dirty="0" err="1"/>
              <a:t>tercapai</a:t>
            </a:r>
            <a:r>
              <a:rPr lang="en-US" sz="2400" dirty="0"/>
              <a:t> </a:t>
            </a:r>
            <a:r>
              <a:rPr lang="en-US" sz="2400" dirty="0" err="1"/>
              <a:t>secara</a:t>
            </a:r>
            <a:r>
              <a:rPr lang="en-US" sz="2400" dirty="0"/>
              <a:t> </a:t>
            </a:r>
            <a:r>
              <a:rPr lang="en-US" sz="2400" dirty="0" err="1"/>
              <a:t>maksimal</a:t>
            </a:r>
            <a:r>
              <a:rPr lang="en-US" sz="2400" dirty="0"/>
              <a:t> </a:t>
            </a:r>
            <a:r>
              <a:rPr lang="en-US" sz="2400" dirty="0" err="1"/>
              <a:t>maka</a:t>
            </a:r>
            <a:r>
              <a:rPr lang="en-US" sz="2400" dirty="0"/>
              <a:t> </a:t>
            </a:r>
            <a:r>
              <a:rPr lang="en-US" sz="2400" dirty="0" err="1"/>
              <a:t>perlu</a:t>
            </a:r>
            <a:r>
              <a:rPr lang="en-US" sz="2400" dirty="0"/>
              <a:t> </a:t>
            </a:r>
            <a:r>
              <a:rPr lang="en-US" sz="2400" dirty="0" err="1"/>
              <a:t>diperhatikan</a:t>
            </a:r>
            <a:r>
              <a:rPr lang="en-US" sz="2400" dirty="0"/>
              <a:t> </a:t>
            </a:r>
            <a:r>
              <a:rPr lang="en-US" sz="2400" dirty="0" err="1"/>
              <a:t>beberapa</a:t>
            </a:r>
            <a:r>
              <a:rPr lang="en-US" sz="2400" dirty="0"/>
              <a:t> </a:t>
            </a:r>
            <a:r>
              <a:rPr lang="en-US" sz="2400" dirty="0" err="1"/>
              <a:t>hal</a:t>
            </a:r>
            <a:r>
              <a:rPr lang="en-US" sz="2400" dirty="0"/>
              <a:t> </a:t>
            </a:r>
            <a:r>
              <a:rPr lang="en-US" sz="2400" dirty="0" err="1"/>
              <a:t>berikut</a:t>
            </a:r>
            <a:r>
              <a:rPr lang="en-US" sz="2400" dirty="0"/>
              <a:t> </a:t>
            </a:r>
            <a:r>
              <a:rPr lang="en-US" sz="2400" dirty="0" err="1"/>
              <a:t>ini</a:t>
            </a:r>
            <a:r>
              <a:rPr lang="en-US" sz="2400" dirty="0"/>
              <a:t>: </a:t>
            </a:r>
            <a:endParaRPr lang="en-US" sz="2400" dirty="0" smtClean="0"/>
          </a:p>
          <a:p>
            <a:pPr marL="342900" indent="-342900" algn="just">
              <a:buFont typeface="Arial" panose="020B0604020202020204" pitchFamily="34" charset="0"/>
              <a:buChar char="•"/>
            </a:pPr>
            <a:r>
              <a:rPr lang="en-US" sz="2400" dirty="0" err="1" smtClean="0"/>
              <a:t>Adanya</a:t>
            </a:r>
            <a:r>
              <a:rPr lang="en-US" sz="2400" dirty="0" smtClean="0"/>
              <a:t> </a:t>
            </a:r>
            <a:r>
              <a:rPr lang="en-US" sz="2400" dirty="0" err="1"/>
              <a:t>iklim</a:t>
            </a:r>
            <a:r>
              <a:rPr lang="en-US" sz="2400" dirty="0"/>
              <a:t> yang </a:t>
            </a:r>
            <a:r>
              <a:rPr lang="en-US" sz="2400" dirty="0" err="1"/>
              <a:t>kondusif</a:t>
            </a:r>
            <a:r>
              <a:rPr lang="en-US" sz="2400" dirty="0"/>
              <a:t> </a:t>
            </a:r>
            <a:r>
              <a:rPr lang="en-US" sz="2400" dirty="0" err="1"/>
              <a:t>untuk</a:t>
            </a:r>
            <a:r>
              <a:rPr lang="en-US" sz="2400" dirty="0"/>
              <a:t> </a:t>
            </a:r>
            <a:r>
              <a:rPr lang="en-US" sz="2400" dirty="0" err="1"/>
              <a:t>menciptakan</a:t>
            </a:r>
            <a:r>
              <a:rPr lang="en-US" sz="2400" dirty="0"/>
              <a:t> </a:t>
            </a:r>
            <a:r>
              <a:rPr lang="en-US" sz="2400" dirty="0" err="1"/>
              <a:t>minat</a:t>
            </a:r>
            <a:r>
              <a:rPr lang="en-US" sz="2400" dirty="0"/>
              <a:t> </a:t>
            </a:r>
            <a:r>
              <a:rPr lang="en-US" sz="2400" dirty="0" err="1"/>
              <a:t>baca</a:t>
            </a:r>
            <a:r>
              <a:rPr lang="en-US" sz="2400" dirty="0"/>
              <a:t>, </a:t>
            </a:r>
            <a:r>
              <a:rPr lang="en-US" sz="2400" dirty="0" err="1"/>
              <a:t>gairah</a:t>
            </a:r>
            <a:r>
              <a:rPr lang="en-US" sz="2400" dirty="0"/>
              <a:t> </a:t>
            </a:r>
            <a:r>
              <a:rPr lang="en-US" sz="2400" dirty="0" err="1"/>
              <a:t>membaca</a:t>
            </a:r>
            <a:r>
              <a:rPr lang="en-US" sz="2400" dirty="0"/>
              <a:t> </a:t>
            </a:r>
            <a:r>
              <a:rPr lang="en-US" sz="2400" dirty="0" err="1"/>
              <a:t>dan</a:t>
            </a:r>
            <a:r>
              <a:rPr lang="en-US" sz="2400" dirty="0"/>
              <a:t> </a:t>
            </a:r>
            <a:r>
              <a:rPr lang="en-US" sz="2400" dirty="0" err="1"/>
              <a:t>kebiasaan</a:t>
            </a:r>
            <a:r>
              <a:rPr lang="en-US" sz="2400" dirty="0"/>
              <a:t> </a:t>
            </a:r>
            <a:r>
              <a:rPr lang="en-US" sz="2400" dirty="0" err="1"/>
              <a:t>membaca</a:t>
            </a:r>
            <a:r>
              <a:rPr lang="en-US" sz="2400" dirty="0"/>
              <a:t>. </a:t>
            </a:r>
            <a:r>
              <a:rPr lang="en-US" sz="2400" dirty="0" err="1"/>
              <a:t>Iklim</a:t>
            </a:r>
            <a:r>
              <a:rPr lang="en-US" sz="2400" dirty="0"/>
              <a:t> </a:t>
            </a:r>
            <a:r>
              <a:rPr lang="en-US" sz="2400" dirty="0" err="1"/>
              <a:t>ini</a:t>
            </a:r>
            <a:r>
              <a:rPr lang="en-US" sz="2400" dirty="0"/>
              <a:t> </a:t>
            </a:r>
            <a:r>
              <a:rPr lang="en-US" sz="2400" dirty="0" err="1"/>
              <a:t>diciptakan</a:t>
            </a:r>
            <a:r>
              <a:rPr lang="en-US" sz="2400" dirty="0"/>
              <a:t> </a:t>
            </a:r>
            <a:r>
              <a:rPr lang="en-US" sz="2400" dirty="0" err="1"/>
              <a:t>oleh</a:t>
            </a:r>
            <a:r>
              <a:rPr lang="en-US" sz="2400" dirty="0"/>
              <a:t> </a:t>
            </a:r>
            <a:r>
              <a:rPr lang="en-US" sz="2400" dirty="0" err="1"/>
              <a:t>perpustakaan</a:t>
            </a:r>
            <a:r>
              <a:rPr lang="en-US" sz="2400" dirty="0"/>
              <a:t> </a:t>
            </a:r>
            <a:r>
              <a:rPr lang="en-US" sz="2400" dirty="0" err="1"/>
              <a:t>melalui</a:t>
            </a:r>
            <a:r>
              <a:rPr lang="en-US" sz="2400" dirty="0"/>
              <a:t> </a:t>
            </a:r>
            <a:r>
              <a:rPr lang="en-US" sz="2400" dirty="0" err="1"/>
              <a:t>berbagai</a:t>
            </a:r>
            <a:r>
              <a:rPr lang="en-US" sz="2400" dirty="0"/>
              <a:t> </a:t>
            </a:r>
            <a:r>
              <a:rPr lang="en-US" sz="2400" dirty="0" err="1"/>
              <a:t>kegiatan</a:t>
            </a:r>
            <a:r>
              <a:rPr lang="en-US" sz="2400" dirty="0"/>
              <a:t> </a:t>
            </a:r>
            <a:r>
              <a:rPr lang="en-US" sz="2400" dirty="0" err="1"/>
              <a:t>seperti</a:t>
            </a:r>
            <a:r>
              <a:rPr lang="en-US" sz="2400" dirty="0"/>
              <a:t> </a:t>
            </a:r>
            <a:r>
              <a:rPr lang="en-US" sz="2400" dirty="0" err="1"/>
              <a:t>promosi</a:t>
            </a:r>
            <a:r>
              <a:rPr lang="en-US" sz="2400" dirty="0"/>
              <a:t> </a:t>
            </a:r>
            <a:r>
              <a:rPr lang="en-US" sz="2400" dirty="0" err="1"/>
              <a:t>perpustakaan</a:t>
            </a:r>
            <a:r>
              <a:rPr lang="en-US" sz="2400" dirty="0"/>
              <a:t>, </a:t>
            </a:r>
            <a:r>
              <a:rPr lang="en-US" sz="2400" dirty="0" err="1"/>
              <a:t>kegiatan</a:t>
            </a:r>
            <a:r>
              <a:rPr lang="en-US" sz="2400" dirty="0"/>
              <a:t> </a:t>
            </a:r>
            <a:r>
              <a:rPr lang="en-US" sz="2400" dirty="0" err="1"/>
              <a:t>lomba</a:t>
            </a:r>
            <a:r>
              <a:rPr lang="en-US" sz="2400" dirty="0"/>
              <a:t> </a:t>
            </a:r>
            <a:r>
              <a:rPr lang="en-US" sz="2400" dirty="0" err="1"/>
              <a:t>minat</a:t>
            </a:r>
            <a:r>
              <a:rPr lang="en-US" sz="2400" dirty="0"/>
              <a:t> </a:t>
            </a:r>
            <a:r>
              <a:rPr lang="en-US" sz="2400" dirty="0" err="1"/>
              <a:t>baca</a:t>
            </a:r>
            <a:r>
              <a:rPr lang="en-US" sz="2400" dirty="0"/>
              <a:t>, </a:t>
            </a:r>
            <a:r>
              <a:rPr lang="en-US" sz="2400" dirty="0" err="1"/>
              <a:t>pameran</a:t>
            </a:r>
            <a:r>
              <a:rPr lang="en-US" sz="2400" dirty="0"/>
              <a:t> </a:t>
            </a:r>
            <a:r>
              <a:rPr lang="en-US" sz="2400" dirty="0" err="1"/>
              <a:t>buku</a:t>
            </a:r>
            <a:r>
              <a:rPr lang="en-US" sz="2400" dirty="0"/>
              <a:t>, </a:t>
            </a:r>
            <a:r>
              <a:rPr lang="en-US" sz="2400" dirty="0" err="1"/>
              <a:t>pameran</a:t>
            </a:r>
            <a:r>
              <a:rPr lang="en-US" sz="2400" dirty="0"/>
              <a:t> </a:t>
            </a:r>
            <a:r>
              <a:rPr lang="en-US" sz="2400" dirty="0" err="1"/>
              <a:t>koleksi</a:t>
            </a:r>
            <a:r>
              <a:rPr lang="en-US" sz="2400" dirty="0"/>
              <a:t> yang </a:t>
            </a:r>
            <a:r>
              <a:rPr lang="en-US" sz="2400" dirty="0" err="1"/>
              <a:t>bernilai</a:t>
            </a:r>
            <a:r>
              <a:rPr lang="en-US" sz="2400" dirty="0"/>
              <a:t> </a:t>
            </a:r>
            <a:r>
              <a:rPr lang="en-US" sz="2400" dirty="0" err="1"/>
              <a:t>khusus</a:t>
            </a:r>
            <a:r>
              <a:rPr lang="en-US" sz="2400" dirty="0"/>
              <a:t>. </a:t>
            </a:r>
          </a:p>
          <a:p>
            <a:pPr marL="342900" indent="-342900" algn="just">
              <a:buFont typeface="Arial" panose="020B0604020202020204" pitchFamily="34" charset="0"/>
              <a:buChar char="•"/>
            </a:pPr>
            <a:r>
              <a:rPr lang="en-US" sz="2400" dirty="0" err="1" smtClean="0"/>
              <a:t>Tersedianya</a:t>
            </a:r>
            <a:r>
              <a:rPr lang="en-US" sz="2400" dirty="0" smtClean="0"/>
              <a:t> </a:t>
            </a:r>
            <a:r>
              <a:rPr lang="en-US" sz="2400" dirty="0" err="1"/>
              <a:t>koleksi</a:t>
            </a:r>
            <a:r>
              <a:rPr lang="en-US" sz="2400" dirty="0"/>
              <a:t> yang </a:t>
            </a:r>
            <a:r>
              <a:rPr lang="en-US" sz="2400" dirty="0" err="1"/>
              <a:t>sesuai</a:t>
            </a:r>
            <a:r>
              <a:rPr lang="en-US" sz="2400" dirty="0"/>
              <a:t> </a:t>
            </a:r>
            <a:r>
              <a:rPr lang="en-US" sz="2400" dirty="0" err="1"/>
              <a:t>dengan</a:t>
            </a:r>
            <a:r>
              <a:rPr lang="en-US" sz="2400" dirty="0"/>
              <a:t> </a:t>
            </a:r>
            <a:r>
              <a:rPr lang="en-US" sz="2400" dirty="0" err="1"/>
              <a:t>kebutuhan</a:t>
            </a:r>
            <a:r>
              <a:rPr lang="en-US" sz="2400" dirty="0"/>
              <a:t> </a:t>
            </a:r>
            <a:r>
              <a:rPr lang="en-US" sz="2400" dirty="0" err="1"/>
              <a:t>dan</a:t>
            </a:r>
            <a:r>
              <a:rPr lang="en-US" sz="2400" dirty="0"/>
              <a:t> </a:t>
            </a:r>
            <a:r>
              <a:rPr lang="en-US" sz="2400" dirty="0" err="1"/>
              <a:t>selera</a:t>
            </a:r>
            <a:r>
              <a:rPr lang="en-US" sz="2400" dirty="0"/>
              <a:t> </a:t>
            </a:r>
            <a:r>
              <a:rPr lang="en-US" sz="2400" dirty="0" err="1"/>
              <a:t>pemakai</a:t>
            </a:r>
            <a:r>
              <a:rPr lang="en-US" sz="2400" dirty="0"/>
              <a:t> </a:t>
            </a:r>
            <a:r>
              <a:rPr lang="en-US" sz="2400" dirty="0" err="1"/>
              <a:t>perpustakaan</a:t>
            </a:r>
            <a:r>
              <a:rPr lang="en-US" sz="2400" dirty="0"/>
              <a:t>. </a:t>
            </a:r>
          </a:p>
          <a:p>
            <a:pPr marL="342900" indent="-342900" algn="just">
              <a:buFont typeface="Arial" panose="020B0604020202020204" pitchFamily="34" charset="0"/>
              <a:buChar char="•"/>
            </a:pPr>
            <a:r>
              <a:rPr lang="en-US" sz="2400" dirty="0" err="1" smtClean="0"/>
              <a:t>Perpustakaan</a:t>
            </a:r>
            <a:r>
              <a:rPr lang="en-US" sz="2400" dirty="0" smtClean="0"/>
              <a:t> </a:t>
            </a:r>
            <a:r>
              <a:rPr lang="en-US" sz="2400" dirty="0" err="1"/>
              <a:t>diselenggarakan</a:t>
            </a:r>
            <a:r>
              <a:rPr lang="en-US" sz="2400" dirty="0"/>
              <a:t> </a:t>
            </a:r>
            <a:r>
              <a:rPr lang="en-US" sz="2400" dirty="0" err="1"/>
              <a:t>dengan</a:t>
            </a:r>
            <a:r>
              <a:rPr lang="en-US" sz="2400" dirty="0"/>
              <a:t> </a:t>
            </a:r>
            <a:r>
              <a:rPr lang="en-US" sz="2400" dirty="0" err="1"/>
              <a:t>teratur</a:t>
            </a:r>
            <a:r>
              <a:rPr lang="en-US" sz="2400" dirty="0"/>
              <a:t> </a:t>
            </a:r>
            <a:r>
              <a:rPr lang="en-US" sz="2400" dirty="0" err="1"/>
              <a:t>dan</a:t>
            </a:r>
            <a:r>
              <a:rPr lang="en-US" sz="2400" dirty="0"/>
              <a:t> </a:t>
            </a:r>
            <a:r>
              <a:rPr lang="en-US" sz="2400" dirty="0" err="1"/>
              <a:t>diorganisir</a:t>
            </a:r>
            <a:r>
              <a:rPr lang="en-US" sz="2400" dirty="0"/>
              <a:t> </a:t>
            </a:r>
            <a:r>
              <a:rPr lang="en-US" sz="2400" dirty="0" err="1"/>
              <a:t>secara</a:t>
            </a:r>
            <a:r>
              <a:rPr lang="en-US" sz="2400" dirty="0"/>
              <a:t> </a:t>
            </a:r>
            <a:r>
              <a:rPr lang="en-US" sz="2400" dirty="0" err="1"/>
              <a:t>baik</a:t>
            </a:r>
            <a:r>
              <a:rPr lang="en-US" sz="2400" dirty="0"/>
              <a:t>, </a:t>
            </a:r>
            <a:r>
              <a:rPr lang="en-US" sz="2400" dirty="0" err="1"/>
              <a:t>artinya</a:t>
            </a:r>
            <a:r>
              <a:rPr lang="en-US" sz="2400" dirty="0"/>
              <a:t> </a:t>
            </a:r>
            <a:r>
              <a:rPr lang="en-US" sz="2400" dirty="0" err="1"/>
              <a:t>perpustakaan</a:t>
            </a:r>
            <a:r>
              <a:rPr lang="en-US" sz="2400" dirty="0"/>
              <a:t> </a:t>
            </a:r>
            <a:r>
              <a:rPr lang="en-US" sz="2400" dirty="0" err="1"/>
              <a:t>dikelola</a:t>
            </a:r>
            <a:r>
              <a:rPr lang="en-US" sz="2400" dirty="0"/>
              <a:t> </a:t>
            </a:r>
            <a:r>
              <a:rPr lang="en-US" sz="2400" dirty="0" err="1"/>
              <a:t>dengan</a:t>
            </a:r>
            <a:r>
              <a:rPr lang="en-US" sz="2400" dirty="0"/>
              <a:t> </a:t>
            </a:r>
            <a:r>
              <a:rPr lang="en-US" sz="2400" dirty="0" err="1"/>
              <a:t>baik</a:t>
            </a:r>
            <a:r>
              <a:rPr lang="en-US" sz="2400" dirty="0"/>
              <a:t> </a:t>
            </a:r>
            <a:r>
              <a:rPr lang="en-US" sz="2400" dirty="0" err="1"/>
              <a:t>dan</a:t>
            </a:r>
            <a:r>
              <a:rPr lang="en-US" sz="2400" dirty="0"/>
              <a:t> </a:t>
            </a:r>
            <a:r>
              <a:rPr lang="en-US" sz="2400" dirty="0" err="1"/>
              <a:t>tertumpu</a:t>
            </a:r>
            <a:r>
              <a:rPr lang="en-US" sz="2400" dirty="0"/>
              <a:t> </a:t>
            </a:r>
            <a:r>
              <a:rPr lang="en-US" sz="2400" dirty="0" err="1"/>
              <a:t>pada</a:t>
            </a:r>
            <a:r>
              <a:rPr lang="en-US" sz="2400" dirty="0"/>
              <a:t> </a:t>
            </a:r>
            <a:r>
              <a:rPr lang="en-US" sz="2400" dirty="0" err="1"/>
              <a:t>manajemen</a:t>
            </a:r>
            <a:r>
              <a:rPr lang="en-US" sz="2400" dirty="0"/>
              <a:t> </a:t>
            </a:r>
            <a:r>
              <a:rPr lang="en-US" sz="2400" dirty="0" err="1"/>
              <a:t>penyelenggaraan</a:t>
            </a:r>
            <a:r>
              <a:rPr lang="en-US" sz="2400" dirty="0"/>
              <a:t> </a:t>
            </a:r>
            <a:r>
              <a:rPr lang="en-US" sz="2400" dirty="0" err="1"/>
              <a:t>perpustakaan</a:t>
            </a:r>
            <a:r>
              <a:rPr lang="en-US" sz="2400" dirty="0"/>
              <a:t> </a:t>
            </a:r>
            <a:r>
              <a:rPr lang="en-US" sz="2400" dirty="0" err="1"/>
              <a:t>serta</a:t>
            </a:r>
            <a:r>
              <a:rPr lang="en-US" sz="2400" dirty="0"/>
              <a:t> </a:t>
            </a:r>
            <a:r>
              <a:rPr lang="en-US" sz="2400" dirty="0" err="1"/>
              <a:t>adanya</a:t>
            </a:r>
            <a:r>
              <a:rPr lang="en-US" sz="2400" dirty="0"/>
              <a:t> </a:t>
            </a:r>
            <a:r>
              <a:rPr lang="en-US" sz="2400" dirty="0" err="1"/>
              <a:t>tertib</a:t>
            </a:r>
            <a:r>
              <a:rPr lang="en-US" sz="2400" dirty="0"/>
              <a:t> </a:t>
            </a:r>
            <a:r>
              <a:rPr lang="en-US" sz="2400" dirty="0" err="1"/>
              <a:t>administrasi</a:t>
            </a:r>
            <a:r>
              <a:rPr lang="en-US" sz="2400" dirty="0"/>
              <a:t>. </a:t>
            </a:r>
          </a:p>
          <a:p>
            <a:pPr marL="342900" indent="-342900" algn="just">
              <a:buFont typeface="Arial" panose="020B0604020202020204" pitchFamily="34" charset="0"/>
              <a:buChar char="•"/>
            </a:pPr>
            <a:r>
              <a:rPr lang="en-US" sz="2400" dirty="0" err="1" smtClean="0"/>
              <a:t>Pemakaian</a:t>
            </a:r>
            <a:r>
              <a:rPr lang="en-US" sz="2400" dirty="0" smtClean="0"/>
              <a:t> </a:t>
            </a:r>
            <a:r>
              <a:rPr lang="en-US" sz="2400" dirty="0" err="1"/>
              <a:t>mengetahui</a:t>
            </a:r>
            <a:r>
              <a:rPr lang="en-US" sz="2400" dirty="0"/>
              <a:t> </a:t>
            </a:r>
            <a:r>
              <a:rPr lang="en-US" sz="2400" dirty="0" err="1"/>
              <a:t>cara-cara</a:t>
            </a:r>
            <a:r>
              <a:rPr lang="en-US" sz="2400" dirty="0"/>
              <a:t> </a:t>
            </a:r>
            <a:r>
              <a:rPr lang="en-US" sz="2400" dirty="0" err="1"/>
              <a:t>pemanfaatan</a:t>
            </a:r>
            <a:r>
              <a:rPr lang="en-US" sz="2400" dirty="0"/>
              <a:t> </a:t>
            </a:r>
            <a:r>
              <a:rPr lang="en-US" sz="2400" dirty="0" err="1"/>
              <a:t>perpustakaan</a:t>
            </a:r>
            <a:r>
              <a:rPr lang="en-US" sz="2400" dirty="0"/>
              <a:t> </a:t>
            </a:r>
            <a:r>
              <a:rPr lang="en-US" sz="2400" dirty="0" err="1"/>
              <a:t>dengan</a:t>
            </a:r>
            <a:r>
              <a:rPr lang="en-US" sz="2400" dirty="0"/>
              <a:t> </a:t>
            </a:r>
            <a:r>
              <a:rPr lang="en-US" sz="2400" dirty="0" err="1"/>
              <a:t>baik</a:t>
            </a:r>
            <a:r>
              <a:rPr lang="en-US" sz="2400" dirty="0"/>
              <a:t>. </a:t>
            </a:r>
            <a:r>
              <a:rPr lang="en-US" sz="2400" dirty="0" err="1"/>
              <a:t>Untuk</a:t>
            </a:r>
            <a:r>
              <a:rPr lang="en-US" sz="2400" dirty="0"/>
              <a:t> </a:t>
            </a:r>
            <a:r>
              <a:rPr lang="en-US" sz="2400" dirty="0" err="1"/>
              <a:t>menunjang</a:t>
            </a:r>
            <a:r>
              <a:rPr lang="en-US" sz="2400" dirty="0"/>
              <a:t> </a:t>
            </a:r>
            <a:r>
              <a:rPr lang="en-US" sz="2400" dirty="0" err="1"/>
              <a:t>ini</a:t>
            </a:r>
            <a:r>
              <a:rPr lang="en-US" sz="2400" dirty="0"/>
              <a:t> </a:t>
            </a:r>
            <a:r>
              <a:rPr lang="en-US" sz="2400" dirty="0" err="1"/>
              <a:t>perpustakaan</a:t>
            </a:r>
            <a:r>
              <a:rPr lang="en-US" sz="2400" dirty="0"/>
              <a:t> </a:t>
            </a:r>
            <a:r>
              <a:rPr lang="en-US" sz="2400" dirty="0" err="1"/>
              <a:t>perlu</a:t>
            </a:r>
            <a:r>
              <a:rPr lang="en-US" sz="2400" dirty="0"/>
              <a:t> </a:t>
            </a:r>
            <a:r>
              <a:rPr lang="en-US" sz="2400" dirty="0" err="1"/>
              <a:t>membuat</a:t>
            </a:r>
            <a:r>
              <a:rPr lang="en-US" sz="2400" dirty="0"/>
              <a:t> </a:t>
            </a:r>
            <a:r>
              <a:rPr lang="en-US" sz="2400" dirty="0" err="1"/>
              <a:t>rambu-rambu</a:t>
            </a:r>
            <a:r>
              <a:rPr lang="en-US" sz="2400" dirty="0"/>
              <a:t> yang </a:t>
            </a:r>
            <a:r>
              <a:rPr lang="en-US" sz="2400" dirty="0" err="1"/>
              <a:t>dapat</a:t>
            </a:r>
            <a:r>
              <a:rPr lang="en-US" sz="2400" dirty="0"/>
              <a:t> </a:t>
            </a:r>
            <a:r>
              <a:rPr lang="en-US" sz="2400" dirty="0" err="1"/>
              <a:t>menuntun</a:t>
            </a:r>
            <a:r>
              <a:rPr lang="en-US" sz="2400" dirty="0"/>
              <a:t> </a:t>
            </a:r>
            <a:r>
              <a:rPr lang="en-US" sz="2400" dirty="0" err="1"/>
              <a:t>pemakai</a:t>
            </a:r>
            <a:r>
              <a:rPr lang="en-US" sz="2400" dirty="0"/>
              <a:t> </a:t>
            </a:r>
            <a:r>
              <a:rPr lang="en-US" sz="2400" dirty="0" err="1"/>
              <a:t>atau</a:t>
            </a:r>
            <a:r>
              <a:rPr lang="en-US" sz="2400" dirty="0"/>
              <a:t> </a:t>
            </a:r>
            <a:r>
              <a:rPr lang="en-US" sz="2400" dirty="0" err="1"/>
              <a:t>perpustakaan</a:t>
            </a:r>
            <a:r>
              <a:rPr lang="en-US" sz="2400" dirty="0"/>
              <a:t> </a:t>
            </a:r>
            <a:r>
              <a:rPr lang="en-US" sz="2400" dirty="0" err="1"/>
              <a:t>membekali</a:t>
            </a:r>
            <a:r>
              <a:rPr lang="en-US" sz="2400" dirty="0"/>
              <a:t> </a:t>
            </a:r>
            <a:r>
              <a:rPr lang="en-US" sz="2400" dirty="0" err="1"/>
              <a:t>sejumlah</a:t>
            </a:r>
            <a:r>
              <a:rPr lang="en-US" sz="2400" dirty="0"/>
              <a:t> </a:t>
            </a:r>
            <a:r>
              <a:rPr lang="en-US" sz="2400" dirty="0" err="1"/>
              <a:t>pengetahuan</a:t>
            </a:r>
            <a:r>
              <a:rPr lang="en-US" sz="2400" dirty="0"/>
              <a:t> </a:t>
            </a:r>
            <a:r>
              <a:rPr lang="en-US" sz="2400" dirty="0" err="1"/>
              <a:t>kepada</a:t>
            </a:r>
            <a:r>
              <a:rPr lang="en-US" sz="2400" dirty="0"/>
              <a:t> </a:t>
            </a:r>
            <a:r>
              <a:rPr lang="en-US" sz="2400" dirty="0" err="1"/>
              <a:t>pemakai</a:t>
            </a:r>
            <a:r>
              <a:rPr lang="en-US" sz="2400" dirty="0"/>
              <a:t> </a:t>
            </a:r>
            <a:r>
              <a:rPr lang="en-US" sz="2400" dirty="0" err="1"/>
              <a:t>tentang</a:t>
            </a:r>
            <a:r>
              <a:rPr lang="en-US" sz="2400" dirty="0"/>
              <a:t> </a:t>
            </a:r>
            <a:r>
              <a:rPr lang="en-US" sz="2400" dirty="0" err="1"/>
              <a:t>cara-cara</a:t>
            </a:r>
            <a:r>
              <a:rPr lang="en-US" sz="2400" dirty="0"/>
              <a:t> </a:t>
            </a:r>
            <a:r>
              <a:rPr lang="en-US" sz="2400" dirty="0" err="1"/>
              <a:t>mencari</a:t>
            </a:r>
            <a:r>
              <a:rPr lang="en-US" sz="2400" dirty="0"/>
              <a:t>/</a:t>
            </a:r>
            <a:r>
              <a:rPr lang="en-US" sz="2400" dirty="0" err="1"/>
              <a:t>menemukan</a:t>
            </a:r>
            <a:r>
              <a:rPr lang="en-US" sz="2400" dirty="0"/>
              <a:t> </a:t>
            </a:r>
            <a:r>
              <a:rPr lang="en-US" sz="2400" dirty="0" err="1"/>
              <a:t>informasi</a:t>
            </a:r>
            <a:r>
              <a:rPr lang="en-US" sz="2400" dirty="0"/>
              <a:t> di </a:t>
            </a:r>
            <a:r>
              <a:rPr lang="en-US" sz="2400" dirty="0" err="1"/>
              <a:t>perpustakaan</a:t>
            </a:r>
            <a:r>
              <a:rPr lang="en-US" sz="2400" dirty="0" smtClean="0"/>
              <a:t>.</a:t>
            </a:r>
          </a:p>
          <a:p>
            <a:pPr marL="342900" indent="-342900" algn="just">
              <a:buFont typeface="Arial" panose="020B0604020202020204" pitchFamily="34" charset="0"/>
              <a:buChar char="•"/>
            </a:pPr>
            <a:r>
              <a:rPr lang="en-US" sz="2400" dirty="0" err="1"/>
              <a:t>Adanya</a:t>
            </a:r>
            <a:r>
              <a:rPr lang="en-US" sz="2400" dirty="0"/>
              <a:t> </a:t>
            </a:r>
            <a:r>
              <a:rPr lang="en-US" sz="2400" dirty="0" err="1"/>
              <a:t>pustakawan</a:t>
            </a:r>
            <a:r>
              <a:rPr lang="en-US" sz="2400" dirty="0"/>
              <a:t> </a:t>
            </a:r>
            <a:r>
              <a:rPr lang="en-US" sz="2400" dirty="0" err="1"/>
              <a:t>atau</a:t>
            </a:r>
            <a:r>
              <a:rPr lang="en-US" sz="2400" dirty="0"/>
              <a:t> </a:t>
            </a:r>
            <a:r>
              <a:rPr lang="en-US" sz="2400" dirty="0" err="1"/>
              <a:t>tenaga</a:t>
            </a:r>
            <a:r>
              <a:rPr lang="en-US" sz="2400" dirty="0"/>
              <a:t> </a:t>
            </a:r>
            <a:r>
              <a:rPr lang="en-US" sz="2400" dirty="0" err="1"/>
              <a:t>perpustakaan</a:t>
            </a:r>
            <a:r>
              <a:rPr lang="en-US" sz="2400" dirty="0"/>
              <a:t> yang </a:t>
            </a:r>
            <a:r>
              <a:rPr lang="en-US" sz="2400" dirty="0" err="1"/>
              <a:t>memiliki</a:t>
            </a:r>
            <a:r>
              <a:rPr lang="en-US" sz="2400" dirty="0"/>
              <a:t> </a:t>
            </a:r>
            <a:r>
              <a:rPr lang="en-US" sz="2400" dirty="0" err="1"/>
              <a:t>pengetahuan</a:t>
            </a:r>
            <a:r>
              <a:rPr lang="en-US" sz="2400" dirty="0"/>
              <a:t> </a:t>
            </a:r>
            <a:r>
              <a:rPr lang="en-US" sz="2400" dirty="0" err="1"/>
              <a:t>dan</a:t>
            </a:r>
            <a:r>
              <a:rPr lang="en-US" sz="2400" dirty="0"/>
              <a:t> </a:t>
            </a:r>
            <a:r>
              <a:rPr lang="en-US" sz="2400" dirty="0" err="1"/>
              <a:t>keterampilan</a:t>
            </a:r>
            <a:r>
              <a:rPr lang="en-US" sz="2400" dirty="0"/>
              <a:t> </a:t>
            </a:r>
            <a:r>
              <a:rPr lang="en-US" sz="2400" dirty="0" err="1"/>
              <a:t>bidang</a:t>
            </a:r>
            <a:r>
              <a:rPr lang="en-US" sz="2400" dirty="0"/>
              <a:t> </a:t>
            </a:r>
            <a:r>
              <a:rPr lang="en-US" sz="2400" dirty="0" err="1"/>
              <a:t>kepustakawan</a:t>
            </a:r>
            <a:r>
              <a:rPr lang="en-US" sz="2400" dirty="0"/>
              <a:t> yang </a:t>
            </a:r>
            <a:r>
              <a:rPr lang="en-US" sz="2400" dirty="0" err="1"/>
              <a:t>memadai</a:t>
            </a:r>
            <a:r>
              <a:rPr lang="en-US" sz="2400" dirty="0"/>
              <a:t>.</a:t>
            </a:r>
          </a:p>
        </p:txBody>
      </p:sp>
    </p:spTree>
    <p:extLst>
      <p:ext uri="{BB962C8B-B14F-4D97-AF65-F5344CB8AC3E}">
        <p14:creationId xmlns:p14="http://schemas.microsoft.com/office/powerpoint/2010/main" val="32587731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16560"/>
            <a:ext cx="13004800" cy="4524315"/>
          </a:xfrm>
          <a:prstGeom prst="rect">
            <a:avLst/>
          </a:prstGeom>
        </p:spPr>
        <p:txBody>
          <a:bodyPr wrap="square">
            <a:spAutoFit/>
          </a:bodyPr>
          <a:lstStyle/>
          <a:p>
            <a:pPr algn="just"/>
            <a:r>
              <a:rPr lang="en-US" sz="3200" dirty="0" err="1"/>
              <a:t>Jenis</a:t>
            </a:r>
            <a:r>
              <a:rPr lang="en-US" sz="3200" dirty="0"/>
              <a:t> </a:t>
            </a:r>
            <a:r>
              <a:rPr lang="en-US" sz="3200" dirty="0" err="1"/>
              <a:t>Layanan</a:t>
            </a:r>
            <a:r>
              <a:rPr lang="en-US" sz="3200" dirty="0"/>
              <a:t> yang </a:t>
            </a:r>
            <a:r>
              <a:rPr lang="en-US" sz="3200" dirty="0" err="1"/>
              <a:t>diberikan</a:t>
            </a:r>
            <a:r>
              <a:rPr lang="en-US" sz="3200" dirty="0"/>
              <a:t> </a:t>
            </a:r>
            <a:r>
              <a:rPr lang="en-US" sz="3200" dirty="0" err="1"/>
              <a:t>perpustakaan</a:t>
            </a:r>
            <a:r>
              <a:rPr lang="en-US" sz="3200" dirty="0"/>
              <a:t> </a:t>
            </a:r>
            <a:r>
              <a:rPr lang="en-US" sz="3200" dirty="0" err="1"/>
              <a:t>ada</a:t>
            </a:r>
            <a:r>
              <a:rPr lang="en-US" sz="3200" dirty="0"/>
              <a:t> </a:t>
            </a:r>
            <a:r>
              <a:rPr lang="en-US" sz="3200" dirty="0" err="1"/>
              <a:t>beberapa</a:t>
            </a:r>
            <a:r>
              <a:rPr lang="en-US" sz="3200" dirty="0"/>
              <a:t> </a:t>
            </a:r>
            <a:r>
              <a:rPr lang="en-US" sz="3200" dirty="0" err="1" smtClean="0"/>
              <a:t>macam</a:t>
            </a:r>
            <a:r>
              <a:rPr lang="en-US" sz="3200" dirty="0" smtClean="0"/>
              <a:t>, </a:t>
            </a:r>
            <a:r>
              <a:rPr lang="en-US" sz="3200" dirty="0" err="1" smtClean="0"/>
              <a:t>jenis</a:t>
            </a:r>
            <a:r>
              <a:rPr lang="en-US" sz="3200" dirty="0" smtClean="0"/>
              <a:t> </a:t>
            </a:r>
            <a:r>
              <a:rPr lang="en-US" sz="3200" dirty="0" err="1" smtClean="0"/>
              <a:t>layanan</a:t>
            </a:r>
            <a:r>
              <a:rPr lang="en-US" sz="3200" dirty="0" smtClean="0"/>
              <a:t> </a:t>
            </a:r>
            <a:r>
              <a:rPr lang="en-US" sz="3200" dirty="0" err="1"/>
              <a:t>perpustakaan</a:t>
            </a:r>
            <a:r>
              <a:rPr lang="en-US" sz="3200" dirty="0"/>
              <a:t> </a:t>
            </a:r>
            <a:r>
              <a:rPr lang="en-US" sz="3200" dirty="0" err="1"/>
              <a:t>biasanya</a:t>
            </a:r>
            <a:r>
              <a:rPr lang="en-US" sz="3200" dirty="0"/>
              <a:t> juga </a:t>
            </a:r>
            <a:r>
              <a:rPr lang="en-US" sz="3200" dirty="0" err="1"/>
              <a:t>dipengaruhi</a:t>
            </a:r>
            <a:r>
              <a:rPr lang="en-US" sz="3200" dirty="0"/>
              <a:t> </a:t>
            </a:r>
            <a:r>
              <a:rPr lang="en-US" sz="3200" dirty="0" err="1"/>
              <a:t>oleh</a:t>
            </a:r>
            <a:r>
              <a:rPr lang="en-US" sz="3200" dirty="0"/>
              <a:t> </a:t>
            </a:r>
            <a:r>
              <a:rPr lang="en-US" sz="3200" dirty="0" err="1"/>
              <a:t>jenis</a:t>
            </a:r>
            <a:r>
              <a:rPr lang="en-US" sz="3200" dirty="0"/>
              <a:t> </a:t>
            </a:r>
            <a:r>
              <a:rPr lang="en-US" sz="3200" dirty="0" err="1"/>
              <a:t>perpustakaan</a:t>
            </a:r>
            <a:r>
              <a:rPr lang="en-US" sz="3200" dirty="0"/>
              <a:t> </a:t>
            </a:r>
            <a:r>
              <a:rPr lang="en-US" sz="3200" dirty="0" err="1" smtClean="0"/>
              <a:t>dan</a:t>
            </a:r>
            <a:r>
              <a:rPr lang="en-US" sz="3200" dirty="0" smtClean="0"/>
              <a:t> </a:t>
            </a:r>
            <a:r>
              <a:rPr lang="en-US" sz="3200" dirty="0" err="1" smtClean="0"/>
              <a:t>masyarakat</a:t>
            </a:r>
            <a:r>
              <a:rPr lang="en-US" sz="3200" dirty="0" smtClean="0"/>
              <a:t> </a:t>
            </a:r>
            <a:r>
              <a:rPr lang="en-US" sz="3200" dirty="0"/>
              <a:t>yang </a:t>
            </a:r>
            <a:r>
              <a:rPr lang="en-US" sz="3200" dirty="0" err="1"/>
              <a:t>dilayaninya</a:t>
            </a:r>
            <a:r>
              <a:rPr lang="en-US" sz="3200" dirty="0"/>
              <a:t>. Ada 12 </a:t>
            </a:r>
            <a:r>
              <a:rPr lang="en-US" sz="3200" dirty="0" err="1"/>
              <a:t>Jenis</a:t>
            </a:r>
            <a:r>
              <a:rPr lang="en-US" sz="3200" dirty="0"/>
              <a:t> </a:t>
            </a:r>
            <a:r>
              <a:rPr lang="en-US" sz="3200" dirty="0" err="1"/>
              <a:t>layanan</a:t>
            </a:r>
            <a:r>
              <a:rPr lang="en-US" sz="3200" dirty="0"/>
              <a:t> di </a:t>
            </a:r>
            <a:r>
              <a:rPr lang="en-US" sz="3200" dirty="0" err="1"/>
              <a:t>perpustakaan</a:t>
            </a:r>
            <a:r>
              <a:rPr lang="en-US" sz="3200" dirty="0"/>
              <a:t> </a:t>
            </a:r>
            <a:r>
              <a:rPr lang="en-US" sz="3200" dirty="0" err="1" smtClean="0"/>
              <a:t>yakni</a:t>
            </a:r>
            <a:r>
              <a:rPr lang="en-US" sz="3200" dirty="0" smtClean="0"/>
              <a:t>; </a:t>
            </a:r>
            <a:r>
              <a:rPr lang="en-US" sz="3200" dirty="0" err="1" smtClean="0"/>
              <a:t>Layanan</a:t>
            </a:r>
            <a:r>
              <a:rPr lang="en-US" sz="3200" dirty="0" smtClean="0"/>
              <a:t> </a:t>
            </a:r>
            <a:r>
              <a:rPr lang="en-US" sz="3200" dirty="0" err="1"/>
              <a:t>Sirkulasi</a:t>
            </a:r>
            <a:r>
              <a:rPr lang="en-US" sz="3200" dirty="0"/>
              <a:t>, </a:t>
            </a:r>
            <a:r>
              <a:rPr lang="en-US" sz="3200" dirty="0" err="1"/>
              <a:t>Layanan</a:t>
            </a:r>
            <a:r>
              <a:rPr lang="en-US" sz="3200" dirty="0"/>
              <a:t> </a:t>
            </a:r>
            <a:r>
              <a:rPr lang="en-US" sz="3200" dirty="0" err="1"/>
              <a:t>Referensi</a:t>
            </a:r>
            <a:r>
              <a:rPr lang="en-US" sz="3200" dirty="0"/>
              <a:t>, </a:t>
            </a:r>
            <a:r>
              <a:rPr lang="en-US" sz="3200" dirty="0" err="1"/>
              <a:t>Layanan</a:t>
            </a:r>
            <a:r>
              <a:rPr lang="en-US" sz="3200" dirty="0"/>
              <a:t> </a:t>
            </a:r>
            <a:r>
              <a:rPr lang="en-US" sz="3200" dirty="0" err="1"/>
              <a:t>Pendidikan</a:t>
            </a:r>
            <a:r>
              <a:rPr lang="en-US" sz="3200" dirty="0"/>
              <a:t> </a:t>
            </a:r>
            <a:r>
              <a:rPr lang="en-US" sz="3200" dirty="0" err="1"/>
              <a:t>Pemakai</a:t>
            </a:r>
            <a:r>
              <a:rPr lang="en-US" sz="3200" dirty="0"/>
              <a:t>, </a:t>
            </a:r>
            <a:r>
              <a:rPr lang="en-US" sz="3200" dirty="0" err="1" smtClean="0"/>
              <a:t>Layanan</a:t>
            </a:r>
            <a:r>
              <a:rPr lang="en-US" sz="3200" dirty="0" smtClean="0"/>
              <a:t> </a:t>
            </a:r>
            <a:r>
              <a:rPr lang="en-US" sz="3200" dirty="0" err="1" smtClean="0"/>
              <a:t>Penelusuran</a:t>
            </a:r>
            <a:r>
              <a:rPr lang="en-US" sz="3200" dirty="0" smtClean="0"/>
              <a:t> </a:t>
            </a:r>
            <a:r>
              <a:rPr lang="en-US" sz="3200" dirty="0" err="1"/>
              <a:t>Informasi</a:t>
            </a:r>
            <a:r>
              <a:rPr lang="en-US" sz="3200" dirty="0"/>
              <a:t>, </a:t>
            </a:r>
            <a:r>
              <a:rPr lang="en-US" sz="3200" dirty="0" err="1"/>
              <a:t>Layanan</a:t>
            </a:r>
            <a:r>
              <a:rPr lang="en-US" sz="3200" dirty="0"/>
              <a:t> </a:t>
            </a:r>
            <a:r>
              <a:rPr lang="en-US" sz="3200" dirty="0" err="1"/>
              <a:t>Penyebarluasan</a:t>
            </a:r>
            <a:r>
              <a:rPr lang="en-US" sz="3200" dirty="0"/>
              <a:t> </a:t>
            </a:r>
            <a:r>
              <a:rPr lang="en-US" sz="3200" dirty="0" err="1"/>
              <a:t>Informasi</a:t>
            </a:r>
            <a:r>
              <a:rPr lang="en-US" sz="3200" dirty="0"/>
              <a:t> </a:t>
            </a:r>
            <a:r>
              <a:rPr lang="en-US" sz="3200" dirty="0" err="1"/>
              <a:t>terbaru</a:t>
            </a:r>
            <a:r>
              <a:rPr lang="en-US" sz="3200" dirty="0"/>
              <a:t>, </a:t>
            </a:r>
            <a:r>
              <a:rPr lang="en-US" sz="3200" dirty="0" err="1" smtClean="0"/>
              <a:t>Layanan</a:t>
            </a:r>
            <a:r>
              <a:rPr lang="en-US" sz="3200" dirty="0" smtClean="0"/>
              <a:t> </a:t>
            </a:r>
            <a:r>
              <a:rPr lang="en-US" sz="3200" dirty="0" err="1" smtClean="0"/>
              <a:t>Penyebarluasan</a:t>
            </a:r>
            <a:r>
              <a:rPr lang="en-US" sz="3200" dirty="0" smtClean="0"/>
              <a:t> </a:t>
            </a:r>
            <a:r>
              <a:rPr lang="en-US" sz="3200" dirty="0" err="1"/>
              <a:t>Informasi</a:t>
            </a:r>
            <a:r>
              <a:rPr lang="en-US" sz="3200" dirty="0"/>
              <a:t> </a:t>
            </a:r>
            <a:r>
              <a:rPr lang="en-US" sz="3200" dirty="0" err="1"/>
              <a:t>Terseleksi</a:t>
            </a:r>
            <a:r>
              <a:rPr lang="en-US" sz="3200" dirty="0"/>
              <a:t>, </a:t>
            </a:r>
            <a:r>
              <a:rPr lang="en-US" sz="3200" dirty="0" err="1"/>
              <a:t>Layanan</a:t>
            </a:r>
            <a:r>
              <a:rPr lang="en-US" sz="3200" dirty="0"/>
              <a:t> </a:t>
            </a:r>
            <a:r>
              <a:rPr lang="en-US" sz="3200" dirty="0" err="1"/>
              <a:t>Penerjemahan</a:t>
            </a:r>
            <a:r>
              <a:rPr lang="en-US" sz="3200" dirty="0"/>
              <a:t>, </a:t>
            </a:r>
            <a:r>
              <a:rPr lang="en-US" sz="3200" dirty="0" err="1" smtClean="0"/>
              <a:t>Layanan</a:t>
            </a:r>
            <a:r>
              <a:rPr lang="en-US" sz="3200" dirty="0"/>
              <a:t> </a:t>
            </a:r>
            <a:r>
              <a:rPr lang="en-US" sz="3200" dirty="0" err="1" smtClean="0"/>
              <a:t>Fotokopi</a:t>
            </a:r>
            <a:r>
              <a:rPr lang="en-US" sz="3200" dirty="0" smtClean="0"/>
              <a:t> (</a:t>
            </a:r>
            <a:r>
              <a:rPr lang="en-US" sz="3200" dirty="0" err="1" smtClean="0"/>
              <a:t>jasa</a:t>
            </a:r>
            <a:r>
              <a:rPr lang="en-US" sz="3200" dirty="0" smtClean="0"/>
              <a:t> </a:t>
            </a:r>
            <a:r>
              <a:rPr lang="en-US" sz="3200" dirty="0" err="1"/>
              <a:t>produksi</a:t>
            </a:r>
            <a:r>
              <a:rPr lang="en-US" sz="3200" dirty="0"/>
              <a:t>), </a:t>
            </a:r>
            <a:r>
              <a:rPr lang="en-US" sz="3200" dirty="0" err="1"/>
              <a:t>Layanan</a:t>
            </a:r>
            <a:r>
              <a:rPr lang="en-US" sz="3200" dirty="0"/>
              <a:t> </a:t>
            </a:r>
            <a:r>
              <a:rPr lang="en-US" sz="3200" dirty="0" err="1"/>
              <a:t>Anak</a:t>
            </a:r>
            <a:r>
              <a:rPr lang="en-US" sz="3200" dirty="0"/>
              <a:t>, </a:t>
            </a:r>
            <a:r>
              <a:rPr lang="en-US" sz="3200" dirty="0" err="1"/>
              <a:t>Layanan</a:t>
            </a:r>
            <a:r>
              <a:rPr lang="en-US" sz="3200" dirty="0"/>
              <a:t> </a:t>
            </a:r>
            <a:r>
              <a:rPr lang="en-US" sz="3200" dirty="0" err="1"/>
              <a:t>Remaja</a:t>
            </a:r>
            <a:r>
              <a:rPr lang="en-US" sz="3200" dirty="0"/>
              <a:t>, </a:t>
            </a:r>
            <a:r>
              <a:rPr lang="en-US" sz="3200" dirty="0" err="1"/>
              <a:t>Layanan</a:t>
            </a:r>
            <a:r>
              <a:rPr lang="en-US" sz="3200" dirty="0"/>
              <a:t> </a:t>
            </a:r>
            <a:r>
              <a:rPr lang="en-US" sz="3200" dirty="0" err="1"/>
              <a:t>Kelompok</a:t>
            </a:r>
            <a:r>
              <a:rPr lang="en-US" sz="3200" dirty="0"/>
              <a:t> </a:t>
            </a:r>
            <a:r>
              <a:rPr lang="en-US" sz="3200" dirty="0" err="1" smtClean="0"/>
              <a:t>Pembaca</a:t>
            </a:r>
            <a:r>
              <a:rPr lang="en-US" sz="3200" dirty="0" smtClean="0"/>
              <a:t> </a:t>
            </a:r>
            <a:r>
              <a:rPr lang="en-US" sz="3200" dirty="0" err="1" smtClean="0"/>
              <a:t>Khusus</a:t>
            </a:r>
            <a:r>
              <a:rPr lang="en-US" sz="3200" dirty="0"/>
              <a:t>, </a:t>
            </a:r>
            <a:r>
              <a:rPr lang="en-US" sz="3200" dirty="0" err="1"/>
              <a:t>Layanan</a:t>
            </a:r>
            <a:r>
              <a:rPr lang="en-US" sz="3200" dirty="0"/>
              <a:t> </a:t>
            </a:r>
            <a:r>
              <a:rPr lang="en-US" sz="3200" dirty="0" err="1"/>
              <a:t>Perpustakaan</a:t>
            </a:r>
            <a:r>
              <a:rPr lang="en-US" sz="3200" dirty="0"/>
              <a:t> </a:t>
            </a:r>
            <a:r>
              <a:rPr lang="en-US" sz="3200" dirty="0" err="1"/>
              <a:t>Keliling</a:t>
            </a:r>
            <a:endParaRPr lang="en-US" sz="3200" dirty="0"/>
          </a:p>
        </p:txBody>
      </p:sp>
    </p:spTree>
    <p:extLst>
      <p:ext uri="{BB962C8B-B14F-4D97-AF65-F5344CB8AC3E}">
        <p14:creationId xmlns:p14="http://schemas.microsoft.com/office/powerpoint/2010/main" val="258056436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b44e663bd468ed97ce8eaafb5ef46aa90474a9d"/>
  <p:tag name="ISPRING_RESOURCE_PATHS_HASH_PRESENTER" val="7a43c722c2fdab5e9ba4506e6d69bdc3cd5d2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
      </a:majorFont>
      <a:minorFont>
        <a:latin typeface="Gill Sans"/>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pitchFamily="32" charset="0"/>
            <a:ea typeface="ヒラギノ角ゴ ProN W3" pitchFamily="32" charset="-128"/>
            <a:sym typeface="Gill Sans" pitchFamily="32"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pitchFamily="32" charset="0"/>
            <a:ea typeface="ヒラギノ角ゴ ProN W3" pitchFamily="32" charset="-128"/>
            <a:sym typeface="Gill Sans" pitchFamily="32"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2486</TotalTime>
  <Pages>0</Pages>
  <Words>1174</Words>
  <Characters>0</Characters>
  <Application>Microsoft Office PowerPoint</Application>
  <PresentationFormat>Custom</PresentationFormat>
  <Lines>0</Lines>
  <Paragraphs>64</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Title &amp; Subtitle</vt:lpstr>
      <vt:lpstr>Custom Design</vt:lpstr>
      <vt:lpstr>DASAR-DASAR LAYANAN PERPUSTAKAAN PUST4104/LAYANAN PERPUSTAKAAN</vt:lpstr>
      <vt:lpstr>  TINJAUAN MATA KULIAH </vt:lpstr>
      <vt:lpstr>PowerPoint Presentation</vt:lpstr>
      <vt:lpstr>  SKENARIO PEMBELAJARAN </vt:lpstr>
      <vt:lpstr>DASAR-DASAR LAYANAN PERPUSTAKAA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KARTONO</dc:creator>
  <cp:lastModifiedBy>user</cp:lastModifiedBy>
  <cp:revision>257</cp:revision>
  <dcterms:modified xsi:type="dcterms:W3CDTF">2022-08-26T05:50:21Z</dcterms:modified>
</cp:coreProperties>
</file>