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84" r:id="rId2"/>
  </p:sldMasterIdLst>
  <p:notesMasterIdLst>
    <p:notesMasterId r:id="rId18"/>
  </p:notesMasterIdLst>
  <p:sldIdLst>
    <p:sldId id="260" r:id="rId3"/>
    <p:sldId id="318" r:id="rId4"/>
    <p:sldId id="320" r:id="rId5"/>
    <p:sldId id="319" r:id="rId6"/>
    <p:sldId id="289" r:id="rId7"/>
    <p:sldId id="322" r:id="rId8"/>
    <p:sldId id="323" r:id="rId9"/>
    <p:sldId id="324" r:id="rId10"/>
    <p:sldId id="325" r:id="rId11"/>
    <p:sldId id="326" r:id="rId12"/>
    <p:sldId id="327" r:id="rId13"/>
    <p:sldId id="328" r:id="rId14"/>
    <p:sldId id="329" r:id="rId15"/>
    <p:sldId id="330" r:id="rId16"/>
    <p:sldId id="270" r:id="rId17"/>
  </p:sldIdLst>
  <p:sldSz cx="13004800" cy="9753600"/>
  <p:notesSz cx="6858000" cy="9144000"/>
  <p:custDataLst>
    <p:tags r:id="rId19"/>
  </p:custDataLst>
  <p:defaultTextStyle>
    <a:defPPr>
      <a:defRPr lang="en-US"/>
    </a:defPPr>
    <a:lvl1pPr algn="l" rtl="0" fontAlgn="base">
      <a:spcBef>
        <a:spcPct val="0"/>
      </a:spcBef>
      <a:spcAft>
        <a:spcPct val="0"/>
      </a:spcAft>
      <a:defRPr sz="4200" kern="1200">
        <a:solidFill>
          <a:srgbClr val="000000"/>
        </a:solidFill>
        <a:latin typeface="Gill Sans"/>
        <a:ea typeface="ヒラギノ角ゴ ProN W3"/>
        <a:cs typeface="ヒラギノ角ゴ ProN W3"/>
        <a:sym typeface="Gill Sans"/>
      </a:defRPr>
    </a:lvl1pPr>
    <a:lvl2pPr marL="457200" algn="l" rtl="0" fontAlgn="base">
      <a:spcBef>
        <a:spcPct val="0"/>
      </a:spcBef>
      <a:spcAft>
        <a:spcPct val="0"/>
      </a:spcAft>
      <a:defRPr sz="4200" kern="1200">
        <a:solidFill>
          <a:srgbClr val="000000"/>
        </a:solidFill>
        <a:latin typeface="Gill Sans"/>
        <a:ea typeface="ヒラギノ角ゴ ProN W3"/>
        <a:cs typeface="ヒラギノ角ゴ ProN W3"/>
        <a:sym typeface="Gill Sans"/>
      </a:defRPr>
    </a:lvl2pPr>
    <a:lvl3pPr marL="914400" algn="l" rtl="0" fontAlgn="base">
      <a:spcBef>
        <a:spcPct val="0"/>
      </a:spcBef>
      <a:spcAft>
        <a:spcPct val="0"/>
      </a:spcAft>
      <a:defRPr sz="4200" kern="1200">
        <a:solidFill>
          <a:srgbClr val="000000"/>
        </a:solidFill>
        <a:latin typeface="Gill Sans"/>
        <a:ea typeface="ヒラギノ角ゴ ProN W3"/>
        <a:cs typeface="ヒラギノ角ゴ ProN W3"/>
        <a:sym typeface="Gill Sans"/>
      </a:defRPr>
    </a:lvl3pPr>
    <a:lvl4pPr marL="1371600" algn="l" rtl="0" fontAlgn="base">
      <a:spcBef>
        <a:spcPct val="0"/>
      </a:spcBef>
      <a:spcAft>
        <a:spcPct val="0"/>
      </a:spcAft>
      <a:defRPr sz="4200" kern="1200">
        <a:solidFill>
          <a:srgbClr val="000000"/>
        </a:solidFill>
        <a:latin typeface="Gill Sans"/>
        <a:ea typeface="ヒラギノ角ゴ ProN W3"/>
        <a:cs typeface="ヒラギノ角ゴ ProN W3"/>
        <a:sym typeface="Gill Sans"/>
      </a:defRPr>
    </a:lvl4pPr>
    <a:lvl5pPr marL="1828800" algn="l" rtl="0" fontAlgn="base">
      <a:spcBef>
        <a:spcPct val="0"/>
      </a:spcBef>
      <a:spcAft>
        <a:spcPct val="0"/>
      </a:spcAft>
      <a:defRPr sz="4200" kern="1200">
        <a:solidFill>
          <a:srgbClr val="000000"/>
        </a:solidFill>
        <a:latin typeface="Gill Sans"/>
        <a:ea typeface="ヒラギノ角ゴ ProN W3"/>
        <a:cs typeface="ヒラギノ角ゴ ProN W3"/>
        <a:sym typeface="Gill Sans"/>
      </a:defRPr>
    </a:lvl5pPr>
    <a:lvl6pPr marL="2286000" algn="l" defTabSz="914400" rtl="0" eaLnBrk="1" latinLnBrk="0" hangingPunct="1">
      <a:defRPr sz="4200" kern="1200">
        <a:solidFill>
          <a:srgbClr val="000000"/>
        </a:solidFill>
        <a:latin typeface="Gill Sans"/>
        <a:ea typeface="ヒラギノ角ゴ ProN W3"/>
        <a:cs typeface="ヒラギノ角ゴ ProN W3"/>
        <a:sym typeface="Gill Sans"/>
      </a:defRPr>
    </a:lvl6pPr>
    <a:lvl7pPr marL="2743200" algn="l" defTabSz="914400" rtl="0" eaLnBrk="1" latinLnBrk="0" hangingPunct="1">
      <a:defRPr sz="4200" kern="1200">
        <a:solidFill>
          <a:srgbClr val="000000"/>
        </a:solidFill>
        <a:latin typeface="Gill Sans"/>
        <a:ea typeface="ヒラギノ角ゴ ProN W3"/>
        <a:cs typeface="ヒラギノ角ゴ ProN W3"/>
        <a:sym typeface="Gill Sans"/>
      </a:defRPr>
    </a:lvl7pPr>
    <a:lvl8pPr marL="3200400" algn="l" defTabSz="914400" rtl="0" eaLnBrk="1" latinLnBrk="0" hangingPunct="1">
      <a:defRPr sz="4200" kern="1200">
        <a:solidFill>
          <a:srgbClr val="000000"/>
        </a:solidFill>
        <a:latin typeface="Gill Sans"/>
        <a:ea typeface="ヒラギノ角ゴ ProN W3"/>
        <a:cs typeface="ヒラギノ角ゴ ProN W3"/>
        <a:sym typeface="Gill Sans"/>
      </a:defRPr>
    </a:lvl8pPr>
    <a:lvl9pPr marL="3657600" algn="l" defTabSz="914400" rtl="0" eaLnBrk="1" latinLnBrk="0" hangingPunct="1">
      <a:defRPr sz="4200" kern="1200">
        <a:solidFill>
          <a:srgbClr val="000000"/>
        </a:solidFill>
        <a:latin typeface="Gill Sans"/>
        <a:ea typeface="ヒラギノ角ゴ ProN W3"/>
        <a:cs typeface="ヒラギノ角ゴ ProN W3"/>
        <a:sym typeface="Gill Sans"/>
      </a:defRPr>
    </a:lvl9pPr>
  </p:defaultTextStyle>
  <p:extLst>
    <p:ext uri="{EFAFB233-063F-42B5-8137-9DF3F51BA10A}">
      <p15:sldGuideLst xmlns:p15="http://schemas.microsoft.com/office/powerpoint/2012/main" xmlns="">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1" autoAdjust="0"/>
    <p:restoredTop sz="95260" autoAdjust="0"/>
  </p:normalViewPr>
  <p:slideViewPr>
    <p:cSldViewPr>
      <p:cViewPr>
        <p:scale>
          <a:sx n="29" d="100"/>
          <a:sy n="29" d="100"/>
        </p:scale>
        <p:origin x="-344" y="-564"/>
      </p:cViewPr>
      <p:guideLst>
        <p:guide orient="horz" pos="3072"/>
        <p:guide pos="4096"/>
      </p:guideLst>
    </p:cSldViewPr>
  </p:slideViewPr>
  <p:outlineViewPr>
    <p:cViewPr>
      <p:scale>
        <a:sx n="100" d="100"/>
        <a:sy n="100"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Gill Sans" pitchFamily="32" charset="0"/>
                <a:ea typeface="ヒラギノ角ゴ ProN W3" pitchFamily="32" charset="-128"/>
                <a:cs typeface="+mn-cs"/>
                <a:sym typeface="Gill Sans" pitchFamily="32"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Gill Sans" pitchFamily="32" charset="0"/>
                <a:ea typeface="ヒラギノ角ゴ ProN W3" pitchFamily="32" charset="-128"/>
                <a:cs typeface="+mn-cs"/>
                <a:sym typeface="Gill Sans" pitchFamily="32" charset="0"/>
              </a:defRPr>
            </a:lvl1pPr>
          </a:lstStyle>
          <a:p>
            <a:pPr>
              <a:defRPr/>
            </a:pPr>
            <a:fld id="{9ED7CDD5-598F-4902-BA85-6782C6BB2991}" type="datetimeFigureOut">
              <a:rPr lang="en-US"/>
              <a:pPr>
                <a:defRPr/>
              </a:pPr>
              <a:t>8/26/2022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Gill Sans" pitchFamily="32" charset="0"/>
                <a:ea typeface="ヒラギノ角ゴ ProN W3" pitchFamily="32" charset="-128"/>
                <a:cs typeface="+mn-cs"/>
                <a:sym typeface="Gill Sans" pitchFamily="32"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F8D6D7A-9E1B-4CB9-9F38-AC6A131265C7}" type="slidenum">
              <a:rPr lang="en-US" altLang="en-US"/>
              <a:pPr/>
              <a:t>‹#›</a:t>
            </a:fld>
            <a:endParaRPr lang="en-US" altLang="en-US"/>
          </a:p>
        </p:txBody>
      </p:sp>
    </p:spTree>
    <p:extLst>
      <p:ext uri="{BB962C8B-B14F-4D97-AF65-F5344CB8AC3E}">
        <p14:creationId xmlns:p14="http://schemas.microsoft.com/office/powerpoint/2010/main" val="23774471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5861556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507790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2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0" y="1638300"/>
            <a:ext cx="7696200" cy="452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44354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1C88E22-7353-4F6C-8F12-13802969EADC}"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1153664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C88E22-7353-4F6C-8F12-13802969EADC}"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3310234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87413" y="6527800"/>
            <a:ext cx="11217275" cy="21336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C88E22-7353-4F6C-8F12-13802969EADC}"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2104064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93763" y="2597150"/>
            <a:ext cx="5532437" cy="6188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597150"/>
            <a:ext cx="5532438" cy="6188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C88E22-7353-4F6C-8F12-13802969EADC}"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2395768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t>Click to edit Master title style</a:t>
            </a:r>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C88E22-7353-4F6C-8F12-13802969EADC}" type="datetimeFigureOut">
              <a:rPr lang="en-US" smtClean="0"/>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2839831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C88E22-7353-4F6C-8F12-13802969EADC}" type="datetimeFigureOut">
              <a:rPr lang="en-US" smtClean="0"/>
              <a:t>8/26/2022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255205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88E22-7353-4F6C-8F12-13802969EADC}" type="datetimeFigureOut">
              <a:rPr lang="en-US" smtClean="0"/>
              <a:t>8/26/2022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329638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88E22-7353-4F6C-8F12-13802969EADC}"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136681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728746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88E22-7353-4F6C-8F12-13802969EADC}"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3346597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C88E22-7353-4F6C-8F12-13802969EADC}"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1788169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7513" y="519113"/>
            <a:ext cx="2803525" cy="8266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93763" y="519113"/>
            <a:ext cx="8261350" cy="8266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C88E22-7353-4F6C-8F12-13802969EADC}"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136432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979149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1101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637032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867085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934719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36959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32"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802538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1270000" y="5029200"/>
            <a:ext cx="104648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Gill Sans"/>
              </a:rPr>
              <a:t>Click to edit Master text styles</a:t>
            </a:r>
          </a:p>
          <a:p>
            <a:pPr lvl="1"/>
            <a:r>
              <a:rPr lang="en-US" altLang="en-US">
                <a:sym typeface="Gill Sans"/>
              </a:rPr>
              <a:t>Second level</a:t>
            </a:r>
          </a:p>
          <a:p>
            <a:pPr lvl="2"/>
            <a:r>
              <a:rPr lang="en-US" altLang="en-US">
                <a:sym typeface="Gill Sans"/>
              </a:rPr>
              <a:t>Third level</a:t>
            </a:r>
          </a:p>
          <a:p>
            <a:pPr lvl="3"/>
            <a:r>
              <a:rPr lang="en-US" altLang="en-US">
                <a:sym typeface="Gill Sans"/>
              </a:rPr>
              <a:t>Fourth level</a:t>
            </a:r>
          </a:p>
          <a:p>
            <a:pPr lvl="4"/>
            <a:r>
              <a:rPr lang="en-US" altLang="en-US">
                <a:sym typeface="Gill Sans"/>
              </a:rPr>
              <a:t>Fifth level</a:t>
            </a:r>
          </a:p>
        </p:txBody>
      </p:sp>
      <p:sp>
        <p:nvSpPr>
          <p:cNvPr id="1027" name="Rectangle 2"/>
          <p:cNvSpPr>
            <a:spLocks noGrp="1" noChangeArrowheads="1"/>
          </p:cNvSpPr>
          <p:nvPr>
            <p:ph type="title"/>
          </p:nvPr>
        </p:nvSpPr>
        <p:spPr bwMode="auto">
          <a:xfrm>
            <a:off x="1270000" y="1638300"/>
            <a:ext cx="104648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altLang="en-US">
                <a:sym typeface="Gill Sans"/>
              </a:rPr>
              <a:t>Click to edit Master title style</a:t>
            </a:r>
          </a:p>
        </p:txBody>
      </p:sp>
      <p:pic>
        <p:nvPicPr>
          <p:cNvPr id="1028"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700" y="0"/>
            <a:ext cx="137922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ヒラギノ角ゴ ProN W3"/>
          <a:sym typeface="Gill Sans"/>
        </a:defRPr>
      </a:lvl1pPr>
      <a:lvl2pPr algn="ctr" rtl="0" eaLnBrk="0" fontAlgn="base" hangingPunct="0">
        <a:spcBef>
          <a:spcPct val="0"/>
        </a:spcBef>
        <a:spcAft>
          <a:spcPct val="0"/>
        </a:spcAft>
        <a:defRPr sz="8400">
          <a:solidFill>
            <a:schemeClr val="tx1"/>
          </a:solidFill>
          <a:latin typeface="Gill Sans" pitchFamily="32" charset="0"/>
          <a:ea typeface="ヒラギノ角ゴ ProN W3" pitchFamily="32" charset="-128"/>
          <a:cs typeface="ヒラギノ角ゴ ProN W3"/>
          <a:sym typeface="Gill Sans"/>
        </a:defRPr>
      </a:lvl2pPr>
      <a:lvl3pPr algn="ctr" rtl="0" eaLnBrk="0" fontAlgn="base" hangingPunct="0">
        <a:spcBef>
          <a:spcPct val="0"/>
        </a:spcBef>
        <a:spcAft>
          <a:spcPct val="0"/>
        </a:spcAft>
        <a:defRPr sz="8400">
          <a:solidFill>
            <a:schemeClr val="tx1"/>
          </a:solidFill>
          <a:latin typeface="Gill Sans" pitchFamily="32" charset="0"/>
          <a:ea typeface="ヒラギノ角ゴ ProN W3" pitchFamily="32" charset="-128"/>
          <a:cs typeface="ヒラギノ角ゴ ProN W3"/>
          <a:sym typeface="Gill Sans"/>
        </a:defRPr>
      </a:lvl3pPr>
      <a:lvl4pPr algn="ctr" rtl="0" eaLnBrk="0" fontAlgn="base" hangingPunct="0">
        <a:spcBef>
          <a:spcPct val="0"/>
        </a:spcBef>
        <a:spcAft>
          <a:spcPct val="0"/>
        </a:spcAft>
        <a:defRPr sz="8400">
          <a:solidFill>
            <a:schemeClr val="tx1"/>
          </a:solidFill>
          <a:latin typeface="Gill Sans" pitchFamily="32" charset="0"/>
          <a:ea typeface="ヒラギノ角ゴ ProN W3" pitchFamily="32" charset="-128"/>
          <a:cs typeface="ヒラギノ角ゴ ProN W3"/>
          <a:sym typeface="Gill Sans"/>
        </a:defRPr>
      </a:lvl4pPr>
      <a:lvl5pPr algn="ctr" rtl="0" eaLnBrk="0" fontAlgn="base" hangingPunct="0">
        <a:spcBef>
          <a:spcPct val="0"/>
        </a:spcBef>
        <a:spcAft>
          <a:spcPct val="0"/>
        </a:spcAft>
        <a:defRPr sz="8400">
          <a:solidFill>
            <a:schemeClr val="tx1"/>
          </a:solidFill>
          <a:latin typeface="Gill Sans" pitchFamily="32" charset="0"/>
          <a:ea typeface="ヒラギノ角ゴ ProN W3" pitchFamily="32" charset="-128"/>
          <a:cs typeface="ヒラギノ角ゴ ProN W3"/>
          <a:sym typeface="Gill Sans"/>
        </a:defRPr>
      </a:lvl5pPr>
      <a:lvl6pPr marL="457200" algn="ctr" rtl="0" fontAlgn="base">
        <a:spcBef>
          <a:spcPct val="0"/>
        </a:spcBef>
        <a:spcAft>
          <a:spcPct val="0"/>
        </a:spcAft>
        <a:defRPr sz="8400">
          <a:solidFill>
            <a:schemeClr val="tx1"/>
          </a:solidFill>
          <a:latin typeface="Gill Sans" pitchFamily="32" charset="0"/>
          <a:ea typeface="ヒラギノ角ゴ ProN W3" pitchFamily="32" charset="-128"/>
          <a:sym typeface="Gill Sans" pitchFamily="32" charset="0"/>
        </a:defRPr>
      </a:lvl6pPr>
      <a:lvl7pPr marL="914400" algn="ctr" rtl="0" fontAlgn="base">
        <a:spcBef>
          <a:spcPct val="0"/>
        </a:spcBef>
        <a:spcAft>
          <a:spcPct val="0"/>
        </a:spcAft>
        <a:defRPr sz="8400">
          <a:solidFill>
            <a:schemeClr val="tx1"/>
          </a:solidFill>
          <a:latin typeface="Gill Sans" pitchFamily="32" charset="0"/>
          <a:ea typeface="ヒラギノ角ゴ ProN W3" pitchFamily="32" charset="-128"/>
          <a:sym typeface="Gill Sans" pitchFamily="32" charset="0"/>
        </a:defRPr>
      </a:lvl7pPr>
      <a:lvl8pPr marL="1371600" algn="ctr" rtl="0" fontAlgn="base">
        <a:spcBef>
          <a:spcPct val="0"/>
        </a:spcBef>
        <a:spcAft>
          <a:spcPct val="0"/>
        </a:spcAft>
        <a:defRPr sz="8400">
          <a:solidFill>
            <a:schemeClr val="tx1"/>
          </a:solidFill>
          <a:latin typeface="Gill Sans" pitchFamily="32" charset="0"/>
          <a:ea typeface="ヒラギノ角ゴ ProN W3" pitchFamily="32" charset="-128"/>
          <a:sym typeface="Gill Sans" pitchFamily="32" charset="0"/>
        </a:defRPr>
      </a:lvl8pPr>
      <a:lvl9pPr marL="1828800" algn="ctr" rtl="0" fontAlgn="base">
        <a:spcBef>
          <a:spcPct val="0"/>
        </a:spcBef>
        <a:spcAft>
          <a:spcPct val="0"/>
        </a:spcAft>
        <a:defRPr sz="8400">
          <a:solidFill>
            <a:schemeClr val="tx1"/>
          </a:solidFill>
          <a:latin typeface="Gill Sans" pitchFamily="32" charset="0"/>
          <a:ea typeface="ヒラギノ角ゴ ProN W3" pitchFamily="32" charset="-128"/>
          <a:sym typeface="Gill Sans" pitchFamily="32" charset="0"/>
        </a:defRPr>
      </a:lvl9pPr>
    </p:titleStyle>
    <p:bodyStyle>
      <a:lvl1pPr marL="342900" indent="-342900" algn="ctr" rtl="0" eaLnBrk="0" fontAlgn="base" hangingPunct="0">
        <a:spcBef>
          <a:spcPct val="0"/>
        </a:spcBef>
        <a:spcAft>
          <a:spcPct val="0"/>
        </a:spcAft>
        <a:buChar char="•"/>
        <a:defRPr sz="3600">
          <a:solidFill>
            <a:schemeClr val="tx1"/>
          </a:solidFill>
          <a:latin typeface="+mn-lt"/>
          <a:ea typeface="+mn-ea"/>
          <a:cs typeface="ヒラギノ角ゴ ProN W3"/>
          <a:sym typeface="Gill Sans"/>
        </a:defRPr>
      </a:lvl1pPr>
      <a:lvl2pPr marL="742950" indent="-285750" algn="ctr" rtl="0" eaLnBrk="0" fontAlgn="base" hangingPunct="0">
        <a:spcBef>
          <a:spcPct val="0"/>
        </a:spcBef>
        <a:spcAft>
          <a:spcPct val="0"/>
        </a:spcAft>
        <a:buChar char="–"/>
        <a:defRPr sz="3600">
          <a:solidFill>
            <a:schemeClr val="tx1"/>
          </a:solidFill>
          <a:latin typeface="+mn-lt"/>
          <a:ea typeface="+mn-ea"/>
          <a:cs typeface="ヒラギノ角ゴ ProN W3"/>
          <a:sym typeface="Gill Sans"/>
        </a:defRPr>
      </a:lvl2pPr>
      <a:lvl3pPr marL="1143000" indent="-228600" algn="ctr" rtl="0" eaLnBrk="0" fontAlgn="base" hangingPunct="0">
        <a:spcBef>
          <a:spcPct val="0"/>
        </a:spcBef>
        <a:spcAft>
          <a:spcPct val="0"/>
        </a:spcAft>
        <a:buChar char="•"/>
        <a:defRPr sz="3600">
          <a:solidFill>
            <a:schemeClr val="tx1"/>
          </a:solidFill>
          <a:latin typeface="+mn-lt"/>
          <a:ea typeface="+mn-ea"/>
          <a:cs typeface="ヒラギノ角ゴ ProN W3"/>
          <a:sym typeface="Gill Sans"/>
        </a:defRPr>
      </a:lvl3pPr>
      <a:lvl4pPr marL="1600200" indent="-228600" algn="ctr" rtl="0" eaLnBrk="0" fontAlgn="base" hangingPunct="0">
        <a:spcBef>
          <a:spcPct val="0"/>
        </a:spcBef>
        <a:spcAft>
          <a:spcPct val="0"/>
        </a:spcAft>
        <a:buChar char="–"/>
        <a:defRPr sz="3600">
          <a:solidFill>
            <a:schemeClr val="tx1"/>
          </a:solidFill>
          <a:latin typeface="+mn-lt"/>
          <a:ea typeface="+mn-ea"/>
          <a:cs typeface="ヒラギノ角ゴ ProN W3"/>
          <a:sym typeface="Gill Sans"/>
        </a:defRPr>
      </a:lvl4pPr>
      <a:lvl5pPr marL="2057400" indent="-228600" algn="ctr" rtl="0" eaLnBrk="0" fontAlgn="base" hangingPunct="0">
        <a:spcBef>
          <a:spcPct val="0"/>
        </a:spcBef>
        <a:spcAft>
          <a:spcPct val="0"/>
        </a:spcAft>
        <a:buChar char="»"/>
        <a:defRPr sz="3600">
          <a:solidFill>
            <a:schemeClr val="tx1"/>
          </a:solidFill>
          <a:latin typeface="+mn-lt"/>
          <a:ea typeface="+mn-ea"/>
          <a:cs typeface="ヒラギノ角ゴ ProN W3"/>
          <a:sym typeface="Gill Sans"/>
        </a:defRPr>
      </a:lvl5pPr>
      <a:lvl6pPr marL="457200" algn="ctr" rtl="0" fontAlgn="base">
        <a:spcBef>
          <a:spcPct val="0"/>
        </a:spcBef>
        <a:spcAft>
          <a:spcPct val="0"/>
        </a:spcAft>
        <a:defRPr sz="3600">
          <a:solidFill>
            <a:schemeClr val="tx1"/>
          </a:solidFill>
          <a:latin typeface="+mn-lt"/>
          <a:ea typeface="+mn-ea"/>
          <a:sym typeface="Gill Sans" pitchFamily="32" charset="0"/>
        </a:defRPr>
      </a:lvl6pPr>
      <a:lvl7pPr marL="914400" algn="ctr" rtl="0" fontAlgn="base">
        <a:spcBef>
          <a:spcPct val="0"/>
        </a:spcBef>
        <a:spcAft>
          <a:spcPct val="0"/>
        </a:spcAft>
        <a:defRPr sz="3600">
          <a:solidFill>
            <a:schemeClr val="tx1"/>
          </a:solidFill>
          <a:latin typeface="+mn-lt"/>
          <a:ea typeface="+mn-ea"/>
          <a:sym typeface="Gill Sans" pitchFamily="32" charset="0"/>
        </a:defRPr>
      </a:lvl7pPr>
      <a:lvl8pPr marL="1371600" algn="ctr" rtl="0" fontAlgn="base">
        <a:spcBef>
          <a:spcPct val="0"/>
        </a:spcBef>
        <a:spcAft>
          <a:spcPct val="0"/>
        </a:spcAft>
        <a:defRPr sz="3600">
          <a:solidFill>
            <a:schemeClr val="tx1"/>
          </a:solidFill>
          <a:latin typeface="+mn-lt"/>
          <a:ea typeface="+mn-ea"/>
          <a:sym typeface="Gill Sans" pitchFamily="32" charset="0"/>
        </a:defRPr>
      </a:lvl8pPr>
      <a:lvl9pPr marL="1828800" algn="ctr" rtl="0" fontAlgn="base">
        <a:spcBef>
          <a:spcPct val="0"/>
        </a:spcBef>
        <a:spcAft>
          <a:spcPct val="0"/>
        </a:spcAft>
        <a:defRPr sz="3600">
          <a:solidFill>
            <a:schemeClr val="tx1"/>
          </a:solidFill>
          <a:latin typeface="+mn-lt"/>
          <a:ea typeface="+mn-ea"/>
          <a:sym typeface="Gill Sans" pitchFamily="3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D1C88E22-7353-4F6C-8F12-13802969EADC}" type="datetimeFigureOut">
              <a:rPr lang="en-US" smtClean="0"/>
              <a:t>8/26/2022</a:t>
            </a:fld>
            <a:endParaRPr lang="en-US"/>
          </a:p>
        </p:txBody>
      </p:sp>
      <p:sp>
        <p:nvSpPr>
          <p:cNvPr id="5" name="Footer Placeholder 4"/>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10168FF5-D198-4D05-BCCD-342F750A7E70}" type="slidenum">
              <a:rPr lang="en-US" smtClean="0"/>
              <a:t>‹#›</a:t>
            </a:fld>
            <a:endParaRPr lang="en-US"/>
          </a:p>
        </p:txBody>
      </p:sp>
      <p:pic>
        <p:nvPicPr>
          <p:cNvPr id="7" name="Picture 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93700" y="0"/>
            <a:ext cx="137922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7631554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744" y="2212504"/>
            <a:ext cx="11881320" cy="2448272"/>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PENDIDIKAN PEMUSTAKA</a:t>
            </a:r>
            <a:r>
              <a:rPr lang="fi-FI"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cs typeface="Arial" panose="020B0604020202020204" pitchFamily="34" charset="0"/>
              </a:rPr>
              <a:t/>
            </a:r>
            <a:br>
              <a:rPr lang="fi-FI"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cs typeface="Arial" panose="020B0604020202020204" pitchFamily="34" charset="0"/>
              </a:rPr>
            </a:br>
            <a:r>
              <a:rPr lang="fi-FI"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cs typeface="Arial" panose="020B0604020202020204" pitchFamily="34" charset="0"/>
              </a:rPr>
              <a:t>PUST4104/LAYANAN PERPUSTAKAAN</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25600" y="4732784"/>
            <a:ext cx="9753600" cy="2736304"/>
          </a:xfrm>
        </p:spPr>
        <p:txBody>
          <a:bodyPr>
            <a:normAutofit fontScale="92500" lnSpcReduction="20000"/>
          </a:bodyPr>
          <a:lstStyle/>
          <a:p>
            <a:endParaRPr lang="en-US" dirty="0">
              <a:solidFill>
                <a:schemeClr val="accent6">
                  <a:lumMod val="75000"/>
                </a:schemeClr>
              </a:solidFill>
              <a:latin typeface="Arial" panose="020B0604020202020204" pitchFamily="34" charset="0"/>
              <a:cs typeface="Arial" panose="020B0604020202020204" pitchFamily="34" charset="0"/>
            </a:endParaRPr>
          </a:p>
          <a:p>
            <a:endParaRPr lang="en-US" dirty="0">
              <a:solidFill>
                <a:schemeClr val="accent6">
                  <a:lumMod val="75000"/>
                </a:schemeClr>
              </a:solidFill>
              <a:latin typeface="Arial" panose="020B0604020202020204" pitchFamily="34" charset="0"/>
              <a:cs typeface="Arial" panose="020B0604020202020204" pitchFamily="34" charset="0"/>
            </a:endParaRPr>
          </a:p>
          <a:p>
            <a:r>
              <a:rPr lang="en-US" sz="3000" b="1" dirty="0">
                <a:solidFill>
                  <a:schemeClr val="accent6">
                    <a:lumMod val="75000"/>
                  </a:schemeClr>
                </a:solidFill>
                <a:latin typeface="Arial" panose="020B0604020202020204" pitchFamily="34" charset="0"/>
                <a:cs typeface="Arial" panose="020B0604020202020204" pitchFamily="34" charset="0"/>
              </a:rPr>
              <a:t>Nama </a:t>
            </a:r>
            <a:r>
              <a:rPr lang="en-US" sz="3000" b="1" dirty="0" err="1">
                <a:solidFill>
                  <a:schemeClr val="accent6">
                    <a:lumMod val="75000"/>
                  </a:schemeClr>
                </a:solidFill>
                <a:latin typeface="Arial" panose="020B0604020202020204" pitchFamily="34" charset="0"/>
                <a:cs typeface="Arial" panose="020B0604020202020204" pitchFamily="34" charset="0"/>
              </a:rPr>
              <a:t>Pengembang</a:t>
            </a:r>
            <a:r>
              <a:rPr lang="en-US" sz="3000" b="1" dirty="0">
                <a:solidFill>
                  <a:schemeClr val="accent6">
                    <a:lumMod val="75000"/>
                  </a:schemeClr>
                </a:solidFill>
                <a:latin typeface="Arial" panose="020B0604020202020204" pitchFamily="34" charset="0"/>
                <a:cs typeface="Arial" panose="020B0604020202020204" pitchFamily="34" charset="0"/>
              </a:rPr>
              <a:t> : </a:t>
            </a:r>
            <a:r>
              <a:rPr lang="en-US" sz="3000" b="1" dirty="0" err="1" smtClean="0">
                <a:solidFill>
                  <a:schemeClr val="accent6">
                    <a:lumMod val="75000"/>
                  </a:schemeClr>
                </a:solidFill>
                <a:latin typeface="Arial" panose="020B0604020202020204" pitchFamily="34" charset="0"/>
                <a:cs typeface="Arial" panose="020B0604020202020204" pitchFamily="34" charset="0"/>
              </a:rPr>
              <a:t>Fadhila</a:t>
            </a:r>
            <a:r>
              <a:rPr lang="en-US" sz="3000" b="1" dirty="0" smtClean="0">
                <a:solidFill>
                  <a:schemeClr val="accent6">
                    <a:lumMod val="75000"/>
                  </a:schemeClr>
                </a:solidFill>
                <a:latin typeface="Arial" panose="020B0604020202020204" pitchFamily="34" charset="0"/>
                <a:cs typeface="Arial" panose="020B0604020202020204" pitchFamily="34" charset="0"/>
              </a:rPr>
              <a:t> </a:t>
            </a:r>
            <a:r>
              <a:rPr lang="en-US" sz="3000" b="1" dirty="0" err="1" smtClean="0">
                <a:solidFill>
                  <a:schemeClr val="accent6">
                    <a:lumMod val="75000"/>
                  </a:schemeClr>
                </a:solidFill>
                <a:latin typeface="Arial" panose="020B0604020202020204" pitchFamily="34" charset="0"/>
                <a:cs typeface="Arial" panose="020B0604020202020204" pitchFamily="34" charset="0"/>
              </a:rPr>
              <a:t>Nurul</a:t>
            </a:r>
            <a:r>
              <a:rPr lang="en-US" sz="3000" b="1" dirty="0" smtClean="0">
                <a:solidFill>
                  <a:schemeClr val="accent6">
                    <a:lumMod val="75000"/>
                  </a:schemeClr>
                </a:solidFill>
                <a:latin typeface="Arial" panose="020B0604020202020204" pitchFamily="34" charset="0"/>
                <a:cs typeface="Arial" panose="020B0604020202020204" pitchFamily="34" charset="0"/>
              </a:rPr>
              <a:t> </a:t>
            </a:r>
            <a:r>
              <a:rPr lang="en-US" sz="3000" b="1" dirty="0" err="1" smtClean="0">
                <a:solidFill>
                  <a:schemeClr val="accent6">
                    <a:lumMod val="75000"/>
                  </a:schemeClr>
                </a:solidFill>
                <a:latin typeface="Arial" panose="020B0604020202020204" pitchFamily="34" charset="0"/>
                <a:cs typeface="Arial" panose="020B0604020202020204" pitchFamily="34" charset="0"/>
              </a:rPr>
              <a:t>Husna</a:t>
            </a:r>
            <a:r>
              <a:rPr lang="en-US" sz="3000" b="1" dirty="0" smtClean="0">
                <a:solidFill>
                  <a:schemeClr val="accent6">
                    <a:lumMod val="75000"/>
                  </a:schemeClr>
                </a:solidFill>
                <a:latin typeface="Arial" panose="020B0604020202020204" pitchFamily="34" charset="0"/>
                <a:cs typeface="Arial" panose="020B0604020202020204" pitchFamily="34" charset="0"/>
              </a:rPr>
              <a:t> </a:t>
            </a:r>
            <a:r>
              <a:rPr lang="en-US" sz="3000" b="1" dirty="0" err="1" smtClean="0">
                <a:solidFill>
                  <a:schemeClr val="accent6">
                    <a:lumMod val="75000"/>
                  </a:schemeClr>
                </a:solidFill>
                <a:latin typeface="Arial" panose="020B0604020202020204" pitchFamily="34" charset="0"/>
                <a:cs typeface="Arial" panose="020B0604020202020204" pitchFamily="34" charset="0"/>
              </a:rPr>
              <a:t>Zalmi</a:t>
            </a:r>
            <a:r>
              <a:rPr lang="en-US" sz="3000" b="1" dirty="0" smtClean="0">
                <a:solidFill>
                  <a:schemeClr val="accent6">
                    <a:lumMod val="75000"/>
                  </a:schemeClr>
                </a:solidFill>
                <a:latin typeface="Arial" panose="020B0604020202020204" pitchFamily="34" charset="0"/>
                <a:cs typeface="Arial" panose="020B0604020202020204" pitchFamily="34" charset="0"/>
              </a:rPr>
              <a:t>, </a:t>
            </a:r>
            <a:r>
              <a:rPr lang="en-US" sz="3000" b="1" dirty="0" err="1" smtClean="0">
                <a:solidFill>
                  <a:schemeClr val="accent6">
                    <a:lumMod val="75000"/>
                  </a:schemeClr>
                </a:solidFill>
                <a:latin typeface="Arial" panose="020B0604020202020204" pitchFamily="34" charset="0"/>
                <a:cs typeface="Arial" panose="020B0604020202020204" pitchFamily="34" charset="0"/>
              </a:rPr>
              <a:t>M.Hum</a:t>
            </a:r>
            <a:r>
              <a:rPr lang="en-US" sz="3000" b="1" dirty="0" smtClean="0">
                <a:solidFill>
                  <a:schemeClr val="accent6">
                    <a:lumMod val="75000"/>
                  </a:schemeClr>
                </a:solidFill>
                <a:latin typeface="Arial" panose="020B0604020202020204" pitchFamily="34" charset="0"/>
                <a:cs typeface="Arial" panose="020B0604020202020204" pitchFamily="34" charset="0"/>
              </a:rPr>
              <a:t>. </a:t>
            </a:r>
            <a:endParaRPr lang="en-US" sz="3000" b="1" dirty="0">
              <a:solidFill>
                <a:schemeClr val="accent6">
                  <a:lumMod val="75000"/>
                </a:schemeClr>
              </a:solidFill>
              <a:latin typeface="Arial" panose="020B0604020202020204" pitchFamily="34" charset="0"/>
              <a:cs typeface="Arial" panose="020B0604020202020204" pitchFamily="34" charset="0"/>
            </a:endParaRPr>
          </a:p>
          <a:p>
            <a:r>
              <a:rPr lang="en-US" sz="3000" dirty="0">
                <a:solidFill>
                  <a:schemeClr val="accent6">
                    <a:lumMod val="75000"/>
                  </a:schemeClr>
                </a:solidFill>
                <a:latin typeface="Arial" panose="020B0604020202020204" pitchFamily="34" charset="0"/>
                <a:cs typeface="Arial" panose="020B0604020202020204" pitchFamily="34" charset="0"/>
              </a:rPr>
              <a:t>Email: </a:t>
            </a:r>
            <a:r>
              <a:rPr lang="en-US" sz="3000" dirty="0" smtClean="0">
                <a:solidFill>
                  <a:schemeClr val="accent6">
                    <a:lumMod val="75000"/>
                  </a:schemeClr>
                </a:solidFill>
                <a:latin typeface="Arial" panose="020B0604020202020204" pitchFamily="34" charset="0"/>
                <a:cs typeface="Arial" panose="020B0604020202020204" pitchFamily="34" charset="0"/>
              </a:rPr>
              <a:t>nurulzalmi@gmail.com</a:t>
            </a:r>
            <a:endParaRPr lang="en-US" sz="3000" dirty="0">
              <a:solidFill>
                <a:schemeClr val="accent6">
                  <a:lumMod val="75000"/>
                </a:schemeClr>
              </a:solidFill>
              <a:latin typeface="Arial" panose="020B0604020202020204" pitchFamily="34" charset="0"/>
              <a:cs typeface="Arial" panose="020B0604020202020204" pitchFamily="34" charset="0"/>
            </a:endParaRPr>
          </a:p>
          <a:p>
            <a:endParaRPr lang="en-US" sz="3000" b="1" dirty="0">
              <a:solidFill>
                <a:schemeClr val="accent6">
                  <a:lumMod val="75000"/>
                </a:schemeClr>
              </a:solidFill>
              <a:latin typeface="Arial" panose="020B0604020202020204" pitchFamily="34" charset="0"/>
              <a:cs typeface="Arial" panose="020B0604020202020204" pitchFamily="34" charset="0"/>
            </a:endParaRPr>
          </a:p>
          <a:p>
            <a:r>
              <a:rPr lang="en-US" sz="3000" b="1" dirty="0">
                <a:solidFill>
                  <a:schemeClr val="accent6">
                    <a:lumMod val="75000"/>
                  </a:schemeClr>
                </a:solidFill>
                <a:latin typeface="Arial" panose="020B0604020202020204" pitchFamily="34" charset="0"/>
                <a:cs typeface="Arial" panose="020B0604020202020204" pitchFamily="34" charset="0"/>
              </a:rPr>
              <a:t>Nama </a:t>
            </a:r>
            <a:r>
              <a:rPr lang="en-US" sz="3000" b="1" dirty="0" err="1">
                <a:solidFill>
                  <a:schemeClr val="accent6">
                    <a:lumMod val="75000"/>
                  </a:schemeClr>
                </a:solidFill>
                <a:latin typeface="Arial" panose="020B0604020202020204" pitchFamily="34" charset="0"/>
                <a:cs typeface="Arial" panose="020B0604020202020204" pitchFamily="34" charset="0"/>
              </a:rPr>
              <a:t>Penelaah</a:t>
            </a:r>
            <a:r>
              <a:rPr lang="en-US" sz="3000" b="1" dirty="0">
                <a:solidFill>
                  <a:schemeClr val="accent6">
                    <a:lumMod val="75000"/>
                  </a:schemeClr>
                </a:solidFill>
                <a:latin typeface="Arial" panose="020B0604020202020204" pitchFamily="34" charset="0"/>
                <a:cs typeface="Arial" panose="020B0604020202020204" pitchFamily="34" charset="0"/>
              </a:rPr>
              <a:t>: </a:t>
            </a:r>
            <a:r>
              <a:rPr lang="en-US" sz="3000" b="1" dirty="0" err="1" smtClean="0">
                <a:solidFill>
                  <a:schemeClr val="accent6">
                    <a:lumMod val="75000"/>
                  </a:schemeClr>
                </a:solidFill>
                <a:latin typeface="Arial" panose="020B0604020202020204" pitchFamily="34" charset="0"/>
                <a:cs typeface="Arial" panose="020B0604020202020204" pitchFamily="34" charset="0"/>
              </a:rPr>
              <a:t>Majidah</a:t>
            </a:r>
            <a:r>
              <a:rPr lang="en-US" sz="3000" b="1" dirty="0" smtClean="0">
                <a:solidFill>
                  <a:schemeClr val="accent6">
                    <a:lumMod val="75000"/>
                  </a:schemeClr>
                </a:solidFill>
                <a:latin typeface="Arial" panose="020B0604020202020204" pitchFamily="34" charset="0"/>
                <a:cs typeface="Arial" panose="020B0604020202020204" pitchFamily="34" charset="0"/>
              </a:rPr>
              <a:t>, </a:t>
            </a:r>
            <a:r>
              <a:rPr lang="en-US" sz="3000" b="1" dirty="0" err="1" smtClean="0">
                <a:solidFill>
                  <a:schemeClr val="accent6">
                    <a:lumMod val="75000"/>
                  </a:schemeClr>
                </a:solidFill>
                <a:latin typeface="Arial" panose="020B0604020202020204" pitchFamily="34" charset="0"/>
                <a:cs typeface="Arial" panose="020B0604020202020204" pitchFamily="34" charset="0"/>
              </a:rPr>
              <a:t>S.Sos</a:t>
            </a:r>
            <a:r>
              <a:rPr lang="en-US" sz="3000" b="1" dirty="0" smtClean="0">
                <a:solidFill>
                  <a:schemeClr val="accent6">
                    <a:lumMod val="75000"/>
                  </a:schemeClr>
                </a:solidFill>
                <a:latin typeface="Arial" panose="020B0604020202020204" pitchFamily="34" charset="0"/>
                <a:cs typeface="Arial" panose="020B0604020202020204" pitchFamily="34" charset="0"/>
              </a:rPr>
              <a:t>., </a:t>
            </a:r>
            <a:r>
              <a:rPr lang="en-US" sz="3000" b="1" dirty="0" err="1" smtClean="0">
                <a:solidFill>
                  <a:schemeClr val="accent6">
                    <a:lumMod val="75000"/>
                  </a:schemeClr>
                </a:solidFill>
                <a:latin typeface="Arial" panose="020B0604020202020204" pitchFamily="34" charset="0"/>
                <a:cs typeface="Arial" panose="020B0604020202020204" pitchFamily="34" charset="0"/>
              </a:rPr>
              <a:t>M.I.Kom</a:t>
            </a:r>
            <a:r>
              <a:rPr lang="en-US" sz="3000" b="1" dirty="0" smtClean="0">
                <a:solidFill>
                  <a:schemeClr val="accent6">
                    <a:lumMod val="75000"/>
                  </a:schemeClr>
                </a:solidFill>
                <a:latin typeface="Arial" panose="020B0604020202020204" pitchFamily="34" charset="0"/>
                <a:cs typeface="Arial" panose="020B0604020202020204" pitchFamily="34" charset="0"/>
              </a:rPr>
              <a:t>. </a:t>
            </a:r>
            <a:endParaRPr lang="en-US" sz="3000" b="1" dirty="0">
              <a:solidFill>
                <a:schemeClr val="accent6">
                  <a:lumMod val="75000"/>
                </a:schemeClr>
              </a:solidFill>
              <a:latin typeface="Arial" panose="020B0604020202020204" pitchFamily="34" charset="0"/>
              <a:cs typeface="Arial" panose="020B0604020202020204" pitchFamily="34" charset="0"/>
            </a:endParaRPr>
          </a:p>
          <a:p>
            <a:r>
              <a:rPr lang="en-US" sz="3000" dirty="0">
                <a:solidFill>
                  <a:schemeClr val="accent6">
                    <a:lumMod val="75000"/>
                  </a:schemeClr>
                </a:solidFill>
                <a:latin typeface="Arial" panose="020B0604020202020204" pitchFamily="34" charset="0"/>
                <a:cs typeface="Arial" panose="020B0604020202020204" pitchFamily="34" charset="0"/>
              </a:rPr>
              <a:t>Email </a:t>
            </a:r>
            <a:r>
              <a:rPr lang="en-US" sz="3000" dirty="0" err="1">
                <a:solidFill>
                  <a:schemeClr val="accent6">
                    <a:lumMod val="75000"/>
                  </a:schemeClr>
                </a:solidFill>
                <a:latin typeface="Arial" panose="020B0604020202020204" pitchFamily="34" charset="0"/>
                <a:cs typeface="Arial" panose="020B0604020202020204" pitchFamily="34" charset="0"/>
              </a:rPr>
              <a:t>Penelaah</a:t>
            </a:r>
            <a:r>
              <a:rPr lang="en-US" sz="3000" dirty="0">
                <a:solidFill>
                  <a:schemeClr val="accent6">
                    <a:lumMod val="75000"/>
                  </a:schemeClr>
                </a:solidFill>
                <a:latin typeface="Arial" panose="020B0604020202020204" pitchFamily="34" charset="0"/>
                <a:cs typeface="Arial" panose="020B0604020202020204" pitchFamily="34" charset="0"/>
              </a:rPr>
              <a:t>: </a:t>
            </a:r>
            <a:r>
              <a:rPr lang="en-US" sz="3000" dirty="0" smtClean="0">
                <a:solidFill>
                  <a:schemeClr val="accent6">
                    <a:lumMod val="75000"/>
                  </a:schemeClr>
                </a:solidFill>
                <a:latin typeface="Arial" panose="020B0604020202020204" pitchFamily="34" charset="0"/>
                <a:cs typeface="Arial" panose="020B0604020202020204" pitchFamily="34" charset="0"/>
              </a:rPr>
              <a:t>majidah</a:t>
            </a:r>
            <a:r>
              <a:rPr lang="en-US" sz="3000" dirty="0" smtClean="0">
                <a:solidFill>
                  <a:schemeClr val="accent6">
                    <a:lumMod val="75000"/>
                  </a:schemeClr>
                </a:solidFill>
                <a:latin typeface="Arial" panose="020B0604020202020204" pitchFamily="34" charset="0"/>
                <a:cs typeface="Arial" panose="020B0604020202020204" pitchFamily="34" charset="0"/>
              </a:rPr>
              <a:t>@ecampus.ut.ac.id</a:t>
            </a:r>
            <a:endParaRPr lang="en-US" sz="300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1313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704" y="2428528"/>
            <a:ext cx="12767096" cy="5016758"/>
          </a:xfrm>
          <a:prstGeom prst="rect">
            <a:avLst/>
          </a:prstGeom>
        </p:spPr>
        <p:txBody>
          <a:bodyPr wrap="square">
            <a:spAutoFit/>
          </a:bodyPr>
          <a:lstStyle/>
          <a:p>
            <a:pPr algn="just"/>
            <a:r>
              <a:rPr lang="en-US" sz="3200" dirty="0"/>
              <a:t>5. </a:t>
            </a:r>
            <a:r>
              <a:rPr lang="en-US" sz="3200" dirty="0" err="1"/>
              <a:t>Buku</a:t>
            </a:r>
            <a:r>
              <a:rPr lang="en-US" sz="3200" dirty="0"/>
              <a:t> </a:t>
            </a:r>
            <a:r>
              <a:rPr lang="en-US" sz="3200" dirty="0" err="1"/>
              <a:t>kerja</a:t>
            </a:r>
            <a:r>
              <a:rPr lang="en-US" sz="3200" dirty="0"/>
              <a:t> </a:t>
            </a:r>
            <a:r>
              <a:rPr lang="en-US" sz="3200" dirty="0" err="1"/>
              <a:t>Buku</a:t>
            </a:r>
            <a:r>
              <a:rPr lang="en-US" sz="3200" dirty="0"/>
              <a:t> </a:t>
            </a:r>
            <a:r>
              <a:rPr lang="en-US" sz="3200" dirty="0" err="1"/>
              <a:t>kerja</a:t>
            </a:r>
            <a:r>
              <a:rPr lang="en-US" sz="3200" dirty="0"/>
              <a:t> </a:t>
            </a:r>
            <a:r>
              <a:rPr lang="en-US" sz="3200" dirty="0" err="1"/>
              <a:t>lazimnya</a:t>
            </a:r>
            <a:r>
              <a:rPr lang="en-US" sz="3200" dirty="0"/>
              <a:t> </a:t>
            </a:r>
            <a:r>
              <a:rPr lang="en-US" sz="3200" dirty="0" err="1"/>
              <a:t>memuat</a:t>
            </a:r>
            <a:r>
              <a:rPr lang="en-US" sz="3200" dirty="0"/>
              <a:t> </a:t>
            </a:r>
            <a:r>
              <a:rPr lang="en-US" sz="3200" dirty="0" err="1"/>
              <a:t>informasi</a:t>
            </a:r>
            <a:r>
              <a:rPr lang="en-US" sz="3200" dirty="0"/>
              <a:t> </a:t>
            </a:r>
            <a:r>
              <a:rPr lang="en-US" sz="3200" dirty="0" err="1"/>
              <a:t>umum</a:t>
            </a:r>
            <a:r>
              <a:rPr lang="en-US" sz="3200" dirty="0"/>
              <a:t> </a:t>
            </a:r>
            <a:r>
              <a:rPr lang="en-US" sz="3200" dirty="0" err="1"/>
              <a:t>koleksi</a:t>
            </a:r>
            <a:r>
              <a:rPr lang="en-US" sz="3200" dirty="0"/>
              <a:t> </a:t>
            </a:r>
            <a:r>
              <a:rPr lang="en-US" sz="3200" dirty="0" err="1"/>
              <a:t>fisik</a:t>
            </a:r>
            <a:r>
              <a:rPr lang="en-US" sz="3200" dirty="0"/>
              <a:t> yang </a:t>
            </a:r>
            <a:r>
              <a:rPr lang="en-US" sz="3200" dirty="0" err="1"/>
              <a:t>diperlukan</a:t>
            </a:r>
            <a:r>
              <a:rPr lang="en-US" sz="3200" dirty="0"/>
              <a:t>, </a:t>
            </a:r>
            <a:r>
              <a:rPr lang="en-US" sz="3200" dirty="0" err="1"/>
              <a:t>seperti</a:t>
            </a:r>
            <a:r>
              <a:rPr lang="en-US" sz="3200" dirty="0"/>
              <a:t>: </a:t>
            </a:r>
            <a:r>
              <a:rPr lang="en-US" sz="3200" dirty="0" err="1"/>
              <a:t>letak</a:t>
            </a:r>
            <a:r>
              <a:rPr lang="en-US" sz="3200" dirty="0"/>
              <a:t> </a:t>
            </a:r>
            <a:r>
              <a:rPr lang="en-US" sz="3200" dirty="0" err="1"/>
              <a:t>kamar</a:t>
            </a:r>
            <a:r>
              <a:rPr lang="en-US" sz="3200" dirty="0"/>
              <a:t> </a:t>
            </a:r>
            <a:r>
              <a:rPr lang="en-US" sz="3200" dirty="0" err="1"/>
              <a:t>kecil</a:t>
            </a:r>
            <a:r>
              <a:rPr lang="en-US" sz="3200" dirty="0"/>
              <a:t>, </a:t>
            </a:r>
            <a:r>
              <a:rPr lang="en-US" sz="3200" dirty="0" err="1"/>
              <a:t>meja</a:t>
            </a:r>
            <a:r>
              <a:rPr lang="en-US" sz="3200" dirty="0"/>
              <a:t> </a:t>
            </a:r>
            <a:r>
              <a:rPr lang="en-US" sz="3200" dirty="0" err="1"/>
              <a:t>referensi</a:t>
            </a:r>
            <a:r>
              <a:rPr lang="en-US" sz="3200" dirty="0"/>
              <a:t>, </a:t>
            </a:r>
            <a:r>
              <a:rPr lang="en-US" sz="3200" dirty="0" err="1"/>
              <a:t>meja</a:t>
            </a:r>
            <a:r>
              <a:rPr lang="en-US" sz="3200" dirty="0"/>
              <a:t> </a:t>
            </a:r>
            <a:r>
              <a:rPr lang="en-US" sz="3200" dirty="0" err="1"/>
              <a:t>sirkulasi</a:t>
            </a:r>
            <a:r>
              <a:rPr lang="en-US" sz="3200" dirty="0"/>
              <a:t>, </a:t>
            </a:r>
            <a:r>
              <a:rPr lang="en-US" sz="3200" dirty="0" err="1"/>
              <a:t>lokasi</a:t>
            </a:r>
            <a:r>
              <a:rPr lang="en-US" sz="3200" dirty="0"/>
              <a:t> </a:t>
            </a:r>
            <a:r>
              <a:rPr lang="en-US" sz="3200" dirty="0" err="1"/>
              <a:t>penelusuran</a:t>
            </a:r>
            <a:r>
              <a:rPr lang="en-US" sz="3200" dirty="0"/>
              <a:t> OPAC, </a:t>
            </a:r>
            <a:r>
              <a:rPr lang="en-US" sz="3200" dirty="0" err="1"/>
              <a:t>penyimpanan</a:t>
            </a:r>
            <a:r>
              <a:rPr lang="en-US" sz="3200" dirty="0"/>
              <a:t> </a:t>
            </a:r>
            <a:r>
              <a:rPr lang="en-US" sz="3200" dirty="0" err="1"/>
              <a:t>tas</a:t>
            </a:r>
            <a:r>
              <a:rPr lang="en-US" sz="3200" dirty="0"/>
              <a:t>, </a:t>
            </a:r>
            <a:r>
              <a:rPr lang="en-US" sz="3200" dirty="0" err="1"/>
              <a:t>majalah</a:t>
            </a:r>
            <a:r>
              <a:rPr lang="en-US" sz="3200" dirty="0"/>
              <a:t> </a:t>
            </a:r>
            <a:r>
              <a:rPr lang="en-US" sz="3200" dirty="0" err="1"/>
              <a:t>indeks</a:t>
            </a:r>
            <a:r>
              <a:rPr lang="en-US" sz="3200" dirty="0"/>
              <a:t> </a:t>
            </a:r>
            <a:r>
              <a:rPr lang="en-US" sz="3200" dirty="0" err="1"/>
              <a:t>dan</a:t>
            </a:r>
            <a:r>
              <a:rPr lang="en-US" sz="3200" dirty="0"/>
              <a:t> </a:t>
            </a:r>
            <a:r>
              <a:rPr lang="en-US" sz="3200" dirty="0" err="1"/>
              <a:t>abstrak</a:t>
            </a:r>
            <a:r>
              <a:rPr lang="en-US" sz="3200" dirty="0"/>
              <a:t>, </a:t>
            </a:r>
            <a:r>
              <a:rPr lang="en-US" sz="3200" dirty="0" err="1"/>
              <a:t>dsb</a:t>
            </a:r>
            <a:r>
              <a:rPr lang="en-US" sz="3200" dirty="0"/>
              <a:t>. </a:t>
            </a:r>
            <a:r>
              <a:rPr lang="en-US" sz="3200" dirty="0" err="1"/>
              <a:t>Desain</a:t>
            </a:r>
            <a:r>
              <a:rPr lang="en-US" sz="3200" dirty="0"/>
              <a:t> </a:t>
            </a:r>
            <a:r>
              <a:rPr lang="en-US" sz="3200" dirty="0" err="1"/>
              <a:t>buku</a:t>
            </a:r>
            <a:r>
              <a:rPr lang="en-US" sz="3200" dirty="0"/>
              <a:t> </a:t>
            </a:r>
            <a:r>
              <a:rPr lang="en-US" sz="3200" dirty="0" err="1"/>
              <a:t>kerja</a:t>
            </a:r>
            <a:r>
              <a:rPr lang="en-US" sz="3200" dirty="0"/>
              <a:t>: </a:t>
            </a:r>
            <a:r>
              <a:rPr lang="en-US" sz="3200" dirty="0" err="1"/>
              <a:t>setiap</a:t>
            </a:r>
            <a:r>
              <a:rPr lang="en-US" sz="3200" dirty="0"/>
              <a:t> </a:t>
            </a:r>
            <a:r>
              <a:rPr lang="en-US" sz="3200" dirty="0" err="1"/>
              <a:t>bab</a:t>
            </a:r>
            <a:r>
              <a:rPr lang="en-US" sz="3200" dirty="0"/>
              <a:t> </a:t>
            </a:r>
            <a:r>
              <a:rPr lang="en-US" sz="3200" dirty="0" err="1"/>
              <a:t>meliputi</a:t>
            </a:r>
            <a:r>
              <a:rPr lang="en-US" sz="3200" dirty="0"/>
              <a:t> </a:t>
            </a:r>
            <a:r>
              <a:rPr lang="en-US" sz="3200" dirty="0" err="1"/>
              <a:t>topik</a:t>
            </a:r>
            <a:r>
              <a:rPr lang="en-US" sz="3200" dirty="0"/>
              <a:t> </a:t>
            </a:r>
            <a:r>
              <a:rPr lang="en-US" sz="3200" dirty="0" err="1"/>
              <a:t>khusus</a:t>
            </a:r>
            <a:r>
              <a:rPr lang="en-US" sz="3200" dirty="0"/>
              <a:t>, </a:t>
            </a:r>
            <a:r>
              <a:rPr lang="en-US" sz="3200" dirty="0" err="1"/>
              <a:t>dimulai</a:t>
            </a:r>
            <a:r>
              <a:rPr lang="en-US" sz="3200" dirty="0"/>
              <a:t> </a:t>
            </a:r>
            <a:r>
              <a:rPr lang="en-US" sz="3200" dirty="0" err="1"/>
              <a:t>dari</a:t>
            </a:r>
            <a:r>
              <a:rPr lang="en-US" sz="3200" dirty="0"/>
              <a:t> </a:t>
            </a:r>
            <a:r>
              <a:rPr lang="en-US" sz="3200" dirty="0" err="1"/>
              <a:t>tata</a:t>
            </a:r>
            <a:r>
              <a:rPr lang="en-US" sz="3200" dirty="0"/>
              <a:t> </a:t>
            </a:r>
            <a:r>
              <a:rPr lang="en-US" sz="3200" dirty="0" err="1"/>
              <a:t>letak</a:t>
            </a:r>
            <a:r>
              <a:rPr lang="en-US" sz="3200" dirty="0"/>
              <a:t> </a:t>
            </a:r>
            <a:r>
              <a:rPr lang="en-US" sz="3200" dirty="0" err="1"/>
              <a:t>fisik</a:t>
            </a:r>
            <a:r>
              <a:rPr lang="en-US" sz="3200" dirty="0"/>
              <a:t>, </a:t>
            </a:r>
            <a:r>
              <a:rPr lang="en-US" sz="3200" dirty="0" err="1"/>
              <a:t>sarana</a:t>
            </a:r>
            <a:r>
              <a:rPr lang="en-US" sz="3200" dirty="0"/>
              <a:t> </a:t>
            </a:r>
            <a:r>
              <a:rPr lang="en-US" sz="3200" dirty="0" err="1"/>
              <a:t>penelusuran</a:t>
            </a:r>
            <a:r>
              <a:rPr lang="en-US" sz="3200" dirty="0"/>
              <a:t>, </a:t>
            </a:r>
            <a:r>
              <a:rPr lang="en-US" sz="3200" dirty="0" err="1"/>
              <a:t>indeks</a:t>
            </a:r>
            <a:r>
              <a:rPr lang="en-US" sz="3200" dirty="0"/>
              <a:t> </a:t>
            </a:r>
            <a:r>
              <a:rPr lang="en-US" sz="3200" dirty="0" err="1"/>
              <a:t>majalah</a:t>
            </a:r>
            <a:r>
              <a:rPr lang="en-US" sz="3200" dirty="0"/>
              <a:t>, </a:t>
            </a:r>
            <a:r>
              <a:rPr lang="en-US" sz="3200" dirty="0" err="1"/>
              <a:t>dan</a:t>
            </a:r>
            <a:r>
              <a:rPr lang="en-US" sz="3200" dirty="0"/>
              <a:t> </a:t>
            </a:r>
            <a:r>
              <a:rPr lang="en-US" sz="3200" dirty="0" err="1"/>
              <a:t>sarana</a:t>
            </a:r>
            <a:r>
              <a:rPr lang="en-US" sz="3200" dirty="0"/>
              <a:t> </a:t>
            </a:r>
            <a:r>
              <a:rPr lang="en-US" sz="3200" dirty="0" err="1"/>
              <a:t>referensi</a:t>
            </a:r>
            <a:r>
              <a:rPr lang="en-US" sz="3200" dirty="0" smtClean="0"/>
              <a:t>.</a:t>
            </a:r>
          </a:p>
          <a:p>
            <a:pPr algn="just"/>
            <a:r>
              <a:rPr lang="en-US" sz="3200" dirty="0"/>
              <a:t>6. Media audio-visual. Media </a:t>
            </a:r>
            <a:r>
              <a:rPr lang="en-US" sz="3200" dirty="0" err="1"/>
              <a:t>ini</a:t>
            </a:r>
            <a:r>
              <a:rPr lang="en-US" sz="3200" dirty="0"/>
              <a:t> </a:t>
            </a:r>
            <a:r>
              <a:rPr lang="en-US" sz="3200" dirty="0" err="1"/>
              <a:t>termasuk</a:t>
            </a:r>
            <a:r>
              <a:rPr lang="en-US" sz="3200" dirty="0"/>
              <a:t> </a:t>
            </a:r>
            <a:r>
              <a:rPr lang="en-US" sz="3200" dirty="0" err="1"/>
              <a:t>penyajian</a:t>
            </a:r>
            <a:r>
              <a:rPr lang="en-US" sz="3200" dirty="0"/>
              <a:t> tape/slide, audiotapes, </a:t>
            </a:r>
            <a:r>
              <a:rPr lang="en-US" sz="3200" dirty="0" err="1"/>
              <a:t>videotypes</a:t>
            </a:r>
            <a:r>
              <a:rPr lang="en-US" sz="3200" dirty="0"/>
              <a:t> </a:t>
            </a:r>
            <a:r>
              <a:rPr lang="en-US" sz="3200" dirty="0" err="1"/>
              <a:t>biasanya</a:t>
            </a:r>
            <a:r>
              <a:rPr lang="en-US" sz="3200" dirty="0"/>
              <a:t> </a:t>
            </a:r>
            <a:r>
              <a:rPr lang="en-US" sz="3200" dirty="0" err="1"/>
              <a:t>digabungkan</a:t>
            </a:r>
            <a:r>
              <a:rPr lang="en-US" sz="3200" dirty="0"/>
              <a:t> </a:t>
            </a:r>
            <a:r>
              <a:rPr lang="en-US" sz="3200" dirty="0" err="1"/>
              <a:t>dengan</a:t>
            </a:r>
            <a:r>
              <a:rPr lang="en-US" sz="3200" dirty="0"/>
              <a:t> </a:t>
            </a:r>
            <a:r>
              <a:rPr lang="en-US" sz="3200" dirty="0" err="1"/>
              <a:t>orientasi</a:t>
            </a:r>
            <a:r>
              <a:rPr lang="en-US" sz="3200" dirty="0"/>
              <a:t> </a:t>
            </a:r>
            <a:r>
              <a:rPr lang="en-US" sz="3200" dirty="0" err="1"/>
              <a:t>fisik</a:t>
            </a:r>
            <a:r>
              <a:rPr lang="en-US" sz="3200" dirty="0"/>
              <a:t> </a:t>
            </a:r>
            <a:r>
              <a:rPr lang="en-US" sz="3200" dirty="0" err="1"/>
              <a:t>ke</a:t>
            </a:r>
            <a:r>
              <a:rPr lang="en-US" sz="3200" dirty="0"/>
              <a:t> </a:t>
            </a:r>
            <a:r>
              <a:rPr lang="en-US" sz="3200" dirty="0" err="1"/>
              <a:t>perpustakaan</a:t>
            </a:r>
            <a:r>
              <a:rPr lang="en-US" sz="3200" dirty="0"/>
              <a:t> </a:t>
            </a:r>
            <a:r>
              <a:rPr lang="en-US" sz="3200" dirty="0" err="1"/>
              <a:t>atau</a:t>
            </a:r>
            <a:r>
              <a:rPr lang="en-US" sz="3200" dirty="0"/>
              <a:t> </a:t>
            </a:r>
            <a:r>
              <a:rPr lang="en-US" sz="3200" dirty="0" err="1"/>
              <a:t>dengan</a:t>
            </a:r>
            <a:r>
              <a:rPr lang="en-US" sz="3200" dirty="0"/>
              <a:t> </a:t>
            </a:r>
            <a:r>
              <a:rPr lang="en-US" sz="3200" dirty="0" err="1"/>
              <a:t>instruksi</a:t>
            </a:r>
            <a:r>
              <a:rPr lang="en-US" sz="3200" dirty="0"/>
              <a:t> </a:t>
            </a:r>
            <a:r>
              <a:rPr lang="en-US" sz="3200" dirty="0" err="1"/>
              <a:t>titik</a:t>
            </a:r>
            <a:r>
              <a:rPr lang="en-US" sz="3200" dirty="0"/>
              <a:t> </a:t>
            </a:r>
            <a:r>
              <a:rPr lang="en-US" sz="3200" dirty="0" err="1"/>
              <a:t>pengarahan</a:t>
            </a:r>
            <a:r>
              <a:rPr lang="en-US" sz="3200" dirty="0"/>
              <a:t>, </a:t>
            </a:r>
            <a:r>
              <a:rPr lang="en-US" sz="3200" dirty="0" err="1"/>
              <a:t>atau</a:t>
            </a:r>
            <a:r>
              <a:rPr lang="en-US" sz="3200" dirty="0"/>
              <a:t> </a:t>
            </a:r>
            <a:r>
              <a:rPr lang="en-US" sz="3200" dirty="0" err="1"/>
              <a:t>penggunaan</a:t>
            </a:r>
            <a:r>
              <a:rPr lang="en-US" sz="3200" dirty="0"/>
              <a:t> </a:t>
            </a:r>
            <a:r>
              <a:rPr lang="en-US" sz="3200" dirty="0" err="1"/>
              <a:t>sarana</a:t>
            </a:r>
            <a:r>
              <a:rPr lang="en-US" sz="3200" dirty="0"/>
              <a:t> </a:t>
            </a:r>
            <a:r>
              <a:rPr lang="en-US" sz="3200" dirty="0" err="1"/>
              <a:t>tertentu</a:t>
            </a:r>
            <a:r>
              <a:rPr lang="en-US" sz="3200" dirty="0"/>
              <a:t>.</a:t>
            </a:r>
          </a:p>
        </p:txBody>
      </p:sp>
    </p:spTree>
    <p:extLst>
      <p:ext uri="{BB962C8B-B14F-4D97-AF65-F5344CB8AC3E}">
        <p14:creationId xmlns:p14="http://schemas.microsoft.com/office/powerpoint/2010/main" val="195255252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88568"/>
            <a:ext cx="12385376" cy="5509200"/>
          </a:xfrm>
          <a:prstGeom prst="rect">
            <a:avLst/>
          </a:prstGeom>
        </p:spPr>
        <p:txBody>
          <a:bodyPr wrap="square">
            <a:spAutoFit/>
          </a:bodyPr>
          <a:lstStyle/>
          <a:p>
            <a:pPr algn="just"/>
            <a:r>
              <a:rPr lang="en-US" sz="3200" dirty="0"/>
              <a:t>7. </a:t>
            </a:r>
            <a:r>
              <a:rPr lang="en-US" sz="3200" dirty="0" err="1"/>
              <a:t>Pengajaran</a:t>
            </a:r>
            <a:r>
              <a:rPr lang="en-US" sz="3200" dirty="0"/>
              <a:t> </a:t>
            </a:r>
            <a:r>
              <a:rPr lang="en-US" sz="3200" dirty="0" err="1"/>
              <a:t>berbantuan</a:t>
            </a:r>
            <a:r>
              <a:rPr lang="en-US" sz="3200" dirty="0"/>
              <a:t> </a:t>
            </a:r>
            <a:r>
              <a:rPr lang="en-US" sz="3200" dirty="0" err="1"/>
              <a:t>komputer</a:t>
            </a:r>
            <a:r>
              <a:rPr lang="en-US" sz="3200" dirty="0"/>
              <a:t> </a:t>
            </a:r>
            <a:r>
              <a:rPr lang="en-US" sz="3200" dirty="0" err="1"/>
              <a:t>Pengajaran</a:t>
            </a:r>
            <a:r>
              <a:rPr lang="en-US" sz="3200" dirty="0"/>
              <a:t> </a:t>
            </a:r>
            <a:r>
              <a:rPr lang="en-US" sz="3200" dirty="0" err="1"/>
              <a:t>berbasis</a:t>
            </a:r>
            <a:r>
              <a:rPr lang="en-US" sz="3200" dirty="0"/>
              <a:t> </a:t>
            </a:r>
            <a:r>
              <a:rPr lang="en-US" sz="3200" dirty="0" err="1"/>
              <a:t>komputer</a:t>
            </a:r>
            <a:r>
              <a:rPr lang="en-US" sz="3200" dirty="0"/>
              <a:t> </a:t>
            </a:r>
            <a:r>
              <a:rPr lang="en-US" sz="3200" dirty="0" err="1"/>
              <a:t>bersifat</a:t>
            </a:r>
            <a:r>
              <a:rPr lang="en-US" sz="3200" dirty="0"/>
              <a:t> </a:t>
            </a:r>
            <a:r>
              <a:rPr lang="en-US" sz="3200" dirty="0" err="1"/>
              <a:t>belajar</a:t>
            </a:r>
            <a:r>
              <a:rPr lang="en-US" sz="3200" dirty="0"/>
              <a:t> </a:t>
            </a:r>
            <a:r>
              <a:rPr lang="en-US" sz="3200" dirty="0" err="1"/>
              <a:t>mandiri</a:t>
            </a:r>
            <a:r>
              <a:rPr lang="en-US" sz="3200" dirty="0"/>
              <a:t>, </a:t>
            </a:r>
            <a:r>
              <a:rPr lang="en-US" sz="3200" dirty="0" err="1"/>
              <a:t>terbagi</a:t>
            </a:r>
            <a:r>
              <a:rPr lang="en-US" sz="3200" dirty="0"/>
              <a:t> </a:t>
            </a:r>
            <a:r>
              <a:rPr lang="en-US" sz="3200" dirty="0" err="1"/>
              <a:t>atas</a:t>
            </a:r>
            <a:r>
              <a:rPr lang="en-US" sz="3200" dirty="0"/>
              <a:t> </a:t>
            </a:r>
            <a:r>
              <a:rPr lang="en-US" sz="3200" dirty="0" err="1"/>
              <a:t>tiga</a:t>
            </a:r>
            <a:r>
              <a:rPr lang="en-US" sz="3200" dirty="0"/>
              <a:t> </a:t>
            </a:r>
            <a:r>
              <a:rPr lang="en-US" sz="3200" dirty="0" err="1"/>
              <a:t>kategori</a:t>
            </a:r>
            <a:r>
              <a:rPr lang="en-US" sz="3200" dirty="0"/>
              <a:t>, </a:t>
            </a:r>
            <a:r>
              <a:rPr lang="en-US" sz="3200" dirty="0" err="1"/>
              <a:t>yaitu</a:t>
            </a:r>
            <a:r>
              <a:rPr lang="en-US" sz="3200" dirty="0"/>
              <a:t>: (1) tutorial </a:t>
            </a:r>
            <a:r>
              <a:rPr lang="en-US" sz="3200" dirty="0" err="1"/>
              <a:t>memulai</a:t>
            </a:r>
            <a:r>
              <a:rPr lang="en-US" sz="3200" dirty="0"/>
              <a:t> </a:t>
            </a:r>
            <a:r>
              <a:rPr lang="en-US" sz="3200" dirty="0" err="1"/>
              <a:t>penelusuran</a:t>
            </a:r>
            <a:r>
              <a:rPr lang="en-US" sz="3200" dirty="0"/>
              <a:t> </a:t>
            </a:r>
            <a:r>
              <a:rPr lang="en-US" sz="3200" dirty="0" err="1"/>
              <a:t>dengan</a:t>
            </a:r>
            <a:r>
              <a:rPr lang="en-US" sz="3200" dirty="0"/>
              <a:t> </a:t>
            </a:r>
            <a:r>
              <a:rPr lang="en-US" sz="3200" dirty="0" err="1"/>
              <a:t>penjelasan</a:t>
            </a:r>
            <a:r>
              <a:rPr lang="en-US" sz="3200" dirty="0"/>
              <a:t> </a:t>
            </a:r>
            <a:r>
              <a:rPr lang="en-US" sz="3200" dirty="0" err="1"/>
              <a:t>langkah</a:t>
            </a:r>
            <a:r>
              <a:rPr lang="en-US" sz="3200" dirty="0"/>
              <a:t> demi </a:t>
            </a:r>
            <a:r>
              <a:rPr lang="en-US" sz="3200" dirty="0" err="1"/>
              <a:t>langkah</a:t>
            </a:r>
            <a:r>
              <a:rPr lang="en-US" sz="3200" dirty="0"/>
              <a:t>; (2) </a:t>
            </a:r>
            <a:r>
              <a:rPr lang="en-US" sz="3200" dirty="0" err="1"/>
              <a:t>bantuan</a:t>
            </a:r>
            <a:r>
              <a:rPr lang="en-US" sz="3200" dirty="0"/>
              <a:t> </a:t>
            </a:r>
            <a:r>
              <a:rPr lang="en-US" sz="3200" dirty="0" err="1"/>
              <a:t>penelusuran</a:t>
            </a:r>
            <a:r>
              <a:rPr lang="en-US" sz="3200" dirty="0"/>
              <a:t> </a:t>
            </a:r>
            <a:r>
              <a:rPr lang="en-US" sz="3200" dirty="0" err="1"/>
              <a:t>jika</a:t>
            </a:r>
            <a:r>
              <a:rPr lang="en-US" sz="3200" dirty="0"/>
              <a:t> </a:t>
            </a:r>
            <a:r>
              <a:rPr lang="en-US" sz="3200" dirty="0" err="1"/>
              <a:t>pemustaka</a:t>
            </a:r>
            <a:r>
              <a:rPr lang="en-US" sz="3200" dirty="0"/>
              <a:t> </a:t>
            </a:r>
            <a:r>
              <a:rPr lang="en-US" sz="3200" dirty="0" err="1"/>
              <a:t>mengalami</a:t>
            </a:r>
            <a:r>
              <a:rPr lang="en-US" sz="3200" dirty="0"/>
              <a:t> </a:t>
            </a:r>
            <a:r>
              <a:rPr lang="en-US" sz="3200" dirty="0" err="1"/>
              <a:t>kesulitan</a:t>
            </a:r>
            <a:r>
              <a:rPr lang="en-US" sz="3200" dirty="0"/>
              <a:t>; </a:t>
            </a:r>
            <a:r>
              <a:rPr lang="en-US" sz="3200" dirty="0" err="1"/>
              <a:t>dan</a:t>
            </a:r>
            <a:r>
              <a:rPr lang="en-US" sz="3200" dirty="0"/>
              <a:t> (3) </a:t>
            </a:r>
            <a:r>
              <a:rPr lang="en-US" sz="3200" dirty="0" err="1"/>
              <a:t>penjelasan</a:t>
            </a:r>
            <a:r>
              <a:rPr lang="en-US" sz="3200" dirty="0"/>
              <a:t> </a:t>
            </a:r>
            <a:r>
              <a:rPr lang="en-US" sz="3200" dirty="0" err="1"/>
              <a:t>cara</a:t>
            </a:r>
            <a:r>
              <a:rPr lang="en-US" sz="3200" dirty="0"/>
              <a:t> </a:t>
            </a:r>
            <a:r>
              <a:rPr lang="en-US" sz="3200" dirty="0" err="1"/>
              <a:t>menggunakan</a:t>
            </a:r>
            <a:r>
              <a:rPr lang="en-US" sz="3200" dirty="0"/>
              <a:t> </a:t>
            </a:r>
            <a:r>
              <a:rPr lang="en-US" sz="3200" dirty="0" err="1"/>
              <a:t>sistem</a:t>
            </a:r>
            <a:r>
              <a:rPr lang="en-US" sz="3200" dirty="0"/>
              <a:t> yang </a:t>
            </a:r>
            <a:r>
              <a:rPr lang="en-US" sz="3200" dirty="0" err="1"/>
              <a:t>ada</a:t>
            </a:r>
            <a:r>
              <a:rPr lang="en-US" sz="3200" dirty="0"/>
              <a:t>. </a:t>
            </a:r>
            <a:endParaRPr lang="en-US" sz="3200" dirty="0" smtClean="0"/>
          </a:p>
          <a:p>
            <a:pPr algn="just"/>
            <a:r>
              <a:rPr lang="en-US" sz="3200" dirty="0" smtClean="0"/>
              <a:t>8</a:t>
            </a:r>
            <a:r>
              <a:rPr lang="en-US" sz="3200" dirty="0"/>
              <a:t>. </a:t>
            </a:r>
            <a:r>
              <a:rPr lang="en-US" sz="3200" dirty="0" err="1"/>
              <a:t>Diskusi</a:t>
            </a:r>
            <a:r>
              <a:rPr lang="en-US" sz="3200" dirty="0"/>
              <a:t> </a:t>
            </a:r>
            <a:r>
              <a:rPr lang="en-US" sz="3200" dirty="0" err="1"/>
              <a:t>kelompok</a:t>
            </a:r>
            <a:r>
              <a:rPr lang="en-US" sz="3200" dirty="0"/>
              <a:t> </a:t>
            </a:r>
            <a:r>
              <a:rPr lang="en-US" sz="3200" dirty="0" err="1"/>
              <a:t>Diskusi</a:t>
            </a:r>
            <a:r>
              <a:rPr lang="en-US" sz="3200" dirty="0"/>
              <a:t> </a:t>
            </a:r>
            <a:r>
              <a:rPr lang="en-US" sz="3200" dirty="0" err="1"/>
              <a:t>kelompok</a:t>
            </a:r>
            <a:r>
              <a:rPr lang="en-US" sz="3200" dirty="0"/>
              <a:t> </a:t>
            </a:r>
            <a:r>
              <a:rPr lang="en-US" sz="3200" dirty="0" err="1"/>
              <a:t>merupakan</a:t>
            </a:r>
            <a:r>
              <a:rPr lang="en-US" sz="3200" dirty="0"/>
              <a:t> format paling </a:t>
            </a:r>
            <a:r>
              <a:rPr lang="en-US" sz="3200" dirty="0" err="1"/>
              <a:t>efektif</a:t>
            </a:r>
            <a:r>
              <a:rPr lang="en-US" sz="3200" dirty="0"/>
              <a:t> </a:t>
            </a:r>
            <a:r>
              <a:rPr lang="en-US" sz="3200" dirty="0" err="1"/>
              <a:t>dalam</a:t>
            </a:r>
            <a:r>
              <a:rPr lang="en-US" sz="3200" dirty="0"/>
              <a:t> </a:t>
            </a:r>
            <a:r>
              <a:rPr lang="en-US" sz="3200" dirty="0" err="1"/>
              <a:t>bimbingan</a:t>
            </a:r>
            <a:r>
              <a:rPr lang="en-US" sz="3200" dirty="0"/>
              <a:t> </a:t>
            </a:r>
            <a:r>
              <a:rPr lang="en-US" sz="3200" dirty="0" err="1"/>
              <a:t>pemustaka</a:t>
            </a:r>
            <a:r>
              <a:rPr lang="en-US" sz="3200" dirty="0"/>
              <a:t> </a:t>
            </a:r>
            <a:r>
              <a:rPr lang="en-US" sz="3200" dirty="0" err="1"/>
              <a:t>karena</a:t>
            </a:r>
            <a:r>
              <a:rPr lang="en-US" sz="3200" dirty="0"/>
              <a:t> </a:t>
            </a:r>
            <a:r>
              <a:rPr lang="en-US" sz="3200" dirty="0" err="1"/>
              <a:t>peserta</a:t>
            </a:r>
            <a:r>
              <a:rPr lang="en-US" sz="3200" dirty="0"/>
              <a:t> </a:t>
            </a:r>
            <a:r>
              <a:rPr lang="en-US" sz="3200" dirty="0" err="1"/>
              <a:t>aktif</a:t>
            </a:r>
            <a:r>
              <a:rPr lang="en-US" sz="3200" dirty="0"/>
              <a:t> </a:t>
            </a:r>
            <a:r>
              <a:rPr lang="en-US" sz="3200" dirty="0" err="1"/>
              <a:t>dalam</a:t>
            </a:r>
            <a:r>
              <a:rPr lang="en-US" sz="3200" dirty="0"/>
              <a:t> proses yang </a:t>
            </a:r>
            <a:r>
              <a:rPr lang="en-US" sz="3200" dirty="0" err="1"/>
              <a:t>berlangsung</a:t>
            </a:r>
            <a:r>
              <a:rPr lang="en-US" sz="3200" dirty="0"/>
              <a:t>. </a:t>
            </a:r>
            <a:r>
              <a:rPr lang="en-US" sz="3200" dirty="0" err="1"/>
              <a:t>Kelompok</a:t>
            </a:r>
            <a:r>
              <a:rPr lang="en-US" sz="3200" dirty="0"/>
              <a:t> </a:t>
            </a:r>
            <a:r>
              <a:rPr lang="en-US" sz="3200" dirty="0" err="1"/>
              <a:t>diskusi</a:t>
            </a:r>
            <a:r>
              <a:rPr lang="en-US" sz="3200" dirty="0"/>
              <a:t> </a:t>
            </a:r>
            <a:r>
              <a:rPr lang="en-US" sz="3200" dirty="0" err="1"/>
              <a:t>efektif</a:t>
            </a:r>
            <a:r>
              <a:rPr lang="en-US" sz="3200" dirty="0"/>
              <a:t> </a:t>
            </a:r>
            <a:r>
              <a:rPr lang="en-US" sz="3200" dirty="0" err="1"/>
              <a:t>berkisar</a:t>
            </a:r>
            <a:r>
              <a:rPr lang="en-US" sz="3200" dirty="0"/>
              <a:t> </a:t>
            </a:r>
            <a:r>
              <a:rPr lang="en-US" sz="3200" dirty="0" err="1"/>
              <a:t>antara</a:t>
            </a:r>
            <a:r>
              <a:rPr lang="en-US" sz="3200" dirty="0"/>
              <a:t> </a:t>
            </a:r>
            <a:r>
              <a:rPr lang="en-US" sz="3200" dirty="0" err="1"/>
              <a:t>enam</a:t>
            </a:r>
            <a:r>
              <a:rPr lang="en-US" sz="3200" dirty="0"/>
              <a:t> </a:t>
            </a:r>
            <a:r>
              <a:rPr lang="en-US" sz="3200" dirty="0" err="1"/>
              <a:t>sampai</a:t>
            </a:r>
            <a:r>
              <a:rPr lang="en-US" sz="3200" dirty="0"/>
              <a:t> </a:t>
            </a:r>
            <a:r>
              <a:rPr lang="en-US" sz="3200" dirty="0" err="1"/>
              <a:t>delapan</a:t>
            </a:r>
            <a:r>
              <a:rPr lang="en-US" sz="3200" dirty="0"/>
              <a:t> </a:t>
            </a:r>
            <a:r>
              <a:rPr lang="en-US" sz="3200" dirty="0" err="1"/>
              <a:t>pemustaka</a:t>
            </a:r>
            <a:r>
              <a:rPr lang="en-US" sz="3200" dirty="0"/>
              <a:t>. </a:t>
            </a:r>
            <a:r>
              <a:rPr lang="en-US" sz="3200" dirty="0" err="1"/>
              <a:t>Sebaiknya</a:t>
            </a:r>
            <a:r>
              <a:rPr lang="en-US" sz="3200" dirty="0"/>
              <a:t> </a:t>
            </a:r>
            <a:r>
              <a:rPr lang="en-US" sz="3200" dirty="0" err="1"/>
              <a:t>mereka</a:t>
            </a:r>
            <a:r>
              <a:rPr lang="en-US" sz="3200" dirty="0"/>
              <a:t> </a:t>
            </a:r>
            <a:r>
              <a:rPr lang="en-US" sz="3200" dirty="0" err="1"/>
              <a:t>memilih</a:t>
            </a:r>
            <a:r>
              <a:rPr lang="en-US" sz="3200" dirty="0"/>
              <a:t> </a:t>
            </a:r>
            <a:r>
              <a:rPr lang="en-US" sz="3200" dirty="0" err="1"/>
              <a:t>sendiri</a:t>
            </a:r>
            <a:r>
              <a:rPr lang="en-US" sz="3200" dirty="0"/>
              <a:t> </a:t>
            </a:r>
            <a:r>
              <a:rPr lang="en-US" sz="3200" dirty="0" err="1"/>
              <a:t>kelompok</a:t>
            </a:r>
            <a:r>
              <a:rPr lang="en-US" sz="3200" dirty="0"/>
              <a:t> </a:t>
            </a:r>
            <a:r>
              <a:rPr lang="en-US" sz="3200" dirty="0" err="1"/>
              <a:t>diskusinya</a:t>
            </a:r>
            <a:r>
              <a:rPr lang="en-US" sz="3200" dirty="0"/>
              <a:t>. </a:t>
            </a:r>
            <a:r>
              <a:rPr lang="en-US" sz="3200" dirty="0" err="1"/>
              <a:t>Metode</a:t>
            </a:r>
            <a:r>
              <a:rPr lang="en-US" sz="3200" dirty="0"/>
              <a:t> </a:t>
            </a:r>
            <a:r>
              <a:rPr lang="en-US" sz="3200" dirty="0" err="1"/>
              <a:t>ini</a:t>
            </a:r>
            <a:r>
              <a:rPr lang="en-US" sz="3200" dirty="0"/>
              <a:t> </a:t>
            </a:r>
            <a:r>
              <a:rPr lang="en-US" sz="3200" dirty="0" err="1"/>
              <a:t>cocok</a:t>
            </a:r>
            <a:r>
              <a:rPr lang="en-US" sz="3200" dirty="0"/>
              <a:t> </a:t>
            </a:r>
            <a:r>
              <a:rPr lang="en-US" sz="3200" dirty="0" err="1"/>
              <a:t>untuk</a:t>
            </a:r>
            <a:r>
              <a:rPr lang="en-US" sz="3200" dirty="0"/>
              <a:t> </a:t>
            </a:r>
            <a:r>
              <a:rPr lang="en-US" sz="3200" dirty="0" err="1"/>
              <a:t>keterampilan</a:t>
            </a:r>
            <a:r>
              <a:rPr lang="en-US" sz="3200" dirty="0"/>
              <a:t> </a:t>
            </a:r>
            <a:r>
              <a:rPr lang="en-US" sz="3200" dirty="0" err="1"/>
              <a:t>instruksi</a:t>
            </a:r>
            <a:r>
              <a:rPr lang="en-US" sz="3200" dirty="0"/>
              <a:t> </a:t>
            </a:r>
            <a:r>
              <a:rPr lang="en-US" sz="3200" dirty="0" err="1"/>
              <a:t>perpustakaan</a:t>
            </a:r>
            <a:r>
              <a:rPr lang="en-US" sz="3200" dirty="0"/>
              <a:t> yang </a:t>
            </a:r>
            <a:r>
              <a:rPr lang="en-US" sz="3200" dirty="0" err="1"/>
              <a:t>menggabungkan</a:t>
            </a:r>
            <a:r>
              <a:rPr lang="en-US" sz="3200" dirty="0"/>
              <a:t> </a:t>
            </a:r>
            <a:r>
              <a:rPr lang="en-US" sz="3200" dirty="0" err="1"/>
              <a:t>teori</a:t>
            </a:r>
            <a:r>
              <a:rPr lang="en-US" sz="3200" dirty="0"/>
              <a:t> </a:t>
            </a:r>
            <a:r>
              <a:rPr lang="en-US" sz="3200" dirty="0" err="1"/>
              <a:t>dan</a:t>
            </a:r>
            <a:r>
              <a:rPr lang="en-US" sz="3200" dirty="0"/>
              <a:t> </a:t>
            </a:r>
            <a:r>
              <a:rPr lang="en-US" sz="3200" dirty="0" err="1"/>
              <a:t>praktik</a:t>
            </a:r>
            <a:r>
              <a:rPr lang="en-US" sz="3200" dirty="0"/>
              <a:t>.</a:t>
            </a:r>
          </a:p>
        </p:txBody>
      </p:sp>
    </p:spTree>
    <p:extLst>
      <p:ext uri="{BB962C8B-B14F-4D97-AF65-F5344CB8AC3E}">
        <p14:creationId xmlns:p14="http://schemas.microsoft.com/office/powerpoint/2010/main" val="39509868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2" y="2572544"/>
            <a:ext cx="12769417" cy="6001643"/>
          </a:xfrm>
          <a:prstGeom prst="rect">
            <a:avLst/>
          </a:prstGeom>
        </p:spPr>
        <p:txBody>
          <a:bodyPr wrap="square">
            <a:spAutoFit/>
          </a:bodyPr>
          <a:lstStyle/>
          <a:p>
            <a:pPr algn="just"/>
            <a:r>
              <a:rPr lang="en-US" sz="3200" dirty="0"/>
              <a:t>9. </a:t>
            </a:r>
            <a:r>
              <a:rPr lang="en-US" sz="3200" dirty="0" err="1"/>
              <a:t>Penuturan</a:t>
            </a:r>
            <a:r>
              <a:rPr lang="en-US" sz="3200" dirty="0"/>
              <a:t> </a:t>
            </a:r>
            <a:r>
              <a:rPr lang="en-US" sz="3200" dirty="0" err="1"/>
              <a:t>cerita</a:t>
            </a:r>
            <a:r>
              <a:rPr lang="en-US" sz="3200" dirty="0"/>
              <a:t> </a:t>
            </a:r>
            <a:r>
              <a:rPr lang="en-US" sz="3200" dirty="0" err="1"/>
              <a:t>Penuturan</a:t>
            </a:r>
            <a:r>
              <a:rPr lang="en-US" sz="3200" dirty="0"/>
              <a:t> </a:t>
            </a:r>
            <a:r>
              <a:rPr lang="en-US" sz="3200" dirty="0" err="1"/>
              <a:t>cerita</a:t>
            </a:r>
            <a:r>
              <a:rPr lang="en-US" sz="3200" dirty="0"/>
              <a:t> </a:t>
            </a:r>
            <a:r>
              <a:rPr lang="en-US" sz="3200" dirty="0" err="1"/>
              <a:t>tidak</a:t>
            </a:r>
            <a:r>
              <a:rPr lang="en-US" sz="3200" dirty="0"/>
              <a:t> </a:t>
            </a:r>
            <a:r>
              <a:rPr lang="en-US" sz="3200" dirty="0" err="1"/>
              <a:t>hanya</a:t>
            </a:r>
            <a:r>
              <a:rPr lang="en-US" sz="3200" dirty="0"/>
              <a:t> </a:t>
            </a:r>
            <a:r>
              <a:rPr lang="en-US" sz="3200" dirty="0" err="1"/>
              <a:t>untuk</a:t>
            </a:r>
            <a:r>
              <a:rPr lang="en-US" sz="3200" dirty="0"/>
              <a:t> </a:t>
            </a:r>
            <a:r>
              <a:rPr lang="en-US" sz="3200" dirty="0" err="1"/>
              <a:t>anak-anak</a:t>
            </a:r>
            <a:r>
              <a:rPr lang="en-US" sz="3200" dirty="0"/>
              <a:t>. Orang </a:t>
            </a:r>
            <a:r>
              <a:rPr lang="en-US" sz="3200" dirty="0" err="1"/>
              <a:t>dewasapun</a:t>
            </a:r>
            <a:r>
              <a:rPr lang="en-US" sz="3200" dirty="0"/>
              <a:t> </a:t>
            </a:r>
            <a:r>
              <a:rPr lang="en-US" sz="3200" dirty="0" err="1"/>
              <a:t>dapat</a:t>
            </a:r>
            <a:r>
              <a:rPr lang="en-US" sz="3200" dirty="0"/>
              <a:t> </a:t>
            </a:r>
            <a:r>
              <a:rPr lang="en-US" sz="3200" dirty="0" err="1"/>
              <a:t>tertarik</a:t>
            </a:r>
            <a:r>
              <a:rPr lang="en-US" sz="3200" dirty="0"/>
              <a:t> </a:t>
            </a:r>
            <a:r>
              <a:rPr lang="en-US" sz="3200" dirty="0" err="1"/>
              <a:t>jika</a:t>
            </a:r>
            <a:r>
              <a:rPr lang="en-US" sz="3200" dirty="0"/>
              <a:t> </a:t>
            </a:r>
            <a:r>
              <a:rPr lang="en-US" sz="3200" dirty="0" err="1"/>
              <a:t>si</a:t>
            </a:r>
            <a:r>
              <a:rPr lang="en-US" sz="3200" dirty="0"/>
              <a:t> </a:t>
            </a:r>
            <a:r>
              <a:rPr lang="en-US" sz="3200" dirty="0" err="1"/>
              <a:t>pendongeng</a:t>
            </a:r>
            <a:r>
              <a:rPr lang="en-US" sz="3200" dirty="0"/>
              <a:t> </a:t>
            </a:r>
            <a:r>
              <a:rPr lang="en-US" sz="3200" dirty="0" err="1"/>
              <a:t>cukup</a:t>
            </a:r>
            <a:r>
              <a:rPr lang="en-US" sz="3200" dirty="0"/>
              <a:t> </a:t>
            </a:r>
            <a:r>
              <a:rPr lang="en-US" sz="3200" dirty="0" err="1"/>
              <a:t>baik</a:t>
            </a:r>
            <a:r>
              <a:rPr lang="en-US" sz="3200" dirty="0"/>
              <a:t>. Cara </a:t>
            </a:r>
            <a:r>
              <a:rPr lang="en-US" sz="3200" dirty="0" err="1"/>
              <a:t>ini</a:t>
            </a:r>
            <a:r>
              <a:rPr lang="en-US" sz="3200" dirty="0"/>
              <a:t> </a:t>
            </a:r>
            <a:r>
              <a:rPr lang="en-US" sz="3200" dirty="0" err="1"/>
              <a:t>tidak</a:t>
            </a:r>
            <a:r>
              <a:rPr lang="en-US" sz="3200" dirty="0"/>
              <a:t> </a:t>
            </a:r>
            <a:r>
              <a:rPr lang="en-US" sz="3200" dirty="0" err="1"/>
              <a:t>secara</a:t>
            </a:r>
            <a:r>
              <a:rPr lang="en-US" sz="3200" dirty="0"/>
              <a:t> </a:t>
            </a:r>
            <a:r>
              <a:rPr lang="en-US" sz="3200" dirty="0" err="1"/>
              <a:t>otomatis</a:t>
            </a:r>
            <a:r>
              <a:rPr lang="en-US" sz="3200" dirty="0"/>
              <a:t> </a:t>
            </a:r>
            <a:r>
              <a:rPr lang="en-US" sz="3200" dirty="0" err="1"/>
              <a:t>dianggap</a:t>
            </a:r>
            <a:r>
              <a:rPr lang="en-US" sz="3200" dirty="0"/>
              <a:t> </a:t>
            </a:r>
            <a:r>
              <a:rPr lang="en-US" sz="3200" dirty="0" err="1"/>
              <a:t>sebagai</a:t>
            </a:r>
            <a:r>
              <a:rPr lang="en-US" sz="3200" dirty="0"/>
              <a:t> </a:t>
            </a:r>
            <a:r>
              <a:rPr lang="en-US" sz="3200" dirty="0" err="1"/>
              <a:t>sarana</a:t>
            </a:r>
            <a:r>
              <a:rPr lang="en-US" sz="3200" dirty="0"/>
              <a:t> </a:t>
            </a:r>
            <a:r>
              <a:rPr lang="en-US" sz="3200" dirty="0" err="1"/>
              <a:t>untuk</a:t>
            </a:r>
            <a:r>
              <a:rPr lang="en-US" sz="3200" dirty="0"/>
              <a:t> </a:t>
            </a:r>
            <a:r>
              <a:rPr lang="en-US" sz="3200" dirty="0" err="1"/>
              <a:t>mengetahui</a:t>
            </a:r>
            <a:r>
              <a:rPr lang="en-US" sz="3200" dirty="0"/>
              <a:t> </a:t>
            </a:r>
            <a:r>
              <a:rPr lang="en-US" sz="3200" dirty="0" err="1"/>
              <a:t>perpustakaan</a:t>
            </a:r>
            <a:r>
              <a:rPr lang="en-US" sz="3200" dirty="0"/>
              <a:t>, </a:t>
            </a:r>
            <a:r>
              <a:rPr lang="en-US" sz="3200" dirty="0" err="1"/>
              <a:t>karena</a:t>
            </a:r>
            <a:r>
              <a:rPr lang="en-US" sz="3200" dirty="0"/>
              <a:t> </a:t>
            </a:r>
            <a:r>
              <a:rPr lang="en-US" sz="3200" dirty="0" err="1"/>
              <a:t>sudah</a:t>
            </a:r>
            <a:r>
              <a:rPr lang="en-US" sz="3200" dirty="0"/>
              <a:t> lama </a:t>
            </a:r>
            <a:r>
              <a:rPr lang="en-US" sz="3200" dirty="0" err="1"/>
              <a:t>digunakan</a:t>
            </a:r>
            <a:r>
              <a:rPr lang="en-US" sz="3200" dirty="0"/>
              <a:t> </a:t>
            </a:r>
            <a:r>
              <a:rPr lang="en-US" sz="3200" dirty="0" err="1"/>
              <a:t>perpustakaan</a:t>
            </a:r>
            <a:r>
              <a:rPr lang="en-US" sz="3200" dirty="0"/>
              <a:t> </a:t>
            </a:r>
            <a:r>
              <a:rPr lang="en-US" sz="3200" dirty="0" err="1"/>
              <a:t>untuk</a:t>
            </a:r>
            <a:r>
              <a:rPr lang="en-US" sz="3200" dirty="0"/>
              <a:t> </a:t>
            </a:r>
            <a:r>
              <a:rPr lang="en-US" sz="3200" dirty="0" err="1"/>
              <a:t>tujuan</a:t>
            </a:r>
            <a:r>
              <a:rPr lang="en-US" sz="3200" dirty="0"/>
              <a:t> lain, </a:t>
            </a:r>
            <a:r>
              <a:rPr lang="en-US" sz="3200" dirty="0" err="1"/>
              <a:t>misalnya</a:t>
            </a:r>
            <a:r>
              <a:rPr lang="en-US" sz="3200" dirty="0"/>
              <a:t>: </a:t>
            </a:r>
            <a:r>
              <a:rPr lang="en-US" sz="3200" dirty="0" err="1"/>
              <a:t>pengenalan</a:t>
            </a:r>
            <a:r>
              <a:rPr lang="en-US" sz="3200" dirty="0"/>
              <a:t> </a:t>
            </a:r>
            <a:r>
              <a:rPr lang="en-US" sz="3200" dirty="0" err="1"/>
              <a:t>budaya</a:t>
            </a:r>
            <a:r>
              <a:rPr lang="en-US" sz="3200" dirty="0"/>
              <a:t> </a:t>
            </a:r>
            <a:r>
              <a:rPr lang="en-US" sz="3200" dirty="0" err="1"/>
              <a:t>masyarakat</a:t>
            </a:r>
            <a:r>
              <a:rPr lang="en-US" sz="3200" dirty="0"/>
              <a:t>, </a:t>
            </a:r>
            <a:r>
              <a:rPr lang="en-US" sz="3200" dirty="0" err="1"/>
              <a:t>penyampaian</a:t>
            </a:r>
            <a:r>
              <a:rPr lang="en-US" sz="3200" dirty="0"/>
              <a:t> </a:t>
            </a:r>
            <a:r>
              <a:rPr lang="en-US" sz="3200" dirty="0" err="1"/>
              <a:t>mitos</a:t>
            </a:r>
            <a:r>
              <a:rPr lang="en-US" sz="3200" dirty="0"/>
              <a:t>, </a:t>
            </a:r>
            <a:r>
              <a:rPr lang="en-US" sz="3200" dirty="0" err="1"/>
              <a:t>dan</a:t>
            </a:r>
            <a:r>
              <a:rPr lang="en-US" sz="3200" dirty="0"/>
              <a:t> </a:t>
            </a:r>
            <a:r>
              <a:rPr lang="en-US" sz="3200" dirty="0" err="1"/>
              <a:t>psikoterapi</a:t>
            </a:r>
            <a:r>
              <a:rPr lang="en-US" sz="3200" dirty="0"/>
              <a:t>. </a:t>
            </a:r>
            <a:endParaRPr lang="en-US" sz="3200" dirty="0" smtClean="0"/>
          </a:p>
          <a:p>
            <a:pPr algn="just"/>
            <a:r>
              <a:rPr lang="en-US" sz="3200" dirty="0" smtClean="0"/>
              <a:t>10</a:t>
            </a:r>
            <a:r>
              <a:rPr lang="en-US" sz="3200" dirty="0"/>
              <a:t>. Tutorial, seminar, </a:t>
            </a:r>
            <a:r>
              <a:rPr lang="en-US" sz="3200" dirty="0" err="1"/>
              <a:t>dan</a:t>
            </a:r>
            <a:r>
              <a:rPr lang="en-US" sz="3200" dirty="0"/>
              <a:t> </a:t>
            </a:r>
            <a:r>
              <a:rPr lang="en-US" sz="3200" dirty="0" err="1"/>
              <a:t>kursus</a:t>
            </a:r>
            <a:r>
              <a:rPr lang="en-US" sz="3200" dirty="0"/>
              <a:t> </a:t>
            </a:r>
            <a:r>
              <a:rPr lang="en-US" sz="3200" dirty="0" err="1"/>
              <a:t>kilat</a:t>
            </a:r>
            <a:r>
              <a:rPr lang="en-US" sz="3200" dirty="0"/>
              <a:t> </a:t>
            </a:r>
            <a:r>
              <a:rPr lang="en-US" sz="3200" dirty="0" err="1"/>
              <a:t>Instruksi</a:t>
            </a:r>
            <a:r>
              <a:rPr lang="en-US" sz="3200" dirty="0"/>
              <a:t> </a:t>
            </a:r>
            <a:r>
              <a:rPr lang="en-US" sz="3200" dirty="0" err="1"/>
              <a:t>perpustakaan</a:t>
            </a:r>
            <a:r>
              <a:rPr lang="en-US" sz="3200" dirty="0"/>
              <a:t> </a:t>
            </a:r>
            <a:r>
              <a:rPr lang="en-US" sz="3200" dirty="0" err="1"/>
              <a:t>menggunakan</a:t>
            </a:r>
            <a:r>
              <a:rPr lang="en-US" sz="3200" dirty="0"/>
              <a:t> </a:t>
            </a:r>
            <a:r>
              <a:rPr lang="en-US" sz="3200" dirty="0" err="1"/>
              <a:t>cara</a:t>
            </a:r>
            <a:r>
              <a:rPr lang="en-US" sz="3200" dirty="0"/>
              <a:t> tutorial, seminar, </a:t>
            </a:r>
            <a:r>
              <a:rPr lang="en-US" sz="3200" dirty="0" err="1"/>
              <a:t>dan</a:t>
            </a:r>
            <a:r>
              <a:rPr lang="en-US" sz="3200" dirty="0"/>
              <a:t> </a:t>
            </a:r>
            <a:r>
              <a:rPr lang="en-US" sz="3200" dirty="0" err="1"/>
              <a:t>kursus</a:t>
            </a:r>
            <a:r>
              <a:rPr lang="en-US" sz="3200" dirty="0"/>
              <a:t> </a:t>
            </a:r>
            <a:r>
              <a:rPr lang="en-US" sz="3200" dirty="0" err="1"/>
              <a:t>kilat</a:t>
            </a:r>
            <a:r>
              <a:rPr lang="en-US" sz="3200" dirty="0"/>
              <a:t> </a:t>
            </a:r>
            <a:r>
              <a:rPr lang="en-US" sz="3200" dirty="0" err="1"/>
              <a:t>dapat</a:t>
            </a:r>
            <a:r>
              <a:rPr lang="en-US" sz="3200" dirty="0"/>
              <a:t> </a:t>
            </a:r>
            <a:r>
              <a:rPr lang="en-US" sz="3200" dirty="0" err="1"/>
              <a:t>dilakukan</a:t>
            </a:r>
            <a:r>
              <a:rPr lang="en-US" sz="3200" dirty="0"/>
              <a:t> </a:t>
            </a:r>
            <a:r>
              <a:rPr lang="en-US" sz="3200" dirty="0" err="1"/>
              <a:t>dengan</a:t>
            </a:r>
            <a:r>
              <a:rPr lang="en-US" sz="3200" dirty="0"/>
              <a:t> </a:t>
            </a:r>
            <a:r>
              <a:rPr lang="en-US" sz="3200" dirty="0" err="1"/>
              <a:t>segera</a:t>
            </a:r>
            <a:r>
              <a:rPr lang="en-US" sz="3200" dirty="0"/>
              <a:t> </a:t>
            </a:r>
            <a:r>
              <a:rPr lang="en-US" sz="3200" dirty="0" err="1"/>
              <a:t>menyangkut</a:t>
            </a:r>
            <a:r>
              <a:rPr lang="en-US" sz="3200" dirty="0"/>
              <a:t> </a:t>
            </a:r>
            <a:r>
              <a:rPr lang="en-US" sz="3200" dirty="0" err="1"/>
              <a:t>topik</a:t>
            </a:r>
            <a:r>
              <a:rPr lang="en-US" sz="3200" dirty="0"/>
              <a:t> </a:t>
            </a:r>
            <a:r>
              <a:rPr lang="en-US" sz="3200" dirty="0" err="1"/>
              <a:t>tertentu</a:t>
            </a:r>
            <a:r>
              <a:rPr lang="en-US" sz="3200" dirty="0"/>
              <a:t> yang </a:t>
            </a:r>
            <a:r>
              <a:rPr lang="en-US" sz="3200" dirty="0" err="1"/>
              <a:t>dibutuhkan</a:t>
            </a:r>
            <a:r>
              <a:rPr lang="en-US" sz="3200" dirty="0"/>
              <a:t>. Cara </a:t>
            </a:r>
            <a:r>
              <a:rPr lang="en-US" sz="3200" dirty="0" err="1"/>
              <a:t>ini</a:t>
            </a:r>
            <a:r>
              <a:rPr lang="en-US" sz="3200" dirty="0"/>
              <a:t> </a:t>
            </a:r>
            <a:r>
              <a:rPr lang="en-US" sz="3200" dirty="0" err="1"/>
              <a:t>dapat</a:t>
            </a:r>
            <a:r>
              <a:rPr lang="en-US" sz="3200" dirty="0"/>
              <a:t> </a:t>
            </a:r>
            <a:r>
              <a:rPr lang="en-US" sz="3200" dirty="0" err="1"/>
              <a:t>dilaksanakan</a:t>
            </a:r>
            <a:r>
              <a:rPr lang="en-US" sz="3200" dirty="0"/>
              <a:t> </a:t>
            </a:r>
            <a:r>
              <a:rPr lang="en-US" sz="3200" dirty="0" err="1"/>
              <a:t>dengan</a:t>
            </a:r>
            <a:r>
              <a:rPr lang="en-US" sz="3200" dirty="0"/>
              <a:t> </a:t>
            </a:r>
            <a:r>
              <a:rPr lang="en-US" sz="3200" dirty="0" err="1"/>
              <a:t>kuliah</a:t>
            </a:r>
            <a:r>
              <a:rPr lang="en-US" sz="3200" dirty="0"/>
              <a:t> formal. Format </a:t>
            </a:r>
            <a:r>
              <a:rPr lang="en-US" sz="3200" dirty="0" err="1"/>
              <a:t>ini</a:t>
            </a:r>
            <a:r>
              <a:rPr lang="en-US" sz="3200" dirty="0"/>
              <a:t> </a:t>
            </a:r>
            <a:r>
              <a:rPr lang="en-US" sz="3200" dirty="0" err="1"/>
              <a:t>dapat</a:t>
            </a:r>
            <a:r>
              <a:rPr lang="en-US" sz="3200" dirty="0"/>
              <a:t> </a:t>
            </a:r>
            <a:r>
              <a:rPr lang="en-US" sz="3200" dirty="0" err="1"/>
              <a:t>dibuat</a:t>
            </a:r>
            <a:r>
              <a:rPr lang="en-US" sz="3200" dirty="0"/>
              <a:t> </a:t>
            </a:r>
            <a:r>
              <a:rPr lang="en-US" sz="3200" dirty="0" err="1"/>
              <a:t>sesuai</a:t>
            </a:r>
            <a:r>
              <a:rPr lang="en-US" sz="3200" dirty="0"/>
              <a:t> </a:t>
            </a:r>
            <a:r>
              <a:rPr lang="en-US" sz="3200" dirty="0" err="1"/>
              <a:t>kebutuhan</a:t>
            </a:r>
            <a:r>
              <a:rPr lang="en-US" sz="3200" dirty="0"/>
              <a:t>, </a:t>
            </a:r>
            <a:r>
              <a:rPr lang="en-US" sz="3200" dirty="0" err="1"/>
              <a:t>cocok</a:t>
            </a:r>
            <a:r>
              <a:rPr lang="en-US" sz="3200" dirty="0"/>
              <a:t> </a:t>
            </a:r>
            <a:r>
              <a:rPr lang="en-US" sz="3200" dirty="0" err="1"/>
              <a:t>jika</a:t>
            </a:r>
            <a:r>
              <a:rPr lang="en-US" sz="3200" dirty="0"/>
              <a:t> </a:t>
            </a:r>
            <a:r>
              <a:rPr lang="en-US" sz="3200" dirty="0" err="1"/>
              <a:t>sudah</a:t>
            </a:r>
            <a:r>
              <a:rPr lang="en-US" sz="3200" dirty="0"/>
              <a:t> </a:t>
            </a:r>
            <a:r>
              <a:rPr lang="en-US" sz="3200" dirty="0" err="1"/>
              <a:t>terbentuk</a:t>
            </a:r>
            <a:r>
              <a:rPr lang="en-US" sz="3200" dirty="0"/>
              <a:t> </a:t>
            </a:r>
            <a:r>
              <a:rPr lang="en-US" sz="3200" dirty="0" err="1"/>
              <a:t>keterampilan</a:t>
            </a:r>
            <a:r>
              <a:rPr lang="en-US" sz="3200" dirty="0"/>
              <a:t> </a:t>
            </a:r>
            <a:r>
              <a:rPr lang="en-US" sz="3200" dirty="0" err="1"/>
              <a:t>penelusuran</a:t>
            </a:r>
            <a:r>
              <a:rPr lang="en-US" sz="3200" dirty="0"/>
              <a:t>.</a:t>
            </a:r>
          </a:p>
        </p:txBody>
      </p:sp>
    </p:spTree>
    <p:extLst>
      <p:ext uri="{BB962C8B-B14F-4D97-AF65-F5344CB8AC3E}">
        <p14:creationId xmlns:p14="http://schemas.microsoft.com/office/powerpoint/2010/main" val="4880016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8064" y="1204392"/>
            <a:ext cx="6638484" cy="738664"/>
          </a:xfrm>
          <a:prstGeom prst="rect">
            <a:avLst/>
          </a:prstGeom>
        </p:spPr>
        <p:txBody>
          <a:bodyPr wrap="none">
            <a:spAutoFit/>
          </a:bodyPr>
          <a:lstStyle/>
          <a:p>
            <a:r>
              <a:rPr lang="en-US" b="1" smtClean="0"/>
              <a:t>JENIS-JENIS LITERATUR</a:t>
            </a:r>
            <a:endParaRPr lang="en-US" b="1" dirty="0"/>
          </a:p>
        </p:txBody>
      </p:sp>
      <p:sp>
        <p:nvSpPr>
          <p:cNvPr id="3" name="Rectangle 2"/>
          <p:cNvSpPr/>
          <p:nvPr/>
        </p:nvSpPr>
        <p:spPr>
          <a:xfrm>
            <a:off x="205430" y="2500536"/>
            <a:ext cx="12601400" cy="5509200"/>
          </a:xfrm>
          <a:prstGeom prst="rect">
            <a:avLst/>
          </a:prstGeom>
        </p:spPr>
        <p:txBody>
          <a:bodyPr wrap="square">
            <a:spAutoFit/>
          </a:bodyPr>
          <a:lstStyle/>
          <a:p>
            <a:pPr algn="just"/>
            <a:r>
              <a:rPr lang="id-ID" sz="3200" dirty="0"/>
              <a:t>11. Kursus Pemustaka terbiasa menerima informasi melalui kuliah. Kursus dalam pendidikan pemustaka berkisar pengajaran sederhana dalam ketrampilan bibliografi dan penelitian perpustakaan sampai orientasi materi pada subjek pendidikan, teknik, sastra, dan lain-lain</a:t>
            </a:r>
            <a:r>
              <a:rPr lang="id-ID" sz="3200" dirty="0" smtClean="0"/>
              <a:t>.</a:t>
            </a:r>
            <a:endParaRPr lang="en-US" sz="3200" dirty="0" smtClean="0"/>
          </a:p>
          <a:p>
            <a:pPr algn="just"/>
            <a:r>
              <a:rPr lang="en-US" sz="3200" dirty="0"/>
              <a:t>12. </a:t>
            </a:r>
            <a:r>
              <a:rPr lang="en-US" sz="3200" dirty="0" err="1"/>
              <a:t>Belajar</a:t>
            </a:r>
            <a:r>
              <a:rPr lang="en-US" sz="3200" dirty="0"/>
              <a:t> </a:t>
            </a:r>
            <a:r>
              <a:rPr lang="en-US" sz="3200" dirty="0" err="1"/>
              <a:t>mandiri</a:t>
            </a:r>
            <a:r>
              <a:rPr lang="en-US" sz="3200" dirty="0"/>
              <a:t> Format </a:t>
            </a:r>
            <a:r>
              <a:rPr lang="en-US" sz="3200" dirty="0" err="1"/>
              <a:t>ini</a:t>
            </a:r>
            <a:r>
              <a:rPr lang="en-US" sz="3200" dirty="0"/>
              <a:t> </a:t>
            </a:r>
            <a:r>
              <a:rPr lang="en-US" sz="3200" dirty="0" err="1"/>
              <a:t>digunakan</a:t>
            </a:r>
            <a:r>
              <a:rPr lang="en-US" sz="3200" dirty="0"/>
              <a:t> </a:t>
            </a:r>
            <a:r>
              <a:rPr lang="en-US" sz="3200" dirty="0" err="1"/>
              <a:t>oleh</a:t>
            </a:r>
            <a:r>
              <a:rPr lang="en-US" sz="3200" dirty="0"/>
              <a:t> </a:t>
            </a:r>
            <a:r>
              <a:rPr lang="en-US" sz="3200" dirty="0" err="1"/>
              <a:t>pemustaka</a:t>
            </a:r>
            <a:r>
              <a:rPr lang="en-US" sz="3200" dirty="0"/>
              <a:t> yang </a:t>
            </a:r>
            <a:r>
              <a:rPr lang="en-US" sz="3200" dirty="0" err="1"/>
              <a:t>tidak</a:t>
            </a:r>
            <a:r>
              <a:rPr lang="en-US" sz="3200" dirty="0"/>
              <a:t> </a:t>
            </a:r>
            <a:r>
              <a:rPr lang="en-US" sz="3200" dirty="0" err="1"/>
              <a:t>dapat</a:t>
            </a:r>
            <a:r>
              <a:rPr lang="en-US" sz="3200" dirty="0"/>
              <a:t> </a:t>
            </a:r>
            <a:r>
              <a:rPr lang="en-US" sz="3200" dirty="0" err="1"/>
              <a:t>bergabung</a:t>
            </a:r>
            <a:r>
              <a:rPr lang="en-US" sz="3200" dirty="0"/>
              <a:t> </a:t>
            </a:r>
            <a:r>
              <a:rPr lang="en-US" sz="3200" dirty="0" err="1"/>
              <a:t>dengan</a:t>
            </a:r>
            <a:r>
              <a:rPr lang="en-US" sz="3200" dirty="0"/>
              <a:t> </a:t>
            </a:r>
            <a:r>
              <a:rPr lang="en-US" sz="3200" dirty="0" err="1"/>
              <a:t>kelompok</a:t>
            </a:r>
            <a:r>
              <a:rPr lang="en-US" sz="3200" dirty="0"/>
              <a:t>, </a:t>
            </a:r>
            <a:r>
              <a:rPr lang="en-US" sz="3200" dirty="0" err="1"/>
              <a:t>atau</a:t>
            </a:r>
            <a:r>
              <a:rPr lang="en-US" sz="3200" dirty="0"/>
              <a:t> </a:t>
            </a:r>
            <a:r>
              <a:rPr lang="en-US" sz="3200" dirty="0" err="1"/>
              <a:t>merasa</a:t>
            </a:r>
            <a:r>
              <a:rPr lang="en-US" sz="3200" dirty="0"/>
              <a:t> </a:t>
            </a:r>
            <a:r>
              <a:rPr lang="en-US" sz="3200" dirty="0" err="1"/>
              <a:t>lebih</a:t>
            </a:r>
            <a:r>
              <a:rPr lang="en-US" sz="3200" dirty="0"/>
              <a:t> </a:t>
            </a:r>
            <a:r>
              <a:rPr lang="en-US" sz="3200" dirty="0" err="1"/>
              <a:t>bebas</a:t>
            </a:r>
            <a:r>
              <a:rPr lang="en-US" sz="3200" dirty="0"/>
              <a:t> </a:t>
            </a:r>
            <a:r>
              <a:rPr lang="en-US" sz="3200" dirty="0" err="1"/>
              <a:t>dengan</a:t>
            </a:r>
            <a:r>
              <a:rPr lang="en-US" sz="3200" dirty="0"/>
              <a:t> </a:t>
            </a:r>
            <a:r>
              <a:rPr lang="en-US" sz="3200" dirty="0" err="1"/>
              <a:t>belajar</a:t>
            </a:r>
            <a:r>
              <a:rPr lang="en-US" sz="3200" dirty="0"/>
              <a:t> </a:t>
            </a:r>
            <a:r>
              <a:rPr lang="en-US" sz="3200" dirty="0" err="1"/>
              <a:t>sendiri</a:t>
            </a:r>
            <a:r>
              <a:rPr lang="en-US" sz="3200" dirty="0"/>
              <a:t>. </a:t>
            </a:r>
            <a:r>
              <a:rPr lang="en-US" sz="3200" dirty="0" err="1"/>
              <a:t>Komponen</a:t>
            </a:r>
            <a:r>
              <a:rPr lang="en-US" sz="3200" dirty="0"/>
              <a:t> </a:t>
            </a:r>
            <a:r>
              <a:rPr lang="en-US" sz="3200" dirty="0" err="1"/>
              <a:t>belajar</a:t>
            </a:r>
            <a:r>
              <a:rPr lang="en-US" sz="3200" dirty="0"/>
              <a:t> </a:t>
            </a:r>
            <a:r>
              <a:rPr lang="en-US" sz="3200" dirty="0" err="1"/>
              <a:t>mandiri</a:t>
            </a:r>
            <a:r>
              <a:rPr lang="en-US" sz="3200" dirty="0"/>
              <a:t> </a:t>
            </a:r>
            <a:r>
              <a:rPr lang="en-US" sz="3200" dirty="0" err="1"/>
              <a:t>adalah</a:t>
            </a:r>
            <a:r>
              <a:rPr lang="en-US" sz="3200" dirty="0"/>
              <a:t>: diagnosis </a:t>
            </a:r>
            <a:r>
              <a:rPr lang="en-US" sz="3200" dirty="0" err="1"/>
              <a:t>kebutuhan</a:t>
            </a:r>
            <a:r>
              <a:rPr lang="en-US" sz="3200" dirty="0"/>
              <a:t> </a:t>
            </a:r>
            <a:r>
              <a:rPr lang="en-US" sz="3200" dirty="0" err="1"/>
              <a:t>bacaan</a:t>
            </a:r>
            <a:r>
              <a:rPr lang="en-US" sz="3200" dirty="0"/>
              <a:t>; </a:t>
            </a:r>
            <a:r>
              <a:rPr lang="en-US" sz="3200" dirty="0" err="1"/>
              <a:t>tujuan</a:t>
            </a:r>
            <a:r>
              <a:rPr lang="en-US" sz="3200" dirty="0"/>
              <a:t> </a:t>
            </a:r>
            <a:r>
              <a:rPr lang="en-US" sz="3200" dirty="0" err="1"/>
              <a:t>belajar</a:t>
            </a:r>
            <a:r>
              <a:rPr lang="en-US" sz="3200" dirty="0"/>
              <a:t>; </a:t>
            </a:r>
            <a:r>
              <a:rPr lang="en-US" sz="3200" dirty="0" err="1"/>
              <a:t>rincian</a:t>
            </a:r>
            <a:r>
              <a:rPr lang="en-US" sz="3200" dirty="0"/>
              <a:t> </a:t>
            </a:r>
            <a:r>
              <a:rPr lang="en-US" sz="3200" dirty="0" err="1"/>
              <a:t>sumber</a:t>
            </a:r>
            <a:r>
              <a:rPr lang="en-US" sz="3200" dirty="0"/>
              <a:t> </a:t>
            </a:r>
            <a:r>
              <a:rPr lang="en-US" sz="3200" dirty="0" err="1"/>
              <a:t>belajar</a:t>
            </a:r>
            <a:r>
              <a:rPr lang="en-US" sz="3200" dirty="0"/>
              <a:t> </a:t>
            </a:r>
            <a:r>
              <a:rPr lang="en-US" sz="3200" dirty="0" err="1"/>
              <a:t>dan</a:t>
            </a:r>
            <a:r>
              <a:rPr lang="en-US" sz="3200" dirty="0"/>
              <a:t> </a:t>
            </a:r>
            <a:r>
              <a:rPr lang="en-US" sz="3200" dirty="0" err="1"/>
              <a:t>strategi</a:t>
            </a:r>
            <a:r>
              <a:rPr lang="en-US" sz="3200" dirty="0"/>
              <a:t> </a:t>
            </a:r>
            <a:r>
              <a:rPr lang="en-US" sz="3200" dirty="0" err="1"/>
              <a:t>belajar</a:t>
            </a:r>
            <a:r>
              <a:rPr lang="en-US" sz="3200" dirty="0"/>
              <a:t>; </a:t>
            </a:r>
            <a:r>
              <a:rPr lang="en-US" sz="3200" dirty="0" err="1"/>
              <a:t>dan</a:t>
            </a:r>
            <a:r>
              <a:rPr lang="en-US" sz="3200" dirty="0"/>
              <a:t> </a:t>
            </a:r>
            <a:r>
              <a:rPr lang="en-US" sz="3200" dirty="0" err="1"/>
              <a:t>bukti</a:t>
            </a:r>
            <a:r>
              <a:rPr lang="en-US" sz="3200" dirty="0"/>
              <a:t> </a:t>
            </a:r>
            <a:r>
              <a:rPr lang="en-US" sz="3200" dirty="0" err="1"/>
              <a:t>keberhasilan</a:t>
            </a:r>
            <a:r>
              <a:rPr lang="en-US" sz="3200" dirty="0"/>
              <a:t> </a:t>
            </a:r>
            <a:r>
              <a:rPr lang="en-US" sz="3200" dirty="0" err="1"/>
              <a:t>dan</a:t>
            </a:r>
            <a:r>
              <a:rPr lang="en-US" sz="3200" dirty="0"/>
              <a:t> </a:t>
            </a:r>
            <a:r>
              <a:rPr lang="en-US" sz="3200" dirty="0" err="1"/>
              <a:t>penilaian</a:t>
            </a:r>
            <a:r>
              <a:rPr lang="en-US" sz="3200" dirty="0"/>
              <a:t> </a:t>
            </a:r>
            <a:r>
              <a:rPr lang="en-US" sz="3200" dirty="0" err="1"/>
              <a:t>pengalaman</a:t>
            </a:r>
            <a:r>
              <a:rPr lang="en-US" sz="3200" dirty="0"/>
              <a:t> </a:t>
            </a:r>
            <a:r>
              <a:rPr lang="en-US" sz="3200" dirty="0" err="1"/>
              <a:t>belajar</a:t>
            </a:r>
            <a:r>
              <a:rPr lang="en-US" sz="3200" dirty="0"/>
              <a:t>. Format </a:t>
            </a:r>
            <a:r>
              <a:rPr lang="en-US" sz="3200" dirty="0" err="1"/>
              <a:t>ini</a:t>
            </a:r>
            <a:r>
              <a:rPr lang="en-US" sz="3200" dirty="0"/>
              <a:t> </a:t>
            </a:r>
            <a:r>
              <a:rPr lang="en-US" sz="3200" dirty="0" err="1"/>
              <a:t>banyak</a:t>
            </a:r>
            <a:r>
              <a:rPr lang="en-US" sz="3200" dirty="0"/>
              <a:t> </a:t>
            </a:r>
            <a:r>
              <a:rPr lang="en-US" sz="3200" dirty="0" err="1"/>
              <a:t>diaplikasikan</a:t>
            </a:r>
            <a:r>
              <a:rPr lang="en-US" sz="3200" dirty="0"/>
              <a:t> </a:t>
            </a:r>
            <a:r>
              <a:rPr lang="en-US" sz="3200" dirty="0" err="1"/>
              <a:t>pada</a:t>
            </a:r>
            <a:r>
              <a:rPr lang="en-US" sz="3200" dirty="0"/>
              <a:t> </a:t>
            </a:r>
            <a:r>
              <a:rPr lang="en-US" sz="3200" dirty="0" err="1"/>
              <a:t>buku</a:t>
            </a:r>
            <a:r>
              <a:rPr lang="en-US" sz="3200" dirty="0"/>
              <a:t> </a:t>
            </a:r>
            <a:r>
              <a:rPr lang="en-US" sz="3200" dirty="0" err="1"/>
              <a:t>kerja</a:t>
            </a:r>
            <a:r>
              <a:rPr lang="en-US" sz="3200" dirty="0"/>
              <a:t> </a:t>
            </a:r>
            <a:r>
              <a:rPr lang="en-US" sz="3200" dirty="0" err="1"/>
              <a:t>dan</a:t>
            </a:r>
            <a:r>
              <a:rPr lang="en-US" sz="3200" dirty="0"/>
              <a:t> </a:t>
            </a:r>
            <a:r>
              <a:rPr lang="en-US" sz="3200" dirty="0" err="1"/>
              <a:t>pengajaran</a:t>
            </a:r>
            <a:r>
              <a:rPr lang="en-US" sz="3200" dirty="0"/>
              <a:t> </a:t>
            </a:r>
            <a:r>
              <a:rPr lang="en-US" sz="3200" dirty="0" err="1"/>
              <a:t>berbasis</a:t>
            </a:r>
            <a:r>
              <a:rPr lang="en-US" sz="3200" dirty="0"/>
              <a:t> </a:t>
            </a:r>
            <a:r>
              <a:rPr lang="en-US" sz="3200" dirty="0" err="1"/>
              <a:t>komputer</a:t>
            </a:r>
            <a:r>
              <a:rPr lang="en-US" sz="3200" dirty="0"/>
              <a:t>.</a:t>
            </a:r>
          </a:p>
        </p:txBody>
      </p:sp>
    </p:spTree>
    <p:extLst>
      <p:ext uri="{BB962C8B-B14F-4D97-AF65-F5344CB8AC3E}">
        <p14:creationId xmlns:p14="http://schemas.microsoft.com/office/powerpoint/2010/main" val="91918160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088" y="2356520"/>
            <a:ext cx="12529392" cy="5509200"/>
          </a:xfrm>
          <a:prstGeom prst="rect">
            <a:avLst/>
          </a:prstGeom>
        </p:spPr>
        <p:txBody>
          <a:bodyPr wrap="square">
            <a:spAutoFit/>
          </a:bodyPr>
          <a:lstStyle/>
          <a:p>
            <a:pPr algn="just"/>
            <a:r>
              <a:rPr lang="id-ID" sz="3200" dirty="0"/>
              <a:t>13. Pemberian tugas individu Pustakawan akan repot jika harus mengajar ratusan pemustaka, sedangkan pemanfaatan perpustakaan bersifat individu, artinya memenuhi kebutuhan perorangan sesuai kebutuhan masing-masing. Tujuan format ini mengembangkan keterampilan menelusur mandiri, lebih sesuai daripada dilakukan secara masal. Format pemberian tugas individu memiliki alasan praktis dan pedagogis. Praktis karena pemustaka dapat bekerja sendiri, tetapi dapat bekerjasama dengan pemustaka lain,sesuai tugasnya sendiri-sendiri. Pemustaka meningkatkan keterampilan menggunakan perpustakaan sesuai pencapaian individu.</a:t>
            </a:r>
            <a:endParaRPr lang="en-US" sz="3200" dirty="0"/>
          </a:p>
        </p:txBody>
      </p:sp>
    </p:spTree>
    <p:extLst>
      <p:ext uri="{BB962C8B-B14F-4D97-AF65-F5344CB8AC3E}">
        <p14:creationId xmlns:p14="http://schemas.microsoft.com/office/powerpoint/2010/main" val="298788160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704" y="3624788"/>
            <a:ext cx="12385376" cy="144655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800" b="1" dirty="0">
                <a:ln w="11430">
                  <a:solidFill>
                    <a:schemeClr val="accent5">
                      <a:lumMod val="75000"/>
                    </a:schemeClr>
                  </a:solidFill>
                </a:ln>
                <a:solidFill>
                  <a:schemeClr val="accent5">
                    <a:lumMod val="75000"/>
                  </a:schemeClr>
                </a:solidFill>
                <a:effectLst>
                  <a:glow rad="63500">
                    <a:schemeClr val="accent1">
                      <a:satMod val="175000"/>
                      <a:alpha val="40000"/>
                    </a:schemeClr>
                  </a:glow>
                  <a:outerShdw blurRad="50800" dist="39000" dir="5460000" algn="tl">
                    <a:srgbClr val="000000">
                      <a:alpha val="38000"/>
                    </a:srgbClr>
                  </a:outerShdw>
                </a:effectLst>
                <a:latin typeface="Tw Cen MT Condensed Extra Bold" panose="020B0803020202020204" pitchFamily="34" charset="0"/>
              </a:rPr>
              <a:t>SELAMAT BELAJAR</a:t>
            </a:r>
          </a:p>
        </p:txBody>
      </p:sp>
    </p:spTree>
    <p:extLst>
      <p:ext uri="{BB962C8B-B14F-4D97-AF65-F5344CB8AC3E}">
        <p14:creationId xmlns:p14="http://schemas.microsoft.com/office/powerpoint/2010/main" val="13896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xmlns="" id="{A19D2373-FD79-1F46-8371-498A37D0DD1C}"/>
              </a:ext>
            </a:extLst>
          </p:cNvPr>
          <p:cNvSpPr>
            <a:spLocks noGrp="1"/>
          </p:cNvSpPr>
          <p:nvPr>
            <p:ph idx="1"/>
          </p:nvPr>
        </p:nvSpPr>
        <p:spPr>
          <a:xfrm>
            <a:off x="1328" y="2356520"/>
            <a:ext cx="12837775" cy="5544616"/>
          </a:xfrm>
        </p:spPr>
        <p:txBody>
          <a:bodyPr>
            <a:noAutofit/>
          </a:bodyPr>
          <a:lstStyle/>
          <a:p>
            <a:pPr marL="0" indent="0" algn="just">
              <a:buNone/>
            </a:pPr>
            <a:r>
              <a:rPr lang="en-US" sz="2800" dirty="0" err="1"/>
              <a:t>P</a:t>
            </a:r>
            <a:r>
              <a:rPr lang="en-US" sz="2800" dirty="0" err="1" smtClean="0"/>
              <a:t>endidikan</a:t>
            </a:r>
            <a:r>
              <a:rPr lang="en-US" sz="2800" dirty="0" smtClean="0"/>
              <a:t> </a:t>
            </a:r>
            <a:r>
              <a:rPr lang="en-US" sz="2800" dirty="0" err="1"/>
              <a:t>pemustaka</a:t>
            </a:r>
            <a:r>
              <a:rPr lang="en-US" sz="2800" dirty="0"/>
              <a:t> </a:t>
            </a:r>
            <a:r>
              <a:rPr lang="en-US" sz="2800" dirty="0" err="1"/>
              <a:t>mencakup</a:t>
            </a:r>
            <a:r>
              <a:rPr lang="en-US" sz="2800" dirty="0"/>
              <a:t> </a:t>
            </a:r>
            <a:r>
              <a:rPr lang="en-US" sz="2800" dirty="0" err="1" smtClean="0"/>
              <a:t>kegiatan</a:t>
            </a:r>
            <a:r>
              <a:rPr lang="en-US" sz="2800" dirty="0" smtClean="0"/>
              <a:t>:</a:t>
            </a:r>
          </a:p>
          <a:p>
            <a:pPr algn="just"/>
            <a:r>
              <a:rPr lang="en-US" sz="2800" dirty="0" err="1"/>
              <a:t>B</a:t>
            </a:r>
            <a:r>
              <a:rPr lang="en-US" sz="2800" dirty="0" err="1" smtClean="0"/>
              <a:t>imbingan</a:t>
            </a:r>
            <a:r>
              <a:rPr lang="en-US" sz="2800" dirty="0" smtClean="0"/>
              <a:t> </a:t>
            </a:r>
            <a:r>
              <a:rPr lang="en-US" sz="2800" dirty="0" err="1"/>
              <a:t>menggunakan</a:t>
            </a:r>
            <a:r>
              <a:rPr lang="en-US" sz="2800" dirty="0"/>
              <a:t> </a:t>
            </a:r>
            <a:r>
              <a:rPr lang="en-US" sz="2800" dirty="0" err="1"/>
              <a:t>informasi</a:t>
            </a:r>
            <a:r>
              <a:rPr lang="en-US" sz="2800" dirty="0"/>
              <a:t>, </a:t>
            </a:r>
            <a:r>
              <a:rPr lang="en-US" sz="2800" dirty="0" err="1"/>
              <a:t>panduan</a:t>
            </a:r>
            <a:r>
              <a:rPr lang="en-US" sz="2800" dirty="0"/>
              <a:t> yang </a:t>
            </a:r>
            <a:r>
              <a:rPr lang="en-US" sz="2800" dirty="0" err="1"/>
              <a:t>menunjukkan</a:t>
            </a:r>
            <a:r>
              <a:rPr lang="en-US" sz="2800" dirty="0"/>
              <a:t> </a:t>
            </a:r>
            <a:r>
              <a:rPr lang="en-US" sz="2800" dirty="0" err="1"/>
              <a:t>lokasi</a:t>
            </a:r>
            <a:r>
              <a:rPr lang="en-US" sz="2800" dirty="0"/>
              <a:t> </a:t>
            </a:r>
            <a:r>
              <a:rPr lang="en-US" sz="2800" dirty="0" err="1" smtClean="0"/>
              <a:t>informasi</a:t>
            </a:r>
            <a:r>
              <a:rPr lang="en-US" sz="2800" dirty="0" smtClean="0"/>
              <a:t>, </a:t>
            </a:r>
            <a:r>
              <a:rPr lang="en-US" sz="2800" dirty="0" err="1" smtClean="0"/>
              <a:t>alasan</a:t>
            </a:r>
            <a:r>
              <a:rPr lang="en-US" sz="2800" dirty="0" smtClean="0"/>
              <a:t> </a:t>
            </a:r>
            <a:r>
              <a:rPr lang="en-US" sz="2800" dirty="0" err="1"/>
              <a:t>menggunakan</a:t>
            </a:r>
            <a:r>
              <a:rPr lang="en-US" sz="2800" dirty="0"/>
              <a:t> </a:t>
            </a:r>
            <a:r>
              <a:rPr lang="en-US" sz="2800" dirty="0" err="1"/>
              <a:t>strategi</a:t>
            </a:r>
            <a:r>
              <a:rPr lang="en-US" sz="2800" dirty="0"/>
              <a:t> </a:t>
            </a:r>
            <a:r>
              <a:rPr lang="en-US" sz="2800" dirty="0" err="1"/>
              <a:t>penelusuran</a:t>
            </a:r>
            <a:r>
              <a:rPr lang="en-US" sz="2800" dirty="0"/>
              <a:t> </a:t>
            </a:r>
            <a:r>
              <a:rPr lang="en-US" sz="2800" dirty="0" err="1"/>
              <a:t>tertentu</a:t>
            </a:r>
            <a:r>
              <a:rPr lang="en-US" sz="2800" dirty="0"/>
              <a:t>, </a:t>
            </a:r>
            <a:r>
              <a:rPr lang="en-US" sz="2800" dirty="0" err="1"/>
              <a:t>pengenalan</a:t>
            </a:r>
            <a:r>
              <a:rPr lang="en-US" sz="2800" dirty="0"/>
              <a:t> </a:t>
            </a:r>
            <a:r>
              <a:rPr lang="en-US" sz="2800" dirty="0" err="1" smtClean="0"/>
              <a:t>sumber-sumber</a:t>
            </a:r>
            <a:r>
              <a:rPr lang="en-US" sz="2800" dirty="0" smtClean="0"/>
              <a:t> </a:t>
            </a:r>
            <a:r>
              <a:rPr lang="en-US" sz="2800" dirty="0" err="1" smtClean="0"/>
              <a:t>informasi</a:t>
            </a:r>
            <a:r>
              <a:rPr lang="en-US" sz="2800" dirty="0"/>
              <a:t>, </a:t>
            </a:r>
            <a:r>
              <a:rPr lang="en-US" sz="2800" dirty="0" err="1"/>
              <a:t>serta</a:t>
            </a:r>
            <a:r>
              <a:rPr lang="en-US" sz="2800" dirty="0"/>
              <a:t> </a:t>
            </a:r>
            <a:r>
              <a:rPr lang="en-US" sz="2800" dirty="0" err="1"/>
              <a:t>panduan</a:t>
            </a:r>
            <a:r>
              <a:rPr lang="en-US" sz="2800" dirty="0"/>
              <a:t> </a:t>
            </a:r>
            <a:r>
              <a:rPr lang="en-US" sz="2800" dirty="0" err="1" smtClean="0"/>
              <a:t>cara</a:t>
            </a:r>
            <a:r>
              <a:rPr lang="en-US" sz="2800" dirty="0"/>
              <a:t> </a:t>
            </a:r>
            <a:r>
              <a:rPr lang="en-US" sz="2800" dirty="0" err="1" smtClean="0"/>
              <a:t>menggunakannya</a:t>
            </a:r>
            <a:r>
              <a:rPr lang="en-US" sz="2800" dirty="0" smtClean="0"/>
              <a:t> </a:t>
            </a:r>
            <a:r>
              <a:rPr lang="en-US" sz="2800" dirty="0" err="1"/>
              <a:t>lebih</a:t>
            </a:r>
            <a:r>
              <a:rPr lang="en-US" sz="2800" dirty="0"/>
              <a:t> </a:t>
            </a:r>
            <a:r>
              <a:rPr lang="en-US" sz="2800" dirty="0" err="1"/>
              <a:t>lanjut</a:t>
            </a:r>
            <a:r>
              <a:rPr lang="en-US" sz="2800" dirty="0"/>
              <a:t>, agar </a:t>
            </a:r>
            <a:r>
              <a:rPr lang="en-US" sz="2800" dirty="0" err="1"/>
              <a:t>pemustaka</a:t>
            </a:r>
            <a:r>
              <a:rPr lang="en-US" sz="2800" dirty="0"/>
              <a:t> </a:t>
            </a:r>
            <a:r>
              <a:rPr lang="en-US" sz="2800" dirty="0" err="1" smtClean="0"/>
              <a:t>mampu</a:t>
            </a:r>
            <a:r>
              <a:rPr lang="en-US" sz="2800" dirty="0" smtClean="0"/>
              <a:t> </a:t>
            </a:r>
            <a:r>
              <a:rPr lang="en-US" sz="2800" dirty="0" err="1" smtClean="0"/>
              <a:t>memanfaatkan</a:t>
            </a:r>
            <a:r>
              <a:rPr lang="en-US" sz="2800" dirty="0" smtClean="0"/>
              <a:t> </a:t>
            </a:r>
            <a:r>
              <a:rPr lang="en-US" sz="2800" dirty="0" err="1"/>
              <a:t>kemudahan</a:t>
            </a:r>
            <a:r>
              <a:rPr lang="en-US" sz="2800" dirty="0"/>
              <a:t> </a:t>
            </a:r>
            <a:r>
              <a:rPr lang="en-US" sz="2800" dirty="0" err="1"/>
              <a:t>dan</a:t>
            </a:r>
            <a:r>
              <a:rPr lang="en-US" sz="2800" dirty="0"/>
              <a:t> </a:t>
            </a:r>
            <a:r>
              <a:rPr lang="en-US" sz="2800" dirty="0" err="1"/>
              <a:t>pelayanan</a:t>
            </a:r>
            <a:r>
              <a:rPr lang="en-US" sz="2800" dirty="0"/>
              <a:t> </a:t>
            </a:r>
            <a:r>
              <a:rPr lang="en-US" sz="2800" dirty="0" err="1"/>
              <a:t>perpustakaan</a:t>
            </a:r>
            <a:r>
              <a:rPr lang="en-US" sz="2800" dirty="0"/>
              <a:t> </a:t>
            </a:r>
            <a:r>
              <a:rPr lang="en-US" sz="2800" dirty="0" err="1"/>
              <a:t>dengan</a:t>
            </a:r>
            <a:r>
              <a:rPr lang="en-US" sz="2800" dirty="0"/>
              <a:t> </a:t>
            </a:r>
            <a:r>
              <a:rPr lang="en-US" sz="2800" dirty="0" err="1"/>
              <a:t>efektif</a:t>
            </a:r>
            <a:r>
              <a:rPr lang="en-US" sz="2800" dirty="0"/>
              <a:t> </a:t>
            </a:r>
            <a:r>
              <a:rPr lang="en-US" sz="2800" dirty="0" err="1"/>
              <a:t>dan</a:t>
            </a:r>
            <a:r>
              <a:rPr lang="en-US" sz="2800" dirty="0"/>
              <a:t> </a:t>
            </a:r>
            <a:r>
              <a:rPr lang="en-US" sz="2800" dirty="0" err="1" smtClean="0"/>
              <a:t>efisien</a:t>
            </a:r>
            <a:r>
              <a:rPr lang="en-US" sz="2800" dirty="0" smtClean="0"/>
              <a:t>. </a:t>
            </a:r>
            <a:r>
              <a:rPr lang="en-US" sz="2800" dirty="0" err="1" smtClean="0"/>
              <a:t>Kegiatan</a:t>
            </a:r>
            <a:r>
              <a:rPr lang="en-US" sz="2800" dirty="0" smtClean="0"/>
              <a:t> </a:t>
            </a:r>
            <a:r>
              <a:rPr lang="en-US" sz="2800" dirty="0" err="1"/>
              <a:t>ini</a:t>
            </a:r>
            <a:r>
              <a:rPr lang="en-US" sz="2800" dirty="0"/>
              <a:t> </a:t>
            </a:r>
            <a:r>
              <a:rPr lang="en-US" sz="2800" dirty="0" err="1"/>
              <a:t>dapat</a:t>
            </a:r>
            <a:r>
              <a:rPr lang="en-US" sz="2800" dirty="0"/>
              <a:t> </a:t>
            </a:r>
            <a:r>
              <a:rPr lang="en-US" sz="2800" dirty="0" err="1"/>
              <a:t>dijalankan</a:t>
            </a:r>
            <a:r>
              <a:rPr lang="en-US" sz="2800" dirty="0"/>
              <a:t> </a:t>
            </a:r>
            <a:r>
              <a:rPr lang="en-US" sz="2800" dirty="0" err="1"/>
              <a:t>secara</a:t>
            </a:r>
            <a:r>
              <a:rPr lang="en-US" sz="2800" dirty="0"/>
              <a:t> </a:t>
            </a:r>
            <a:r>
              <a:rPr lang="en-US" sz="2800" dirty="0" err="1"/>
              <a:t>individu</a:t>
            </a:r>
            <a:r>
              <a:rPr lang="en-US" sz="2800" dirty="0"/>
              <a:t> </a:t>
            </a:r>
            <a:r>
              <a:rPr lang="en-US" sz="2800" dirty="0" err="1"/>
              <a:t>maupun</a:t>
            </a:r>
            <a:r>
              <a:rPr lang="en-US" sz="2800" dirty="0"/>
              <a:t> </a:t>
            </a:r>
            <a:r>
              <a:rPr lang="en-US" sz="2800" dirty="0" err="1" smtClean="0"/>
              <a:t>kelompok</a:t>
            </a:r>
            <a:r>
              <a:rPr lang="en-US" sz="2800" dirty="0" smtClean="0"/>
              <a:t>.</a:t>
            </a:r>
          </a:p>
          <a:p>
            <a:pPr algn="just"/>
            <a:r>
              <a:rPr lang="en-US" sz="2800" dirty="0" err="1" smtClean="0"/>
              <a:t>Dalam</a:t>
            </a:r>
            <a:r>
              <a:rPr lang="en-US" sz="2800" dirty="0" smtClean="0"/>
              <a:t> </a:t>
            </a:r>
            <a:r>
              <a:rPr lang="en-US" sz="2800" dirty="0" err="1"/>
              <a:t>pendidikan</a:t>
            </a:r>
            <a:r>
              <a:rPr lang="en-US" sz="2800" dirty="0"/>
              <a:t> </a:t>
            </a:r>
            <a:r>
              <a:rPr lang="en-US" sz="2800" dirty="0" err="1"/>
              <a:t>pemustaka</a:t>
            </a:r>
            <a:r>
              <a:rPr lang="en-US" sz="2800" dirty="0"/>
              <a:t>, </a:t>
            </a:r>
            <a:r>
              <a:rPr lang="en-US" sz="2800" dirty="0" err="1"/>
              <a:t>perpustakaan</a:t>
            </a:r>
            <a:r>
              <a:rPr lang="en-US" sz="2800" dirty="0"/>
              <a:t> </a:t>
            </a:r>
            <a:r>
              <a:rPr lang="en-US" sz="2800" dirty="0" err="1"/>
              <a:t>mensosialisasikan</a:t>
            </a:r>
            <a:r>
              <a:rPr lang="en-US" sz="2800" dirty="0"/>
              <a:t> </a:t>
            </a:r>
            <a:r>
              <a:rPr lang="en-US" sz="2800" dirty="0" err="1"/>
              <a:t>layanan</a:t>
            </a:r>
            <a:r>
              <a:rPr lang="en-US" sz="2800" dirty="0"/>
              <a:t>, </a:t>
            </a:r>
            <a:r>
              <a:rPr lang="en-US" sz="2800" dirty="0" err="1" smtClean="0"/>
              <a:t>aset</a:t>
            </a:r>
            <a:r>
              <a:rPr lang="en-US" sz="2800" dirty="0" smtClean="0"/>
              <a:t> </a:t>
            </a:r>
            <a:r>
              <a:rPr lang="en-US" sz="2800" dirty="0" err="1" smtClean="0"/>
              <a:t>koleksi</a:t>
            </a:r>
            <a:r>
              <a:rPr lang="en-US" sz="2800" dirty="0"/>
              <a:t>/ </a:t>
            </a:r>
            <a:r>
              <a:rPr lang="en-US" sz="2800" dirty="0" err="1"/>
              <a:t>informasi</a:t>
            </a:r>
            <a:r>
              <a:rPr lang="en-US" sz="2800" dirty="0"/>
              <a:t>, </a:t>
            </a:r>
            <a:r>
              <a:rPr lang="en-US" sz="2800" dirty="0" err="1"/>
              <a:t>serta</a:t>
            </a:r>
            <a:r>
              <a:rPr lang="en-US" sz="2800" dirty="0"/>
              <a:t> </a:t>
            </a:r>
            <a:r>
              <a:rPr lang="en-US" sz="2800" dirty="0" err="1"/>
              <a:t>cara</a:t>
            </a:r>
            <a:r>
              <a:rPr lang="en-US" sz="2800" dirty="0"/>
              <a:t> </a:t>
            </a:r>
            <a:r>
              <a:rPr lang="en-US" sz="2800" dirty="0" err="1"/>
              <a:t>memanfaatkan</a:t>
            </a:r>
            <a:r>
              <a:rPr lang="en-US" sz="2800" dirty="0"/>
              <a:t> </a:t>
            </a:r>
            <a:r>
              <a:rPr lang="en-US" sz="2800" dirty="0" err="1"/>
              <a:t>aset</a:t>
            </a:r>
            <a:r>
              <a:rPr lang="en-US" sz="2800" dirty="0"/>
              <a:t> </a:t>
            </a:r>
            <a:r>
              <a:rPr lang="en-US" sz="2800" dirty="0" err="1"/>
              <a:t>tersebut</a:t>
            </a:r>
            <a:r>
              <a:rPr lang="en-US" sz="2800" dirty="0"/>
              <a:t> </a:t>
            </a:r>
            <a:r>
              <a:rPr lang="en-US" sz="2800" dirty="0" err="1"/>
              <a:t>untuk</a:t>
            </a:r>
            <a:r>
              <a:rPr lang="en-US" sz="2800" dirty="0"/>
              <a:t> </a:t>
            </a:r>
            <a:r>
              <a:rPr lang="en-US" sz="2800" dirty="0" err="1"/>
              <a:t>tujuan</a:t>
            </a:r>
            <a:r>
              <a:rPr lang="en-US" sz="2800" dirty="0"/>
              <a:t> </a:t>
            </a:r>
            <a:r>
              <a:rPr lang="en-US" sz="2800" dirty="0" err="1"/>
              <a:t>pengajaran</a:t>
            </a:r>
            <a:r>
              <a:rPr lang="en-US" sz="2800" dirty="0"/>
              <a:t> </a:t>
            </a:r>
            <a:r>
              <a:rPr lang="en-US" sz="2800" dirty="0" smtClean="0"/>
              <a:t>di </a:t>
            </a:r>
            <a:r>
              <a:rPr lang="en-US" sz="2800" dirty="0" err="1" smtClean="0"/>
              <a:t>perguruan</a:t>
            </a:r>
            <a:r>
              <a:rPr lang="en-US" sz="2800" dirty="0" smtClean="0"/>
              <a:t> </a:t>
            </a:r>
            <a:r>
              <a:rPr lang="en-US" sz="2800" dirty="0" err="1"/>
              <a:t>tinggi</a:t>
            </a:r>
            <a:r>
              <a:rPr lang="en-US" sz="2800" dirty="0"/>
              <a:t>. </a:t>
            </a:r>
            <a:r>
              <a:rPr lang="en-US" sz="2800" dirty="0" err="1"/>
              <a:t>Peserta</a:t>
            </a:r>
            <a:r>
              <a:rPr lang="en-US" sz="2800" dirty="0"/>
              <a:t> </a:t>
            </a:r>
            <a:r>
              <a:rPr lang="en-US" sz="2800" dirty="0" err="1"/>
              <a:t>pendidikan</a:t>
            </a:r>
            <a:r>
              <a:rPr lang="en-US" sz="2800" dirty="0"/>
              <a:t> </a:t>
            </a:r>
            <a:r>
              <a:rPr lang="en-US" sz="2800" dirty="0" err="1"/>
              <a:t>pemustaka</a:t>
            </a:r>
            <a:r>
              <a:rPr lang="en-US" sz="2800" dirty="0"/>
              <a:t> </a:t>
            </a:r>
            <a:r>
              <a:rPr lang="en-US" sz="2800" dirty="0" err="1"/>
              <a:t>umumnya</a:t>
            </a:r>
            <a:r>
              <a:rPr lang="en-US" sz="2800" dirty="0"/>
              <a:t> </a:t>
            </a:r>
            <a:r>
              <a:rPr lang="en-US" sz="2800" dirty="0" err="1"/>
              <a:t>adalah</a:t>
            </a:r>
            <a:r>
              <a:rPr lang="en-US" sz="2800" dirty="0"/>
              <a:t> </a:t>
            </a:r>
            <a:r>
              <a:rPr lang="en-US" sz="2800" dirty="0" err="1"/>
              <a:t>mahasiswa</a:t>
            </a:r>
            <a:r>
              <a:rPr lang="en-US" sz="2800" dirty="0"/>
              <a:t> </a:t>
            </a:r>
            <a:r>
              <a:rPr lang="en-US" sz="2800" dirty="0" err="1" smtClean="0"/>
              <a:t>baru</a:t>
            </a:r>
            <a:r>
              <a:rPr lang="en-US" sz="2800" dirty="0" smtClean="0"/>
              <a:t> </a:t>
            </a:r>
            <a:r>
              <a:rPr lang="en-US" sz="2800" dirty="0" err="1" smtClean="0"/>
              <a:t>maupun</a:t>
            </a:r>
            <a:r>
              <a:rPr lang="en-US" sz="2800" dirty="0" smtClean="0"/>
              <a:t> </a:t>
            </a:r>
            <a:r>
              <a:rPr lang="en-US" sz="2800" dirty="0" err="1"/>
              <a:t>mahasiswa</a:t>
            </a:r>
            <a:r>
              <a:rPr lang="en-US" sz="2800" dirty="0"/>
              <a:t> yang </a:t>
            </a:r>
            <a:r>
              <a:rPr lang="en-US" sz="2800" dirty="0" err="1"/>
              <a:t>akan</a:t>
            </a:r>
            <a:r>
              <a:rPr lang="en-US" sz="2800" dirty="0"/>
              <a:t> </a:t>
            </a:r>
            <a:r>
              <a:rPr lang="en-US" sz="2800" dirty="0" err="1"/>
              <a:t>menempuh</a:t>
            </a:r>
            <a:r>
              <a:rPr lang="en-US" sz="2800" dirty="0"/>
              <a:t> </a:t>
            </a:r>
            <a:r>
              <a:rPr lang="en-US" sz="2800" dirty="0" err="1"/>
              <a:t>tugas</a:t>
            </a:r>
            <a:r>
              <a:rPr lang="en-US" sz="2800" dirty="0"/>
              <a:t> </a:t>
            </a:r>
            <a:r>
              <a:rPr lang="en-US" sz="2800" dirty="0" err="1"/>
              <a:t>akhir</a:t>
            </a:r>
            <a:r>
              <a:rPr lang="en-US" sz="2800" dirty="0"/>
              <a:t>. Program </a:t>
            </a:r>
            <a:r>
              <a:rPr lang="en-US" sz="2800" dirty="0" err="1"/>
              <a:t>pendidikan</a:t>
            </a:r>
            <a:r>
              <a:rPr lang="en-US" sz="2800" dirty="0"/>
              <a:t> </a:t>
            </a:r>
            <a:r>
              <a:rPr lang="en-US" sz="2800" dirty="0" err="1" smtClean="0"/>
              <a:t>pemustaka</a:t>
            </a:r>
            <a:r>
              <a:rPr lang="en-US" sz="2800" dirty="0" smtClean="0"/>
              <a:t> </a:t>
            </a:r>
            <a:r>
              <a:rPr lang="en-US" sz="2800" dirty="0" err="1" smtClean="0"/>
              <a:t>dapat</a:t>
            </a:r>
            <a:r>
              <a:rPr lang="en-US" sz="2800" dirty="0" smtClean="0"/>
              <a:t> </a:t>
            </a:r>
            <a:r>
              <a:rPr lang="en-US" sz="2800" dirty="0" err="1"/>
              <a:t>dijalankan</a:t>
            </a:r>
            <a:r>
              <a:rPr lang="en-US" sz="2800" dirty="0"/>
              <a:t> </a:t>
            </a:r>
            <a:r>
              <a:rPr lang="en-US" sz="2800" dirty="0" err="1" smtClean="0"/>
              <a:t>dengan</a:t>
            </a:r>
            <a:r>
              <a:rPr lang="en-US" sz="2800" dirty="0"/>
              <a:t> </a:t>
            </a:r>
            <a:r>
              <a:rPr lang="en-US" sz="2800" dirty="0" err="1" smtClean="0"/>
              <a:t>mempertimbangkan</a:t>
            </a:r>
            <a:r>
              <a:rPr lang="en-US" sz="2800" dirty="0" smtClean="0"/>
              <a:t> </a:t>
            </a:r>
            <a:r>
              <a:rPr lang="en-US" sz="2800" dirty="0" err="1"/>
              <a:t>kebutuhan</a:t>
            </a:r>
            <a:r>
              <a:rPr lang="en-US" sz="2800" dirty="0"/>
              <a:t> </a:t>
            </a:r>
            <a:r>
              <a:rPr lang="en-US" sz="2800" dirty="0" err="1"/>
              <a:t>pemustaka</a:t>
            </a:r>
            <a:r>
              <a:rPr lang="en-US" sz="2800" dirty="0"/>
              <a:t>.</a:t>
            </a:r>
            <a:endParaRPr lang="en-US" sz="2800" dirty="0">
              <a:latin typeface="Eurostile" panose="020B0504020202050204" pitchFamily="34" charset="77"/>
            </a:endParaRPr>
          </a:p>
        </p:txBody>
      </p:sp>
    </p:spTree>
    <p:extLst>
      <p:ext uri="{BB962C8B-B14F-4D97-AF65-F5344CB8AC3E}">
        <p14:creationId xmlns:p14="http://schemas.microsoft.com/office/powerpoint/2010/main" val="16618541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xmlns="" id="{A19D2373-FD79-1F46-8371-498A37D0DD1C}"/>
              </a:ext>
            </a:extLst>
          </p:cNvPr>
          <p:cNvSpPr>
            <a:spLocks noGrp="1"/>
          </p:cNvSpPr>
          <p:nvPr>
            <p:ph idx="1"/>
          </p:nvPr>
        </p:nvSpPr>
        <p:spPr>
          <a:xfrm>
            <a:off x="597744" y="2500536"/>
            <a:ext cx="11497096" cy="5544616"/>
          </a:xfrm>
        </p:spPr>
        <p:txBody>
          <a:bodyPr>
            <a:noAutofit/>
          </a:bodyPr>
          <a:lstStyle/>
          <a:p>
            <a:pPr marL="0" indent="0" algn="just">
              <a:buNone/>
            </a:pPr>
            <a:r>
              <a:rPr lang="es-ES" sz="3200" b="1" dirty="0" err="1"/>
              <a:t>Tujuan</a:t>
            </a:r>
            <a:r>
              <a:rPr lang="es-ES" sz="3200" b="1" dirty="0"/>
              <a:t> </a:t>
            </a:r>
            <a:r>
              <a:rPr lang="es-ES" sz="3200" b="1" dirty="0" err="1"/>
              <a:t>pendidikan</a:t>
            </a:r>
            <a:r>
              <a:rPr lang="es-ES" sz="3200" b="1" dirty="0"/>
              <a:t> </a:t>
            </a:r>
            <a:r>
              <a:rPr lang="es-ES" sz="3200" b="1" dirty="0" err="1"/>
              <a:t>pemustaka</a:t>
            </a:r>
            <a:r>
              <a:rPr lang="es-ES" sz="3200" dirty="0"/>
              <a:t>, </a:t>
            </a:r>
            <a:r>
              <a:rPr lang="es-ES" sz="3200" dirty="0" err="1"/>
              <a:t>menurut</a:t>
            </a:r>
            <a:r>
              <a:rPr lang="es-ES" sz="3200" dirty="0"/>
              <a:t> </a:t>
            </a:r>
            <a:r>
              <a:rPr lang="es-ES" sz="3200" dirty="0" err="1"/>
              <a:t>Buku</a:t>
            </a:r>
            <a:r>
              <a:rPr lang="es-ES" sz="3200" dirty="0"/>
              <a:t> </a:t>
            </a:r>
            <a:r>
              <a:rPr lang="es-ES" sz="3200" dirty="0" err="1"/>
              <a:t>Pedoman</a:t>
            </a:r>
            <a:r>
              <a:rPr lang="es-ES" sz="3200" dirty="0"/>
              <a:t> </a:t>
            </a:r>
            <a:r>
              <a:rPr lang="es-ES" sz="3200" dirty="0" err="1"/>
              <a:t>Perpustakaan</a:t>
            </a:r>
            <a:r>
              <a:rPr lang="es-ES" sz="3200" dirty="0"/>
              <a:t> </a:t>
            </a:r>
            <a:r>
              <a:rPr lang="es-ES" sz="3200" dirty="0" err="1"/>
              <a:t>Perguruan</a:t>
            </a:r>
            <a:r>
              <a:rPr lang="es-ES" sz="3200" dirty="0"/>
              <a:t> </a:t>
            </a:r>
            <a:r>
              <a:rPr lang="es-ES" sz="3200" dirty="0" err="1"/>
              <a:t>Tinggi</a:t>
            </a:r>
            <a:r>
              <a:rPr lang="es-ES" sz="3200" dirty="0"/>
              <a:t> </a:t>
            </a:r>
            <a:r>
              <a:rPr lang="es-ES" sz="3200" dirty="0" err="1"/>
              <a:t>Edisi</a:t>
            </a:r>
            <a:r>
              <a:rPr lang="es-ES" sz="3200" dirty="0"/>
              <a:t> </a:t>
            </a:r>
            <a:r>
              <a:rPr lang="es-ES" sz="3200" dirty="0" err="1"/>
              <a:t>ketiga</a:t>
            </a:r>
            <a:r>
              <a:rPr lang="es-ES" sz="3200" dirty="0"/>
              <a:t> (</a:t>
            </a:r>
            <a:r>
              <a:rPr lang="es-ES" sz="3200" dirty="0" smtClean="0"/>
              <a:t>2004) </a:t>
            </a:r>
          </a:p>
          <a:p>
            <a:pPr marL="514350" indent="-514350" algn="just">
              <a:buAutoNum type="arabicPeriod"/>
            </a:pPr>
            <a:r>
              <a:rPr lang="es-ES" sz="3200" dirty="0" err="1" smtClean="0"/>
              <a:t>Meningkatkan</a:t>
            </a:r>
            <a:r>
              <a:rPr lang="es-ES" sz="3200" dirty="0" smtClean="0"/>
              <a:t> </a:t>
            </a:r>
            <a:r>
              <a:rPr lang="es-ES" sz="3200" dirty="0" err="1"/>
              <a:t>keterampilan</a:t>
            </a:r>
            <a:r>
              <a:rPr lang="es-ES" sz="3200" dirty="0"/>
              <a:t> </a:t>
            </a:r>
            <a:r>
              <a:rPr lang="es-ES" sz="3200" dirty="0" err="1"/>
              <a:t>pemustaka</a:t>
            </a:r>
            <a:r>
              <a:rPr lang="es-ES" sz="3200" dirty="0"/>
              <a:t> agar </a:t>
            </a:r>
            <a:r>
              <a:rPr lang="es-ES" sz="3200" dirty="0" err="1"/>
              <a:t>mampu</a:t>
            </a:r>
            <a:r>
              <a:rPr lang="es-ES" sz="3200" dirty="0"/>
              <a:t> </a:t>
            </a:r>
            <a:r>
              <a:rPr lang="es-ES" sz="3200" dirty="0" err="1"/>
              <a:t>memanfaatkan</a:t>
            </a:r>
            <a:r>
              <a:rPr lang="es-ES" sz="3200" dirty="0"/>
              <a:t> </a:t>
            </a:r>
            <a:r>
              <a:rPr lang="es-ES" sz="3200" dirty="0" err="1"/>
              <a:t>kemudahan</a:t>
            </a:r>
            <a:r>
              <a:rPr lang="es-ES" sz="3200" dirty="0"/>
              <a:t> dan </a:t>
            </a:r>
            <a:r>
              <a:rPr lang="es-ES" sz="3200" dirty="0" err="1"/>
              <a:t>sumber</a:t>
            </a:r>
            <a:r>
              <a:rPr lang="es-ES" sz="3200" dirty="0"/>
              <a:t> </a:t>
            </a:r>
            <a:r>
              <a:rPr lang="es-ES" sz="3200" dirty="0" err="1"/>
              <a:t>daya</a:t>
            </a:r>
            <a:r>
              <a:rPr lang="es-ES" sz="3200" dirty="0"/>
              <a:t> </a:t>
            </a:r>
            <a:r>
              <a:rPr lang="es-ES" sz="3200" dirty="0" err="1"/>
              <a:t>perpustakaan</a:t>
            </a:r>
            <a:r>
              <a:rPr lang="es-ES" sz="3200" dirty="0"/>
              <a:t> secara </a:t>
            </a:r>
            <a:r>
              <a:rPr lang="es-ES" sz="3200" dirty="0" err="1"/>
              <a:t>mandiri</a:t>
            </a:r>
            <a:r>
              <a:rPr lang="es-ES" sz="3200" dirty="0"/>
              <a:t>. </a:t>
            </a:r>
          </a:p>
          <a:p>
            <a:pPr marL="514350" indent="-514350" algn="just">
              <a:buAutoNum type="arabicPeriod"/>
            </a:pPr>
            <a:r>
              <a:rPr lang="es-ES" sz="3200" dirty="0" err="1" smtClean="0"/>
              <a:t>Membekali</a:t>
            </a:r>
            <a:r>
              <a:rPr lang="es-ES" sz="3200" dirty="0" smtClean="0"/>
              <a:t> </a:t>
            </a:r>
            <a:r>
              <a:rPr lang="es-ES" sz="3200" dirty="0" err="1"/>
              <a:t>pemustaka</a:t>
            </a:r>
            <a:r>
              <a:rPr lang="es-ES" sz="3200" dirty="0"/>
              <a:t> </a:t>
            </a:r>
            <a:r>
              <a:rPr lang="es-ES" sz="3200" dirty="0" err="1"/>
              <a:t>dengan</a:t>
            </a:r>
            <a:r>
              <a:rPr lang="es-ES" sz="3200" dirty="0"/>
              <a:t> </a:t>
            </a:r>
            <a:r>
              <a:rPr lang="es-ES" sz="3200" dirty="0" err="1"/>
              <a:t>teknik</a:t>
            </a:r>
            <a:r>
              <a:rPr lang="es-ES" sz="3200" dirty="0"/>
              <a:t> yang </a:t>
            </a:r>
            <a:r>
              <a:rPr lang="es-ES" sz="3200" dirty="0" err="1"/>
              <a:t>memadai</a:t>
            </a:r>
            <a:r>
              <a:rPr lang="es-ES" sz="3200" dirty="0"/>
              <a:t> dan </a:t>
            </a:r>
            <a:r>
              <a:rPr lang="es-ES" sz="3200" dirty="0" err="1"/>
              <a:t>sesuai</a:t>
            </a:r>
            <a:r>
              <a:rPr lang="es-ES" sz="3200" dirty="0"/>
              <a:t> </a:t>
            </a:r>
            <a:r>
              <a:rPr lang="es-ES" sz="3200" dirty="0" err="1"/>
              <a:t>untuk</a:t>
            </a:r>
            <a:r>
              <a:rPr lang="es-ES" sz="3200" dirty="0"/>
              <a:t> </a:t>
            </a:r>
            <a:r>
              <a:rPr lang="es-ES" sz="3200" dirty="0" err="1"/>
              <a:t>menemukan</a:t>
            </a:r>
            <a:r>
              <a:rPr lang="es-ES" sz="3200" dirty="0"/>
              <a:t> </a:t>
            </a:r>
            <a:r>
              <a:rPr lang="es-ES" sz="3200" dirty="0" err="1"/>
              <a:t>informasi</a:t>
            </a:r>
            <a:r>
              <a:rPr lang="es-ES" sz="3200" dirty="0"/>
              <a:t> </a:t>
            </a:r>
            <a:r>
              <a:rPr lang="es-ES" sz="3200" dirty="0" err="1"/>
              <a:t>dalam</a:t>
            </a:r>
            <a:r>
              <a:rPr lang="es-ES" sz="3200" dirty="0"/>
              <a:t> </a:t>
            </a:r>
            <a:r>
              <a:rPr lang="es-ES" sz="3200" dirty="0" err="1"/>
              <a:t>subjek</a:t>
            </a:r>
            <a:r>
              <a:rPr lang="es-ES" sz="3200" dirty="0"/>
              <a:t> </a:t>
            </a:r>
            <a:r>
              <a:rPr lang="es-ES" sz="3200" dirty="0" err="1" smtClean="0"/>
              <a:t>tertentu</a:t>
            </a:r>
            <a:r>
              <a:rPr lang="es-ES" sz="3200" dirty="0" smtClean="0"/>
              <a:t>.</a:t>
            </a:r>
          </a:p>
          <a:p>
            <a:pPr marL="514350" indent="-514350" algn="just">
              <a:buAutoNum type="arabicPeriod"/>
            </a:pPr>
            <a:r>
              <a:rPr lang="es-ES" sz="3200" dirty="0" err="1" smtClean="0"/>
              <a:t>Meningkatkan</a:t>
            </a:r>
            <a:r>
              <a:rPr lang="es-ES" sz="3200" dirty="0" smtClean="0"/>
              <a:t> </a:t>
            </a:r>
            <a:r>
              <a:rPr lang="es-ES" sz="3200" dirty="0" err="1"/>
              <a:t>pemanfaatan</a:t>
            </a:r>
            <a:r>
              <a:rPr lang="es-ES" sz="3200" dirty="0"/>
              <a:t> </a:t>
            </a:r>
            <a:r>
              <a:rPr lang="es-ES" sz="3200" dirty="0" err="1"/>
              <a:t>sumber</a:t>
            </a:r>
            <a:r>
              <a:rPr lang="es-ES" sz="3200" dirty="0"/>
              <a:t> </a:t>
            </a:r>
            <a:r>
              <a:rPr lang="es-ES" sz="3200" dirty="0" err="1"/>
              <a:t>dayadan</a:t>
            </a:r>
            <a:r>
              <a:rPr lang="es-ES" sz="3200" dirty="0"/>
              <a:t> </a:t>
            </a:r>
            <a:r>
              <a:rPr lang="es-ES" sz="3200" dirty="0" err="1"/>
              <a:t>layanan</a:t>
            </a:r>
            <a:r>
              <a:rPr lang="es-ES" sz="3200" dirty="0"/>
              <a:t> </a:t>
            </a:r>
            <a:r>
              <a:rPr lang="es-ES" sz="3200" dirty="0" err="1"/>
              <a:t>perpustakaan</a:t>
            </a:r>
            <a:r>
              <a:rPr lang="es-ES" sz="3200" dirty="0"/>
              <a:t>. </a:t>
            </a:r>
          </a:p>
          <a:p>
            <a:pPr marL="514350" indent="-514350" algn="just">
              <a:buAutoNum type="arabicPeriod"/>
            </a:pPr>
            <a:r>
              <a:rPr lang="es-ES" sz="3200" dirty="0" err="1" smtClean="0"/>
              <a:t>Mempromosikan</a:t>
            </a:r>
            <a:r>
              <a:rPr lang="es-ES" sz="3200" dirty="0" smtClean="0"/>
              <a:t> </a:t>
            </a:r>
            <a:r>
              <a:rPr lang="es-ES" sz="3200" dirty="0" err="1"/>
              <a:t>layanan</a:t>
            </a:r>
            <a:r>
              <a:rPr lang="es-ES" sz="3200" dirty="0"/>
              <a:t> </a:t>
            </a:r>
            <a:r>
              <a:rPr lang="es-ES" sz="3200" dirty="0" err="1"/>
              <a:t>perpustakaan</a:t>
            </a:r>
            <a:r>
              <a:rPr lang="es-ES" sz="3200" dirty="0"/>
              <a:t>. </a:t>
            </a:r>
            <a:endParaRPr lang="es-ES" sz="3200" dirty="0" smtClean="0"/>
          </a:p>
          <a:p>
            <a:pPr marL="514350" indent="-514350" algn="just">
              <a:buAutoNum type="arabicPeriod"/>
            </a:pPr>
            <a:r>
              <a:rPr lang="es-ES" sz="3200" dirty="0" err="1" smtClean="0"/>
              <a:t>Menyiapkan</a:t>
            </a:r>
            <a:r>
              <a:rPr lang="es-ES" sz="3200" dirty="0" smtClean="0"/>
              <a:t> </a:t>
            </a:r>
            <a:r>
              <a:rPr lang="es-ES" sz="3200" dirty="0" err="1"/>
              <a:t>pemustaka</a:t>
            </a:r>
            <a:r>
              <a:rPr lang="es-ES" sz="3200" dirty="0"/>
              <a:t> agar </a:t>
            </a:r>
            <a:r>
              <a:rPr lang="es-ES" sz="3200" dirty="0" err="1"/>
              <a:t>dapat</a:t>
            </a:r>
            <a:r>
              <a:rPr lang="es-ES" sz="3200" dirty="0"/>
              <a:t> </a:t>
            </a:r>
            <a:r>
              <a:rPr lang="es-ES" sz="3200" dirty="0" err="1"/>
              <a:t>mengantisipasi</a:t>
            </a:r>
            <a:r>
              <a:rPr lang="es-ES" sz="3200" dirty="0"/>
              <a:t> </a:t>
            </a:r>
            <a:r>
              <a:rPr lang="es-ES" sz="3200" dirty="0" err="1"/>
              <a:t>perkembangan</a:t>
            </a:r>
            <a:r>
              <a:rPr lang="es-ES" sz="3200" dirty="0"/>
              <a:t> </a:t>
            </a:r>
            <a:r>
              <a:rPr lang="es-ES" sz="3200" dirty="0" err="1"/>
              <a:t>ilmu</a:t>
            </a:r>
            <a:r>
              <a:rPr lang="es-ES" sz="3200" dirty="0"/>
              <a:t> dan </a:t>
            </a:r>
            <a:r>
              <a:rPr lang="es-ES" sz="3200" dirty="0" err="1"/>
              <a:t>teknologi</a:t>
            </a:r>
            <a:r>
              <a:rPr lang="es-ES" sz="3200" dirty="0"/>
              <a:t>.</a:t>
            </a:r>
            <a:endParaRPr lang="en-US" sz="3200" dirty="0" smtClean="0"/>
          </a:p>
        </p:txBody>
      </p:sp>
    </p:spTree>
    <p:extLst>
      <p:ext uri="{BB962C8B-B14F-4D97-AF65-F5344CB8AC3E}">
        <p14:creationId xmlns:p14="http://schemas.microsoft.com/office/powerpoint/2010/main" val="198462565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895" y="2500536"/>
            <a:ext cx="12767096" cy="5909310"/>
          </a:xfrm>
          <a:prstGeom prst="rect">
            <a:avLst/>
          </a:prstGeom>
        </p:spPr>
        <p:txBody>
          <a:bodyPr wrap="square">
            <a:spAutoFit/>
          </a:bodyPr>
          <a:lstStyle/>
          <a:p>
            <a:pPr algn="just"/>
            <a:r>
              <a:rPr lang="en-US" sz="2700" dirty="0" err="1"/>
              <a:t>Sulistyo-Basuki</a:t>
            </a:r>
            <a:r>
              <a:rPr lang="en-US" sz="2700" dirty="0"/>
              <a:t> (</a:t>
            </a:r>
            <a:r>
              <a:rPr lang="en-US" sz="2700" dirty="0" smtClean="0"/>
              <a:t>2014) </a:t>
            </a:r>
            <a:r>
              <a:rPr lang="en-US" sz="2700" dirty="0" err="1"/>
              <a:t>membagi</a:t>
            </a:r>
            <a:r>
              <a:rPr lang="en-US" sz="2700" dirty="0"/>
              <a:t> </a:t>
            </a:r>
            <a:r>
              <a:rPr lang="en-US" sz="2700" dirty="0" err="1"/>
              <a:t>manfaat</a:t>
            </a:r>
            <a:r>
              <a:rPr lang="en-US" sz="2700" dirty="0"/>
              <a:t> </a:t>
            </a:r>
            <a:r>
              <a:rPr lang="en-US" sz="2700" dirty="0" err="1"/>
              <a:t>pendidikan</a:t>
            </a:r>
            <a:r>
              <a:rPr lang="en-US" sz="2700" dirty="0"/>
              <a:t> </a:t>
            </a:r>
            <a:r>
              <a:rPr lang="en-US" sz="2700" dirty="0" err="1"/>
              <a:t>pemustaka</a:t>
            </a:r>
            <a:r>
              <a:rPr lang="en-US" sz="2700" dirty="0"/>
              <a:t> </a:t>
            </a:r>
            <a:r>
              <a:rPr lang="en-US" sz="2700" dirty="0" err="1"/>
              <a:t>sebagai</a:t>
            </a:r>
            <a:r>
              <a:rPr lang="en-US" sz="2700" dirty="0"/>
              <a:t> </a:t>
            </a:r>
            <a:r>
              <a:rPr lang="en-US" sz="2700" dirty="0" err="1"/>
              <a:t>manfaat</a:t>
            </a:r>
            <a:r>
              <a:rPr lang="en-US" sz="2700" dirty="0"/>
              <a:t> </a:t>
            </a:r>
            <a:r>
              <a:rPr lang="en-US" sz="2700" dirty="0" err="1"/>
              <a:t>jangka</a:t>
            </a:r>
            <a:r>
              <a:rPr lang="en-US" sz="2700" dirty="0"/>
              <a:t> </a:t>
            </a:r>
            <a:r>
              <a:rPr lang="en-US" sz="2700" dirty="0" err="1"/>
              <a:t>pendek</a:t>
            </a:r>
            <a:r>
              <a:rPr lang="en-US" sz="2700" dirty="0"/>
              <a:t> </a:t>
            </a:r>
            <a:r>
              <a:rPr lang="en-US" sz="2700" dirty="0" err="1"/>
              <a:t>dan</a:t>
            </a:r>
            <a:r>
              <a:rPr lang="en-US" sz="2700" dirty="0"/>
              <a:t> </a:t>
            </a:r>
            <a:r>
              <a:rPr lang="en-US" sz="2700" dirty="0" err="1"/>
              <a:t>jangka</a:t>
            </a:r>
            <a:r>
              <a:rPr lang="en-US" sz="2700" dirty="0"/>
              <a:t> </a:t>
            </a:r>
            <a:r>
              <a:rPr lang="en-US" sz="2700" dirty="0" err="1"/>
              <a:t>panjang</a:t>
            </a:r>
            <a:r>
              <a:rPr lang="en-US" sz="2700" dirty="0"/>
              <a:t>. </a:t>
            </a:r>
            <a:endParaRPr lang="en-US" sz="2700" dirty="0" smtClean="0"/>
          </a:p>
          <a:p>
            <a:pPr marL="514350" indent="-514350" algn="just">
              <a:buAutoNum type="arabicPeriod"/>
            </a:pPr>
            <a:r>
              <a:rPr lang="en-US" sz="2700" dirty="0" err="1" smtClean="0"/>
              <a:t>Manfaat</a:t>
            </a:r>
            <a:r>
              <a:rPr lang="en-US" sz="2700" dirty="0" smtClean="0"/>
              <a:t> </a:t>
            </a:r>
            <a:r>
              <a:rPr lang="en-US" sz="2700" dirty="0" err="1"/>
              <a:t>jangka</a:t>
            </a:r>
            <a:r>
              <a:rPr lang="en-US" sz="2700" dirty="0"/>
              <a:t> </a:t>
            </a:r>
            <a:r>
              <a:rPr lang="en-US" sz="2700" dirty="0" err="1"/>
              <a:t>pendek</a:t>
            </a:r>
            <a:r>
              <a:rPr lang="en-US" sz="2700" dirty="0"/>
              <a:t>: </a:t>
            </a:r>
            <a:endParaRPr lang="en-US" sz="2700" dirty="0" smtClean="0"/>
          </a:p>
          <a:p>
            <a:pPr marL="514350" indent="-514350" algn="just">
              <a:buAutoNum type="arabicParenBoth"/>
            </a:pPr>
            <a:r>
              <a:rPr lang="en-US" sz="2700" dirty="0" err="1" smtClean="0"/>
              <a:t>Dapat</a:t>
            </a:r>
            <a:r>
              <a:rPr lang="en-US" sz="2700" dirty="0" smtClean="0"/>
              <a:t> </a:t>
            </a:r>
            <a:r>
              <a:rPr lang="en-US" sz="2700" dirty="0" err="1"/>
              <a:t>menggunakan</a:t>
            </a:r>
            <a:r>
              <a:rPr lang="en-US" sz="2700" dirty="0"/>
              <a:t> </a:t>
            </a:r>
            <a:r>
              <a:rPr lang="en-US" sz="2700" dirty="0" err="1"/>
              <a:t>perpustakaan</a:t>
            </a:r>
            <a:r>
              <a:rPr lang="en-US" sz="2700" dirty="0"/>
              <a:t> </a:t>
            </a:r>
            <a:r>
              <a:rPr lang="en-US" sz="2700" dirty="0" err="1"/>
              <a:t>secara</a:t>
            </a:r>
            <a:r>
              <a:rPr lang="en-US" sz="2700" dirty="0"/>
              <a:t> </a:t>
            </a:r>
            <a:r>
              <a:rPr lang="en-US" sz="2700" dirty="0" err="1"/>
              <a:t>efektif</a:t>
            </a:r>
            <a:r>
              <a:rPr lang="en-US" sz="2700" dirty="0"/>
              <a:t>; </a:t>
            </a:r>
            <a:endParaRPr lang="en-US" sz="2700" dirty="0" smtClean="0"/>
          </a:p>
          <a:p>
            <a:pPr marL="514350" indent="-514350" algn="just">
              <a:buAutoNum type="arabicParenBoth"/>
            </a:pPr>
            <a:r>
              <a:rPr lang="en-US" sz="2700" dirty="0" err="1" smtClean="0"/>
              <a:t>Dapat</a:t>
            </a:r>
            <a:r>
              <a:rPr lang="en-US" sz="2700" dirty="0" smtClean="0"/>
              <a:t> </a:t>
            </a:r>
            <a:r>
              <a:rPr lang="en-US" sz="2700" dirty="0" err="1"/>
              <a:t>menggunakan</a:t>
            </a:r>
            <a:r>
              <a:rPr lang="en-US" sz="2700" dirty="0"/>
              <a:t> </a:t>
            </a:r>
            <a:r>
              <a:rPr lang="en-US" sz="2700" dirty="0" err="1"/>
              <a:t>perpustakaan</a:t>
            </a:r>
            <a:r>
              <a:rPr lang="en-US" sz="2700" dirty="0"/>
              <a:t> </a:t>
            </a:r>
            <a:r>
              <a:rPr lang="en-US" sz="2700" dirty="0" err="1"/>
              <a:t>sebagai</a:t>
            </a:r>
            <a:r>
              <a:rPr lang="en-US" sz="2700" dirty="0"/>
              <a:t> </a:t>
            </a:r>
            <a:r>
              <a:rPr lang="en-US" sz="2700" dirty="0" err="1"/>
              <a:t>sumber</a:t>
            </a:r>
            <a:r>
              <a:rPr lang="en-US" sz="2700" dirty="0"/>
              <a:t> </a:t>
            </a:r>
            <a:r>
              <a:rPr lang="en-US" sz="2700" dirty="0" err="1"/>
              <a:t>informasi</a:t>
            </a:r>
            <a:r>
              <a:rPr lang="en-US" sz="2700" dirty="0"/>
              <a:t> </a:t>
            </a:r>
            <a:r>
              <a:rPr lang="en-US" sz="2700" dirty="0" err="1"/>
              <a:t>untuk</a:t>
            </a:r>
            <a:r>
              <a:rPr lang="en-US" sz="2700" dirty="0"/>
              <a:t> </a:t>
            </a:r>
            <a:r>
              <a:rPr lang="en-US" sz="2700" dirty="0" err="1"/>
              <a:t>menunjang</a:t>
            </a:r>
            <a:r>
              <a:rPr lang="en-US" sz="2700" dirty="0"/>
              <a:t> </a:t>
            </a:r>
            <a:r>
              <a:rPr lang="en-US" sz="2700" dirty="0" err="1"/>
              <a:t>kegiatan</a:t>
            </a:r>
            <a:r>
              <a:rPr lang="en-US" sz="2700" dirty="0"/>
              <a:t> </a:t>
            </a:r>
            <a:r>
              <a:rPr lang="en-US" sz="2700" dirty="0" err="1"/>
              <a:t>belajar</a:t>
            </a:r>
            <a:r>
              <a:rPr lang="en-US" sz="2700" dirty="0"/>
              <a:t>; </a:t>
            </a:r>
            <a:endParaRPr lang="en-US" sz="2700" dirty="0" smtClean="0"/>
          </a:p>
          <a:p>
            <a:pPr marL="514350" indent="-514350" algn="just">
              <a:buAutoNum type="arabicParenBoth"/>
            </a:pPr>
            <a:r>
              <a:rPr lang="en-US" sz="2700" dirty="0" err="1" smtClean="0"/>
              <a:t>Dapat</a:t>
            </a:r>
            <a:r>
              <a:rPr lang="en-US" sz="2700" dirty="0" smtClean="0"/>
              <a:t> </a:t>
            </a:r>
            <a:r>
              <a:rPr lang="en-US" sz="2700" dirty="0" err="1"/>
              <a:t>menelusur</a:t>
            </a:r>
            <a:r>
              <a:rPr lang="en-US" sz="2700" dirty="0"/>
              <a:t> </a:t>
            </a:r>
            <a:r>
              <a:rPr lang="en-US" sz="2700" dirty="0" err="1"/>
              <a:t>dan</a:t>
            </a:r>
            <a:r>
              <a:rPr lang="en-US" sz="2700" dirty="0"/>
              <a:t> </a:t>
            </a:r>
            <a:r>
              <a:rPr lang="en-US" sz="2700" dirty="0" err="1"/>
              <a:t>menemukan</a:t>
            </a:r>
            <a:r>
              <a:rPr lang="en-US" sz="2700" dirty="0"/>
              <a:t> </a:t>
            </a:r>
            <a:r>
              <a:rPr lang="en-US" sz="2700" dirty="0" err="1"/>
              <a:t>informasi</a:t>
            </a:r>
            <a:r>
              <a:rPr lang="en-US" sz="2700" dirty="0"/>
              <a:t> </a:t>
            </a:r>
            <a:r>
              <a:rPr lang="en-US" sz="2700" dirty="0" err="1"/>
              <a:t>untuk</a:t>
            </a:r>
            <a:r>
              <a:rPr lang="en-US" sz="2700" dirty="0"/>
              <a:t> </a:t>
            </a:r>
            <a:r>
              <a:rPr lang="en-US" sz="2700" dirty="0" err="1"/>
              <a:t>keperluan</a:t>
            </a:r>
            <a:r>
              <a:rPr lang="en-US" sz="2700" dirty="0"/>
              <a:t> </a:t>
            </a:r>
            <a:r>
              <a:rPr lang="en-US" sz="2700" dirty="0" err="1"/>
              <a:t>kuliah</a:t>
            </a:r>
            <a:r>
              <a:rPr lang="en-US" sz="2700" dirty="0"/>
              <a:t>; </a:t>
            </a:r>
            <a:endParaRPr lang="en-US" sz="2700" dirty="0" smtClean="0"/>
          </a:p>
          <a:p>
            <a:pPr marL="514350" indent="-514350" algn="just">
              <a:buAutoNum type="arabicParenBoth"/>
            </a:pPr>
            <a:r>
              <a:rPr lang="en-US" sz="2700" dirty="0" err="1" smtClean="0"/>
              <a:t>Dapat</a:t>
            </a:r>
            <a:r>
              <a:rPr lang="en-US" sz="2700" dirty="0" smtClean="0"/>
              <a:t> </a:t>
            </a:r>
            <a:r>
              <a:rPr lang="en-US" sz="2700" dirty="0" err="1"/>
              <a:t>mengorganisir</a:t>
            </a:r>
            <a:r>
              <a:rPr lang="en-US" sz="2700" dirty="0"/>
              <a:t> </a:t>
            </a:r>
            <a:r>
              <a:rPr lang="en-US" sz="2700" dirty="0" err="1"/>
              <a:t>informasi</a:t>
            </a:r>
            <a:r>
              <a:rPr lang="en-US" sz="2700" dirty="0"/>
              <a:t> yang </a:t>
            </a:r>
            <a:r>
              <a:rPr lang="en-US" sz="2700" dirty="0" err="1"/>
              <a:t>diperoleh</a:t>
            </a:r>
            <a:r>
              <a:rPr lang="en-US" sz="2700" dirty="0"/>
              <a:t> </a:t>
            </a:r>
            <a:r>
              <a:rPr lang="en-US" sz="2700" dirty="0" err="1"/>
              <a:t>dalam</a:t>
            </a:r>
            <a:r>
              <a:rPr lang="en-US" sz="2700" dirty="0"/>
              <a:t> </a:t>
            </a:r>
            <a:r>
              <a:rPr lang="en-US" sz="2700" dirty="0" err="1"/>
              <a:t>bentuk</a:t>
            </a:r>
            <a:r>
              <a:rPr lang="en-US" sz="2700" dirty="0"/>
              <a:t> </a:t>
            </a:r>
            <a:r>
              <a:rPr lang="en-US" sz="2700" dirty="0" err="1"/>
              <a:t>tulisan</a:t>
            </a:r>
            <a:r>
              <a:rPr lang="en-US" sz="2700" dirty="0"/>
              <a:t>. </a:t>
            </a:r>
            <a:endParaRPr lang="en-US" sz="2700" dirty="0" smtClean="0"/>
          </a:p>
          <a:p>
            <a:pPr algn="just"/>
            <a:r>
              <a:rPr lang="en-US" sz="2700" dirty="0" smtClean="0"/>
              <a:t>2</a:t>
            </a:r>
            <a:r>
              <a:rPr lang="en-US" sz="2700" dirty="0"/>
              <a:t>. </a:t>
            </a:r>
            <a:r>
              <a:rPr lang="en-US" sz="2700" dirty="0" err="1"/>
              <a:t>Manfaat</a:t>
            </a:r>
            <a:r>
              <a:rPr lang="en-US" sz="2700" dirty="0"/>
              <a:t> </a:t>
            </a:r>
            <a:r>
              <a:rPr lang="en-US" sz="2700" dirty="0" err="1"/>
              <a:t>jangka</a:t>
            </a:r>
            <a:r>
              <a:rPr lang="en-US" sz="2700" dirty="0"/>
              <a:t> </a:t>
            </a:r>
            <a:r>
              <a:rPr lang="en-US" sz="2700" dirty="0" err="1"/>
              <a:t>panjang</a:t>
            </a:r>
            <a:r>
              <a:rPr lang="en-US" sz="2700" dirty="0"/>
              <a:t>: </a:t>
            </a:r>
            <a:endParaRPr lang="en-US" sz="2700" dirty="0" smtClean="0"/>
          </a:p>
          <a:p>
            <a:pPr marL="514350" indent="-514350" algn="just">
              <a:buAutoNum type="arabicParenBoth"/>
            </a:pPr>
            <a:r>
              <a:rPr lang="en-US" sz="2700" dirty="0" err="1" smtClean="0"/>
              <a:t>Sebagai</a:t>
            </a:r>
            <a:r>
              <a:rPr lang="en-US" sz="2700" dirty="0" smtClean="0"/>
              <a:t> </a:t>
            </a:r>
            <a:r>
              <a:rPr lang="en-US" sz="2700" dirty="0" err="1"/>
              <a:t>dasar</a:t>
            </a:r>
            <a:r>
              <a:rPr lang="en-US" sz="2700" dirty="0"/>
              <a:t> proses </a:t>
            </a:r>
            <a:r>
              <a:rPr lang="en-US" sz="2700" dirty="0" err="1"/>
              <a:t>belajar</a:t>
            </a:r>
            <a:r>
              <a:rPr lang="en-US" sz="2700" dirty="0"/>
              <a:t> </a:t>
            </a:r>
            <a:r>
              <a:rPr lang="en-US" sz="2700" dirty="0" err="1"/>
              <a:t>seumur</a:t>
            </a:r>
            <a:r>
              <a:rPr lang="en-US" sz="2700" dirty="0"/>
              <a:t> </a:t>
            </a:r>
            <a:r>
              <a:rPr lang="en-US" sz="2700" dirty="0" err="1"/>
              <a:t>hidup</a:t>
            </a:r>
            <a:r>
              <a:rPr lang="en-US" sz="2700" dirty="0"/>
              <a:t>; </a:t>
            </a:r>
            <a:endParaRPr lang="en-US" sz="2700" dirty="0" smtClean="0"/>
          </a:p>
          <a:p>
            <a:pPr marL="514350" indent="-514350" algn="just">
              <a:buAutoNum type="arabicParenBoth"/>
            </a:pPr>
            <a:r>
              <a:rPr lang="en-US" sz="2700" dirty="0" err="1" smtClean="0"/>
              <a:t>Dapat</a:t>
            </a:r>
            <a:r>
              <a:rPr lang="en-US" sz="2700" dirty="0" smtClean="0"/>
              <a:t> </a:t>
            </a:r>
            <a:r>
              <a:rPr lang="en-US" sz="2700" dirty="0" err="1"/>
              <a:t>menggunakan</a:t>
            </a:r>
            <a:r>
              <a:rPr lang="en-US" sz="2700" dirty="0"/>
              <a:t> </a:t>
            </a:r>
            <a:r>
              <a:rPr lang="en-US" sz="2700" dirty="0" err="1"/>
              <a:t>perpustakaan</a:t>
            </a:r>
            <a:r>
              <a:rPr lang="en-US" sz="2700" dirty="0"/>
              <a:t> </a:t>
            </a:r>
            <a:r>
              <a:rPr lang="en-US" sz="2700" dirty="0" err="1"/>
              <a:t>dan</a:t>
            </a:r>
            <a:r>
              <a:rPr lang="en-US" sz="2700" dirty="0"/>
              <a:t> </a:t>
            </a:r>
            <a:r>
              <a:rPr lang="en-US" sz="2700" dirty="0" err="1"/>
              <a:t>badan</a:t>
            </a:r>
            <a:r>
              <a:rPr lang="en-US" sz="2700" dirty="0"/>
              <a:t> </a:t>
            </a:r>
            <a:r>
              <a:rPr lang="en-US" sz="2700" dirty="0" err="1"/>
              <a:t>informasi</a:t>
            </a:r>
            <a:r>
              <a:rPr lang="en-US" sz="2700" dirty="0"/>
              <a:t> di </a:t>
            </a:r>
            <a:r>
              <a:rPr lang="en-US" sz="2700" dirty="0" err="1"/>
              <a:t>manapun</a:t>
            </a:r>
            <a:r>
              <a:rPr lang="en-US" sz="2700" dirty="0"/>
              <a:t> </a:t>
            </a:r>
            <a:r>
              <a:rPr lang="en-US" sz="2700" dirty="0" err="1"/>
              <a:t>dan</a:t>
            </a:r>
            <a:r>
              <a:rPr lang="en-US" sz="2700" dirty="0"/>
              <a:t> </a:t>
            </a:r>
            <a:r>
              <a:rPr lang="en-US" sz="2700" dirty="0" err="1"/>
              <a:t>kapanpun</a:t>
            </a:r>
            <a:r>
              <a:rPr lang="en-US" sz="2700" dirty="0"/>
              <a:t>; </a:t>
            </a:r>
            <a:endParaRPr lang="en-US" sz="2700" dirty="0" smtClean="0"/>
          </a:p>
          <a:p>
            <a:pPr marL="514350" indent="-514350" algn="just">
              <a:buAutoNum type="arabicParenBoth"/>
            </a:pPr>
            <a:r>
              <a:rPr lang="en-US" sz="2700" dirty="0" err="1" smtClean="0"/>
              <a:t>Dapat</a:t>
            </a:r>
            <a:r>
              <a:rPr lang="en-US" sz="2700" dirty="0" smtClean="0"/>
              <a:t> </a:t>
            </a:r>
            <a:r>
              <a:rPr lang="en-US" sz="2700" dirty="0" err="1"/>
              <a:t>menelusur</a:t>
            </a:r>
            <a:r>
              <a:rPr lang="en-US" sz="2700" dirty="0"/>
              <a:t> </a:t>
            </a:r>
            <a:r>
              <a:rPr lang="en-US" sz="2700" dirty="0" err="1"/>
              <a:t>dan</a:t>
            </a:r>
            <a:r>
              <a:rPr lang="en-US" sz="2700" dirty="0"/>
              <a:t> </a:t>
            </a:r>
            <a:r>
              <a:rPr lang="en-US" sz="2700" dirty="0" err="1"/>
              <a:t>menemukan</a:t>
            </a:r>
            <a:r>
              <a:rPr lang="en-US" sz="2700" dirty="0"/>
              <a:t> </a:t>
            </a:r>
            <a:r>
              <a:rPr lang="en-US" sz="2700" dirty="0" err="1"/>
              <a:t>informasi</a:t>
            </a:r>
            <a:r>
              <a:rPr lang="en-US" sz="2700" dirty="0"/>
              <a:t> </a:t>
            </a:r>
            <a:r>
              <a:rPr lang="en-US" sz="2700" dirty="0" err="1"/>
              <a:t>untuk</a:t>
            </a:r>
            <a:r>
              <a:rPr lang="en-US" sz="2700" dirty="0"/>
              <a:t> </a:t>
            </a:r>
            <a:r>
              <a:rPr lang="en-US" sz="2700" dirty="0" err="1"/>
              <a:t>keperluan</a:t>
            </a:r>
            <a:r>
              <a:rPr lang="en-US" sz="2700" dirty="0"/>
              <a:t> </a:t>
            </a:r>
            <a:r>
              <a:rPr lang="en-US" sz="2700" dirty="0" err="1"/>
              <a:t>pendidikan</a:t>
            </a:r>
            <a:r>
              <a:rPr lang="en-US" sz="2700" dirty="0"/>
              <a:t> </a:t>
            </a:r>
            <a:r>
              <a:rPr lang="en-US" sz="2700" dirty="0" err="1"/>
              <a:t>lenih</a:t>
            </a:r>
            <a:r>
              <a:rPr lang="en-US" sz="2700" dirty="0"/>
              <a:t> </a:t>
            </a:r>
            <a:r>
              <a:rPr lang="en-US" sz="2700" dirty="0" err="1"/>
              <a:t>tinggi</a:t>
            </a:r>
            <a:r>
              <a:rPr lang="en-US" sz="2700" dirty="0"/>
              <a:t>.</a:t>
            </a:r>
            <a:endParaRPr lang="es-ES" sz="2700" dirty="0"/>
          </a:p>
        </p:txBody>
      </p:sp>
    </p:spTree>
    <p:extLst>
      <p:ext uri="{BB962C8B-B14F-4D97-AF65-F5344CB8AC3E}">
        <p14:creationId xmlns:p14="http://schemas.microsoft.com/office/powerpoint/2010/main" val="316175949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478064" y="628328"/>
            <a:ext cx="6502400" cy="1384995"/>
          </a:xfrm>
          <a:prstGeom prst="rect">
            <a:avLst/>
          </a:prstGeom>
        </p:spPr>
        <p:txBody>
          <a:bodyPr>
            <a:spAutoFit/>
          </a:bodyPr>
          <a:lstStyle/>
          <a:p>
            <a:pPr algn="ctr"/>
            <a:r>
              <a:rPr lang="en-US" dirty="0" err="1"/>
              <a:t>Jenis</a:t>
            </a:r>
            <a:r>
              <a:rPr lang="en-US" dirty="0"/>
              <a:t> </a:t>
            </a:r>
            <a:r>
              <a:rPr lang="en-US" dirty="0" err="1"/>
              <a:t>Pendidikan</a:t>
            </a:r>
            <a:r>
              <a:rPr lang="en-US" dirty="0"/>
              <a:t> </a:t>
            </a:r>
            <a:r>
              <a:rPr lang="en-US" dirty="0" err="1"/>
              <a:t>Pemustaka</a:t>
            </a:r>
            <a:endParaRPr lang="en-US" dirty="0"/>
          </a:p>
        </p:txBody>
      </p:sp>
      <p:sp>
        <p:nvSpPr>
          <p:cNvPr id="9" name="Rectangle 8"/>
          <p:cNvSpPr/>
          <p:nvPr/>
        </p:nvSpPr>
        <p:spPr>
          <a:xfrm>
            <a:off x="10999" y="2572544"/>
            <a:ext cx="12993801" cy="5693866"/>
          </a:xfrm>
          <a:prstGeom prst="rect">
            <a:avLst/>
          </a:prstGeom>
        </p:spPr>
        <p:txBody>
          <a:bodyPr wrap="square">
            <a:spAutoFit/>
          </a:bodyPr>
          <a:lstStyle/>
          <a:p>
            <a:pPr marL="742950" indent="-742950" algn="just">
              <a:buAutoNum type="arabicParenR"/>
            </a:pPr>
            <a:r>
              <a:rPr lang="en-US" sz="2800" dirty="0" err="1" smtClean="0"/>
              <a:t>Orientasi</a:t>
            </a:r>
            <a:r>
              <a:rPr lang="en-US" sz="2800" dirty="0" smtClean="0"/>
              <a:t> </a:t>
            </a:r>
            <a:r>
              <a:rPr lang="en-US" sz="2800" dirty="0" err="1"/>
              <a:t>Perpustakaan</a:t>
            </a:r>
            <a:r>
              <a:rPr lang="en-US" sz="2800" dirty="0"/>
              <a:t> </a:t>
            </a:r>
            <a:r>
              <a:rPr lang="en-US" sz="2800" dirty="0" err="1"/>
              <a:t>Kegiatan</a:t>
            </a:r>
            <a:r>
              <a:rPr lang="en-US" sz="2800" dirty="0"/>
              <a:t> </a:t>
            </a:r>
            <a:r>
              <a:rPr lang="en-US" sz="2800" dirty="0" err="1"/>
              <a:t>orientasi</a:t>
            </a:r>
            <a:r>
              <a:rPr lang="en-US" sz="2800" dirty="0"/>
              <a:t> </a:t>
            </a:r>
            <a:r>
              <a:rPr lang="en-US" sz="2800" dirty="0" err="1"/>
              <a:t>perpustakaan</a:t>
            </a:r>
            <a:r>
              <a:rPr lang="en-US" sz="2800" dirty="0"/>
              <a:t> </a:t>
            </a:r>
            <a:r>
              <a:rPr lang="en-US" sz="2800" dirty="0" err="1"/>
              <a:t>bertujuan</a:t>
            </a:r>
            <a:r>
              <a:rPr lang="en-US" sz="2800" dirty="0"/>
              <a:t> </a:t>
            </a:r>
            <a:r>
              <a:rPr lang="en-US" sz="2800" dirty="0" err="1"/>
              <a:t>memperkenalkan</a:t>
            </a:r>
            <a:r>
              <a:rPr lang="en-US" sz="2800" dirty="0"/>
              <a:t>: </a:t>
            </a:r>
            <a:endParaRPr lang="en-US" sz="2800" dirty="0" smtClean="0"/>
          </a:p>
          <a:p>
            <a:pPr marL="457200" indent="-457200" algn="just">
              <a:buAutoNum type="alphaLcPeriod"/>
            </a:pPr>
            <a:r>
              <a:rPr lang="en-US" sz="2800" dirty="0" err="1" smtClean="0"/>
              <a:t>Aspek</a:t>
            </a:r>
            <a:r>
              <a:rPr lang="en-US" sz="2800" dirty="0" smtClean="0"/>
              <a:t> </a:t>
            </a:r>
            <a:r>
              <a:rPr lang="en-US" sz="2800" dirty="0" err="1"/>
              <a:t>fisik</a:t>
            </a:r>
            <a:r>
              <a:rPr lang="en-US" sz="2800" dirty="0"/>
              <a:t> </a:t>
            </a:r>
            <a:r>
              <a:rPr lang="en-US" sz="2800" dirty="0" err="1"/>
              <a:t>perpustakaan</a:t>
            </a:r>
            <a:r>
              <a:rPr lang="en-US" sz="2800" dirty="0"/>
              <a:t> </a:t>
            </a:r>
            <a:r>
              <a:rPr lang="en-US" sz="2800" dirty="0" err="1"/>
              <a:t>seperti</a:t>
            </a:r>
            <a:r>
              <a:rPr lang="en-US" sz="2800" dirty="0"/>
              <a:t> </a:t>
            </a:r>
            <a:r>
              <a:rPr lang="en-US" sz="2800" dirty="0" err="1"/>
              <a:t>lokasi</a:t>
            </a:r>
            <a:r>
              <a:rPr lang="en-US" sz="2800" dirty="0"/>
              <a:t>, jam </a:t>
            </a:r>
            <a:r>
              <a:rPr lang="en-US" sz="2800" dirty="0" err="1"/>
              <a:t>buka</a:t>
            </a:r>
            <a:r>
              <a:rPr lang="en-US" sz="2800" dirty="0"/>
              <a:t>, </a:t>
            </a:r>
            <a:r>
              <a:rPr lang="en-US" sz="2800" dirty="0" err="1"/>
              <a:t>dan</a:t>
            </a:r>
            <a:r>
              <a:rPr lang="en-US" sz="2800" dirty="0"/>
              <a:t> </a:t>
            </a:r>
            <a:r>
              <a:rPr lang="en-US" sz="2800" dirty="0" err="1"/>
              <a:t>koleksi</a:t>
            </a:r>
            <a:r>
              <a:rPr lang="en-US" sz="2800" dirty="0"/>
              <a:t>. </a:t>
            </a:r>
          </a:p>
          <a:p>
            <a:pPr marL="457200" indent="-457200" algn="just">
              <a:buAutoNum type="alphaLcPeriod"/>
            </a:pPr>
            <a:r>
              <a:rPr lang="en-US" sz="2800" dirty="0" err="1" smtClean="0"/>
              <a:t>Bagian-bagian</a:t>
            </a:r>
            <a:r>
              <a:rPr lang="en-US" sz="2800" dirty="0" smtClean="0"/>
              <a:t> </a:t>
            </a:r>
            <a:r>
              <a:rPr lang="en-US" sz="2800" dirty="0" err="1"/>
              <a:t>perpustakaan</a:t>
            </a:r>
            <a:r>
              <a:rPr lang="en-US" sz="2800" dirty="0"/>
              <a:t> </a:t>
            </a:r>
            <a:r>
              <a:rPr lang="en-US" sz="2800" dirty="0" err="1"/>
              <a:t>seperti</a:t>
            </a:r>
            <a:r>
              <a:rPr lang="en-US" sz="2800" dirty="0"/>
              <a:t> </a:t>
            </a:r>
            <a:r>
              <a:rPr lang="en-US" sz="2800" dirty="0" err="1"/>
              <a:t>bagian</a:t>
            </a:r>
            <a:r>
              <a:rPr lang="en-US" sz="2800" dirty="0"/>
              <a:t> </a:t>
            </a:r>
            <a:r>
              <a:rPr lang="en-US" sz="2800" dirty="0" err="1"/>
              <a:t>pengolahan</a:t>
            </a:r>
            <a:r>
              <a:rPr lang="en-US" sz="2800" dirty="0"/>
              <a:t> </a:t>
            </a:r>
            <a:r>
              <a:rPr lang="en-US" sz="2800" dirty="0" err="1"/>
              <a:t>teknis</a:t>
            </a:r>
            <a:r>
              <a:rPr lang="en-US" sz="2800" dirty="0"/>
              <a:t>, </a:t>
            </a:r>
            <a:r>
              <a:rPr lang="en-US" sz="2800" dirty="0" err="1"/>
              <a:t>sirkulasi</a:t>
            </a:r>
            <a:r>
              <a:rPr lang="en-US" sz="2800" dirty="0"/>
              <a:t>, </a:t>
            </a:r>
            <a:r>
              <a:rPr lang="en-US" sz="2800" dirty="0" err="1"/>
              <a:t>rujukan</a:t>
            </a:r>
            <a:r>
              <a:rPr lang="en-US" sz="2800" dirty="0"/>
              <a:t> </a:t>
            </a:r>
            <a:r>
              <a:rPr lang="en-US" sz="2800" dirty="0" err="1"/>
              <a:t>serta</a:t>
            </a:r>
            <a:r>
              <a:rPr lang="en-US" sz="2800" dirty="0"/>
              <a:t> </a:t>
            </a:r>
            <a:r>
              <a:rPr lang="en-US" sz="2800" dirty="0" err="1"/>
              <a:t>jasa</a:t>
            </a:r>
            <a:r>
              <a:rPr lang="en-US" sz="2800" dirty="0"/>
              <a:t> yang </a:t>
            </a:r>
            <a:r>
              <a:rPr lang="en-US" sz="2800" dirty="0" err="1"/>
              <a:t>ditawarkan</a:t>
            </a:r>
            <a:r>
              <a:rPr lang="en-US" sz="2800" dirty="0"/>
              <a:t> </a:t>
            </a:r>
            <a:r>
              <a:rPr lang="en-US" sz="2800" dirty="0" err="1"/>
              <a:t>seperti</a:t>
            </a:r>
            <a:r>
              <a:rPr lang="en-US" sz="2800" dirty="0"/>
              <a:t> </a:t>
            </a:r>
            <a:r>
              <a:rPr lang="en-US" sz="2800" dirty="0" err="1"/>
              <a:t>pemencaran</a:t>
            </a:r>
            <a:r>
              <a:rPr lang="en-US" sz="2800" dirty="0"/>
              <a:t> </a:t>
            </a:r>
            <a:r>
              <a:rPr lang="en-US" sz="2800" dirty="0" err="1"/>
              <a:t>informasi</a:t>
            </a:r>
            <a:r>
              <a:rPr lang="en-US" sz="2800" dirty="0"/>
              <a:t> </a:t>
            </a:r>
            <a:r>
              <a:rPr lang="en-US" sz="2800" dirty="0" err="1"/>
              <a:t>terpilih</a:t>
            </a:r>
            <a:r>
              <a:rPr lang="en-US" sz="2800" dirty="0"/>
              <a:t>, </a:t>
            </a:r>
            <a:r>
              <a:rPr lang="en-US" sz="2800" dirty="0" err="1"/>
              <a:t>informasi</a:t>
            </a:r>
            <a:r>
              <a:rPr lang="en-US" sz="2800" dirty="0"/>
              <a:t> </a:t>
            </a:r>
            <a:r>
              <a:rPr lang="en-US" sz="2800" dirty="0" err="1"/>
              <a:t>kilat</a:t>
            </a:r>
            <a:r>
              <a:rPr lang="en-US" sz="2800" dirty="0"/>
              <a:t>, </a:t>
            </a:r>
            <a:r>
              <a:rPr lang="en-US" sz="2800" dirty="0" err="1"/>
              <a:t>dan</a:t>
            </a:r>
            <a:r>
              <a:rPr lang="en-US" sz="2800" dirty="0"/>
              <a:t> </a:t>
            </a:r>
            <a:r>
              <a:rPr lang="en-US" sz="2800" dirty="0" err="1"/>
              <a:t>sebagainya</a:t>
            </a:r>
            <a:r>
              <a:rPr lang="en-US" sz="2800" dirty="0"/>
              <a:t>. </a:t>
            </a:r>
            <a:endParaRPr lang="en-US" sz="2800" dirty="0" smtClean="0"/>
          </a:p>
          <a:p>
            <a:pPr marL="457200" indent="-457200" algn="just">
              <a:buAutoNum type="alphaLcPeriod"/>
            </a:pPr>
            <a:r>
              <a:rPr lang="en-US" sz="2800" dirty="0" err="1" smtClean="0"/>
              <a:t>Jasa</a:t>
            </a:r>
            <a:r>
              <a:rPr lang="en-US" sz="2800" dirty="0" smtClean="0"/>
              <a:t> </a:t>
            </a:r>
            <a:r>
              <a:rPr lang="en-US" sz="2800" dirty="0" err="1"/>
              <a:t>khusus</a:t>
            </a:r>
            <a:r>
              <a:rPr lang="en-US" sz="2800" dirty="0"/>
              <a:t> </a:t>
            </a:r>
            <a:r>
              <a:rPr lang="en-US" sz="2800" dirty="0" err="1"/>
              <a:t>seperti</a:t>
            </a:r>
            <a:r>
              <a:rPr lang="en-US" sz="2800" dirty="0"/>
              <a:t> </a:t>
            </a:r>
            <a:r>
              <a:rPr lang="en-US" sz="2800" dirty="0" err="1"/>
              <a:t>penelusuran</a:t>
            </a:r>
            <a:r>
              <a:rPr lang="en-US" sz="2800" dirty="0"/>
              <a:t> </a:t>
            </a:r>
            <a:r>
              <a:rPr lang="en-US" sz="2800" dirty="0" err="1"/>
              <a:t>berbantuan</a:t>
            </a:r>
            <a:r>
              <a:rPr lang="en-US" sz="2800" dirty="0"/>
              <a:t> </a:t>
            </a:r>
            <a:r>
              <a:rPr lang="en-US" sz="2800" dirty="0" err="1"/>
              <a:t>komputer</a:t>
            </a:r>
            <a:r>
              <a:rPr lang="en-US" sz="2800" dirty="0"/>
              <a:t>, </a:t>
            </a:r>
            <a:r>
              <a:rPr lang="en-US" sz="2800" dirty="0" err="1"/>
              <a:t>koleksi</a:t>
            </a:r>
            <a:r>
              <a:rPr lang="en-US" sz="2800" dirty="0"/>
              <a:t> </a:t>
            </a:r>
            <a:r>
              <a:rPr lang="en-US" sz="2800" dirty="0" err="1"/>
              <a:t>mikrofilm</a:t>
            </a:r>
            <a:r>
              <a:rPr lang="en-US" sz="2800" dirty="0"/>
              <a:t>. </a:t>
            </a:r>
            <a:endParaRPr lang="en-US" sz="2800" dirty="0" smtClean="0"/>
          </a:p>
          <a:p>
            <a:pPr marL="457200" indent="-457200" algn="just">
              <a:buAutoNum type="alphaLcPeriod"/>
            </a:pPr>
            <a:r>
              <a:rPr lang="en-US" sz="2800" dirty="0" err="1" smtClean="0"/>
              <a:t>Organisasi</a:t>
            </a:r>
            <a:r>
              <a:rPr lang="en-US" sz="2800" dirty="0" smtClean="0"/>
              <a:t> </a:t>
            </a:r>
            <a:r>
              <a:rPr lang="en-US" sz="2800" dirty="0" err="1"/>
              <a:t>koleksi</a:t>
            </a:r>
            <a:r>
              <a:rPr lang="en-US" sz="2800" dirty="0"/>
              <a:t> yang </a:t>
            </a:r>
            <a:r>
              <a:rPr lang="en-US" sz="2800" dirty="0" err="1"/>
              <a:t>digunakan</a:t>
            </a:r>
            <a:r>
              <a:rPr lang="en-US" sz="2800" dirty="0"/>
              <a:t>, </a:t>
            </a:r>
            <a:r>
              <a:rPr lang="en-US" sz="2800" dirty="0" err="1"/>
              <a:t>misalnya</a:t>
            </a:r>
            <a:r>
              <a:rPr lang="en-US" sz="2800" dirty="0"/>
              <a:t> </a:t>
            </a:r>
            <a:r>
              <a:rPr lang="en-US" sz="2800" dirty="0" err="1"/>
              <a:t>sistem</a:t>
            </a:r>
            <a:r>
              <a:rPr lang="en-US" sz="2800" dirty="0"/>
              <a:t> OPAC, Dewey Decimal Classification (DDC), </a:t>
            </a:r>
            <a:r>
              <a:rPr lang="en-US" sz="2800" dirty="0" err="1"/>
              <a:t>dan</a:t>
            </a:r>
            <a:r>
              <a:rPr lang="en-US" sz="2800" dirty="0"/>
              <a:t> metadata. </a:t>
            </a:r>
            <a:endParaRPr lang="en-US" sz="2800" dirty="0" smtClean="0"/>
          </a:p>
          <a:p>
            <a:pPr marL="457200" indent="-457200" algn="just">
              <a:buAutoNum type="alphaLcPeriod"/>
            </a:pPr>
            <a:r>
              <a:rPr lang="en-US" sz="2800" dirty="0" err="1" smtClean="0"/>
              <a:t>Menumbuhkan</a:t>
            </a:r>
            <a:r>
              <a:rPr lang="en-US" sz="2800" dirty="0" smtClean="0"/>
              <a:t> </a:t>
            </a:r>
            <a:r>
              <a:rPr lang="en-US" sz="2800" dirty="0" err="1"/>
              <a:t>motivasi</a:t>
            </a:r>
            <a:r>
              <a:rPr lang="en-US" sz="2800" dirty="0"/>
              <a:t> di </a:t>
            </a:r>
            <a:r>
              <a:rPr lang="en-US" sz="2800" dirty="0" err="1"/>
              <a:t>kalangan</a:t>
            </a:r>
            <a:r>
              <a:rPr lang="en-US" sz="2800" dirty="0"/>
              <a:t> </a:t>
            </a:r>
            <a:r>
              <a:rPr lang="en-US" sz="2800" dirty="0" err="1"/>
              <a:t>pemustaka</a:t>
            </a:r>
            <a:r>
              <a:rPr lang="en-US" sz="2800" dirty="0"/>
              <a:t> </a:t>
            </a:r>
            <a:r>
              <a:rPr lang="en-US" sz="2800" dirty="0" err="1"/>
              <a:t>untuk</a:t>
            </a:r>
            <a:r>
              <a:rPr lang="en-US" sz="2800" dirty="0"/>
              <a:t> </a:t>
            </a:r>
            <a:r>
              <a:rPr lang="en-US" sz="2800" dirty="0" err="1"/>
              <a:t>mau</a:t>
            </a:r>
            <a:r>
              <a:rPr lang="en-US" sz="2800" dirty="0"/>
              <a:t> </a:t>
            </a:r>
            <a:r>
              <a:rPr lang="en-US" sz="2800" dirty="0" err="1"/>
              <a:t>kembali</a:t>
            </a:r>
            <a:r>
              <a:rPr lang="en-US" sz="2800" dirty="0"/>
              <a:t> </a:t>
            </a:r>
            <a:r>
              <a:rPr lang="en-US" sz="2800" dirty="0" err="1"/>
              <a:t>ke</a:t>
            </a:r>
            <a:r>
              <a:rPr lang="en-US" sz="2800" dirty="0"/>
              <a:t> </a:t>
            </a:r>
            <a:r>
              <a:rPr lang="en-US" sz="2800" dirty="0" err="1"/>
              <a:t>perpustakaan</a:t>
            </a:r>
            <a:r>
              <a:rPr lang="en-US" sz="2800" dirty="0"/>
              <a:t> </a:t>
            </a:r>
            <a:r>
              <a:rPr lang="en-US" sz="2800" dirty="0" err="1"/>
              <a:t>guna</a:t>
            </a:r>
            <a:r>
              <a:rPr lang="en-US" sz="2800" dirty="0"/>
              <a:t> </a:t>
            </a:r>
            <a:r>
              <a:rPr lang="en-US" sz="2800" dirty="0" err="1"/>
              <a:t>memanfaatkan</a:t>
            </a:r>
            <a:r>
              <a:rPr lang="en-US" sz="2800" dirty="0"/>
              <a:t> </a:t>
            </a:r>
            <a:r>
              <a:rPr lang="en-US" sz="2800" dirty="0" err="1"/>
              <a:t>koleksinya</a:t>
            </a:r>
            <a:r>
              <a:rPr lang="en-US" sz="2800" dirty="0"/>
              <a:t>.</a:t>
            </a:r>
            <a:endParaRPr lang="en-US" sz="2800" dirty="0" smtClean="0"/>
          </a:p>
          <a:p>
            <a:pPr algn="just"/>
            <a:endParaRPr lang="en-US" sz="2800" dirty="0"/>
          </a:p>
          <a:p>
            <a:pPr algn="just"/>
            <a:endParaRPr lang="en-US" sz="2800" dirty="0" smtClean="0"/>
          </a:p>
        </p:txBody>
      </p:sp>
    </p:spTree>
    <p:extLst>
      <p:ext uri="{BB962C8B-B14F-4D97-AF65-F5344CB8AC3E}">
        <p14:creationId xmlns:p14="http://schemas.microsoft.com/office/powerpoint/2010/main" val="267114887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328" y="2500536"/>
            <a:ext cx="13004800" cy="5693866"/>
          </a:xfrm>
          <a:prstGeom prst="rect">
            <a:avLst/>
          </a:prstGeom>
        </p:spPr>
        <p:txBody>
          <a:bodyPr wrap="square">
            <a:spAutoFit/>
          </a:bodyPr>
          <a:lstStyle/>
          <a:p>
            <a:pPr algn="just"/>
            <a:r>
              <a:rPr lang="en-US" sz="2800" dirty="0"/>
              <a:t>2. </a:t>
            </a:r>
            <a:r>
              <a:rPr lang="en-US" sz="2800" dirty="0" err="1"/>
              <a:t>Instruksi</a:t>
            </a:r>
            <a:r>
              <a:rPr lang="en-US" sz="2800" dirty="0"/>
              <a:t> </a:t>
            </a:r>
            <a:r>
              <a:rPr lang="en-US" sz="2800" dirty="0" err="1"/>
              <a:t>perpustakaan</a:t>
            </a:r>
            <a:r>
              <a:rPr lang="en-US" sz="2800" dirty="0"/>
              <a:t> (library instruction) </a:t>
            </a:r>
            <a:r>
              <a:rPr lang="en-US" sz="2800" dirty="0" err="1"/>
              <a:t>Jenis</a:t>
            </a:r>
            <a:r>
              <a:rPr lang="en-US" sz="2800" dirty="0"/>
              <a:t> </a:t>
            </a:r>
            <a:r>
              <a:rPr lang="en-US" sz="2800" dirty="0" err="1"/>
              <a:t>ini</a:t>
            </a:r>
            <a:r>
              <a:rPr lang="en-US" sz="2800" dirty="0"/>
              <a:t> </a:t>
            </a:r>
            <a:r>
              <a:rPr lang="en-US" sz="2800" dirty="0" err="1"/>
              <a:t>tingkat</a:t>
            </a:r>
            <a:r>
              <a:rPr lang="en-US" sz="2800" dirty="0"/>
              <a:t> </a:t>
            </a:r>
            <a:r>
              <a:rPr lang="en-US" sz="2800" dirty="0" err="1"/>
              <a:t>kesulitan</a:t>
            </a:r>
            <a:r>
              <a:rPr lang="en-US" sz="2800" dirty="0"/>
              <a:t> </a:t>
            </a:r>
            <a:r>
              <a:rPr lang="en-US" sz="2800" dirty="0" err="1"/>
              <a:t>dan</a:t>
            </a:r>
            <a:r>
              <a:rPr lang="en-US" sz="2800" dirty="0"/>
              <a:t> </a:t>
            </a:r>
            <a:r>
              <a:rPr lang="en-US" sz="2800" dirty="0" err="1"/>
              <a:t>akademisnya</a:t>
            </a:r>
            <a:r>
              <a:rPr lang="en-US" sz="2800" dirty="0"/>
              <a:t> </a:t>
            </a:r>
            <a:r>
              <a:rPr lang="en-US" sz="2800" dirty="0" err="1"/>
              <a:t>lebih</a:t>
            </a:r>
            <a:r>
              <a:rPr lang="en-US" sz="2800" dirty="0"/>
              <a:t> </a:t>
            </a:r>
            <a:r>
              <a:rPr lang="en-US" sz="2800" dirty="0" err="1"/>
              <a:t>tinggi</a:t>
            </a:r>
            <a:r>
              <a:rPr lang="en-US" sz="2800" dirty="0"/>
              <a:t> </a:t>
            </a:r>
            <a:r>
              <a:rPr lang="en-US" sz="2800" dirty="0" err="1"/>
              <a:t>dibanding</a:t>
            </a:r>
            <a:r>
              <a:rPr lang="en-US" sz="2800" dirty="0"/>
              <a:t> </a:t>
            </a:r>
            <a:r>
              <a:rPr lang="en-US" sz="2800" dirty="0" err="1"/>
              <a:t>orientasi</a:t>
            </a:r>
            <a:r>
              <a:rPr lang="en-US" sz="2800" dirty="0"/>
              <a:t> </a:t>
            </a:r>
            <a:r>
              <a:rPr lang="en-US" sz="2800" dirty="0" err="1"/>
              <a:t>perpustakaan</a:t>
            </a:r>
            <a:r>
              <a:rPr lang="en-US" sz="2800" dirty="0"/>
              <a:t>. </a:t>
            </a:r>
            <a:r>
              <a:rPr lang="en-US" sz="2800" dirty="0" err="1"/>
              <a:t>Tujuan</a:t>
            </a:r>
            <a:r>
              <a:rPr lang="en-US" sz="2800" dirty="0"/>
              <a:t> </a:t>
            </a:r>
            <a:r>
              <a:rPr lang="en-US" sz="2800" dirty="0" err="1"/>
              <a:t>instruksi</a:t>
            </a:r>
            <a:r>
              <a:rPr lang="en-US" sz="2800" dirty="0"/>
              <a:t> </a:t>
            </a:r>
            <a:r>
              <a:rPr lang="en-US" sz="2800" dirty="0" err="1"/>
              <a:t>perpustakaan</a:t>
            </a:r>
            <a:r>
              <a:rPr lang="en-US" sz="2800" dirty="0"/>
              <a:t> </a:t>
            </a:r>
            <a:r>
              <a:rPr lang="en-US" sz="2800" dirty="0" err="1"/>
              <a:t>ialah</a:t>
            </a:r>
            <a:r>
              <a:rPr lang="en-US" sz="2800" dirty="0"/>
              <a:t> </a:t>
            </a:r>
            <a:r>
              <a:rPr lang="en-US" sz="2800" dirty="0" err="1"/>
              <a:t>memberikan</a:t>
            </a:r>
            <a:r>
              <a:rPr lang="en-US" sz="2800" dirty="0"/>
              <a:t> </a:t>
            </a:r>
            <a:r>
              <a:rPr lang="en-US" sz="2800" dirty="0" err="1"/>
              <a:t>penjelasan</a:t>
            </a:r>
            <a:r>
              <a:rPr lang="en-US" sz="2800" dirty="0"/>
              <a:t> </a:t>
            </a:r>
            <a:r>
              <a:rPr lang="en-US" sz="2800" dirty="0" err="1"/>
              <a:t>lebih</a:t>
            </a:r>
            <a:r>
              <a:rPr lang="en-US" sz="2800" dirty="0"/>
              <a:t> </a:t>
            </a:r>
            <a:r>
              <a:rPr lang="en-US" sz="2800" dirty="0" err="1"/>
              <a:t>dalam</a:t>
            </a:r>
            <a:r>
              <a:rPr lang="en-US" sz="2800" dirty="0"/>
              <a:t> </a:t>
            </a:r>
            <a:r>
              <a:rPr lang="en-US" sz="2800" dirty="0" err="1"/>
              <a:t>tentang</a:t>
            </a:r>
            <a:r>
              <a:rPr lang="en-US" sz="2800" dirty="0"/>
              <a:t> </a:t>
            </a:r>
            <a:r>
              <a:rPr lang="en-US" sz="2800" dirty="0" err="1"/>
              <a:t>materi</a:t>
            </a:r>
            <a:r>
              <a:rPr lang="en-US" sz="2800" dirty="0"/>
              <a:t> </a:t>
            </a:r>
            <a:r>
              <a:rPr lang="en-US" sz="2800" dirty="0" err="1"/>
              <a:t>dan</a:t>
            </a:r>
            <a:r>
              <a:rPr lang="en-US" sz="2800" dirty="0"/>
              <a:t> </a:t>
            </a:r>
            <a:r>
              <a:rPr lang="en-US" sz="2800" dirty="0" err="1"/>
              <a:t>jasa</a:t>
            </a:r>
            <a:r>
              <a:rPr lang="en-US" sz="2800" dirty="0"/>
              <a:t> </a:t>
            </a:r>
            <a:r>
              <a:rPr lang="en-US" sz="2800" dirty="0" err="1"/>
              <a:t>perpustakaan</a:t>
            </a:r>
            <a:r>
              <a:rPr lang="en-US" sz="2800" dirty="0"/>
              <a:t>. </a:t>
            </a:r>
            <a:r>
              <a:rPr lang="en-US" sz="2800" dirty="0" err="1"/>
              <a:t>Cakupan</a:t>
            </a:r>
            <a:r>
              <a:rPr lang="en-US" sz="2800" dirty="0"/>
              <a:t> </a:t>
            </a:r>
            <a:r>
              <a:rPr lang="en-US" sz="2800" dirty="0" err="1"/>
              <a:t>instruksi</a:t>
            </a:r>
            <a:r>
              <a:rPr lang="en-US" sz="2800" dirty="0"/>
              <a:t> </a:t>
            </a:r>
            <a:r>
              <a:rPr lang="en-US" sz="2800" dirty="0" err="1"/>
              <a:t>perpustakaan</a:t>
            </a:r>
            <a:r>
              <a:rPr lang="en-US" sz="2800" dirty="0"/>
              <a:t>, </a:t>
            </a:r>
            <a:r>
              <a:rPr lang="en-US" sz="2800" dirty="0" err="1"/>
              <a:t>meliputi</a:t>
            </a:r>
            <a:r>
              <a:rPr lang="en-US" sz="2800" dirty="0"/>
              <a:t>: </a:t>
            </a:r>
            <a:r>
              <a:rPr lang="en-US" sz="2800" dirty="0" err="1"/>
              <a:t>teknik</a:t>
            </a:r>
            <a:r>
              <a:rPr lang="en-US" sz="2800" dirty="0"/>
              <a:t> </a:t>
            </a:r>
            <a:r>
              <a:rPr lang="en-US" sz="2800" dirty="0" err="1"/>
              <a:t>penggunaan</a:t>
            </a:r>
            <a:r>
              <a:rPr lang="en-US" sz="2800" dirty="0"/>
              <a:t> </a:t>
            </a:r>
            <a:r>
              <a:rPr lang="en-US" sz="2800" dirty="0" err="1"/>
              <a:t>jasa</a:t>
            </a:r>
            <a:r>
              <a:rPr lang="en-US" sz="2800" dirty="0"/>
              <a:t> </a:t>
            </a:r>
            <a:r>
              <a:rPr lang="en-US" sz="2800" dirty="0" err="1"/>
              <a:t>referensi</a:t>
            </a:r>
            <a:r>
              <a:rPr lang="en-US" sz="2800" dirty="0"/>
              <a:t> </a:t>
            </a:r>
            <a:r>
              <a:rPr lang="en-US" sz="2800" dirty="0" err="1"/>
              <a:t>dan</a:t>
            </a:r>
            <a:r>
              <a:rPr lang="en-US" sz="2800" dirty="0"/>
              <a:t> </a:t>
            </a:r>
            <a:r>
              <a:rPr lang="en-US" sz="2800" dirty="0" err="1"/>
              <a:t>bidang</a:t>
            </a:r>
            <a:r>
              <a:rPr lang="en-US" sz="2800" dirty="0"/>
              <a:t> </a:t>
            </a:r>
            <a:r>
              <a:rPr lang="en-US" sz="2800" dirty="0" err="1"/>
              <a:t>tertentu</a:t>
            </a:r>
            <a:r>
              <a:rPr lang="en-US" sz="2800" dirty="0"/>
              <a:t>, </a:t>
            </a:r>
            <a:r>
              <a:rPr lang="en-US" sz="2800" dirty="0" err="1"/>
              <a:t>penggunaan</a:t>
            </a:r>
            <a:r>
              <a:rPr lang="en-US" sz="2800" dirty="0"/>
              <a:t> OPAC </a:t>
            </a:r>
            <a:r>
              <a:rPr lang="en-US" sz="2800" dirty="0" err="1"/>
              <a:t>dan</a:t>
            </a:r>
            <a:r>
              <a:rPr lang="en-US" sz="2800" dirty="0"/>
              <a:t> </a:t>
            </a:r>
            <a:r>
              <a:rPr lang="en-US" sz="2800" dirty="0" err="1"/>
              <a:t>sarana</a:t>
            </a:r>
            <a:r>
              <a:rPr lang="en-US" sz="2800" dirty="0"/>
              <a:t> </a:t>
            </a:r>
            <a:r>
              <a:rPr lang="en-US" sz="2800" dirty="0" err="1"/>
              <a:t>bibliografi</a:t>
            </a:r>
            <a:r>
              <a:rPr lang="en-US" sz="2800" dirty="0"/>
              <a:t> </a:t>
            </a:r>
            <a:r>
              <a:rPr lang="en-US" sz="2800" dirty="0" err="1"/>
              <a:t>lainnya</a:t>
            </a:r>
            <a:r>
              <a:rPr lang="en-US" sz="2800" dirty="0" smtClean="0"/>
              <a:t>.</a:t>
            </a:r>
          </a:p>
          <a:p>
            <a:pPr algn="just"/>
            <a:endParaRPr lang="en-US" sz="2800" dirty="0"/>
          </a:p>
          <a:p>
            <a:pPr algn="just"/>
            <a:r>
              <a:rPr lang="fi-FI" sz="2800" dirty="0"/>
              <a:t>3. Instruksi bibliografi (bibliographical instruction) Lazimnya, instruksi bibliografis diberikan pada mahasiswa tingkat akhir program sarjana, magister, atau doktor. Instruksi ini bertujuan: mendidik pemustaka mengenal sumber informasi bidang tertentu, menelusur bibliografi, majalah indeks dan abstrak secara mendalam; memperkenalkan metode penelitian, membuat proposal, catatan kaki, dan bibliografi.</a:t>
            </a:r>
          </a:p>
        </p:txBody>
      </p:sp>
    </p:spTree>
    <p:extLst>
      <p:ext uri="{BB962C8B-B14F-4D97-AF65-F5344CB8AC3E}">
        <p14:creationId xmlns:p14="http://schemas.microsoft.com/office/powerpoint/2010/main" val="28472727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85" y="2284512"/>
            <a:ext cx="13004800" cy="6001643"/>
          </a:xfrm>
          <a:prstGeom prst="rect">
            <a:avLst/>
          </a:prstGeom>
        </p:spPr>
        <p:txBody>
          <a:bodyPr wrap="square">
            <a:spAutoFit/>
          </a:bodyPr>
          <a:lstStyle/>
          <a:p>
            <a:pPr algn="just"/>
            <a:r>
              <a:rPr lang="en-US" sz="3200" dirty="0"/>
              <a:t>Format </a:t>
            </a:r>
            <a:r>
              <a:rPr lang="en-US" sz="3200" dirty="0" err="1"/>
              <a:t>pendidikan</a:t>
            </a:r>
            <a:r>
              <a:rPr lang="en-US" sz="3200" dirty="0"/>
              <a:t> </a:t>
            </a:r>
            <a:r>
              <a:rPr lang="en-US" sz="3200" dirty="0" err="1"/>
              <a:t>pemustaka</a:t>
            </a:r>
            <a:r>
              <a:rPr lang="en-US" sz="3200" dirty="0"/>
              <a:t> </a:t>
            </a:r>
            <a:r>
              <a:rPr lang="en-US" sz="3200" dirty="0" err="1"/>
              <a:t>merupakan</a:t>
            </a:r>
            <a:r>
              <a:rPr lang="en-US" sz="3200" dirty="0"/>
              <a:t> </a:t>
            </a:r>
            <a:r>
              <a:rPr lang="en-US" sz="3200" dirty="0" err="1"/>
              <a:t>bentuk</a:t>
            </a:r>
            <a:r>
              <a:rPr lang="en-US" sz="3200" dirty="0"/>
              <a:t> </a:t>
            </a:r>
            <a:r>
              <a:rPr lang="en-US" sz="3200" dirty="0" err="1"/>
              <a:t>kegiatan</a:t>
            </a:r>
            <a:r>
              <a:rPr lang="en-US" sz="3200" dirty="0"/>
              <a:t> yang </a:t>
            </a:r>
            <a:r>
              <a:rPr lang="en-US" sz="3200" dirty="0" err="1"/>
              <a:t>dilakukan</a:t>
            </a:r>
            <a:r>
              <a:rPr lang="en-US" sz="3200" dirty="0"/>
              <a:t> </a:t>
            </a:r>
            <a:r>
              <a:rPr lang="en-US" sz="3200" dirty="0" err="1"/>
              <a:t>perpustakaan</a:t>
            </a:r>
            <a:r>
              <a:rPr lang="en-US" sz="3200" dirty="0"/>
              <a:t> </a:t>
            </a:r>
            <a:r>
              <a:rPr lang="en-US" sz="3200" dirty="0" err="1"/>
              <a:t>dalam</a:t>
            </a:r>
            <a:r>
              <a:rPr lang="en-US" sz="3200" dirty="0"/>
              <a:t> </a:t>
            </a:r>
            <a:r>
              <a:rPr lang="en-US" sz="3200" dirty="0" err="1"/>
              <a:t>pelaksanaan</a:t>
            </a:r>
            <a:r>
              <a:rPr lang="en-US" sz="3200" dirty="0"/>
              <a:t> </a:t>
            </a:r>
            <a:r>
              <a:rPr lang="en-US" sz="3200" dirty="0" err="1"/>
              <a:t>pendidikan</a:t>
            </a:r>
            <a:r>
              <a:rPr lang="en-US" sz="3200" dirty="0"/>
              <a:t> </a:t>
            </a:r>
            <a:r>
              <a:rPr lang="en-US" sz="3200" dirty="0" err="1"/>
              <a:t>pemustaka</a:t>
            </a:r>
            <a:r>
              <a:rPr lang="en-US" sz="3200" dirty="0"/>
              <a:t>. </a:t>
            </a:r>
            <a:r>
              <a:rPr lang="en-US" sz="3200" dirty="0" err="1"/>
              <a:t>Menurut</a:t>
            </a:r>
            <a:r>
              <a:rPr lang="en-US" sz="3200" dirty="0"/>
              <a:t> </a:t>
            </a:r>
            <a:r>
              <a:rPr lang="en-US" sz="3200" dirty="0" err="1"/>
              <a:t>Rahayuningsih</a:t>
            </a:r>
            <a:r>
              <a:rPr lang="en-US" sz="3200" dirty="0"/>
              <a:t> (2007: 126-129), </a:t>
            </a:r>
            <a:r>
              <a:rPr lang="en-US" sz="3200" dirty="0" err="1"/>
              <a:t>ada</a:t>
            </a:r>
            <a:r>
              <a:rPr lang="en-US" sz="3200" dirty="0"/>
              <a:t> </a:t>
            </a:r>
            <a:r>
              <a:rPr lang="en-US" sz="3200" dirty="0" err="1"/>
              <a:t>beberapa</a:t>
            </a:r>
            <a:r>
              <a:rPr lang="en-US" sz="3200" dirty="0"/>
              <a:t> </a:t>
            </a:r>
            <a:r>
              <a:rPr lang="en-US" sz="3200" dirty="0" err="1"/>
              <a:t>metode</a:t>
            </a:r>
            <a:r>
              <a:rPr lang="en-US" sz="3200" dirty="0"/>
              <a:t> </a:t>
            </a:r>
            <a:r>
              <a:rPr lang="en-US" sz="3200" dirty="0" err="1"/>
              <a:t>atau</a:t>
            </a:r>
            <a:r>
              <a:rPr lang="en-US" sz="3200" dirty="0"/>
              <a:t> format </a:t>
            </a:r>
            <a:r>
              <a:rPr lang="en-US" sz="3200" dirty="0" err="1"/>
              <a:t>penyampaian</a:t>
            </a:r>
            <a:r>
              <a:rPr lang="en-US" sz="3200" dirty="0"/>
              <a:t> </a:t>
            </a:r>
            <a:r>
              <a:rPr lang="en-US" sz="3200" dirty="0" err="1"/>
              <a:t>pendidikan</a:t>
            </a:r>
            <a:r>
              <a:rPr lang="en-US" sz="3200" dirty="0"/>
              <a:t> </a:t>
            </a:r>
            <a:r>
              <a:rPr lang="en-US" sz="3200" dirty="0" err="1"/>
              <a:t>pemakai</a:t>
            </a:r>
            <a:r>
              <a:rPr lang="en-US" sz="3200" dirty="0"/>
              <a:t>, </a:t>
            </a:r>
            <a:r>
              <a:rPr lang="en-US" sz="3200" dirty="0" err="1"/>
              <a:t>yaitu</a:t>
            </a:r>
            <a:r>
              <a:rPr lang="en-US" sz="3200" dirty="0"/>
              <a:t>: </a:t>
            </a:r>
            <a:endParaRPr lang="en-US" sz="3200" dirty="0" smtClean="0"/>
          </a:p>
          <a:p>
            <a:pPr marL="457200" indent="-457200" algn="just">
              <a:buAutoNum type="arabicPeriod"/>
            </a:pPr>
            <a:r>
              <a:rPr lang="en-US" sz="3200" dirty="0" err="1" smtClean="0"/>
              <a:t>Ceramah</a:t>
            </a:r>
            <a:r>
              <a:rPr lang="en-US" sz="3200" dirty="0" smtClean="0"/>
              <a:t> </a:t>
            </a:r>
            <a:r>
              <a:rPr lang="en-US" sz="3200" dirty="0" err="1"/>
              <a:t>atau</a:t>
            </a:r>
            <a:r>
              <a:rPr lang="en-US" sz="3200" dirty="0"/>
              <a:t> </a:t>
            </a:r>
            <a:r>
              <a:rPr lang="en-US" sz="3200" dirty="0" err="1"/>
              <a:t>kuliah</a:t>
            </a:r>
            <a:r>
              <a:rPr lang="en-US" sz="3200" dirty="0"/>
              <a:t> </a:t>
            </a:r>
            <a:endParaRPr lang="en-US" sz="3200" dirty="0" smtClean="0"/>
          </a:p>
          <a:p>
            <a:pPr algn="just"/>
            <a:r>
              <a:rPr lang="en-US" sz="3200" dirty="0" smtClean="0"/>
              <a:t>Format </a:t>
            </a:r>
            <a:r>
              <a:rPr lang="en-US" sz="3200" dirty="0" err="1"/>
              <a:t>ini</a:t>
            </a:r>
            <a:r>
              <a:rPr lang="en-US" sz="3200" dirty="0"/>
              <a:t> </a:t>
            </a:r>
            <a:r>
              <a:rPr lang="en-US" sz="3200" dirty="0" err="1"/>
              <a:t>merupakan</a:t>
            </a:r>
            <a:r>
              <a:rPr lang="en-US" sz="3200" dirty="0"/>
              <a:t> </a:t>
            </a:r>
            <a:r>
              <a:rPr lang="en-US" sz="3200" dirty="0" err="1"/>
              <a:t>pengenalan</a:t>
            </a:r>
            <a:r>
              <a:rPr lang="en-US" sz="3200" dirty="0"/>
              <a:t> </a:t>
            </a:r>
            <a:r>
              <a:rPr lang="en-US" sz="3200" dirty="0" err="1"/>
              <a:t>perpustakaan</a:t>
            </a:r>
            <a:r>
              <a:rPr lang="en-US" sz="3200" dirty="0"/>
              <a:t> yang </a:t>
            </a:r>
            <a:r>
              <a:rPr lang="en-US" sz="3200" dirty="0" err="1"/>
              <a:t>diberikan</a:t>
            </a:r>
            <a:r>
              <a:rPr lang="en-US" sz="3200" dirty="0"/>
              <a:t> di </a:t>
            </a:r>
            <a:r>
              <a:rPr lang="en-US" sz="3200" dirty="0" err="1"/>
              <a:t>dalam</a:t>
            </a:r>
            <a:r>
              <a:rPr lang="en-US" sz="3200" dirty="0"/>
              <a:t> </a:t>
            </a:r>
            <a:r>
              <a:rPr lang="en-US" sz="3200" dirty="0" err="1"/>
              <a:t>ruangan</a:t>
            </a:r>
            <a:r>
              <a:rPr lang="en-US" sz="3200" dirty="0"/>
              <a:t> yang </a:t>
            </a:r>
            <a:r>
              <a:rPr lang="en-US" sz="3200" dirty="0" err="1"/>
              <a:t>dilengkapi</a:t>
            </a:r>
            <a:r>
              <a:rPr lang="en-US" sz="3200" dirty="0"/>
              <a:t> </a:t>
            </a:r>
            <a:r>
              <a:rPr lang="en-US" sz="3200" dirty="0" err="1"/>
              <a:t>dengan</a:t>
            </a:r>
            <a:r>
              <a:rPr lang="en-US" sz="3200" dirty="0"/>
              <a:t> </a:t>
            </a:r>
            <a:r>
              <a:rPr lang="en-US" sz="3200" dirty="0" err="1"/>
              <a:t>alat</a:t>
            </a:r>
            <a:r>
              <a:rPr lang="en-US" sz="3200" dirty="0"/>
              <a:t> </a:t>
            </a:r>
            <a:r>
              <a:rPr lang="en-US" sz="3200" dirty="0" err="1"/>
              <a:t>peraga</a:t>
            </a:r>
            <a:r>
              <a:rPr lang="en-US" sz="3200" dirty="0"/>
              <a:t>, </a:t>
            </a:r>
            <a:r>
              <a:rPr lang="en-US" sz="3200" dirty="0" err="1"/>
              <a:t>dapat</a:t>
            </a:r>
            <a:r>
              <a:rPr lang="en-US" sz="3200" dirty="0"/>
              <a:t> </a:t>
            </a:r>
            <a:r>
              <a:rPr lang="en-US" sz="3200" dirty="0" err="1"/>
              <a:t>berupa</a:t>
            </a:r>
            <a:r>
              <a:rPr lang="en-US" sz="3200" dirty="0"/>
              <a:t> </a:t>
            </a:r>
            <a:r>
              <a:rPr lang="en-US" sz="3200" dirty="0" err="1"/>
              <a:t>buku</a:t>
            </a:r>
            <a:r>
              <a:rPr lang="en-US" sz="3200" dirty="0"/>
              <a:t> yang </a:t>
            </a:r>
            <a:r>
              <a:rPr lang="en-US" sz="3200" dirty="0" err="1"/>
              <a:t>telah</a:t>
            </a:r>
            <a:r>
              <a:rPr lang="en-US" sz="3200" dirty="0"/>
              <a:t> </a:t>
            </a:r>
            <a:r>
              <a:rPr lang="en-US" sz="3200" dirty="0" err="1"/>
              <a:t>diproses</a:t>
            </a:r>
            <a:r>
              <a:rPr lang="en-US" sz="3200" dirty="0"/>
              <a:t>, </a:t>
            </a:r>
            <a:r>
              <a:rPr lang="en-US" sz="3200" dirty="0" err="1"/>
              <a:t>dilengkapi</a:t>
            </a:r>
            <a:r>
              <a:rPr lang="en-US" sz="3200" dirty="0"/>
              <a:t> </a:t>
            </a:r>
            <a:r>
              <a:rPr lang="en-US" sz="3200" dirty="0" err="1"/>
              <a:t>dengan</a:t>
            </a:r>
            <a:r>
              <a:rPr lang="en-US" sz="3200" dirty="0"/>
              <a:t> call number (</a:t>
            </a:r>
            <a:r>
              <a:rPr lang="en-US" sz="3200" dirty="0" err="1"/>
              <a:t>nomor</a:t>
            </a:r>
            <a:r>
              <a:rPr lang="en-US" sz="3200" dirty="0"/>
              <a:t> </a:t>
            </a:r>
            <a:r>
              <a:rPr lang="en-US" sz="3200" dirty="0" err="1"/>
              <a:t>panggil</a:t>
            </a:r>
            <a:r>
              <a:rPr lang="en-US" sz="3200" dirty="0"/>
              <a:t>) di </a:t>
            </a:r>
            <a:r>
              <a:rPr lang="en-US" sz="3200" dirty="0" err="1"/>
              <a:t>punggung</a:t>
            </a:r>
            <a:r>
              <a:rPr lang="en-US" sz="3200" dirty="0"/>
              <a:t> </a:t>
            </a:r>
            <a:r>
              <a:rPr lang="en-US" sz="3200" dirty="0" err="1"/>
              <a:t>buku</a:t>
            </a:r>
            <a:r>
              <a:rPr lang="en-US" sz="3200" dirty="0" smtClean="0"/>
              <a:t>.</a:t>
            </a:r>
          </a:p>
          <a:p>
            <a:pPr algn="just"/>
            <a:r>
              <a:rPr lang="en-US" sz="3200" dirty="0"/>
              <a:t>2. </a:t>
            </a:r>
            <a:r>
              <a:rPr lang="en-US" sz="3200" dirty="0" err="1"/>
              <a:t>Wisata</a:t>
            </a:r>
            <a:r>
              <a:rPr lang="en-US" sz="3200" dirty="0"/>
              <a:t> </a:t>
            </a:r>
            <a:r>
              <a:rPr lang="en-US" sz="3200" dirty="0" err="1"/>
              <a:t>perpustakaan</a:t>
            </a:r>
            <a:r>
              <a:rPr lang="en-US" sz="3200" dirty="0"/>
              <a:t> </a:t>
            </a:r>
            <a:endParaRPr lang="en-US" sz="3200" dirty="0" smtClean="0"/>
          </a:p>
          <a:p>
            <a:pPr algn="just"/>
            <a:r>
              <a:rPr lang="en-US" sz="3200" dirty="0" smtClean="0"/>
              <a:t>Format </a:t>
            </a:r>
            <a:r>
              <a:rPr lang="en-US" sz="3200" dirty="0" err="1"/>
              <a:t>ini</a:t>
            </a:r>
            <a:r>
              <a:rPr lang="en-US" sz="3200" dirty="0"/>
              <a:t> </a:t>
            </a:r>
            <a:r>
              <a:rPr lang="en-US" sz="3200" dirty="0" err="1"/>
              <a:t>dijalankan</a:t>
            </a:r>
            <a:r>
              <a:rPr lang="en-US" sz="3200" dirty="0"/>
              <a:t> </a:t>
            </a:r>
            <a:r>
              <a:rPr lang="en-US" sz="3200" dirty="0" err="1"/>
              <a:t>dengan</a:t>
            </a:r>
            <a:r>
              <a:rPr lang="en-US" sz="3200" dirty="0"/>
              <a:t> </a:t>
            </a:r>
            <a:r>
              <a:rPr lang="en-US" sz="3200" dirty="0" err="1"/>
              <a:t>cara</a:t>
            </a:r>
            <a:r>
              <a:rPr lang="en-US" sz="3200" dirty="0"/>
              <a:t> </a:t>
            </a:r>
            <a:r>
              <a:rPr lang="en-US" sz="3200" dirty="0" err="1"/>
              <a:t>memandu</a:t>
            </a:r>
            <a:r>
              <a:rPr lang="en-US" sz="3200" dirty="0"/>
              <a:t> </a:t>
            </a:r>
            <a:r>
              <a:rPr lang="en-US" sz="3200" dirty="0" err="1"/>
              <a:t>pemustaka</a:t>
            </a:r>
            <a:r>
              <a:rPr lang="en-US" sz="3200" dirty="0"/>
              <a:t> </a:t>
            </a:r>
            <a:r>
              <a:rPr lang="en-US" sz="3200" dirty="0" err="1"/>
              <a:t>melihat</a:t>
            </a:r>
            <a:r>
              <a:rPr lang="en-US" sz="3200" dirty="0"/>
              <a:t> </a:t>
            </a:r>
            <a:r>
              <a:rPr lang="en-US" sz="3200" dirty="0" err="1"/>
              <a:t>langsung</a:t>
            </a:r>
            <a:r>
              <a:rPr lang="en-US" sz="3200" dirty="0"/>
              <a:t> </a:t>
            </a:r>
            <a:r>
              <a:rPr lang="en-US" sz="3200" dirty="0" err="1"/>
              <a:t>ruangan</a:t>
            </a:r>
            <a:r>
              <a:rPr lang="en-US" sz="3200" dirty="0"/>
              <a:t>, </a:t>
            </a:r>
            <a:r>
              <a:rPr lang="en-US" sz="3200" dirty="0" err="1"/>
              <a:t>koleksi</a:t>
            </a:r>
            <a:r>
              <a:rPr lang="en-US" sz="3200" dirty="0"/>
              <a:t>, </a:t>
            </a:r>
            <a:r>
              <a:rPr lang="en-US" sz="3200" dirty="0" err="1"/>
              <a:t>layanan</a:t>
            </a:r>
            <a:r>
              <a:rPr lang="en-US" sz="3200" dirty="0"/>
              <a:t> yang </a:t>
            </a:r>
            <a:r>
              <a:rPr lang="en-US" sz="3200" dirty="0" err="1"/>
              <a:t>ada</a:t>
            </a:r>
            <a:r>
              <a:rPr lang="en-US" sz="3200" dirty="0"/>
              <a:t> di </a:t>
            </a:r>
            <a:r>
              <a:rPr lang="en-US" sz="3200" dirty="0" err="1"/>
              <a:t>perpustakaan</a:t>
            </a:r>
            <a:r>
              <a:rPr lang="en-US" sz="3200" dirty="0"/>
              <a:t>.</a:t>
            </a:r>
          </a:p>
        </p:txBody>
      </p:sp>
      <p:sp>
        <p:nvSpPr>
          <p:cNvPr id="3" name="Rectangle 2"/>
          <p:cNvSpPr/>
          <p:nvPr/>
        </p:nvSpPr>
        <p:spPr>
          <a:xfrm>
            <a:off x="3279169" y="556320"/>
            <a:ext cx="6502400" cy="1384995"/>
          </a:xfrm>
          <a:prstGeom prst="rect">
            <a:avLst/>
          </a:prstGeom>
        </p:spPr>
        <p:txBody>
          <a:bodyPr>
            <a:spAutoFit/>
          </a:bodyPr>
          <a:lstStyle/>
          <a:p>
            <a:pPr algn="ctr"/>
            <a:r>
              <a:rPr lang="en-US" b="1" dirty="0" smtClean="0"/>
              <a:t>FORMAT PENDIDIKAN PEMUSTAKA</a:t>
            </a:r>
            <a:endParaRPr lang="en-US" b="1" dirty="0"/>
          </a:p>
        </p:txBody>
      </p:sp>
    </p:spTree>
    <p:extLst>
      <p:ext uri="{BB962C8B-B14F-4D97-AF65-F5344CB8AC3E}">
        <p14:creationId xmlns:p14="http://schemas.microsoft.com/office/powerpoint/2010/main" val="38048067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54" y="2500536"/>
            <a:ext cx="12996845" cy="4247317"/>
          </a:xfrm>
          <a:prstGeom prst="rect">
            <a:avLst/>
          </a:prstGeom>
        </p:spPr>
        <p:txBody>
          <a:bodyPr wrap="square">
            <a:spAutoFit/>
          </a:bodyPr>
          <a:lstStyle/>
          <a:p>
            <a:pPr marL="514350" indent="-514350" algn="just">
              <a:buAutoNum type="arabicPeriod"/>
            </a:pPr>
            <a:r>
              <a:rPr lang="en-US" sz="3000" dirty="0" err="1" smtClean="0"/>
              <a:t>Pengajaran</a:t>
            </a:r>
            <a:r>
              <a:rPr lang="en-US" sz="3000" dirty="0" smtClean="0"/>
              <a:t> </a:t>
            </a:r>
            <a:r>
              <a:rPr lang="en-US" sz="3000" dirty="0" err="1"/>
              <a:t>dengan</a:t>
            </a:r>
            <a:r>
              <a:rPr lang="en-US" sz="3000" dirty="0"/>
              <a:t> </a:t>
            </a:r>
            <a:r>
              <a:rPr lang="en-US" sz="3000" dirty="0" err="1"/>
              <a:t>tatap</a:t>
            </a:r>
            <a:r>
              <a:rPr lang="en-US" sz="3000" dirty="0"/>
              <a:t> </a:t>
            </a:r>
            <a:r>
              <a:rPr lang="en-US" sz="3000" dirty="0" err="1"/>
              <a:t>muka</a:t>
            </a:r>
            <a:r>
              <a:rPr lang="en-US" sz="3000" dirty="0"/>
              <a:t> </a:t>
            </a:r>
            <a:r>
              <a:rPr lang="en-US" sz="3000" dirty="0" err="1"/>
              <a:t>Sesuai</a:t>
            </a:r>
            <a:r>
              <a:rPr lang="en-US" sz="3000" dirty="0"/>
              <a:t> </a:t>
            </a:r>
            <a:r>
              <a:rPr lang="en-US" sz="3000" dirty="0" err="1"/>
              <a:t>dengan</a:t>
            </a:r>
            <a:r>
              <a:rPr lang="en-US" sz="3000" dirty="0"/>
              <a:t> </a:t>
            </a:r>
            <a:r>
              <a:rPr lang="en-US" sz="3000" dirty="0" err="1"/>
              <a:t>penyebutannya</a:t>
            </a:r>
            <a:r>
              <a:rPr lang="en-US" sz="3000" dirty="0"/>
              <a:t>, </a:t>
            </a:r>
            <a:r>
              <a:rPr lang="en-US" sz="3000" dirty="0" err="1"/>
              <a:t>pustakawan</a:t>
            </a:r>
            <a:r>
              <a:rPr lang="en-US" sz="3000" dirty="0"/>
              <a:t> </a:t>
            </a:r>
            <a:r>
              <a:rPr lang="en-US" sz="3000" dirty="0" err="1"/>
              <a:t>bertatap</a:t>
            </a:r>
            <a:r>
              <a:rPr lang="en-US" sz="3000" dirty="0"/>
              <a:t> </a:t>
            </a:r>
            <a:r>
              <a:rPr lang="en-US" sz="3000" dirty="0" err="1"/>
              <a:t>muka</a:t>
            </a:r>
            <a:r>
              <a:rPr lang="en-US" sz="3000" dirty="0"/>
              <a:t> </a:t>
            </a:r>
            <a:r>
              <a:rPr lang="en-US" sz="3000" dirty="0" err="1"/>
              <a:t>dengan</a:t>
            </a:r>
            <a:r>
              <a:rPr lang="en-US" sz="3000" dirty="0"/>
              <a:t> </a:t>
            </a:r>
            <a:r>
              <a:rPr lang="en-US" sz="3000" dirty="0" err="1"/>
              <a:t>pemustaka</a:t>
            </a:r>
            <a:r>
              <a:rPr lang="en-US" sz="3000" dirty="0"/>
              <a:t> </a:t>
            </a:r>
            <a:r>
              <a:rPr lang="en-US" sz="3000" dirty="0" err="1"/>
              <a:t>dalam</a:t>
            </a:r>
            <a:r>
              <a:rPr lang="en-US" sz="3000" dirty="0"/>
              <a:t> </a:t>
            </a:r>
            <a:r>
              <a:rPr lang="en-US" sz="3000" dirty="0" err="1"/>
              <a:t>menjelaskan</a:t>
            </a:r>
            <a:r>
              <a:rPr lang="en-US" sz="3000" dirty="0"/>
              <a:t> </a:t>
            </a:r>
            <a:r>
              <a:rPr lang="en-US" sz="3000" dirty="0" err="1"/>
              <a:t>layanan</a:t>
            </a:r>
            <a:r>
              <a:rPr lang="en-US" sz="3000" dirty="0"/>
              <a:t>, </a:t>
            </a:r>
            <a:r>
              <a:rPr lang="en-US" sz="3000" dirty="0" err="1"/>
              <a:t>koleksi</a:t>
            </a:r>
            <a:r>
              <a:rPr lang="en-US" sz="3000" dirty="0"/>
              <a:t>, </a:t>
            </a:r>
            <a:r>
              <a:rPr lang="en-US" sz="3000" dirty="0" err="1"/>
              <a:t>dan</a:t>
            </a:r>
            <a:r>
              <a:rPr lang="en-US" sz="3000" dirty="0"/>
              <a:t> </a:t>
            </a:r>
            <a:r>
              <a:rPr lang="en-US" sz="3000" dirty="0" err="1"/>
              <a:t>banyak</a:t>
            </a:r>
            <a:r>
              <a:rPr lang="en-US" sz="3000" dirty="0"/>
              <a:t> </a:t>
            </a:r>
            <a:r>
              <a:rPr lang="en-US" sz="3000" dirty="0" err="1"/>
              <a:t>hal</a:t>
            </a:r>
            <a:r>
              <a:rPr lang="en-US" sz="3000" dirty="0"/>
              <a:t> </a:t>
            </a:r>
            <a:r>
              <a:rPr lang="en-US" sz="3000" dirty="0" err="1"/>
              <a:t>tentang</a:t>
            </a:r>
            <a:r>
              <a:rPr lang="en-US" sz="3000" dirty="0"/>
              <a:t> </a:t>
            </a:r>
            <a:r>
              <a:rPr lang="en-US" sz="3000" dirty="0" err="1"/>
              <a:t>perpustakaan</a:t>
            </a:r>
            <a:r>
              <a:rPr lang="en-US" sz="3000" dirty="0"/>
              <a:t>. </a:t>
            </a:r>
            <a:endParaRPr lang="en-US" sz="3000" dirty="0" smtClean="0"/>
          </a:p>
          <a:p>
            <a:pPr marL="514350" indent="-514350" algn="just">
              <a:buAutoNum type="arabicPeriod"/>
            </a:pPr>
            <a:r>
              <a:rPr lang="en-US" sz="3000" dirty="0" err="1" smtClean="0"/>
              <a:t>Orientasi</a:t>
            </a:r>
            <a:r>
              <a:rPr lang="en-US" sz="3000" dirty="0" smtClean="0"/>
              <a:t> </a:t>
            </a:r>
            <a:r>
              <a:rPr lang="en-US" sz="3000" dirty="0" err="1"/>
              <a:t>pemustaka</a:t>
            </a:r>
            <a:r>
              <a:rPr lang="en-US" sz="3000" dirty="0"/>
              <a:t> </a:t>
            </a:r>
            <a:r>
              <a:rPr lang="en-US" sz="3000" dirty="0" err="1"/>
              <a:t>Orientasi</a:t>
            </a:r>
            <a:r>
              <a:rPr lang="en-US" sz="3000" dirty="0"/>
              <a:t> </a:t>
            </a:r>
            <a:r>
              <a:rPr lang="en-US" sz="3000" dirty="0" err="1"/>
              <a:t>dimaksudkan</a:t>
            </a:r>
            <a:r>
              <a:rPr lang="en-US" sz="3000" dirty="0"/>
              <a:t> </a:t>
            </a:r>
            <a:r>
              <a:rPr lang="en-US" sz="3000" dirty="0" err="1"/>
              <a:t>sebagai</a:t>
            </a:r>
            <a:r>
              <a:rPr lang="en-US" sz="3000" dirty="0"/>
              <a:t> </a:t>
            </a:r>
            <a:r>
              <a:rPr lang="en-US" sz="3000" dirty="0" err="1"/>
              <a:t>pengenalan</a:t>
            </a:r>
            <a:r>
              <a:rPr lang="en-US" sz="3000" dirty="0"/>
              <a:t> </a:t>
            </a:r>
            <a:r>
              <a:rPr lang="en-US" sz="3000" dirty="0" err="1"/>
              <a:t>perpustakaan.Pemustaka</a:t>
            </a:r>
            <a:r>
              <a:rPr lang="en-US" sz="3000" dirty="0"/>
              <a:t> </a:t>
            </a:r>
            <a:r>
              <a:rPr lang="en-US" sz="3000" dirty="0" err="1"/>
              <a:t>diberi</a:t>
            </a:r>
            <a:r>
              <a:rPr lang="en-US" sz="3000" dirty="0"/>
              <a:t> </a:t>
            </a:r>
            <a:r>
              <a:rPr lang="en-US" sz="3000" dirty="0" err="1"/>
              <a:t>informasi</a:t>
            </a:r>
            <a:r>
              <a:rPr lang="en-US" sz="3000" dirty="0"/>
              <a:t> </a:t>
            </a:r>
            <a:r>
              <a:rPr lang="en-US" sz="3000" dirty="0" err="1"/>
              <a:t>tentang</a:t>
            </a:r>
            <a:r>
              <a:rPr lang="en-US" sz="3000" dirty="0"/>
              <a:t> </a:t>
            </a:r>
            <a:r>
              <a:rPr lang="en-US" sz="3000" dirty="0" err="1"/>
              <a:t>jasa</a:t>
            </a:r>
            <a:r>
              <a:rPr lang="en-US" sz="3000" dirty="0"/>
              <a:t> </a:t>
            </a:r>
            <a:r>
              <a:rPr lang="en-US" sz="3000" dirty="0" err="1"/>
              <a:t>layanan</a:t>
            </a:r>
            <a:r>
              <a:rPr lang="en-US" sz="3000" dirty="0"/>
              <a:t> </a:t>
            </a:r>
            <a:r>
              <a:rPr lang="en-US" sz="3000" dirty="0" err="1"/>
              <a:t>perpustakaan</a:t>
            </a:r>
            <a:r>
              <a:rPr lang="en-US" sz="3000" dirty="0"/>
              <a:t>, </a:t>
            </a:r>
            <a:r>
              <a:rPr lang="en-US" sz="3000" dirty="0" err="1"/>
              <a:t>lokasi</a:t>
            </a:r>
            <a:r>
              <a:rPr lang="en-US" sz="3000" dirty="0"/>
              <a:t> </a:t>
            </a:r>
            <a:r>
              <a:rPr lang="en-US" sz="3000" dirty="0" err="1"/>
              <a:t>koleksi</a:t>
            </a:r>
            <a:r>
              <a:rPr lang="en-US" sz="3000" dirty="0"/>
              <a:t>, jam </a:t>
            </a:r>
            <a:r>
              <a:rPr lang="en-US" sz="3000" dirty="0" err="1"/>
              <a:t>layanan</a:t>
            </a:r>
            <a:r>
              <a:rPr lang="en-US" sz="3000" dirty="0"/>
              <a:t>, </a:t>
            </a:r>
            <a:r>
              <a:rPr lang="en-US" sz="3000" dirty="0" err="1"/>
              <a:t>tata</a:t>
            </a:r>
            <a:r>
              <a:rPr lang="en-US" sz="3000" dirty="0"/>
              <a:t> </a:t>
            </a:r>
            <a:r>
              <a:rPr lang="en-US" sz="3000" dirty="0" err="1"/>
              <a:t>letak</a:t>
            </a:r>
            <a:r>
              <a:rPr lang="en-US" sz="3000" dirty="0"/>
              <a:t> yang </a:t>
            </a:r>
            <a:r>
              <a:rPr lang="en-US" sz="3000" dirty="0" err="1"/>
              <a:t>ditawarkan</a:t>
            </a:r>
            <a:r>
              <a:rPr lang="en-US" sz="3000" dirty="0"/>
              <a:t> </a:t>
            </a:r>
            <a:r>
              <a:rPr lang="en-US" sz="3000" dirty="0" err="1"/>
              <a:t>perpustakaan.Orientasi</a:t>
            </a:r>
            <a:r>
              <a:rPr lang="en-US" sz="3000" dirty="0"/>
              <a:t> </a:t>
            </a:r>
            <a:r>
              <a:rPr lang="en-US" sz="3000" dirty="0" err="1"/>
              <a:t>dilakukan</a:t>
            </a:r>
            <a:r>
              <a:rPr lang="en-US" sz="3000" dirty="0"/>
              <a:t> </a:t>
            </a:r>
            <a:r>
              <a:rPr lang="en-US" sz="3000" dirty="0" err="1"/>
              <a:t>dengan</a:t>
            </a:r>
            <a:r>
              <a:rPr lang="en-US" sz="3000" dirty="0"/>
              <a:t> </a:t>
            </a:r>
            <a:r>
              <a:rPr lang="en-US" sz="3000" dirty="0" err="1"/>
              <a:t>metode</a:t>
            </a:r>
            <a:r>
              <a:rPr lang="en-US" sz="3000" dirty="0"/>
              <a:t>: </a:t>
            </a:r>
            <a:r>
              <a:rPr lang="en-US" sz="3000" dirty="0" smtClean="0"/>
              <a:t>a</a:t>
            </a:r>
            <a:r>
              <a:rPr lang="en-US" sz="3000" dirty="0"/>
              <a:t>. </a:t>
            </a:r>
            <a:r>
              <a:rPr lang="en-US" sz="3000" dirty="0" err="1"/>
              <a:t>Metode</a:t>
            </a:r>
            <a:r>
              <a:rPr lang="en-US" sz="3000" dirty="0"/>
              <a:t> tur informal b. </a:t>
            </a:r>
            <a:r>
              <a:rPr lang="en-US" sz="3000" dirty="0" err="1"/>
              <a:t>Metode</a:t>
            </a:r>
            <a:r>
              <a:rPr lang="en-US" sz="3000" dirty="0"/>
              <a:t> audiovisual </a:t>
            </a:r>
            <a:r>
              <a:rPr lang="en-US" sz="3000" dirty="0" err="1"/>
              <a:t>untuk</a:t>
            </a:r>
            <a:r>
              <a:rPr lang="en-US" sz="3000" dirty="0"/>
              <a:t> </a:t>
            </a:r>
            <a:r>
              <a:rPr lang="en-US" sz="3000" dirty="0" err="1"/>
              <a:t>keperluan</a:t>
            </a:r>
            <a:r>
              <a:rPr lang="en-US" sz="3000" dirty="0"/>
              <a:t> </a:t>
            </a:r>
            <a:r>
              <a:rPr lang="en-US" sz="3000" dirty="0" err="1"/>
              <a:t>orientasi</a:t>
            </a:r>
            <a:r>
              <a:rPr lang="en-US" sz="3000" dirty="0"/>
              <a:t> c. </a:t>
            </a:r>
            <a:r>
              <a:rPr lang="en-US" sz="3000" dirty="0" err="1"/>
              <a:t>Metode</a:t>
            </a:r>
            <a:r>
              <a:rPr lang="en-US" sz="3000" dirty="0"/>
              <a:t> </a:t>
            </a:r>
            <a:r>
              <a:rPr lang="en-US" sz="3000" dirty="0" err="1"/>
              <a:t>sebaran</a:t>
            </a:r>
            <a:r>
              <a:rPr lang="en-US" sz="3000" dirty="0"/>
              <a:t> </a:t>
            </a:r>
            <a:r>
              <a:rPr lang="en-US" sz="3000" dirty="0" err="1"/>
              <a:t>tercetak</a:t>
            </a:r>
            <a:r>
              <a:rPr lang="en-US" sz="3000" dirty="0"/>
              <a:t> d. </a:t>
            </a:r>
            <a:r>
              <a:rPr lang="en-US" sz="3000" dirty="0" err="1"/>
              <a:t>Metode</a:t>
            </a:r>
            <a:r>
              <a:rPr lang="en-US" sz="3000" dirty="0"/>
              <a:t> </a:t>
            </a:r>
            <a:r>
              <a:rPr lang="en-US" sz="3000" dirty="0" err="1"/>
              <a:t>penggunaan</a:t>
            </a:r>
            <a:r>
              <a:rPr lang="en-US" sz="3000" dirty="0"/>
              <a:t> </a:t>
            </a:r>
            <a:r>
              <a:rPr lang="en-US" sz="3000" dirty="0" err="1"/>
              <a:t>tanda</a:t>
            </a:r>
            <a:r>
              <a:rPr lang="en-US" sz="3000" dirty="0"/>
              <a:t> </a:t>
            </a:r>
            <a:r>
              <a:rPr lang="en-US" sz="3000" dirty="0" err="1"/>
              <a:t>atau</a:t>
            </a:r>
            <a:r>
              <a:rPr lang="en-US" sz="3000" dirty="0"/>
              <a:t> </a:t>
            </a:r>
            <a:r>
              <a:rPr lang="en-US" sz="3000" dirty="0" err="1"/>
              <a:t>marka</a:t>
            </a:r>
            <a:endParaRPr lang="en-US" sz="3000" dirty="0"/>
          </a:p>
        </p:txBody>
      </p:sp>
      <p:sp>
        <p:nvSpPr>
          <p:cNvPr id="3" name="Rectangle 2"/>
          <p:cNvSpPr/>
          <p:nvPr/>
        </p:nvSpPr>
        <p:spPr>
          <a:xfrm>
            <a:off x="3537879" y="1063420"/>
            <a:ext cx="6502400" cy="1077218"/>
          </a:xfrm>
          <a:prstGeom prst="rect">
            <a:avLst/>
          </a:prstGeom>
        </p:spPr>
        <p:txBody>
          <a:bodyPr>
            <a:spAutoFit/>
          </a:bodyPr>
          <a:lstStyle/>
          <a:p>
            <a:pPr algn="ctr"/>
            <a:r>
              <a:rPr lang="en-US" sz="3200" b="1" dirty="0" smtClean="0"/>
              <a:t>Format </a:t>
            </a:r>
            <a:r>
              <a:rPr lang="en-US" sz="3200" b="1" dirty="0" err="1" smtClean="0"/>
              <a:t>Pendidikan</a:t>
            </a:r>
            <a:r>
              <a:rPr lang="en-US" sz="3200" b="1" dirty="0" smtClean="0"/>
              <a:t> </a:t>
            </a:r>
            <a:r>
              <a:rPr lang="en-US" sz="3200" b="1" dirty="0" err="1" smtClean="0"/>
              <a:t>Pemustaka</a:t>
            </a:r>
            <a:r>
              <a:rPr lang="en-US" sz="3200" b="1" dirty="0" smtClean="0"/>
              <a:t> </a:t>
            </a:r>
          </a:p>
          <a:p>
            <a:pPr algn="ctr"/>
            <a:r>
              <a:rPr lang="en-US" sz="3200" b="1" dirty="0" smtClean="0"/>
              <a:t>(</a:t>
            </a:r>
            <a:r>
              <a:rPr lang="en-US" sz="3200" b="1" dirty="0" err="1" smtClean="0"/>
              <a:t>Sulistyo-Basuki</a:t>
            </a:r>
            <a:r>
              <a:rPr lang="en-US" sz="3200" b="1" dirty="0" smtClean="0"/>
              <a:t>, 2014)</a:t>
            </a:r>
            <a:endParaRPr lang="en-US" sz="3200" b="1" dirty="0"/>
          </a:p>
        </p:txBody>
      </p:sp>
    </p:spTree>
    <p:extLst>
      <p:ext uri="{BB962C8B-B14F-4D97-AF65-F5344CB8AC3E}">
        <p14:creationId xmlns:p14="http://schemas.microsoft.com/office/powerpoint/2010/main" val="325877313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84" y="2356520"/>
            <a:ext cx="12985215" cy="5509200"/>
          </a:xfrm>
          <a:prstGeom prst="rect">
            <a:avLst/>
          </a:prstGeom>
        </p:spPr>
        <p:txBody>
          <a:bodyPr wrap="square">
            <a:spAutoFit/>
          </a:bodyPr>
          <a:lstStyle/>
          <a:p>
            <a:pPr algn="just"/>
            <a:r>
              <a:rPr lang="en-US" sz="3200" dirty="0"/>
              <a:t>3. </a:t>
            </a:r>
            <a:r>
              <a:rPr lang="en-US" sz="3200" dirty="0" err="1"/>
              <a:t>Bahan</a:t>
            </a:r>
            <a:r>
              <a:rPr lang="en-US" sz="3200" dirty="0"/>
              <a:t> </a:t>
            </a:r>
            <a:r>
              <a:rPr lang="en-US" sz="3200" dirty="0" err="1"/>
              <a:t>tercetak</a:t>
            </a:r>
            <a:r>
              <a:rPr lang="en-US" sz="3200" dirty="0"/>
              <a:t> </a:t>
            </a:r>
            <a:r>
              <a:rPr lang="en-US" sz="3200" dirty="0" err="1"/>
              <a:t>Sebagian</a:t>
            </a:r>
            <a:r>
              <a:rPr lang="en-US" sz="3200" dirty="0"/>
              <a:t> </a:t>
            </a:r>
            <a:r>
              <a:rPr lang="en-US" sz="3200" dirty="0" err="1"/>
              <a:t>besar</a:t>
            </a:r>
            <a:r>
              <a:rPr lang="en-US" sz="3200" dirty="0"/>
              <a:t> </a:t>
            </a:r>
            <a:r>
              <a:rPr lang="en-US" sz="3200" dirty="0" err="1"/>
              <a:t>perpustakaan</a:t>
            </a:r>
            <a:r>
              <a:rPr lang="en-US" sz="3200" dirty="0"/>
              <a:t> </a:t>
            </a:r>
            <a:r>
              <a:rPr lang="en-US" sz="3200" dirty="0" err="1"/>
              <a:t>menggunakan</a:t>
            </a:r>
            <a:r>
              <a:rPr lang="en-US" sz="3200" dirty="0"/>
              <a:t> </a:t>
            </a:r>
            <a:r>
              <a:rPr lang="en-US" sz="3200" dirty="0" err="1"/>
              <a:t>materi</a:t>
            </a:r>
            <a:r>
              <a:rPr lang="en-US" sz="3200" dirty="0"/>
              <a:t> </a:t>
            </a:r>
            <a:r>
              <a:rPr lang="en-US" sz="3200" dirty="0" err="1"/>
              <a:t>tercetak</a:t>
            </a:r>
            <a:r>
              <a:rPr lang="en-US" sz="3200" dirty="0"/>
              <a:t> </a:t>
            </a:r>
            <a:r>
              <a:rPr lang="en-US" sz="3200" dirty="0" err="1"/>
              <a:t>untuk</a:t>
            </a:r>
            <a:r>
              <a:rPr lang="en-US" sz="3200" dirty="0"/>
              <a:t> </a:t>
            </a:r>
            <a:r>
              <a:rPr lang="en-US" sz="3200" dirty="0" err="1"/>
              <a:t>keperluan</a:t>
            </a:r>
            <a:r>
              <a:rPr lang="en-US" sz="3200" dirty="0"/>
              <a:t> </a:t>
            </a:r>
            <a:r>
              <a:rPr lang="en-US" sz="3200" dirty="0" err="1"/>
              <a:t>instruksi</a:t>
            </a:r>
            <a:r>
              <a:rPr lang="en-US" sz="3200" dirty="0"/>
              <a:t> </a:t>
            </a:r>
            <a:r>
              <a:rPr lang="en-US" sz="3200" dirty="0" err="1"/>
              <a:t>perpustakaan</a:t>
            </a:r>
            <a:r>
              <a:rPr lang="en-US" sz="3200" dirty="0"/>
              <a:t>. </a:t>
            </a:r>
            <a:r>
              <a:rPr lang="en-US" sz="3200" dirty="0" err="1"/>
              <a:t>Materi</a:t>
            </a:r>
            <a:r>
              <a:rPr lang="en-US" sz="3200" dirty="0"/>
              <a:t> </a:t>
            </a:r>
            <a:r>
              <a:rPr lang="en-US" sz="3200" dirty="0" err="1"/>
              <a:t>tercetak</a:t>
            </a:r>
            <a:r>
              <a:rPr lang="en-US" sz="3200" dirty="0"/>
              <a:t> </a:t>
            </a:r>
            <a:r>
              <a:rPr lang="en-US" sz="3200" dirty="0" err="1"/>
              <a:t>dapat</a:t>
            </a:r>
            <a:r>
              <a:rPr lang="en-US" sz="3200" dirty="0"/>
              <a:t> </a:t>
            </a:r>
            <a:r>
              <a:rPr lang="en-US" sz="3200" dirty="0" err="1"/>
              <a:t>mencakup</a:t>
            </a:r>
            <a:r>
              <a:rPr lang="en-US" sz="3200" dirty="0"/>
              <a:t> </a:t>
            </a:r>
            <a:r>
              <a:rPr lang="en-US" sz="3200" dirty="0" err="1"/>
              <a:t>sejumlah</a:t>
            </a:r>
            <a:r>
              <a:rPr lang="en-US" sz="3200" dirty="0"/>
              <a:t> </a:t>
            </a:r>
            <a:r>
              <a:rPr lang="en-US" sz="3200" dirty="0" err="1"/>
              <a:t>aktivitas</a:t>
            </a:r>
            <a:r>
              <a:rPr lang="en-US" sz="3200" dirty="0"/>
              <a:t> </a:t>
            </a:r>
            <a:r>
              <a:rPr lang="en-US" sz="3200" dirty="0" err="1"/>
              <a:t>instruksi</a:t>
            </a:r>
            <a:r>
              <a:rPr lang="en-US" sz="3200" dirty="0"/>
              <a:t> </a:t>
            </a:r>
            <a:r>
              <a:rPr lang="en-US" sz="3200" dirty="0" err="1"/>
              <a:t>perpustakaan</a:t>
            </a:r>
            <a:r>
              <a:rPr lang="en-US" sz="3200" dirty="0"/>
              <a:t>, </a:t>
            </a:r>
            <a:r>
              <a:rPr lang="en-US" sz="3200" dirty="0" err="1"/>
              <a:t>mulai</a:t>
            </a:r>
            <a:r>
              <a:rPr lang="en-US" sz="3200" dirty="0"/>
              <a:t> </a:t>
            </a:r>
            <a:r>
              <a:rPr lang="en-US" sz="3200" dirty="0" err="1"/>
              <a:t>dari</a:t>
            </a:r>
            <a:r>
              <a:rPr lang="en-US" sz="3200" dirty="0"/>
              <a:t> tur </a:t>
            </a:r>
            <a:r>
              <a:rPr lang="en-US" sz="3200" dirty="0" err="1"/>
              <a:t>orientasi</a:t>
            </a:r>
            <a:r>
              <a:rPr lang="en-US" sz="3200" dirty="0"/>
              <a:t> </a:t>
            </a:r>
            <a:r>
              <a:rPr lang="en-US" sz="3200" dirty="0" err="1"/>
              <a:t>hingga</a:t>
            </a:r>
            <a:r>
              <a:rPr lang="en-US" sz="3200" dirty="0"/>
              <a:t> </a:t>
            </a:r>
            <a:r>
              <a:rPr lang="en-US" sz="3200" dirty="0" err="1"/>
              <a:t>arahan</a:t>
            </a:r>
            <a:r>
              <a:rPr lang="en-US" sz="3200" dirty="0"/>
              <a:t> </a:t>
            </a:r>
            <a:r>
              <a:rPr lang="en-US" sz="3200" dirty="0" err="1"/>
              <a:t>memanfaatkan</a:t>
            </a:r>
            <a:r>
              <a:rPr lang="en-US" sz="3200" dirty="0"/>
              <a:t> </a:t>
            </a:r>
            <a:r>
              <a:rPr lang="en-US" sz="3200" dirty="0" err="1"/>
              <a:t>koleksi</a:t>
            </a:r>
            <a:r>
              <a:rPr lang="en-US" sz="3200" dirty="0"/>
              <a:t> </a:t>
            </a:r>
            <a:r>
              <a:rPr lang="en-US" sz="3200" dirty="0" err="1"/>
              <a:t>khusus</a:t>
            </a:r>
            <a:r>
              <a:rPr lang="en-US" sz="3200" dirty="0"/>
              <a:t> </a:t>
            </a:r>
            <a:r>
              <a:rPr lang="en-US" sz="3200" dirty="0" err="1"/>
              <a:t>atau</a:t>
            </a:r>
            <a:r>
              <a:rPr lang="en-US" sz="3200" dirty="0"/>
              <a:t> </a:t>
            </a:r>
            <a:r>
              <a:rPr lang="en-US" sz="3200" dirty="0" err="1"/>
              <a:t>menyediakan</a:t>
            </a:r>
            <a:r>
              <a:rPr lang="en-US" sz="3200" dirty="0"/>
              <a:t> </a:t>
            </a:r>
            <a:r>
              <a:rPr lang="en-US" sz="3200" dirty="0" err="1"/>
              <a:t>bibliografi</a:t>
            </a:r>
            <a:r>
              <a:rPr lang="en-US" sz="3200" dirty="0"/>
              <a:t> </a:t>
            </a:r>
            <a:r>
              <a:rPr lang="en-US" sz="3200" dirty="0" err="1"/>
              <a:t>subjek</a:t>
            </a:r>
            <a:r>
              <a:rPr lang="en-US" sz="3200" dirty="0"/>
              <a:t> </a:t>
            </a:r>
            <a:r>
              <a:rPr lang="en-US" sz="3200" dirty="0" err="1"/>
              <a:t>tertentu</a:t>
            </a:r>
            <a:r>
              <a:rPr lang="en-US" sz="3200" dirty="0"/>
              <a:t>. </a:t>
            </a:r>
            <a:endParaRPr lang="en-US" sz="3200" dirty="0" smtClean="0"/>
          </a:p>
          <a:p>
            <a:pPr algn="just"/>
            <a:r>
              <a:rPr lang="en-US" sz="3200" dirty="0" smtClean="0"/>
              <a:t>4</a:t>
            </a:r>
            <a:r>
              <a:rPr lang="en-US" sz="3200" dirty="0"/>
              <a:t>. Poster </a:t>
            </a:r>
            <a:r>
              <a:rPr lang="en-US" sz="3200" dirty="0" err="1"/>
              <a:t>Poster</a:t>
            </a:r>
            <a:r>
              <a:rPr lang="en-US" sz="3200" dirty="0"/>
              <a:t> </a:t>
            </a:r>
            <a:r>
              <a:rPr lang="en-US" sz="3200" dirty="0" err="1"/>
              <a:t>atau</a:t>
            </a:r>
            <a:r>
              <a:rPr lang="en-US" sz="3200" dirty="0"/>
              <a:t> placard </a:t>
            </a:r>
            <a:r>
              <a:rPr lang="en-US" sz="3200" dirty="0" err="1"/>
              <a:t>berupa</a:t>
            </a:r>
            <a:r>
              <a:rPr lang="en-US" sz="3200" dirty="0"/>
              <a:t> </a:t>
            </a:r>
            <a:r>
              <a:rPr lang="en-US" sz="3200" dirty="0" err="1"/>
              <a:t>kertas</a:t>
            </a:r>
            <a:r>
              <a:rPr lang="en-US" sz="3200" dirty="0"/>
              <a:t> </a:t>
            </a:r>
            <a:r>
              <a:rPr lang="en-US" sz="3200" dirty="0" err="1"/>
              <a:t>tunggal</a:t>
            </a:r>
            <a:r>
              <a:rPr lang="en-US" sz="3200" dirty="0"/>
              <a:t>, </a:t>
            </a:r>
            <a:r>
              <a:rPr lang="en-US" sz="3200" dirty="0" err="1"/>
              <a:t>berukuran</a:t>
            </a:r>
            <a:r>
              <a:rPr lang="en-US" sz="3200" dirty="0"/>
              <a:t> </a:t>
            </a:r>
            <a:r>
              <a:rPr lang="en-US" sz="3200" dirty="0" err="1"/>
              <a:t>besar</a:t>
            </a:r>
            <a:r>
              <a:rPr lang="en-US" sz="3200" dirty="0"/>
              <a:t>, </a:t>
            </a:r>
            <a:r>
              <a:rPr lang="en-US" sz="3200" dirty="0" err="1"/>
              <a:t>biasanya</a:t>
            </a:r>
            <a:r>
              <a:rPr lang="en-US" sz="3200" dirty="0"/>
              <a:t> </a:t>
            </a:r>
            <a:r>
              <a:rPr lang="en-US" sz="3200" dirty="0" err="1"/>
              <a:t>tercetak</a:t>
            </a:r>
            <a:r>
              <a:rPr lang="en-US" sz="3200" dirty="0"/>
              <a:t> </a:t>
            </a:r>
            <a:r>
              <a:rPr lang="en-US" sz="3200" dirty="0" err="1"/>
              <a:t>pada</a:t>
            </a:r>
            <a:r>
              <a:rPr lang="en-US" sz="3200" dirty="0"/>
              <a:t> </a:t>
            </a:r>
            <a:r>
              <a:rPr lang="en-US" sz="3200" dirty="0" err="1"/>
              <a:t>satu</a:t>
            </a:r>
            <a:r>
              <a:rPr lang="en-US" sz="3200" dirty="0"/>
              <a:t> </a:t>
            </a:r>
            <a:r>
              <a:rPr lang="en-US" sz="3200" dirty="0" err="1"/>
              <a:t>sisi</a:t>
            </a:r>
            <a:r>
              <a:rPr lang="en-US" sz="3200" dirty="0"/>
              <a:t> </a:t>
            </a:r>
            <a:r>
              <a:rPr lang="en-US" sz="3200" dirty="0" err="1"/>
              <a:t>berisi</a:t>
            </a:r>
            <a:r>
              <a:rPr lang="en-US" sz="3200" dirty="0"/>
              <a:t> </a:t>
            </a:r>
            <a:r>
              <a:rPr lang="en-US" sz="3200" dirty="0" err="1"/>
              <a:t>pengumuman</a:t>
            </a:r>
            <a:r>
              <a:rPr lang="en-US" sz="3200" dirty="0"/>
              <a:t> </a:t>
            </a:r>
            <a:r>
              <a:rPr lang="en-US" sz="3200" dirty="0" err="1"/>
              <a:t>atau</a:t>
            </a:r>
            <a:r>
              <a:rPr lang="en-US" sz="3200" dirty="0"/>
              <a:t> </a:t>
            </a:r>
            <a:r>
              <a:rPr lang="en-US" sz="3200" dirty="0" err="1"/>
              <a:t>iklan</a:t>
            </a:r>
            <a:r>
              <a:rPr lang="en-US" sz="3200" dirty="0"/>
              <a:t>, </a:t>
            </a:r>
            <a:r>
              <a:rPr lang="en-US" sz="3200" dirty="0" err="1"/>
              <a:t>ditempelkan</a:t>
            </a:r>
            <a:r>
              <a:rPr lang="en-US" sz="3200" dirty="0"/>
              <a:t> </a:t>
            </a:r>
            <a:r>
              <a:rPr lang="en-US" sz="3200" dirty="0" err="1"/>
              <a:t>didinding</a:t>
            </a:r>
            <a:r>
              <a:rPr lang="en-US" sz="3200" dirty="0"/>
              <a:t> </a:t>
            </a:r>
            <a:r>
              <a:rPr lang="en-US" sz="3200" dirty="0" err="1"/>
              <a:t>atau</a:t>
            </a:r>
            <a:r>
              <a:rPr lang="en-US" sz="3200" dirty="0"/>
              <a:t> </a:t>
            </a:r>
            <a:r>
              <a:rPr lang="en-US" sz="3200" dirty="0" err="1"/>
              <a:t>papan</a:t>
            </a:r>
            <a:r>
              <a:rPr lang="en-US" sz="3200" dirty="0"/>
              <a:t> </a:t>
            </a:r>
            <a:r>
              <a:rPr lang="en-US" sz="3200" dirty="0" err="1"/>
              <a:t>pengumuman</a:t>
            </a:r>
            <a:r>
              <a:rPr lang="en-US" sz="3200" dirty="0"/>
              <a:t>. </a:t>
            </a:r>
            <a:r>
              <a:rPr lang="en-US" sz="3200" dirty="0" err="1"/>
              <a:t>Keunggulan</a:t>
            </a:r>
            <a:r>
              <a:rPr lang="en-US" sz="3200" dirty="0"/>
              <a:t>: </a:t>
            </a:r>
            <a:r>
              <a:rPr lang="en-US" sz="3200" dirty="0" err="1"/>
              <a:t>bentuk</a:t>
            </a:r>
            <a:r>
              <a:rPr lang="en-US" sz="3200" dirty="0"/>
              <a:t> </a:t>
            </a:r>
            <a:r>
              <a:rPr lang="en-US" sz="3200" dirty="0" err="1"/>
              <a:t>lebih</a:t>
            </a:r>
            <a:r>
              <a:rPr lang="en-US" sz="3200" dirty="0"/>
              <a:t> </a:t>
            </a:r>
            <a:r>
              <a:rPr lang="en-US" sz="3200" dirty="0" err="1"/>
              <a:t>menarik</a:t>
            </a:r>
            <a:r>
              <a:rPr lang="en-US" sz="3200" dirty="0"/>
              <a:t>, </a:t>
            </a:r>
            <a:r>
              <a:rPr lang="en-US" sz="3200" dirty="0" err="1"/>
              <a:t>dan</a:t>
            </a:r>
            <a:r>
              <a:rPr lang="en-US" sz="3200" dirty="0"/>
              <a:t> </a:t>
            </a:r>
            <a:r>
              <a:rPr lang="en-US" sz="3200" dirty="0" err="1"/>
              <a:t>dapat</a:t>
            </a:r>
            <a:r>
              <a:rPr lang="en-US" sz="3200" dirty="0"/>
              <a:t> </a:t>
            </a:r>
            <a:r>
              <a:rPr lang="en-US" sz="3200" dirty="0" err="1"/>
              <a:t>diletakkan</a:t>
            </a:r>
            <a:r>
              <a:rPr lang="en-US" sz="3200" dirty="0"/>
              <a:t> </a:t>
            </a:r>
            <a:r>
              <a:rPr lang="en-US" sz="3200" dirty="0" err="1"/>
              <a:t>pada</a:t>
            </a:r>
            <a:r>
              <a:rPr lang="en-US" sz="3200" dirty="0"/>
              <a:t> </a:t>
            </a:r>
            <a:r>
              <a:rPr lang="en-US" sz="3200" dirty="0" err="1"/>
              <a:t>lokasi</a:t>
            </a:r>
            <a:r>
              <a:rPr lang="en-US" sz="3200" dirty="0"/>
              <a:t> </a:t>
            </a:r>
            <a:r>
              <a:rPr lang="en-US" sz="3200" dirty="0" err="1"/>
              <a:t>berlainan</a:t>
            </a:r>
            <a:r>
              <a:rPr lang="en-US" sz="3200" dirty="0"/>
              <a:t>. </a:t>
            </a:r>
            <a:r>
              <a:rPr lang="en-US" sz="3200" dirty="0" err="1"/>
              <a:t>Kelemahannya</a:t>
            </a:r>
            <a:r>
              <a:rPr lang="en-US" sz="3200" dirty="0"/>
              <a:t>: </a:t>
            </a:r>
            <a:r>
              <a:rPr lang="en-US" sz="3200" dirty="0" err="1"/>
              <a:t>cepat</a:t>
            </a:r>
            <a:r>
              <a:rPr lang="en-US" sz="3200" dirty="0"/>
              <a:t> </a:t>
            </a:r>
            <a:r>
              <a:rPr lang="en-US" sz="3200" dirty="0" err="1"/>
              <a:t>usang</a:t>
            </a:r>
            <a:r>
              <a:rPr lang="en-US" sz="3200" dirty="0"/>
              <a:t>, </a:t>
            </a:r>
            <a:r>
              <a:rPr lang="en-US" sz="3200" dirty="0" err="1"/>
              <a:t>dan</a:t>
            </a:r>
            <a:r>
              <a:rPr lang="en-US" sz="3200" dirty="0"/>
              <a:t> </a:t>
            </a:r>
            <a:r>
              <a:rPr lang="en-US" sz="3200" dirty="0" err="1"/>
              <a:t>tidak</a:t>
            </a:r>
            <a:r>
              <a:rPr lang="en-US" sz="3200" dirty="0"/>
              <a:t> </a:t>
            </a:r>
            <a:r>
              <a:rPr lang="en-US" sz="3200" dirty="0" err="1"/>
              <a:t>ada</a:t>
            </a:r>
            <a:r>
              <a:rPr lang="en-US" sz="3200" dirty="0"/>
              <a:t> </a:t>
            </a:r>
            <a:r>
              <a:rPr lang="en-US" sz="3200" dirty="0" err="1"/>
              <a:t>masukan</a:t>
            </a:r>
            <a:r>
              <a:rPr lang="en-US" sz="3200" dirty="0"/>
              <a:t> </a:t>
            </a:r>
            <a:r>
              <a:rPr lang="en-US" sz="3200" dirty="0" err="1"/>
              <a:t>langsung</a:t>
            </a:r>
            <a:r>
              <a:rPr lang="en-US" sz="3200" dirty="0"/>
              <a:t> </a:t>
            </a:r>
            <a:r>
              <a:rPr lang="en-US" sz="3200" dirty="0" err="1"/>
              <a:t>dari</a:t>
            </a:r>
            <a:r>
              <a:rPr lang="en-US" sz="3200" dirty="0"/>
              <a:t> </a:t>
            </a:r>
            <a:r>
              <a:rPr lang="en-US" sz="3200" dirty="0" err="1"/>
              <a:t>pemustaka</a:t>
            </a:r>
            <a:r>
              <a:rPr lang="en-US" sz="3200" dirty="0"/>
              <a:t>.</a:t>
            </a:r>
            <a:endParaRPr lang="en-US" sz="3200" i="1" dirty="0"/>
          </a:p>
        </p:txBody>
      </p:sp>
    </p:spTree>
    <p:extLst>
      <p:ext uri="{BB962C8B-B14F-4D97-AF65-F5344CB8AC3E}">
        <p14:creationId xmlns:p14="http://schemas.microsoft.com/office/powerpoint/2010/main" val="248911639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b44e663bd468ed97ce8eaafb5ef46aa90474a9d"/>
  <p:tag name="ISPRING_RESOURCE_PATHS_HASH_PRESENTER" val="7a43c722c2fdab5e9ba4506e6d69bdc3cd5d2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
      </a:majorFont>
      <a:minorFont>
        <a:latin typeface="Gill Sans"/>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pitchFamily="32" charset="0"/>
            <a:ea typeface="ヒラギノ角ゴ ProN W3" pitchFamily="32" charset="-128"/>
            <a:sym typeface="Gill Sans" pitchFamily="32"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pitchFamily="32" charset="0"/>
            <a:ea typeface="ヒラギノ角ゴ ProN W3" pitchFamily="32" charset="-128"/>
            <a:sym typeface="Gill Sans" pitchFamily="32"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2583</TotalTime>
  <Pages>0</Pages>
  <Words>1258</Words>
  <Characters>0</Characters>
  <Application>Microsoft Office PowerPoint</Application>
  <PresentationFormat>Custom</PresentationFormat>
  <Lines>0</Lines>
  <Paragraphs>60</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Title &amp; Subtitle</vt:lpstr>
      <vt:lpstr>Custom Design</vt:lpstr>
      <vt:lpstr>PENDIDIKAN PEMUSTAKA PUST4104/LAYANAN PERPUSTAKAAN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KARTONO</dc:creator>
  <cp:lastModifiedBy>user</cp:lastModifiedBy>
  <cp:revision>268</cp:revision>
  <dcterms:modified xsi:type="dcterms:W3CDTF">2022-08-26T07:27:17Z</dcterms:modified>
</cp:coreProperties>
</file>