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65" r:id="rId6"/>
    <p:sldId id="266" r:id="rId7"/>
    <p:sldId id="268" r:id="rId8"/>
    <p:sldId id="269" r:id="rId9"/>
    <p:sldId id="267" r:id="rId10"/>
    <p:sldId id="275" r:id="rId11"/>
    <p:sldId id="276" r:id="rId12"/>
    <p:sldId id="278" r:id="rId13"/>
    <p:sldId id="270" r:id="rId14"/>
    <p:sldId id="271" r:id="rId15"/>
    <p:sldId id="279" r:id="rId16"/>
    <p:sldId id="272" r:id="rId17"/>
    <p:sldId id="273" r:id="rId18"/>
    <p:sldId id="280" r:id="rId19"/>
    <p:sldId id="281" r:id="rId20"/>
    <p:sldId id="283" r:id="rId21"/>
    <p:sldId id="282" r:id="rId22"/>
    <p:sldId id="284" r:id="rId23"/>
    <p:sldId id="287" r:id="rId24"/>
    <p:sldId id="286" r:id="rId25"/>
    <p:sldId id="264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D58671"/>
    <a:srgbClr val="C3C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2385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4810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8687" y="1151930"/>
            <a:ext cx="2452688" cy="31789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25" y="1151930"/>
            <a:ext cx="7215188" cy="31789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2367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86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03" y="1826122"/>
            <a:ext cx="5186660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826122"/>
            <a:ext cx="5186661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2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3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94603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97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5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94" y="365001"/>
            <a:ext cx="2628305" cy="5812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03" y="365001"/>
            <a:ext cx="7745016" cy="5812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5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44521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99526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21578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25" y="1946672"/>
            <a:ext cx="4833938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946672"/>
            <a:ext cx="4833938" cy="4018359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94938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916420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46363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1816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37653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398137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>
                <a:sym typeface="Gill Sans" pitchFamily="32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381518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97658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8687" y="178594"/>
            <a:ext cx="2452688" cy="5786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25" y="178594"/>
            <a:ext cx="7215188" cy="5786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24738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1668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75020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0649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03" y="1826122"/>
            <a:ext cx="5186660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826122"/>
            <a:ext cx="5186661" cy="435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15736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4078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11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25" y="3536156"/>
            <a:ext cx="4833938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3536156"/>
            <a:ext cx="4833938" cy="794742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748469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127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90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90554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7980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94" y="365001"/>
            <a:ext cx="2628305" cy="5812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03" y="365001"/>
            <a:ext cx="7745016" cy="5812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336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53332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80156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1068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1290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n-US" noProof="0">
                <a:sym typeface="Gill Sans" pitchFamily="32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79038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25" y="3536156"/>
            <a:ext cx="9810750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0625" y="1151930"/>
            <a:ext cx="9810750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31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03" y="365001"/>
            <a:ext cx="10516195" cy="132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1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90625" y="178594"/>
            <a:ext cx="9810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25" y="1946672"/>
            <a:ext cx="9810750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17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4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74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702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2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758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5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216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673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9130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587" indent="-347130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5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03" y="365001"/>
            <a:ext cx="10516195" cy="132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3260-B92D-477E-9BA8-858F8F09AA4E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646B-D688-46C0-BAD0-08EF6C3FCCDD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94" y="0"/>
            <a:ext cx="12930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4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C9E5-A6B1-739F-5A83-A43CCCAA6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187" y="1416034"/>
            <a:ext cx="10697625" cy="2148114"/>
          </a:xfrm>
        </p:spPr>
        <p:txBody>
          <a:bodyPr/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ORIENTASI TUTORIAL DAN TINJAUAN KONSEP DASAR PEMBINAAN MINAT BACA</a:t>
            </a:r>
            <a:b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</a:b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INISIASI KE-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1</a:t>
            </a:r>
            <a:endParaRPr lang="en-ID" sz="2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AAAC7-270F-73DD-2D66-61E0EA9D959B}"/>
              </a:ext>
            </a:extLst>
          </p:cNvPr>
          <p:cNvSpPr txBox="1">
            <a:spLocks/>
          </p:cNvSpPr>
          <p:nvPr/>
        </p:nvSpPr>
        <p:spPr bwMode="auto">
          <a:xfrm>
            <a:off x="1915886" y="3564148"/>
            <a:ext cx="7808760" cy="12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1pPr>
            <a:lvl2pPr marL="321457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2pPr>
            <a:lvl3pPr marL="642915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3pPr>
            <a:lvl4pPr marL="964372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4pPr>
            <a:lvl5pPr marL="1285829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None/>
              <a:defRPr sz="225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5pPr>
            <a:lvl6pPr marL="1607287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6pPr>
            <a:lvl7pPr marL="1928744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7pPr>
            <a:lvl8pPr marL="2250201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8pPr>
            <a:lvl9pPr marL="2571659" indent="0" algn="ctr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None/>
              <a:defRPr sz="225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Mata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Kuliah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Pembinaan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Minat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 Baca 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Program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Studi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Ilmu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Perpustakaan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 (S1)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</a:b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Fakultas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 Hukum,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Ilmu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Sosial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, dan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Ilmu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Aparajita" pitchFamily="34" charset="0"/>
              </a:rPr>
              <a:t>Politik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cs typeface="Aparajita" pitchFamily="34" charset="0"/>
            </a:endParaRPr>
          </a:p>
          <a:p>
            <a:pPr algn="just">
              <a:spcBef>
                <a:spcPts val="0"/>
              </a:spcBef>
            </a:pPr>
            <a:endParaRPr lang="en-ID" sz="20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algn="l">
              <a:spcBef>
                <a:spcPts val="0"/>
              </a:spcBef>
            </a:pPr>
            <a:endParaRPr lang="en-ID" sz="2000" kern="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50E46-E9E6-11C9-2B4A-1C9027058BEA}"/>
              </a:ext>
            </a:extLst>
          </p:cNvPr>
          <p:cNvSpPr txBox="1"/>
          <p:nvPr/>
        </p:nvSpPr>
        <p:spPr>
          <a:xfrm>
            <a:off x="2866571" y="4934134"/>
            <a:ext cx="6458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Penulis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 	 : Anjas Alifah Bakry,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S.Hum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,. M.A.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Email     	 : anjasbakry@gmail.com</a:t>
            </a:r>
          </a:p>
          <a:p>
            <a:pPr algn="just">
              <a:spcBef>
                <a:spcPts val="0"/>
              </a:spcBef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Penelaah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	 :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Surya Adi Sasmita, S.Hum., M.A</a:t>
            </a:r>
            <a:endParaRPr lang="en-ID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04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A19167-B43F-2874-9352-361AEB0618EC}"/>
              </a:ext>
            </a:extLst>
          </p:cNvPr>
          <p:cNvSpPr/>
          <p:nvPr/>
        </p:nvSpPr>
        <p:spPr>
          <a:xfrm>
            <a:off x="562709" y="3366480"/>
            <a:ext cx="10719582" cy="30447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 yang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minat</a:t>
            </a: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terhadap suatu buku, maka ia akan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mempunyai pengetahuan </a:t>
            </a: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 luas tentang buku tersebut</a:t>
            </a:r>
            <a:endParaRPr lang="en-ID" sz="2000" dirty="0">
              <a:solidFill>
                <a:schemeClr val="bg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 buku yang dipelajari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 sesuai dengan minat </a:t>
            </a: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kita, kita tidak akan belajar dengan baik, karena hal tersebut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 mempunyai daya tarik </a:t>
            </a: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 mempelajarinya. Kita enggan untuk membaca karena kita tidak mendapatkan kepuasan dari bacaan tersebut. </a:t>
            </a:r>
            <a:endParaRPr lang="en-ID" sz="2000" dirty="0">
              <a:solidFill>
                <a:schemeClr val="bg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sinilah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 pustakawan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membangkitkan minat baca melalui cara-cara yang dapat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merangsang minat membaca pemustaka</a:t>
            </a: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2000" dirty="0">
              <a:solidFill>
                <a:schemeClr val="bg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Koleksi yang menarik minat </a:t>
            </a:r>
            <a:r>
              <a:rPr lang="id-ID" sz="20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pemustaka akan lebih mudah dipelajari dan disimpan, karena minat akan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 semangat dalam membaca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42EB3-2355-D5BD-5BD1-DC7960D744D3}"/>
              </a:ext>
            </a:extLst>
          </p:cNvPr>
          <p:cNvSpPr/>
          <p:nvPr/>
        </p:nvSpPr>
        <p:spPr>
          <a:xfrm>
            <a:off x="1019255" y="2751926"/>
            <a:ext cx="9278295" cy="5899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Peran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Perpustakaan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dalam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Mengembangkan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Minat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Baca Masyarakat</a:t>
            </a:r>
            <a:endParaRPr lang="en-ID" sz="2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826719-E6B8-3619-BE38-250CB10FC485}"/>
              </a:ext>
            </a:extLst>
          </p:cNvPr>
          <p:cNvSpPr/>
          <p:nvPr/>
        </p:nvSpPr>
        <p:spPr bwMode="auto">
          <a:xfrm>
            <a:off x="2627084" y="554637"/>
            <a:ext cx="9934673" cy="7557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algn="ctr">
              <a:spcBef>
                <a:spcPts val="505"/>
              </a:spcBef>
              <a:spcAft>
                <a:spcPts val="0"/>
              </a:spcAft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Konsep-konsep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Dasar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Pembinaan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Minat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Baca</a:t>
            </a:r>
            <a:endParaRPr lang="en-ID" sz="3200" b="1" kern="0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8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55220" y="245147"/>
            <a:ext cx="9934673" cy="8802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Tujuan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Fungsi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Pembinaan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Minat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5AFC1D-D711-B469-3176-2321CF84A6F5}"/>
              </a:ext>
            </a:extLst>
          </p:cNvPr>
          <p:cNvSpPr/>
          <p:nvPr/>
        </p:nvSpPr>
        <p:spPr>
          <a:xfrm>
            <a:off x="323551" y="3506371"/>
            <a:ext cx="3390313" cy="22262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accent4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Mengembangkan masyarakat</a:t>
            </a:r>
            <a:r>
              <a:rPr lang="id-ID" sz="2000" b="1" spc="-235" dirty="0">
                <a:solidFill>
                  <a:schemeClr val="accent4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4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 dengan penekanan pada penciptaan lingkungan membaca untuk</a:t>
            </a:r>
            <a:r>
              <a:rPr lang="id-ID" sz="2000" b="1" spc="5" dirty="0">
                <a:solidFill>
                  <a:schemeClr val="accent4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4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semua</a:t>
            </a:r>
            <a:r>
              <a:rPr lang="id-ID" sz="2000" b="1" spc="5" dirty="0">
                <a:solidFill>
                  <a:schemeClr val="accent4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4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jenis</a:t>
            </a:r>
            <a:r>
              <a:rPr lang="id-ID" sz="2000" b="1" spc="5" dirty="0">
                <a:solidFill>
                  <a:schemeClr val="accent4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4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bacaan.</a:t>
            </a:r>
            <a:endParaRPr lang="en-ID" sz="20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2EFD1-A937-F5F4-C4C6-D0ACE61F9D29}"/>
              </a:ext>
            </a:extLst>
          </p:cNvPr>
          <p:cNvSpPr/>
          <p:nvPr/>
        </p:nvSpPr>
        <p:spPr>
          <a:xfrm>
            <a:off x="597873" y="2180491"/>
            <a:ext cx="2841673" cy="6998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Tujuan pembinaan minat baca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4CBEB56-39DD-A3A8-7742-BA58CB8D3295}"/>
              </a:ext>
            </a:extLst>
          </p:cNvPr>
          <p:cNvSpPr/>
          <p:nvPr/>
        </p:nvSpPr>
        <p:spPr>
          <a:xfrm>
            <a:off x="1674050" y="3084341"/>
            <a:ext cx="689317" cy="29190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7CA833-A3E2-10F4-4456-8651A59511CB}"/>
              </a:ext>
            </a:extLst>
          </p:cNvPr>
          <p:cNvSpPr/>
          <p:nvPr/>
        </p:nvSpPr>
        <p:spPr>
          <a:xfrm>
            <a:off x="4178104" y="2650362"/>
            <a:ext cx="7835705" cy="37201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18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Mewujudkan suatu sistem untuk penumbuhkembangan minat baca yang sesuai dengan kebutuhan masyarakat.</a:t>
            </a:r>
            <a:endParaRPr lang="en-ID" sz="18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18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Menyelenggarakan program penumbuhkembangan minat baca yang sesuai dengan kebutuhan masyarakat dan pembangunan.</a:t>
            </a:r>
            <a:endParaRPr lang="en-ID" sz="18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18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Menumbuhkembangkan minat baca semua lapisan masyarakat untuk mengantisipasi perkembangan ilmu pengetahuan dan teknologi.</a:t>
            </a:r>
            <a:endParaRPr lang="en-ID" sz="18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18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Menyediakan berbagai jenis koleksi perpustakaan sebagai bahan bacaan sesuai dengan kebutuhan pengguna jasa perpustakaan.</a:t>
            </a:r>
            <a:endParaRPr lang="en-ID" sz="18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18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Mengembangkan minat dan selera dalam membaca.</a:t>
            </a:r>
            <a:endParaRPr lang="en-ID" sz="18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18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Terampil dalam menyeleksi, dan menggunakan buku.</a:t>
            </a:r>
            <a:endParaRPr lang="en-ID" sz="18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18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Mampu mengevaluasi materi bacaan dan memiliki kebiasaan efektif dalam membaca informasi.</a:t>
            </a:r>
            <a:endParaRPr lang="en-ID" sz="18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18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Memiliki kesenangan dalam membaca.</a:t>
            </a:r>
            <a:endParaRPr lang="en-ID" sz="18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B96A8-965C-CD86-5008-AB6632FC456E}"/>
              </a:ext>
            </a:extLst>
          </p:cNvPr>
          <p:cNvSpPr/>
          <p:nvPr/>
        </p:nvSpPr>
        <p:spPr>
          <a:xfrm>
            <a:off x="4534485" y="2180491"/>
            <a:ext cx="2841673" cy="513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Tujuan khusus </a:t>
            </a:r>
            <a:endParaRPr lang="en-ID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6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5AFC1D-D711-B469-3176-2321CF84A6F5}"/>
              </a:ext>
            </a:extLst>
          </p:cNvPr>
          <p:cNvSpPr/>
          <p:nvPr/>
        </p:nvSpPr>
        <p:spPr>
          <a:xfrm>
            <a:off x="178191" y="3338439"/>
            <a:ext cx="5181600" cy="27604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12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Sumber terhadap pelaksanaan kegiatan penumbuhkembangan minat baca.</a:t>
            </a:r>
            <a:endParaRPr lang="en-ID" sz="20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2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Pedoman atau referensi terhadap kegiatan-kegiatan yang dilakukan demi menumbuhkembangkan minat baca.</a:t>
            </a:r>
            <a:endParaRPr lang="en-ID" sz="20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2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Tolok ukur atau parameter terhadap keberhasilan penumbuhkembangan minat baca.</a:t>
            </a:r>
            <a:endParaRPr lang="en-ID" sz="20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2EFD1-A937-F5F4-C4C6-D0ACE61F9D29}"/>
              </a:ext>
            </a:extLst>
          </p:cNvPr>
          <p:cNvSpPr/>
          <p:nvPr/>
        </p:nvSpPr>
        <p:spPr>
          <a:xfrm>
            <a:off x="675248" y="2136891"/>
            <a:ext cx="2841673" cy="6998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Fungsi pembinaan minat baca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4CBEB56-39DD-A3A8-7742-BA58CB8D3295}"/>
              </a:ext>
            </a:extLst>
          </p:cNvPr>
          <p:cNvSpPr/>
          <p:nvPr/>
        </p:nvSpPr>
        <p:spPr>
          <a:xfrm>
            <a:off x="1751425" y="2941646"/>
            <a:ext cx="689317" cy="29190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7CA833-A3E2-10F4-4456-8651A59511CB}"/>
              </a:ext>
            </a:extLst>
          </p:cNvPr>
          <p:cNvSpPr/>
          <p:nvPr/>
        </p:nvSpPr>
        <p:spPr>
          <a:xfrm>
            <a:off x="5570808" y="2650362"/>
            <a:ext cx="6443001" cy="37201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60325" lvl="0" indent="-266700" algn="just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Penyusunan program dibuat secara komprehensif yang meliputi berbagai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aspek yang</a:t>
            </a:r>
            <a:r>
              <a:rPr lang="id-ID" sz="2000" b="1" spc="-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terkait;</a:t>
            </a:r>
            <a:endParaRPr lang="en-ID" sz="2000" b="1" spc="0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266700" marR="60325" lvl="0" indent="-2667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Program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tersebut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perlu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didukung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oleh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kebutuhan-kebutuhan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b="1" spc="-23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diperlukan seperti dana, bahan bacaan, tenaga yang membina, dan lain-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lain;</a:t>
            </a:r>
            <a:endParaRPr lang="en-ID" sz="2000" b="1" spc="0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266700" marR="60325" lvl="0" indent="-2667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Program tersebut perlu dipantau pelaksanaannya agar tidak menyimpang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dari</a:t>
            </a:r>
            <a:r>
              <a:rPr lang="id-ID" sz="2000" b="1" spc="-1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program</a:t>
            </a:r>
            <a:r>
              <a:rPr lang="id-ID" sz="2000" b="1" spc="-1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b="1" spc="-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telah</a:t>
            </a:r>
            <a:r>
              <a:rPr lang="id-ID" sz="2000" b="1" spc="-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direncanakan;</a:t>
            </a:r>
            <a:endParaRPr lang="en-ID" sz="2000" b="1" spc="0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266700" marR="60325" lvl="0" indent="-266700" algn="just">
              <a:lnSpc>
                <a:spcPct val="113000"/>
              </a:lnSpc>
              <a:buSzPct val="100000"/>
              <a:buFont typeface="+mj-lt"/>
              <a:buAutoNum type="arabicPeriod"/>
            </a:pP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Pelaksanaan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program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perlu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diteliti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serta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dinilai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apakah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mencapai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sasarannya</a:t>
            </a:r>
            <a:r>
              <a:rPr lang="id-ID" sz="2000" b="1" spc="-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atau</a:t>
            </a:r>
            <a:r>
              <a:rPr lang="id-ID" sz="2000" b="1" spc="-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tidak.</a:t>
            </a:r>
            <a:endParaRPr lang="en-ID" sz="2000" b="1" spc="0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B96A8-965C-CD86-5008-AB6632FC456E}"/>
              </a:ext>
            </a:extLst>
          </p:cNvPr>
          <p:cNvSpPr/>
          <p:nvPr/>
        </p:nvSpPr>
        <p:spPr>
          <a:xfrm>
            <a:off x="6056144" y="2136891"/>
            <a:ext cx="4846318" cy="513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Fungsi</a:t>
            </a:r>
            <a:r>
              <a:rPr lang="en-US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dapat</a:t>
            </a:r>
            <a:r>
              <a:rPr lang="en-US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diwujudkan</a:t>
            </a:r>
            <a:r>
              <a:rPr lang="en-US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melalui</a:t>
            </a:r>
            <a:r>
              <a:rPr lang="en-US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:</a:t>
            </a:r>
            <a:endParaRPr lang="en-ID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CA54F6D-6549-8D5E-D4D8-6162A8D469A5}"/>
              </a:ext>
            </a:extLst>
          </p:cNvPr>
          <p:cNvSpPr/>
          <p:nvPr/>
        </p:nvSpPr>
        <p:spPr>
          <a:xfrm>
            <a:off x="3727938" y="2335237"/>
            <a:ext cx="1885071" cy="3151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29B36-A208-2F69-40CA-BD36720D379E}"/>
              </a:ext>
            </a:extLst>
          </p:cNvPr>
          <p:cNvSpPr/>
          <p:nvPr/>
        </p:nvSpPr>
        <p:spPr bwMode="auto">
          <a:xfrm>
            <a:off x="2655220" y="245147"/>
            <a:ext cx="9934673" cy="8802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Tujuan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Fungsi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Pembinaan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Minat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4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27084" y="554637"/>
            <a:ext cx="9934673" cy="9084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7000"/>
              </a:lnSpc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Prinsip-prinsip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Pembinaan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Minat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ECA8DD-4E3C-5A2A-9288-FB7D6BF4CB9C}"/>
              </a:ext>
            </a:extLst>
          </p:cNvPr>
          <p:cNvSpPr/>
          <p:nvPr/>
        </p:nvSpPr>
        <p:spPr>
          <a:xfrm>
            <a:off x="116001" y="2955979"/>
            <a:ext cx="4399728" cy="16775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29845">
              <a:lnSpc>
                <a:spcPct val="112000"/>
              </a:lnSpc>
              <a:spcAft>
                <a:spcPts val="0"/>
              </a:spcAft>
            </a:pPr>
            <a:r>
              <a:rPr lang="id-ID" sz="2000" b="1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Prinsip membaca yang perlu diperhatikan oleh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pustakawan</a:t>
            </a:r>
            <a:r>
              <a:rPr lang="id-ID" sz="2000" b="1" spc="-235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id-ID" sz="2000" b="1" spc="-15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membina</a:t>
            </a:r>
            <a:r>
              <a:rPr lang="id-ID" sz="2000" b="1" spc="-5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 mengembangkan minat</a:t>
            </a:r>
            <a:r>
              <a:rPr lang="id-ID" sz="2000" b="1" spc="-5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baca</a:t>
            </a:r>
            <a:r>
              <a:rPr lang="id-ID" sz="2000" b="1" spc="-5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5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sebagai berikut.</a:t>
            </a:r>
            <a:endParaRPr lang="en-ID" sz="2000" b="1" dirty="0">
              <a:solidFill>
                <a:schemeClr val="accent5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90B27AA-DF02-1FB3-D527-7C589575A66A}"/>
              </a:ext>
            </a:extLst>
          </p:cNvPr>
          <p:cNvSpPr/>
          <p:nvPr/>
        </p:nvSpPr>
        <p:spPr>
          <a:xfrm>
            <a:off x="4662268" y="3260192"/>
            <a:ext cx="548640" cy="10691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534D3F-24F4-2585-0FB9-2F59ED880781}"/>
              </a:ext>
            </a:extLst>
          </p:cNvPr>
          <p:cNvSpPr/>
          <p:nvPr/>
        </p:nvSpPr>
        <p:spPr>
          <a:xfrm>
            <a:off x="5357447" y="1969477"/>
            <a:ext cx="6834553" cy="37701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65125" lvl="1" indent="-365125" algn="just">
              <a:lnSpc>
                <a:spcPct val="112000"/>
              </a:lnSpc>
              <a:buFont typeface="+mj-lt"/>
              <a:buAutoNum type="arabicPeriod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 merupakan proses berpikir yang kompleks.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65125" lvl="1" indent="-365125" algn="just">
              <a:lnSpc>
                <a:spcPct val="112000"/>
              </a:lnSpc>
              <a:buFont typeface="+mj-lt"/>
              <a:buAutoNum type="arabicPeriod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Kemampuan membaca tiap orang berbeda-beda.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65125" lvl="1" indent="-365125" algn="just">
              <a:lnSpc>
                <a:spcPct val="112000"/>
              </a:lnSpc>
              <a:buFont typeface="+mj-lt"/>
              <a:buAutoNum type="arabicPeriod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Pembinaan kemampuan membaca atas dasar evaluasi.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65125" lvl="1" indent="-365125" algn="just">
              <a:lnSpc>
                <a:spcPct val="112000"/>
              </a:lnSpc>
              <a:buFont typeface="+mj-lt"/>
              <a:buAutoNum type="arabicPeriod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 harus menjadi pengalaman yang memuaskan.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65125" lvl="1" indent="-365125" algn="just">
              <a:lnSpc>
                <a:spcPct val="112000"/>
              </a:lnSpc>
              <a:buFont typeface="+mj-lt"/>
              <a:buAutoNum type="arabicPeriod"/>
              <a:tabLst>
                <a:tab pos="9144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Kemahiran membaca perlu keahlian yang kontinyu.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65125" lvl="1" indent="-365125" algn="just">
              <a:lnSpc>
                <a:spcPct val="112000"/>
              </a:lnSpc>
              <a:buFont typeface="+mj-lt"/>
              <a:buAutoNum type="arabicPeriod"/>
              <a:tabLst>
                <a:tab pos="9144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Evaluasi yang kontinu dan komprehensif merupakan batu loncatan dalam pembinaan minat baca.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65125" lvl="1" indent="-365125" algn="just">
              <a:lnSpc>
                <a:spcPct val="112000"/>
              </a:lnSpc>
              <a:buFont typeface="+mj-lt"/>
              <a:buAutoNum type="arabicPeriod"/>
              <a:tabLst>
                <a:tab pos="9144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 yang baik merupakan syarat mutlak keberhasilan belajar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4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27084" y="554637"/>
            <a:ext cx="9934673" cy="82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Keterampilan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Berbahasa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F25645-32E3-5132-B989-5F7983C0A585}"/>
              </a:ext>
            </a:extLst>
          </p:cNvPr>
          <p:cNvSpPr/>
          <p:nvPr/>
        </p:nvSpPr>
        <p:spPr>
          <a:xfrm>
            <a:off x="1856938" y="2139329"/>
            <a:ext cx="2968283" cy="82399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Aspek-aspek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ketrampilan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berbahasa</a:t>
            </a:r>
            <a:endParaRPr lang="en-ID" sz="2000" b="1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8B18F41-140A-F9DB-6AFA-20D2A39FBA7C}"/>
              </a:ext>
            </a:extLst>
          </p:cNvPr>
          <p:cNvSpPr/>
          <p:nvPr/>
        </p:nvSpPr>
        <p:spPr>
          <a:xfrm>
            <a:off x="3033377" y="3078347"/>
            <a:ext cx="615404" cy="23563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6EA202-F252-E05D-54B5-DE84408DE52B}"/>
              </a:ext>
            </a:extLst>
          </p:cNvPr>
          <p:cNvSpPr/>
          <p:nvPr/>
        </p:nvSpPr>
        <p:spPr>
          <a:xfrm>
            <a:off x="1505244" y="3429000"/>
            <a:ext cx="3861581" cy="124251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0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Empat keterampilan dasar berbahasa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saling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terkait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yaitu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:</a:t>
            </a:r>
            <a:r>
              <a:rPr lang="id-ID" sz="20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menyimak, berbicara, menulis, dan membaca</a:t>
            </a:r>
            <a:endParaRPr lang="en-ID" sz="20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CDC3A6-1C98-796A-76D2-3C292697AE3E}"/>
              </a:ext>
            </a:extLst>
          </p:cNvPr>
          <p:cNvSpPr/>
          <p:nvPr/>
        </p:nvSpPr>
        <p:spPr>
          <a:xfrm>
            <a:off x="5514537" y="3621913"/>
            <a:ext cx="675249" cy="82399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B67795-E814-A46F-2250-5BA845764F81}"/>
              </a:ext>
            </a:extLst>
          </p:cNvPr>
          <p:cNvSpPr/>
          <p:nvPr/>
        </p:nvSpPr>
        <p:spPr>
          <a:xfrm>
            <a:off x="6337498" y="3223079"/>
            <a:ext cx="5183942" cy="1654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3" indent="-266700" algn="just">
              <a:buFont typeface="+mj-lt"/>
              <a:buAutoNum type="arabicPeriod"/>
            </a:pP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Hubungan</a:t>
            </a:r>
            <a:r>
              <a:rPr lang="id-ID" sz="2000" b="1" spc="-1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Menyimak</a:t>
            </a:r>
            <a:r>
              <a:rPr lang="id-ID" sz="2000" b="1" spc="-1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dengan</a:t>
            </a:r>
            <a:r>
              <a:rPr lang="id-ID" sz="2000" b="1" spc="-1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Berbicara</a:t>
            </a:r>
            <a:endParaRPr lang="en-US" sz="2000" b="1" spc="0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266700" lvl="3" indent="-266700" algn="just">
              <a:buFont typeface="+mj-lt"/>
              <a:buAutoNum type="arabicPeriod"/>
            </a:pP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Hubungan</a:t>
            </a:r>
            <a:r>
              <a:rPr lang="id-ID" sz="2000" b="1" spc="-2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Menyimak</a:t>
            </a:r>
            <a:r>
              <a:rPr lang="id-ID" sz="2000" b="1" spc="-2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</a:t>
            </a:r>
            <a:r>
              <a:rPr lang="id-ID" sz="2000" b="1" spc="-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endParaRPr lang="en-ID" sz="2000" b="1" spc="0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266700" lvl="3" indent="-266700" algn="just">
              <a:buFont typeface="+mj-lt"/>
              <a:buAutoNum type="arabicPeriod"/>
            </a:pP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Hubungan</a:t>
            </a:r>
            <a:r>
              <a:rPr lang="id-ID" sz="2000" b="1" spc="-2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b="1" spc="-1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</a:t>
            </a:r>
            <a:r>
              <a:rPr lang="id-ID" sz="2000" b="1" spc="-1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Menulis</a:t>
            </a:r>
            <a:endParaRPr lang="en-ID" sz="2000" b="1" spc="0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266700" lvl="3" indent="-266700" algn="just">
              <a:buFont typeface="+mj-lt"/>
              <a:buAutoNum type="arabicPeriod"/>
            </a:pP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Hubungan</a:t>
            </a:r>
            <a:r>
              <a:rPr lang="id-ID" sz="2000" b="1" spc="-1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Menulis</a:t>
            </a:r>
            <a:r>
              <a:rPr lang="id-ID" sz="2000" b="1" spc="-1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dengan Berbicara</a:t>
            </a:r>
            <a:endParaRPr lang="en-ID" sz="2000" b="1" spc="0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4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55219" y="209576"/>
            <a:ext cx="9934673" cy="8239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Bahasa dan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Membaca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B67795-E814-A46F-2250-5BA845764F81}"/>
              </a:ext>
            </a:extLst>
          </p:cNvPr>
          <p:cNvSpPr/>
          <p:nvPr/>
        </p:nvSpPr>
        <p:spPr>
          <a:xfrm>
            <a:off x="0" y="2057919"/>
            <a:ext cx="8088923" cy="42678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Kemampuan mengembangkan bahasa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sesuai usia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terkait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dengan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kemampuan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menulis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sesuai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usia.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endParaRPr lang="en-ID" sz="1800" b="1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Kesulitan dalam dimensi bentuk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pemahaman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bahasa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dapat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mengakibatkan masalah</a:t>
            </a:r>
            <a:r>
              <a:rPr lang="id-ID" sz="1800" b="1" spc="-1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memecahkan kode bacaan.</a:t>
            </a:r>
            <a:endParaRPr lang="en-ID" sz="1800" b="1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Anak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bermasalah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mengembangkan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pengetahuan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tentang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bentuk bahasanya dapat bermasalah dalam memahami struktur bunyi dan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 memahami hubungan huruf-bunyi yang diperlukan untuk memecahkan</a:t>
            </a:r>
            <a:r>
              <a:rPr lang="id-ID" sz="1800" b="1" spc="-23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kode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bahasa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tulis.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endParaRPr lang="en-ID" sz="1800" b="1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pihak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lain,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anak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berkesulitan</a:t>
            </a:r>
            <a:r>
              <a:rPr lang="id-ID" sz="1800" b="1" spc="25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memahami</a:t>
            </a:r>
            <a:r>
              <a:rPr lang="id-ID" sz="1800" b="1" spc="25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isi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bahasa mungkin akan dapat memecahkan kode dengan mudah, tetapi mereka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mungkin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berkesulitan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memahami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apa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dibacanya.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endParaRPr lang="en-ID" sz="1800" b="1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Kita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juga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mungkin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berkesulitan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karena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berkesulitan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id-ID" sz="1800" b="1" spc="-23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menggunakan bahasa. </a:t>
            </a:r>
            <a:endParaRPr lang="en-ID" sz="1800" b="1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2864A-0A6B-FA6C-E87E-292566573966}"/>
              </a:ext>
            </a:extLst>
          </p:cNvPr>
          <p:cNvSpPr/>
          <p:nvPr/>
        </p:nvSpPr>
        <p:spPr>
          <a:xfrm>
            <a:off x="620232" y="1376276"/>
            <a:ext cx="5475768" cy="643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Permasalahan</a:t>
            </a:r>
            <a:r>
              <a:rPr lang="en-US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Bahasa, </a:t>
            </a:r>
            <a:r>
              <a:rPr lang="en-US" sz="2000" b="1" dirty="0" err="1">
                <a:latin typeface="Candara" panose="020E0502030303020204" pitchFamily="34" charset="0"/>
              </a:rPr>
              <a:t>Membaca</a:t>
            </a:r>
            <a:r>
              <a:rPr lang="en-US" sz="2000" b="1" dirty="0">
                <a:latin typeface="Candara" panose="020E0502030303020204" pitchFamily="34" charset="0"/>
              </a:rPr>
              <a:t>, dan </a:t>
            </a:r>
            <a:r>
              <a:rPr lang="en-US" sz="2000" b="1" dirty="0" err="1">
                <a:latin typeface="Candara" panose="020E0502030303020204" pitchFamily="34" charset="0"/>
              </a:rPr>
              <a:t>Menulis</a:t>
            </a:r>
            <a:endParaRPr lang="en-ID" sz="2000" b="1" dirty="0">
              <a:latin typeface="Candara" panose="020E0502030303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4ADCD0-DC71-AF3A-3E90-AF53BD952363}"/>
              </a:ext>
            </a:extLst>
          </p:cNvPr>
          <p:cNvSpPr/>
          <p:nvPr/>
        </p:nvSpPr>
        <p:spPr>
          <a:xfrm>
            <a:off x="8314006" y="2058707"/>
            <a:ext cx="3877994" cy="283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Pembaca harus dapat masuk ke dalam semacam dialog</a:t>
            </a:r>
            <a:r>
              <a:rPr lang="id-ID" sz="1800" b="1" spc="-23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dengan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penulis.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Untuk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belajar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mengerti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suatu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teks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diperlukan</a:t>
            </a:r>
            <a:r>
              <a:rPr lang="id-ID" sz="1800" b="1" spc="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pengembangan strategi untuk memahami maksud penulis. </a:t>
            </a:r>
            <a:endParaRPr lang="en-ID" sz="1800" b="1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Teks yang berbeda </a:t>
            </a:r>
            <a:r>
              <a:rPr lang="id-ID" sz="1800" b="1" spc="-235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memerlukan</a:t>
            </a:r>
            <a:r>
              <a:rPr lang="id-ID" sz="1800" b="1" spc="-1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strategi</a:t>
            </a:r>
            <a:r>
              <a:rPr lang="id-ID" sz="1800" b="1" spc="1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1800" b="1" spc="-10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berbeda untuk memahaminya.</a:t>
            </a:r>
            <a:endParaRPr lang="en-ID" sz="1800" b="1" dirty="0">
              <a:solidFill>
                <a:schemeClr val="tx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3858C0-FB58-7085-3161-29706679FFF7}"/>
              </a:ext>
            </a:extLst>
          </p:cNvPr>
          <p:cNvSpPr/>
          <p:nvPr/>
        </p:nvSpPr>
        <p:spPr>
          <a:xfrm>
            <a:off x="8773550" y="1376276"/>
            <a:ext cx="2391508" cy="643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Pemecahan</a:t>
            </a:r>
            <a:endParaRPr lang="en-ID" sz="2000" b="1" dirty="0">
              <a:latin typeface="Candara" panose="020E0502030303020204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3E1B913-48C7-8807-805B-0411397EDFA4}"/>
              </a:ext>
            </a:extLst>
          </p:cNvPr>
          <p:cNvSpPr/>
          <p:nvPr/>
        </p:nvSpPr>
        <p:spPr>
          <a:xfrm>
            <a:off x="6527409" y="1376276"/>
            <a:ext cx="1561514" cy="64319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92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55219" y="209576"/>
            <a:ext cx="9934673" cy="8239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Keterampilan</a:t>
            </a:r>
            <a:r>
              <a:rPr lang="id-ID" sz="3200" b="1" spc="-2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id-ID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Membaca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B67795-E814-A46F-2250-5BA845764F81}"/>
              </a:ext>
            </a:extLst>
          </p:cNvPr>
          <p:cNvSpPr/>
          <p:nvPr/>
        </p:nvSpPr>
        <p:spPr>
          <a:xfrm>
            <a:off x="620232" y="3043218"/>
            <a:ext cx="7981069" cy="30198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Keterampilan membaca yang dimiliki seseorang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bertolak dari keterampilan menyimak dan berbicara.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Keterampilan membaca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dibangun oleh kerangka pemahaman aspek kebahasaan yang diperolehnya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dari aktivitas menyimak yang dilakukan. 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Kadar</a:t>
            </a:r>
            <a:r>
              <a:rPr lang="id-ID" sz="2000" b="1" spc="25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kemampuan ini dibangun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pula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oleh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aktivitasnya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berbicara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sehingga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pondasi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awal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tersebut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bertemali</a:t>
            </a:r>
            <a:r>
              <a:rPr lang="id-ID" sz="2000" b="1" spc="-1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secara</a:t>
            </a:r>
            <a:r>
              <a:rPr lang="id-ID" sz="2000" b="1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erat</a:t>
            </a:r>
            <a:r>
              <a:rPr lang="id-ID" sz="2000" b="1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</a:t>
            </a:r>
            <a:r>
              <a:rPr lang="id-ID" sz="2000" b="1" spc="-2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membentuk</a:t>
            </a:r>
            <a:r>
              <a:rPr lang="id-ID" sz="2000" b="1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keterampilan</a:t>
            </a:r>
            <a:r>
              <a:rPr lang="id-ID" sz="2000" b="1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b="1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seseorang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2864A-0A6B-FA6C-E87E-292566573966}"/>
              </a:ext>
            </a:extLst>
          </p:cNvPr>
          <p:cNvSpPr/>
          <p:nvPr/>
        </p:nvSpPr>
        <p:spPr>
          <a:xfrm>
            <a:off x="620232" y="1443556"/>
            <a:ext cx="5475768" cy="643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Kegiatan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merupakan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bagian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dari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keterampilan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berbahasa</a:t>
            </a:r>
            <a:endParaRPr lang="en-ID" sz="2000" b="1" dirty="0">
              <a:latin typeface="Candara" panose="020E0502030303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3858C0-FB58-7085-3161-29706679FFF7}"/>
              </a:ext>
            </a:extLst>
          </p:cNvPr>
          <p:cNvSpPr/>
          <p:nvPr/>
        </p:nvSpPr>
        <p:spPr>
          <a:xfrm>
            <a:off x="8088923" y="1308996"/>
            <a:ext cx="2269589" cy="14935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Menyimak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Berbicara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 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Menulis  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3E1B913-48C7-8807-805B-0411397EDFA4}"/>
              </a:ext>
            </a:extLst>
          </p:cNvPr>
          <p:cNvSpPr/>
          <p:nvPr/>
        </p:nvSpPr>
        <p:spPr>
          <a:xfrm>
            <a:off x="6311704" y="1377685"/>
            <a:ext cx="1561514" cy="82399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D0673A0-933E-E388-A189-20F6BD8F473F}"/>
              </a:ext>
            </a:extLst>
          </p:cNvPr>
          <p:cNvSpPr/>
          <p:nvPr/>
        </p:nvSpPr>
        <p:spPr>
          <a:xfrm>
            <a:off x="3025183" y="2192192"/>
            <a:ext cx="1087275" cy="74558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088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13016" y="310930"/>
            <a:ext cx="9934673" cy="7284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Proses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Membaca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B67795-E814-A46F-2250-5BA845764F81}"/>
              </a:ext>
            </a:extLst>
          </p:cNvPr>
          <p:cNvSpPr/>
          <p:nvPr/>
        </p:nvSpPr>
        <p:spPr>
          <a:xfrm>
            <a:off x="267287" y="2815257"/>
            <a:ext cx="11924714" cy="36722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60325" lvl="0" indent="-3429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Mengamati</a:t>
            </a:r>
            <a:r>
              <a:rPr lang="id-ID" sz="2000" spc="46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simbol-simbol</a:t>
            </a:r>
            <a:r>
              <a:rPr lang="id-ID" sz="2000" spc="44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tulisan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Menginterpretasikan apa yang diamati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Mengikuti urutan yang bersifat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linier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baris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kata-kata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tertulis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Menghubungkan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kata-kata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(dan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maknanya)</a:t>
            </a:r>
            <a:r>
              <a:rPr lang="id-ID" sz="2000" spc="43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dengan</a:t>
            </a:r>
            <a:r>
              <a:rPr lang="id-ID" sz="2000" spc="42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pengalaman</a:t>
            </a:r>
            <a:r>
              <a:rPr lang="id-ID" sz="2000" spc="43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</a:t>
            </a:r>
            <a:r>
              <a:rPr lang="id-ID" sz="2000" spc="42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pengetahuan</a:t>
            </a:r>
            <a:r>
              <a:rPr lang="id-ID" sz="2000" spc="43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spc="43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telah</a:t>
            </a:r>
            <a:r>
              <a:rPr lang="id-ID" sz="2000" spc="42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dipunyai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Membuat referensi dan evaluasi materi yang dibaca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Mengingat apa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 dipelajari sebelumnya dan memasukkan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gagasan-gagasan dan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fakta-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fakta baru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Membangun asosiasi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Menyikapi secara personal kegiatan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atau tugas membaca sesuai dengan interesnya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Mengumpulkan serta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menata</a:t>
            </a:r>
            <a:r>
              <a:rPr lang="id-ID" sz="2000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semua</a:t>
            </a:r>
            <a:r>
              <a:rPr lang="id-ID" sz="2000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tanggapan</a:t>
            </a:r>
            <a:r>
              <a:rPr lang="id-ID" sz="2000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indera</a:t>
            </a:r>
            <a:r>
              <a:rPr lang="id-ID" sz="2000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untuk memahami materi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spc="-1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dibaca.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2864A-0A6B-FA6C-E87E-292566573966}"/>
              </a:ext>
            </a:extLst>
          </p:cNvPr>
          <p:cNvSpPr/>
          <p:nvPr/>
        </p:nvSpPr>
        <p:spPr>
          <a:xfrm>
            <a:off x="5251890" y="1203298"/>
            <a:ext cx="6053842" cy="13467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adalah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suatu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proses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dilakukan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serta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digunakan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oleh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pembaca untuk memperoleh pesan yang hendak disampaikan oleh penulis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melalui media kata-kata atau bahasa tulis. </a:t>
            </a:r>
            <a:endParaRPr lang="en-ID" sz="2000" b="1" dirty="0">
              <a:latin typeface="Candara" panose="020E0502030303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3858C0-FB58-7085-3161-29706679FFF7}"/>
              </a:ext>
            </a:extLst>
          </p:cNvPr>
          <p:cNvSpPr/>
          <p:nvPr/>
        </p:nvSpPr>
        <p:spPr>
          <a:xfrm>
            <a:off x="1928387" y="1321932"/>
            <a:ext cx="2269589" cy="89407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Proses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D0673A0-933E-E388-A189-20F6BD8F473F}"/>
              </a:ext>
            </a:extLst>
          </p:cNvPr>
          <p:cNvSpPr/>
          <p:nvPr/>
        </p:nvSpPr>
        <p:spPr>
          <a:xfrm>
            <a:off x="2751660" y="2321280"/>
            <a:ext cx="623041" cy="457479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68094E-1914-D50E-675A-D2F75499F0D4}"/>
              </a:ext>
            </a:extLst>
          </p:cNvPr>
          <p:cNvSpPr/>
          <p:nvPr/>
        </p:nvSpPr>
        <p:spPr>
          <a:xfrm flipH="1">
            <a:off x="4473941" y="1531767"/>
            <a:ext cx="520743" cy="63672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646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55219" y="209576"/>
            <a:ext cx="9934673" cy="8239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Jenis-Jenis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Membaca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2864A-0A6B-FA6C-E87E-292566573966}"/>
              </a:ext>
            </a:extLst>
          </p:cNvPr>
          <p:cNvSpPr/>
          <p:nvPr/>
        </p:nvSpPr>
        <p:spPr>
          <a:xfrm>
            <a:off x="620232" y="2463645"/>
            <a:ext cx="5447098" cy="643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Berdasarkan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adanya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suara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dikeluarkan</a:t>
            </a:r>
            <a:endParaRPr lang="en-ID" sz="2000" b="1" dirty="0">
              <a:latin typeface="Candara" panose="020E0502030303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3858C0-FB58-7085-3161-29706679FFF7}"/>
              </a:ext>
            </a:extLst>
          </p:cNvPr>
          <p:cNvSpPr/>
          <p:nvPr/>
        </p:nvSpPr>
        <p:spPr>
          <a:xfrm>
            <a:off x="7479856" y="2224294"/>
            <a:ext cx="3207433" cy="11218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nyaring</a:t>
            </a:r>
            <a:r>
              <a:rPr lang="id-ID" sz="2000" b="1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endParaRPr lang="en-US" sz="2000" b="1" spc="-10" dirty="0"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 dalam</a:t>
            </a:r>
            <a:r>
              <a:rPr lang="id-ID" sz="2000" b="1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hati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3E1B913-48C7-8807-805B-0411397EDFA4}"/>
              </a:ext>
            </a:extLst>
          </p:cNvPr>
          <p:cNvSpPr/>
          <p:nvPr/>
        </p:nvSpPr>
        <p:spPr>
          <a:xfrm>
            <a:off x="6454725" y="2463645"/>
            <a:ext cx="637736" cy="64319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494E84-8076-4178-99BE-84FE04E96EDD}"/>
              </a:ext>
            </a:extLst>
          </p:cNvPr>
          <p:cNvSpPr/>
          <p:nvPr/>
        </p:nvSpPr>
        <p:spPr>
          <a:xfrm>
            <a:off x="620232" y="4350194"/>
            <a:ext cx="5447098" cy="643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Berdasarkan sifatnya</a:t>
            </a:r>
            <a:endParaRPr lang="en-ID" sz="2000" b="1" dirty="0">
              <a:latin typeface="Candara" panose="020E05020303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8CE1FF-B250-7BB0-C6DD-0F8DCCA83C99}"/>
              </a:ext>
            </a:extLst>
          </p:cNvPr>
          <p:cNvSpPr/>
          <p:nvPr/>
        </p:nvSpPr>
        <p:spPr>
          <a:xfrm>
            <a:off x="7479856" y="4091541"/>
            <a:ext cx="3207433" cy="11218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60325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 ekstensif</a:t>
            </a:r>
            <a:r>
              <a:rPr lang="id-ID" sz="2000" b="1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endParaRPr lang="en-US" sz="2000" b="1" spc="-5" dirty="0"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b="1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intensif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9D365D7-D1C9-BF28-3A4F-F81F24B256A0}"/>
              </a:ext>
            </a:extLst>
          </p:cNvPr>
          <p:cNvSpPr/>
          <p:nvPr/>
        </p:nvSpPr>
        <p:spPr>
          <a:xfrm>
            <a:off x="6454725" y="4330892"/>
            <a:ext cx="637736" cy="64319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71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55219" y="209576"/>
            <a:ext cx="9934673" cy="8239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Tujuan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Membaca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2864A-0A6B-FA6C-E87E-292566573966}"/>
              </a:ext>
            </a:extLst>
          </p:cNvPr>
          <p:cNvSpPr/>
          <p:nvPr/>
        </p:nvSpPr>
        <p:spPr>
          <a:xfrm>
            <a:off x="620232" y="1533379"/>
            <a:ext cx="10915276" cy="9937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0500" marR="646430" indent="228600" algn="just">
              <a:lnSpc>
                <a:spcPct val="112000"/>
              </a:lnSpc>
              <a:spcBef>
                <a:spcPts val="155"/>
              </a:spcBef>
              <a:spcAft>
                <a:spcPts val="0"/>
              </a:spcAf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Tujuan membaca mempunyai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kedudukan yang sangat penting dalam membaca karena akan berpengaruh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pada</a:t>
            </a:r>
            <a:r>
              <a:rPr lang="id-ID" sz="2000" b="1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proses</a:t>
            </a:r>
            <a:r>
              <a:rPr lang="id-ID" sz="2000" b="1" spc="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b="1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</a:t>
            </a:r>
            <a:r>
              <a:rPr lang="id-ID" sz="2000" b="1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pemahaman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membaca.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3858C0-FB58-7085-3161-29706679FFF7}"/>
              </a:ext>
            </a:extLst>
          </p:cNvPr>
          <p:cNvSpPr/>
          <p:nvPr/>
        </p:nvSpPr>
        <p:spPr>
          <a:xfrm>
            <a:off x="6096000" y="3187889"/>
            <a:ext cx="5025602" cy="32129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60325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Mendapatkan informasi faktual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Memperoleh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keterangan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tentang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sesuatu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khusus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problematis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Memberi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penilaian terhadap karya tulis seseorang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Memperoleh kenikmatan emosi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0325" lvl="0" indent="-342900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Mengisi waktu luang.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8CE1FF-B250-7BB0-C6DD-0F8DCCA83C99}"/>
              </a:ext>
            </a:extLst>
          </p:cNvPr>
          <p:cNvSpPr/>
          <p:nvPr/>
        </p:nvSpPr>
        <p:spPr>
          <a:xfrm>
            <a:off x="1097593" y="3429000"/>
            <a:ext cx="4280735" cy="14102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648335" lvl="0" indent="-342900" algn="just">
              <a:lnSpc>
                <a:spcPct val="112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Mendapatkan</a:t>
            </a:r>
            <a:r>
              <a:rPr lang="id-ID" sz="2000" spc="2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informasi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48335" lvl="0" indent="-342900" algn="just">
              <a:lnSpc>
                <a:spcPct val="112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Memperoleh</a:t>
            </a:r>
            <a:r>
              <a:rPr lang="id-ID" sz="2000" spc="2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pemahaman</a:t>
            </a:r>
            <a:endParaRPr lang="en-ID" sz="2000" dirty="0"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marR="648335" lvl="0" indent="-342900" algn="just">
              <a:lnSpc>
                <a:spcPct val="112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Memperoleh</a:t>
            </a:r>
            <a:r>
              <a:rPr lang="id-ID" sz="2000" spc="-2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kesenangan.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FC4AB8-E2A0-1CFA-7541-944056940EF4}"/>
              </a:ext>
            </a:extLst>
          </p:cNvPr>
          <p:cNvSpPr/>
          <p:nvPr/>
        </p:nvSpPr>
        <p:spPr>
          <a:xfrm>
            <a:off x="6077870" y="2785802"/>
            <a:ext cx="5025602" cy="7606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Tujuan membaca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secara khusus </a:t>
            </a:r>
            <a:endParaRPr lang="en-ID" sz="20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32B3FC-9F0A-DC1D-0B7E-42462AF9D4BA}"/>
              </a:ext>
            </a:extLst>
          </p:cNvPr>
          <p:cNvSpPr/>
          <p:nvPr/>
        </p:nvSpPr>
        <p:spPr>
          <a:xfrm>
            <a:off x="1088528" y="2785802"/>
            <a:ext cx="4280735" cy="66705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R="648335" algn="just">
              <a:lnSpc>
                <a:spcPct val="112000"/>
              </a:lnSpc>
            </a:pP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Tujuan membaca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secara umum</a:t>
            </a:r>
            <a:endParaRPr lang="en-ID" sz="2000" b="1" dirty="0">
              <a:solidFill>
                <a:schemeClr val="accent2">
                  <a:lumMod val="50000"/>
                </a:schemeClr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8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557252"/>
            <a:ext cx="10487644" cy="8998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Orientasi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Tutorial Dan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Belajar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Mandiri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Yang </a:t>
            </a:r>
            <a:r>
              <a:rPr lang="en-US" sz="30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Efektif</a:t>
            </a:r>
            <a:endParaRPr lang="en-ID"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C87C9F-B155-93EE-F89E-1EC71C284EB6}"/>
              </a:ext>
            </a:extLst>
          </p:cNvPr>
          <p:cNvSpPr/>
          <p:nvPr/>
        </p:nvSpPr>
        <p:spPr bwMode="auto">
          <a:xfrm>
            <a:off x="340074" y="3875310"/>
            <a:ext cx="3846287" cy="7402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err="1">
                <a:latin typeface="Candara" panose="020E0502030303020204" pitchFamily="34" charset="0"/>
              </a:rPr>
              <a:t>Capaian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Pembelajaran</a:t>
            </a:r>
            <a:endParaRPr kumimoji="0" lang="en-ID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ndara" panose="020E0502030303020204" pitchFamily="34" charset="0"/>
              <a:ea typeface="ヒラギノ角ゴ ProN W3" pitchFamily="32" charset="-128"/>
              <a:sym typeface="Gill Sans" pitchFamily="3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40382A-D935-D22E-4049-D92926D4EE4D}"/>
              </a:ext>
            </a:extLst>
          </p:cNvPr>
          <p:cNvSpPr/>
          <p:nvPr/>
        </p:nvSpPr>
        <p:spPr bwMode="auto">
          <a:xfrm>
            <a:off x="4469836" y="3715652"/>
            <a:ext cx="435428" cy="899885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32" charset="0"/>
              <a:ea typeface="ヒラギノ角ゴ ProN W3" pitchFamily="32" charset="-128"/>
              <a:sym typeface="Gill Sans" pitchFamily="3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50397B-2F71-D477-C347-D5CDB2AFBBEC}"/>
              </a:ext>
            </a:extLst>
          </p:cNvPr>
          <p:cNvSpPr/>
          <p:nvPr/>
        </p:nvSpPr>
        <p:spPr>
          <a:xfrm>
            <a:off x="5188739" y="2670630"/>
            <a:ext cx="6814575" cy="296091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531813" indent="-53181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Menjelaskan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tutorial,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kegiatan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dilakukan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mahasiswa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selama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tutorial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Pembinaan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Minat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Baca</a:t>
            </a:r>
          </a:p>
          <a:p>
            <a:pPr marL="531813" indent="-53181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Menjelaskan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ruang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lingkup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materi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mata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kuliah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Pembinaan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Minat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Baca</a:t>
            </a:r>
          </a:p>
          <a:p>
            <a:pPr marL="531813" indent="-53181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outline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peta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konsep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mata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kuliah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Pembinaan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Minat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Baca</a:t>
            </a:r>
          </a:p>
        </p:txBody>
      </p:sp>
    </p:spTree>
    <p:extLst>
      <p:ext uri="{BB962C8B-B14F-4D97-AF65-F5344CB8AC3E}">
        <p14:creationId xmlns:p14="http://schemas.microsoft.com/office/powerpoint/2010/main" val="83917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55219" y="209576"/>
            <a:ext cx="9934673" cy="8239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Manfaat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Membaca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2864A-0A6B-FA6C-E87E-292566573966}"/>
              </a:ext>
            </a:extLst>
          </p:cNvPr>
          <p:cNvSpPr/>
          <p:nvPr/>
        </p:nvSpPr>
        <p:spPr>
          <a:xfrm>
            <a:off x="153556" y="1540730"/>
            <a:ext cx="11884888" cy="9937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60325" algn="just">
              <a:lnSpc>
                <a:spcPct val="112000"/>
              </a:lnSpc>
              <a:spcBef>
                <a:spcPts val="20"/>
              </a:spcBef>
              <a:spcAft>
                <a:spcPts val="0"/>
              </a:spcAft>
            </a:pPr>
            <a:r>
              <a:rPr lang="id-ID" sz="2000" b="1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Manfaat </a:t>
            </a:r>
            <a:r>
              <a:rPr lang="en-US" sz="2000" b="1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dari membaca: </a:t>
            </a:r>
            <a:r>
              <a:rPr lang="id-ID" sz="2000" b="1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seseorang dapat memperluas cakrawala ilmu pengetahuan, menambah informasi bagi diri sendiri, meningkatkan pengetahuan serta menambah ide seseorang</a:t>
            </a:r>
            <a:endParaRPr lang="en-ID" sz="200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3858C0-FB58-7085-3161-29706679FFF7}"/>
              </a:ext>
            </a:extLst>
          </p:cNvPr>
          <p:cNvSpPr/>
          <p:nvPr/>
        </p:nvSpPr>
        <p:spPr>
          <a:xfrm>
            <a:off x="3022418" y="3777725"/>
            <a:ext cx="6203850" cy="21733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0850" lvl="3" indent="-366713" algn="just">
              <a:spcBef>
                <a:spcPts val="5"/>
              </a:spcBef>
              <a:buFont typeface="+mj-lt"/>
              <a:buAutoNum type="arabicPeriod"/>
            </a:pP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Meningkatkan</a:t>
            </a:r>
            <a:r>
              <a:rPr lang="id-ID" sz="2000" b="1" spc="-2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pengembangan</a:t>
            </a:r>
            <a:r>
              <a:rPr lang="id-ID" sz="2000" b="1" spc="-1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diri.</a:t>
            </a:r>
            <a:endParaRPr lang="en-ID" sz="2000" b="1" spc="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450850" lvl="3" indent="-366713" algn="just">
              <a:buFont typeface="+mj-lt"/>
              <a:buAutoNum type="arabicPeriod"/>
            </a:pP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Memenuhi</a:t>
            </a:r>
            <a:r>
              <a:rPr lang="id-ID" sz="2000" b="1" spc="-2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tuntutan</a:t>
            </a:r>
            <a:r>
              <a:rPr lang="id-ID" sz="2000" b="1" spc="-2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intelektual.</a:t>
            </a:r>
            <a:endParaRPr lang="en-ID" sz="2000" b="1" spc="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450850" lvl="3" indent="-366713" algn="just">
              <a:buFont typeface="+mj-lt"/>
              <a:buAutoNum type="arabicPeriod"/>
            </a:pP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Memenuhi</a:t>
            </a:r>
            <a:r>
              <a:rPr lang="id-ID" sz="2000" b="1" spc="-2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kepentingan</a:t>
            </a:r>
            <a:r>
              <a:rPr lang="id-ID" sz="2000" b="1" spc="-2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hidup.</a:t>
            </a:r>
            <a:endParaRPr lang="en-ID" sz="2000" b="1" spc="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450850" lvl="3" indent="-366713" algn="just">
              <a:buFont typeface="+mj-lt"/>
              <a:buAutoNum type="arabicPeriod"/>
            </a:pP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Meningkatkan</a:t>
            </a:r>
            <a:r>
              <a:rPr lang="id-ID" sz="2000" b="1" spc="-1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minatnya</a:t>
            </a:r>
            <a:r>
              <a:rPr lang="id-ID" sz="2000" b="1" spc="-2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terhadap</a:t>
            </a:r>
            <a:r>
              <a:rPr lang="id-ID" sz="2000" b="1" spc="-1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suatu</a:t>
            </a:r>
            <a:r>
              <a:rPr lang="id-ID" sz="2000" b="1" spc="-2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bidang.</a:t>
            </a:r>
            <a:endParaRPr lang="en-ID" sz="2000" b="1" spc="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450850" lvl="3" indent="-366713" algn="just">
              <a:buFont typeface="+mj-lt"/>
              <a:buAutoNum type="arabicPeriod"/>
            </a:pP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Mengetahui</a:t>
            </a:r>
            <a:r>
              <a:rPr lang="id-ID" sz="2000" b="1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hal-hal</a:t>
            </a:r>
            <a:r>
              <a:rPr lang="id-ID" sz="2000" b="1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b="1" spc="-2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spc="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aktual.</a:t>
            </a:r>
            <a:endParaRPr lang="en-ID" sz="2000" b="1" spc="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FC4AB8-E2A0-1CFA-7541-944056940EF4}"/>
              </a:ext>
            </a:extLst>
          </p:cNvPr>
          <p:cNvSpPr/>
          <p:nvPr/>
        </p:nvSpPr>
        <p:spPr>
          <a:xfrm>
            <a:off x="3238435" y="3264020"/>
            <a:ext cx="5771815" cy="7606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Menurut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Gray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&amp;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Rogers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(1995)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manfaat</a:t>
            </a:r>
            <a:r>
              <a:rPr lang="id-ID" sz="20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:</a:t>
            </a:r>
            <a:endParaRPr lang="en-ID" sz="20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5101D79-A7A7-BCD9-14EF-8185EBB454A8}"/>
              </a:ext>
            </a:extLst>
          </p:cNvPr>
          <p:cNvSpPr/>
          <p:nvPr/>
        </p:nvSpPr>
        <p:spPr>
          <a:xfrm>
            <a:off x="5662351" y="2637432"/>
            <a:ext cx="867297" cy="442844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49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55219" y="209576"/>
            <a:ext cx="9934673" cy="8239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Langkah-Langkah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Kegiatan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Membaca</a:t>
            </a:r>
            <a:endParaRPr lang="en-ID" sz="3200" b="1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2864A-0A6B-FA6C-E87E-292566573966}"/>
              </a:ext>
            </a:extLst>
          </p:cNvPr>
          <p:cNvSpPr/>
          <p:nvPr/>
        </p:nvSpPr>
        <p:spPr>
          <a:xfrm>
            <a:off x="887518" y="3195165"/>
            <a:ext cx="5447098" cy="643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Langkah dalam kegiatan membaca</a:t>
            </a:r>
            <a:endParaRPr lang="en-ID" sz="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3858C0-FB58-7085-3161-29706679FFF7}"/>
              </a:ext>
            </a:extLst>
          </p:cNvPr>
          <p:cNvSpPr/>
          <p:nvPr/>
        </p:nvSpPr>
        <p:spPr>
          <a:xfrm>
            <a:off x="7381382" y="2813539"/>
            <a:ext cx="3591418" cy="16359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Kegiatan pramembaca</a:t>
            </a:r>
            <a:endParaRPr lang="en-US" sz="2000" b="1" spc="5" dirty="0"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Kegiatan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endParaRPr lang="en-US" sz="2000" b="1" spc="5" dirty="0"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Kegiatan</a:t>
            </a:r>
            <a:r>
              <a:rPr lang="id-ID" sz="2000" b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b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pascamembaca</a:t>
            </a:r>
            <a:endParaRPr lang="en-ID" sz="2000" b="1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3E1B913-48C7-8807-805B-0411397EDFA4}"/>
              </a:ext>
            </a:extLst>
          </p:cNvPr>
          <p:cNvSpPr/>
          <p:nvPr/>
        </p:nvSpPr>
        <p:spPr>
          <a:xfrm>
            <a:off x="6539131" y="3138735"/>
            <a:ext cx="637736" cy="64319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341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25" y="1290702"/>
            <a:ext cx="9810750" cy="1714500"/>
          </a:xfrm>
        </p:spPr>
        <p:txBody>
          <a:bodyPr/>
          <a:lstStyle/>
          <a:p>
            <a:r>
              <a:rPr lang="id-ID" dirty="0">
                <a:solidFill>
                  <a:schemeClr val="accent6">
                    <a:lumMod val="50000"/>
                  </a:schemeClr>
                </a:solidFill>
                <a:latin typeface="Franklin Gothic Demi" panose="020B0703020102020204" pitchFamily="34" charset="0"/>
              </a:rPr>
              <a:t>TERIMAKASIH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3429000"/>
            <a:ext cx="9983592" cy="2591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Daftar Pustaka: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Sudarsana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2014.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Pembinaan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Baca. Tangerang Selatan: Universitas Terbuka.</a:t>
            </a: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Rosidi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Ajip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2016.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Pembinaan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Baca, Bahasa dan Sastra. Bandung: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Remaja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Rosda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7516" indent="0">
              <a:buNone/>
            </a:pPr>
            <a:endParaRPr lang="en-US" sz="2400" dirty="0"/>
          </a:p>
          <a:p>
            <a:pPr marL="187516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9338938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58199B-3840-2352-64ED-B04EA0653986}"/>
              </a:ext>
            </a:extLst>
          </p:cNvPr>
          <p:cNvSpPr/>
          <p:nvPr/>
        </p:nvSpPr>
        <p:spPr bwMode="auto">
          <a:xfrm>
            <a:off x="2627084" y="554636"/>
            <a:ext cx="9934673" cy="8387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32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Ruang</a:t>
            </a:r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fr-FR" sz="32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Lingkup</a:t>
            </a:r>
            <a:endParaRPr kumimoji="0" lang="en-ID" sz="32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ヒラギノ角ゴ ProN W3" pitchFamily="32" charset="-128"/>
              <a:sym typeface="Gill Sans" pitchFamily="3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0A1288-C30F-7FEE-B352-00DAD67C579B}"/>
              </a:ext>
            </a:extLst>
          </p:cNvPr>
          <p:cNvSpPr/>
          <p:nvPr/>
        </p:nvSpPr>
        <p:spPr>
          <a:xfrm>
            <a:off x="-159658" y="1985364"/>
            <a:ext cx="12511315" cy="6676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Mata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Kuliah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Pembinaan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Minat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Baca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dapat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diuraikan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dalam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9 Modul yang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akan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kita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bahas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dalam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8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Sesi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Tutorial 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89DF1A-9939-7358-96EC-646D63116897}"/>
              </a:ext>
            </a:extLst>
          </p:cNvPr>
          <p:cNvSpPr/>
          <p:nvPr/>
        </p:nvSpPr>
        <p:spPr>
          <a:xfrm>
            <a:off x="449943" y="3020042"/>
            <a:ext cx="2177141" cy="4499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Tutorial 1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A398E8-228F-DE17-5D4E-84E6A2D59677}"/>
              </a:ext>
            </a:extLst>
          </p:cNvPr>
          <p:cNvSpPr/>
          <p:nvPr/>
        </p:nvSpPr>
        <p:spPr>
          <a:xfrm>
            <a:off x="2888342" y="2911184"/>
            <a:ext cx="435429" cy="66765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6B1FD6-9446-48F9-56C4-BCD48437B9E9}"/>
              </a:ext>
            </a:extLst>
          </p:cNvPr>
          <p:cNvSpPr/>
          <p:nvPr/>
        </p:nvSpPr>
        <p:spPr>
          <a:xfrm>
            <a:off x="3686627" y="2840637"/>
            <a:ext cx="8302171" cy="920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Candara" panose="020E0502030303020204" pitchFamily="34" charset="0"/>
              </a:rPr>
              <a:t>Orientasi</a:t>
            </a:r>
            <a:r>
              <a:rPr lang="en-US" sz="2000" b="1" dirty="0">
                <a:latin typeface="Candara" panose="020E0502030303020204" pitchFamily="34" charset="0"/>
              </a:rPr>
              <a:t> tutorial dan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Konsep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dasar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tentang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peran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perpustakaan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dalam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pembinaan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minat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baca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dan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masyarakat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sebagai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pemakai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perpustakaan</a:t>
            </a:r>
            <a:endParaRPr lang="en-ID" sz="2000" b="1" dirty="0">
              <a:latin typeface="Candara" panose="020E0502030303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95BCFD-2089-7C8D-92C5-25D652D25B0E}"/>
              </a:ext>
            </a:extLst>
          </p:cNvPr>
          <p:cNvSpPr/>
          <p:nvPr/>
        </p:nvSpPr>
        <p:spPr>
          <a:xfrm>
            <a:off x="449943" y="4198792"/>
            <a:ext cx="2177141" cy="4499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Tutorial 2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20C679D-7AEC-7B1C-CC55-AC676A90ACB4}"/>
              </a:ext>
            </a:extLst>
          </p:cNvPr>
          <p:cNvSpPr/>
          <p:nvPr/>
        </p:nvSpPr>
        <p:spPr>
          <a:xfrm>
            <a:off x="2888342" y="4089934"/>
            <a:ext cx="435429" cy="66765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D1A137-9CBB-D031-FD6E-B514C11FF257}"/>
              </a:ext>
            </a:extLst>
          </p:cNvPr>
          <p:cNvSpPr/>
          <p:nvPr/>
        </p:nvSpPr>
        <p:spPr>
          <a:xfrm>
            <a:off x="3686626" y="3992496"/>
            <a:ext cx="8302171" cy="794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Kondisi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minat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baca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masyarakat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Indonesia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A45949-8BAC-7A94-BD03-72093511BFAD}"/>
              </a:ext>
            </a:extLst>
          </p:cNvPr>
          <p:cNvSpPr/>
          <p:nvPr/>
        </p:nvSpPr>
        <p:spPr>
          <a:xfrm>
            <a:off x="449943" y="5159832"/>
            <a:ext cx="2177141" cy="4499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Tutorial 3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BFD9A9-8151-3F6A-B9E4-3C8BADC6790F}"/>
              </a:ext>
            </a:extLst>
          </p:cNvPr>
          <p:cNvSpPr/>
          <p:nvPr/>
        </p:nvSpPr>
        <p:spPr>
          <a:xfrm>
            <a:off x="2888342" y="5050974"/>
            <a:ext cx="435429" cy="66765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69DE8C-2E1F-A714-466B-076F17E05708}"/>
              </a:ext>
            </a:extLst>
          </p:cNvPr>
          <p:cNvSpPr/>
          <p:nvPr/>
        </p:nvSpPr>
        <p:spPr>
          <a:xfrm>
            <a:off x="3686626" y="5069648"/>
            <a:ext cx="8302171" cy="794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Peran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perpustakaan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dalam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membina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minat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baca</a:t>
            </a:r>
            <a:endParaRPr lang="en-ID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8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58199B-3840-2352-64ED-B04EA0653986}"/>
              </a:ext>
            </a:extLst>
          </p:cNvPr>
          <p:cNvSpPr/>
          <p:nvPr/>
        </p:nvSpPr>
        <p:spPr bwMode="auto">
          <a:xfrm>
            <a:off x="2627084" y="554636"/>
            <a:ext cx="9934673" cy="8387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32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Ruang</a:t>
            </a:r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fr-FR" sz="32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Lingkup</a:t>
            </a:r>
            <a:endParaRPr kumimoji="0" lang="en-ID" sz="32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ヒラギノ角ゴ ProN W3" pitchFamily="32" charset="-128"/>
              <a:sym typeface="Gill Sans" pitchFamily="3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89DF1A-9939-7358-96EC-646D63116897}"/>
              </a:ext>
            </a:extLst>
          </p:cNvPr>
          <p:cNvSpPr/>
          <p:nvPr/>
        </p:nvSpPr>
        <p:spPr>
          <a:xfrm>
            <a:off x="1132101" y="2120158"/>
            <a:ext cx="2177141" cy="4499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Tutorial 4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A398E8-228F-DE17-5D4E-84E6A2D59677}"/>
              </a:ext>
            </a:extLst>
          </p:cNvPr>
          <p:cNvSpPr/>
          <p:nvPr/>
        </p:nvSpPr>
        <p:spPr>
          <a:xfrm>
            <a:off x="3570500" y="2011300"/>
            <a:ext cx="435429" cy="66765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6B1FD6-9446-48F9-56C4-BCD48437B9E9}"/>
              </a:ext>
            </a:extLst>
          </p:cNvPr>
          <p:cNvSpPr/>
          <p:nvPr/>
        </p:nvSpPr>
        <p:spPr>
          <a:xfrm>
            <a:off x="4339757" y="1969782"/>
            <a:ext cx="6821715" cy="738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Cara-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cara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pembinaan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minat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baca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5585A0-6F0A-81A1-673F-B29D57C3B9B5}"/>
              </a:ext>
            </a:extLst>
          </p:cNvPr>
          <p:cNvSpPr/>
          <p:nvPr/>
        </p:nvSpPr>
        <p:spPr>
          <a:xfrm>
            <a:off x="1132101" y="2972869"/>
            <a:ext cx="2177141" cy="4499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Tutorial 5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C811F74-640C-E919-EDA8-99E446D71AD3}"/>
              </a:ext>
            </a:extLst>
          </p:cNvPr>
          <p:cNvSpPr/>
          <p:nvPr/>
        </p:nvSpPr>
        <p:spPr>
          <a:xfrm>
            <a:off x="3570500" y="2864011"/>
            <a:ext cx="435429" cy="66765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A66F84-E2D8-41DA-DE53-6D75C13C0913}"/>
              </a:ext>
            </a:extLst>
          </p:cNvPr>
          <p:cNvSpPr/>
          <p:nvPr/>
        </p:nvSpPr>
        <p:spPr>
          <a:xfrm>
            <a:off x="4339757" y="2822493"/>
            <a:ext cx="6821715" cy="738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Motivasi dan metode pengembangan minat baca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1F965A-D215-5C17-B700-A8A2DE162CB0}"/>
              </a:ext>
            </a:extLst>
          </p:cNvPr>
          <p:cNvSpPr/>
          <p:nvPr/>
        </p:nvSpPr>
        <p:spPr>
          <a:xfrm>
            <a:off x="1132101" y="3814695"/>
            <a:ext cx="2177141" cy="4499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Tutorial 6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79E7A9-4ED1-FE58-0DB0-181DF6EE520F}"/>
              </a:ext>
            </a:extLst>
          </p:cNvPr>
          <p:cNvSpPr/>
          <p:nvPr/>
        </p:nvSpPr>
        <p:spPr>
          <a:xfrm>
            <a:off x="3570500" y="3705837"/>
            <a:ext cx="435429" cy="66765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89742A-B4A2-F22C-117D-6A34A1549DEF}"/>
              </a:ext>
            </a:extLst>
          </p:cNvPr>
          <p:cNvSpPr/>
          <p:nvPr/>
        </p:nvSpPr>
        <p:spPr>
          <a:xfrm>
            <a:off x="4339757" y="3664319"/>
            <a:ext cx="6821715" cy="738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Prinsip-prinsip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membaca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3BE563-5767-D662-F212-9F04976D3D76}"/>
              </a:ext>
            </a:extLst>
          </p:cNvPr>
          <p:cNvSpPr/>
          <p:nvPr/>
        </p:nvSpPr>
        <p:spPr>
          <a:xfrm>
            <a:off x="1132101" y="4654922"/>
            <a:ext cx="2177141" cy="4499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Tutorial 7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52960F1-A98C-8AD0-9AE8-DF396F849C21}"/>
              </a:ext>
            </a:extLst>
          </p:cNvPr>
          <p:cNvSpPr/>
          <p:nvPr/>
        </p:nvSpPr>
        <p:spPr>
          <a:xfrm>
            <a:off x="3570500" y="4546064"/>
            <a:ext cx="435429" cy="66765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E9E21F-9D49-4274-7C6A-D6AA130DE0BC}"/>
              </a:ext>
            </a:extLst>
          </p:cNvPr>
          <p:cNvSpPr/>
          <p:nvPr/>
        </p:nvSpPr>
        <p:spPr>
          <a:xfrm>
            <a:off x="4339757" y="4504546"/>
            <a:ext cx="6821715" cy="738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Prinsip-prinsip memilih bacaan yang tepat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39E28A-A8CA-D869-54E5-74666235D76C}"/>
              </a:ext>
            </a:extLst>
          </p:cNvPr>
          <p:cNvSpPr/>
          <p:nvPr/>
        </p:nvSpPr>
        <p:spPr>
          <a:xfrm>
            <a:off x="1132101" y="5487469"/>
            <a:ext cx="2177141" cy="4499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Tutorial 8</a:t>
            </a:r>
            <a:endParaRPr lang="en-ID" sz="2400" b="1" dirty="0">
              <a:latin typeface="Candara" panose="020E0502030303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9967FCD-D31B-E105-ECDC-3AEAD80AE292}"/>
              </a:ext>
            </a:extLst>
          </p:cNvPr>
          <p:cNvSpPr/>
          <p:nvPr/>
        </p:nvSpPr>
        <p:spPr>
          <a:xfrm>
            <a:off x="3570500" y="5378611"/>
            <a:ext cx="435429" cy="66765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8CBC72-3A7B-C64A-26E3-9D2D13ED9F17}"/>
              </a:ext>
            </a:extLst>
          </p:cNvPr>
          <p:cNvSpPr/>
          <p:nvPr/>
        </p:nvSpPr>
        <p:spPr>
          <a:xfrm>
            <a:off x="4339757" y="5337093"/>
            <a:ext cx="6821715" cy="738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Cara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memberi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pengalaman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pramembaca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dan </a:t>
            </a:r>
            <a:r>
              <a:rPr lang="en-US" sz="2000" b="1" i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story telling 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(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bercerita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)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dalam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merangsang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minat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baca</a:t>
            </a:r>
            <a:endParaRPr lang="en-ID" sz="20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27084" y="554637"/>
            <a:ext cx="9934673" cy="7284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32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Outline</a:t>
            </a:r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fr-FR" sz="32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Peta</a:t>
            </a:r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fr-FR" sz="32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Konsep</a:t>
            </a:r>
            <a:endParaRPr kumimoji="0" lang="en-ID" sz="32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ヒラギノ角ゴ ProN W3" pitchFamily="32" charset="-128"/>
              <a:sym typeface="Gill Sans" pitchFamily="3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E2880-CEA2-9072-E097-92E45FE24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5" b="18153"/>
          <a:stretch/>
        </p:blipFill>
        <p:spPr>
          <a:xfrm>
            <a:off x="1561515" y="1521385"/>
            <a:ext cx="8834510" cy="47819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7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27084" y="554636"/>
            <a:ext cx="9934673" cy="8387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32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Penilaian</a:t>
            </a:r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fr-FR" sz="3200" b="1" dirty="0" err="1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Mahasiswa</a:t>
            </a:r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endParaRPr kumimoji="0" lang="en-ID" sz="32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ヒラギノ角ゴ ProN W3" pitchFamily="32" charset="-128"/>
              <a:sym typeface="Gill Sans" pitchFamily="3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29CE-A115-459A-27E7-BAF332BC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2232125"/>
            <a:ext cx="10145485" cy="2644675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Mahasiswa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berhak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mendapat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nilai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tutorial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apabila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aktif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mengikuti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tutorial :</a:t>
            </a:r>
          </a:p>
          <a:p>
            <a:pPr marL="531813" indent="-354013">
              <a:lnSpc>
                <a:spcPct val="100000"/>
              </a:lnSpc>
              <a:spcBef>
                <a:spcPts val="0"/>
              </a:spcBef>
            </a:pP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Nilai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kehadiran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pada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kelas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Tuton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dan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kelas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Tuweb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(10%)</a:t>
            </a:r>
          </a:p>
          <a:p>
            <a:pPr marL="177800" indent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Maksimal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ketidakhadiran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2x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pertemuan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dari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total 8 tutorial</a:t>
            </a:r>
          </a:p>
          <a:p>
            <a:pPr marL="533400" indent="-355600">
              <a:lnSpc>
                <a:spcPct val="100000"/>
              </a:lnSpc>
              <a:spcBef>
                <a:spcPts val="0"/>
              </a:spcBef>
            </a:pP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Nilai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tutorial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terdiri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atas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nilai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rata-rata 3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tugas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tutorial (70%)</a:t>
            </a:r>
          </a:p>
          <a:p>
            <a:pPr marL="533400" indent="-15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Tugas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akan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diberikan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dan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dapat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dikerjakan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pada tutorial 3, 5 dan 7, </a:t>
            </a:r>
          </a:p>
          <a:p>
            <a:pPr marL="533400" indent="-355600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Nilai rata-rata 8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diskusi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dan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keaktifan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(20%)</a:t>
            </a:r>
          </a:p>
          <a:p>
            <a:pPr marL="533400" indent="-15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Diskusi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akan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diberikan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saat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tutorial </a:t>
            </a:r>
            <a:r>
              <a:rPr lang="en-US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berlangsung</a:t>
            </a:r>
            <a:endParaRPr lang="en-US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7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1BEFE-73ED-6443-55BA-234DED9A948D}"/>
              </a:ext>
            </a:extLst>
          </p:cNvPr>
          <p:cNvSpPr/>
          <p:nvPr/>
        </p:nvSpPr>
        <p:spPr bwMode="auto">
          <a:xfrm>
            <a:off x="2075543" y="557252"/>
            <a:ext cx="10487644" cy="8998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284605" algn="ctr">
              <a:spcBef>
                <a:spcPts val="505"/>
              </a:spcBef>
              <a:spcAft>
                <a:spcPts val="0"/>
              </a:spcAft>
            </a:pPr>
            <a:r>
              <a:rPr lang="id-ID" sz="3200" b="1" kern="0" spc="75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Konsep</a:t>
            </a:r>
            <a:r>
              <a:rPr lang="id-ID" sz="3200" b="1" kern="0" spc="22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3200" b="1" kern="0" spc="75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Dasar</a:t>
            </a:r>
            <a:r>
              <a:rPr lang="id-ID" sz="3200" b="1" kern="0" spc="225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3200" b="1" kern="0" spc="8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Pembinaan</a:t>
            </a:r>
            <a:r>
              <a:rPr lang="id-ID" sz="3200" b="1" kern="0" spc="21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3200" b="1" kern="0" spc="75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Minat</a:t>
            </a:r>
            <a:r>
              <a:rPr lang="id-ID" sz="3200" b="1" kern="0" spc="225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3200" b="1" kern="0" spc="7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Baca</a:t>
            </a:r>
            <a:endParaRPr lang="en-ID" sz="3200" b="1" kern="0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C87C9F-B155-93EE-F89E-1EC71C284EB6}"/>
              </a:ext>
            </a:extLst>
          </p:cNvPr>
          <p:cNvSpPr/>
          <p:nvPr/>
        </p:nvSpPr>
        <p:spPr bwMode="auto">
          <a:xfrm>
            <a:off x="340074" y="3875310"/>
            <a:ext cx="3846287" cy="7402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err="1">
                <a:latin typeface="Candara" panose="020E0502030303020204" pitchFamily="34" charset="0"/>
              </a:rPr>
              <a:t>Capaian</a:t>
            </a:r>
            <a:r>
              <a:rPr lang="en-US" sz="2800" b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Pembelajaran</a:t>
            </a:r>
            <a:endParaRPr kumimoji="0" lang="en-ID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ndara" panose="020E0502030303020204" pitchFamily="34" charset="0"/>
              <a:ea typeface="ヒラギノ角ゴ ProN W3" pitchFamily="32" charset="-128"/>
              <a:sym typeface="Gill Sans" pitchFamily="3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40382A-D935-D22E-4049-D92926D4EE4D}"/>
              </a:ext>
            </a:extLst>
          </p:cNvPr>
          <p:cNvSpPr/>
          <p:nvPr/>
        </p:nvSpPr>
        <p:spPr bwMode="auto">
          <a:xfrm>
            <a:off x="4469836" y="3715652"/>
            <a:ext cx="435428" cy="899885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32" charset="0"/>
              <a:ea typeface="ヒラギノ角ゴ ProN W3" pitchFamily="32" charset="-128"/>
              <a:sym typeface="Gill Sans" pitchFamily="3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50397B-2F71-D477-C347-D5CDB2AFBBEC}"/>
              </a:ext>
            </a:extLst>
          </p:cNvPr>
          <p:cNvSpPr/>
          <p:nvPr/>
        </p:nvSpPr>
        <p:spPr>
          <a:xfrm>
            <a:off x="5093950" y="2439213"/>
            <a:ext cx="7098050" cy="345276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Candara" panose="020E0502030303020204" pitchFamily="34" charset="0"/>
              </a:rPr>
              <a:t>Menjelaskan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konsep-konsep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dasar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tentang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perpustakaan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dalam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pembinaan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minat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baca</a:t>
            </a:r>
            <a:r>
              <a:rPr lang="en-US" sz="2000" dirty="0">
                <a:effectLst/>
                <a:latin typeface="Candara" panose="020E0502030303020204" pitchFamily="34" charset="0"/>
              </a:rPr>
              <a:t> dan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masyarakat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sebagai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pemakai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perpustakaan</a:t>
            </a:r>
            <a:endParaRPr lang="en-ID" sz="2000" dirty="0">
              <a:effectLst/>
              <a:latin typeface="Candara" panose="020E0502030303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Candara" panose="020E0502030303020204" pitchFamily="34" charset="0"/>
              </a:rPr>
              <a:t>Menjelaskan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tujuan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dan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fungsi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pembinaan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minat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baca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untuk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meningkatkan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minat</a:t>
            </a:r>
            <a:r>
              <a:rPr lang="en-US" sz="2000" dirty="0">
                <a:effectLst/>
                <a:latin typeface="Candara" panose="020E0502030303020204" pitchFamily="34" charset="0"/>
              </a:rPr>
              <a:t> dan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kebiasaan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membaca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masyarakat</a:t>
            </a:r>
            <a:endParaRPr lang="en-ID" sz="2000" dirty="0">
              <a:effectLst/>
              <a:latin typeface="Candara" panose="020E0502030303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Candara" panose="020E0502030303020204" pitchFamily="34" charset="0"/>
              </a:rPr>
              <a:t>Menjelaskan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prinsip-prinsip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pembinaan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minat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baca</a:t>
            </a:r>
            <a:r>
              <a:rPr lang="en-US" sz="2000" dirty="0">
                <a:effectLst/>
                <a:latin typeface="Candara" panose="020E0502030303020204" pitchFamily="34" charset="0"/>
              </a:rPr>
              <a:t> yang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perlu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diperhatikan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oleh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pustakawan</a:t>
            </a:r>
            <a:endParaRPr lang="en-ID" sz="2000" dirty="0">
              <a:effectLst/>
              <a:latin typeface="Candara" panose="020E0502030303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Candara" panose="020E0502030303020204" pitchFamily="34" charset="0"/>
              </a:rPr>
              <a:t>Menjelaskan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aspek-aspek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dalam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keterampilan</a:t>
            </a:r>
            <a:r>
              <a:rPr lang="en-US" sz="2000" dirty="0">
                <a:effectLst/>
                <a:latin typeface="Candara" panose="020E0502030303020204" pitchFamily="34" charset="0"/>
              </a:rPr>
              <a:t> </a:t>
            </a:r>
            <a:r>
              <a:rPr lang="en-US" sz="2000" dirty="0" err="1">
                <a:effectLst/>
                <a:latin typeface="Candara" panose="020E0502030303020204" pitchFamily="34" charset="0"/>
              </a:rPr>
              <a:t>berbahasa</a:t>
            </a:r>
            <a:endParaRPr lang="en-ID" sz="20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indent="-531813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C50635-1887-AA79-0266-8BD51932C4B7}"/>
              </a:ext>
            </a:extLst>
          </p:cNvPr>
          <p:cNvSpPr/>
          <p:nvPr/>
        </p:nvSpPr>
        <p:spPr>
          <a:xfrm>
            <a:off x="-283035" y="6300748"/>
            <a:ext cx="2546252" cy="4501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Modul 1</a:t>
            </a:r>
            <a:endParaRPr lang="en-ID" sz="40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4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743B85-D837-D6DD-71AF-2663F92301B5}"/>
              </a:ext>
            </a:extLst>
          </p:cNvPr>
          <p:cNvSpPr/>
          <p:nvPr/>
        </p:nvSpPr>
        <p:spPr bwMode="auto">
          <a:xfrm>
            <a:off x="2627084" y="554637"/>
            <a:ext cx="9934673" cy="7557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algn="ctr">
              <a:spcBef>
                <a:spcPts val="505"/>
              </a:spcBef>
              <a:spcAft>
                <a:spcPts val="0"/>
              </a:spcAft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Konsep-konsep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Dasar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Pembinaan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Minat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Baca</a:t>
            </a:r>
            <a:endParaRPr lang="en-ID" sz="3200" b="1" kern="0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BCF86-9B18-7C62-C2A7-20E4CCF5FC3C}"/>
              </a:ext>
            </a:extLst>
          </p:cNvPr>
          <p:cNvSpPr/>
          <p:nvPr/>
        </p:nvSpPr>
        <p:spPr>
          <a:xfrm>
            <a:off x="0" y="3263159"/>
            <a:ext cx="5737123" cy="310092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Slameto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(2010:180)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mendefinisikan, minat adalah rasa lebih suka dan rasa ketertarikan pada suatu</a:t>
            </a:r>
            <a:r>
              <a:rPr lang="id-ID" sz="2000" spc="-23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hal atau aktivitas, tanpa ada yang menyuruh</a:t>
            </a:r>
            <a:endParaRPr lang="en-US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Suranto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(2005:30)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mengemukakan bahwa, minat dapat diartikan sebagai kecenderungan untuk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memilih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atau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melakukan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sesuatu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hal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atau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obyek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tertentu,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antara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sejumlah</a:t>
            </a:r>
            <a:r>
              <a:rPr lang="id-ID" sz="2000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obyek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tersedia.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E2F12-D2C7-9070-6E9B-6C16885A4516}"/>
              </a:ext>
            </a:extLst>
          </p:cNvPr>
          <p:cNvSpPr/>
          <p:nvPr/>
        </p:nvSpPr>
        <p:spPr>
          <a:xfrm>
            <a:off x="479322" y="2645685"/>
            <a:ext cx="2389239" cy="5899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Minat</a:t>
            </a:r>
            <a:endParaRPr lang="en-ID" sz="2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867CB0-B32A-B66B-69CC-A6518808FC71}"/>
              </a:ext>
            </a:extLst>
          </p:cNvPr>
          <p:cNvSpPr/>
          <p:nvPr/>
        </p:nvSpPr>
        <p:spPr>
          <a:xfrm>
            <a:off x="5975555" y="3355283"/>
            <a:ext cx="6216445" cy="293508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buFont typeface="Wingdings" panose="05000000000000000000" pitchFamily="2" charset="2"/>
              <a:buChar char=""/>
            </a:pP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Faktor kebutuhan dari dalam</a:t>
            </a:r>
            <a:r>
              <a:rPr lang="en-US" sz="2000" i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k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ebutuhan yang berhubungan dengan jasmani dan kejiwaan.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"/>
            </a:pP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Faktor motif sosial</a:t>
            </a:r>
            <a:r>
              <a:rPr lang="en-US" sz="2000" i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kebutuhan untuk mendapatkan pengakuan, penghargaan dari lingkungan tempat ia berada.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"/>
            </a:pPr>
            <a:r>
              <a:rPr lang="id-ID" sz="20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Faktor emosional</a:t>
            </a:r>
            <a:r>
              <a:rPr lang="en-US" sz="2000" i="1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: f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aktor yang merupakan ukuran intensitas seseorang dalam menaruh perhatian terhadap suatu kegiatan atau objek tertentu.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85AC5-B153-A67A-6E95-A87775460CD9}"/>
              </a:ext>
            </a:extLst>
          </p:cNvPr>
          <p:cNvSpPr/>
          <p:nvPr/>
        </p:nvSpPr>
        <p:spPr>
          <a:xfrm>
            <a:off x="6278884" y="2575706"/>
            <a:ext cx="5616678" cy="755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Faktor-faktor</a:t>
            </a:r>
            <a:r>
              <a:rPr lang="id-ID" sz="24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4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menimbulkan</a:t>
            </a:r>
            <a:r>
              <a:rPr lang="id-ID" sz="24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minat</a:t>
            </a:r>
            <a:r>
              <a:rPr lang="id-ID" sz="24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pada</a:t>
            </a:r>
            <a:r>
              <a:rPr lang="id-ID" sz="24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diri</a:t>
            </a:r>
            <a:r>
              <a:rPr lang="id-ID" sz="24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seseorang</a:t>
            </a:r>
            <a:r>
              <a:rPr lang="id-ID" sz="2400" b="1" spc="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terhadap</a:t>
            </a:r>
            <a:r>
              <a:rPr lang="id-ID" sz="2400" b="1" spc="-23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sesuatu</a:t>
            </a:r>
            <a:endParaRPr lang="en-ID" sz="2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90876E-77DD-04A8-AEDD-57397BA695AC}"/>
              </a:ext>
            </a:extLst>
          </p:cNvPr>
          <p:cNvSpPr/>
          <p:nvPr/>
        </p:nvSpPr>
        <p:spPr>
          <a:xfrm>
            <a:off x="3386250" y="2645685"/>
            <a:ext cx="2374945" cy="47734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262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BCF86-9B18-7C62-C2A7-20E4CCF5FC3C}"/>
              </a:ext>
            </a:extLst>
          </p:cNvPr>
          <p:cNvSpPr/>
          <p:nvPr/>
        </p:nvSpPr>
        <p:spPr>
          <a:xfrm>
            <a:off x="0" y="2906647"/>
            <a:ext cx="5737123" cy="34752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adalah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suatu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proses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dilakukan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serta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dipergunakan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oleh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pembaca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untuk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memperoleh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pesan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hendak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disampaikan oleh penulis melalui media kata-kata atau bahasa tulis (Hodgson</a:t>
            </a:r>
            <a:r>
              <a:rPr lang="id-ID" sz="2000" spc="-23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dalam Tarigan 2008: 7). </a:t>
            </a:r>
            <a:endParaRPr lang="en-US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 adalah suatu yang rumit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yang melibatkan banyak hal, tidak hanya sekadar melafalkan tulisan, tetapi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juga melibatkan aktivitas visual, berpikir, psikolinguistik, dan metakognitif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(Crawley dan Mountain dalam Rahim 2007: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2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E2F12-D2C7-9070-6E9B-6C16885A4516}"/>
              </a:ext>
            </a:extLst>
          </p:cNvPr>
          <p:cNvSpPr/>
          <p:nvPr/>
        </p:nvSpPr>
        <p:spPr>
          <a:xfrm>
            <a:off x="503167" y="2316711"/>
            <a:ext cx="2389239" cy="5899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Membaca</a:t>
            </a:r>
            <a:endParaRPr lang="en-ID" sz="2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867CB0-B32A-B66B-69CC-A6518808FC71}"/>
              </a:ext>
            </a:extLst>
          </p:cNvPr>
          <p:cNvSpPr/>
          <p:nvPr/>
        </p:nvSpPr>
        <p:spPr>
          <a:xfrm>
            <a:off x="5951710" y="2906647"/>
            <a:ext cx="6216445" cy="34481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0850" marR="188595" indent="-450850" algn="just">
              <a:lnSpc>
                <a:spcPct val="112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Sinambela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(2005) mengartikan minat membaca adalah sikap positif dan adanya rasa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keterikatan dalam diri anak terhadap aktivitas membaca dan tertarik terhadap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buku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bacaan.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Aspek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minat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meliputi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kesenangan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membaca,</a:t>
            </a:r>
            <a:r>
              <a:rPr lang="id-ID" sz="2000" spc="-23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frekuensi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dan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kesadaran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akan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manfaat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.</a:t>
            </a:r>
          </a:p>
          <a:p>
            <a:pPr marL="450850" marR="188595" indent="-450850" algn="just">
              <a:lnSpc>
                <a:spcPct val="112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Kamah (2002: 5) menyatakan, bahwa minat baca berarti adanya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perhatian</a:t>
            </a:r>
            <a:r>
              <a:rPr lang="id-ID" sz="2000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atau</a:t>
            </a:r>
            <a:r>
              <a:rPr lang="id-ID" sz="2000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kesukaan</a:t>
            </a:r>
            <a:r>
              <a:rPr lang="id-ID" sz="2000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(kecenderungan</a:t>
            </a:r>
            <a:r>
              <a:rPr lang="id-ID" sz="2000" spc="-1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hati)</a:t>
            </a:r>
            <a:r>
              <a:rPr lang="id-ID" sz="2000" spc="-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untuk</a:t>
            </a:r>
            <a:r>
              <a:rPr lang="id-ID" sz="2000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membaca.</a:t>
            </a:r>
            <a:endParaRPr lang="en-ID" sz="2000" dirty="0">
              <a:effectLst/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85AC5-B153-A67A-6E95-A87775460CD9}"/>
              </a:ext>
            </a:extLst>
          </p:cNvPr>
          <p:cNvSpPr/>
          <p:nvPr/>
        </p:nvSpPr>
        <p:spPr>
          <a:xfrm>
            <a:off x="6574302" y="2290086"/>
            <a:ext cx="2597830" cy="6165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Minat</a:t>
            </a:r>
            <a:r>
              <a:rPr lang="id-ID" sz="2400" b="1" spc="-15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Baca</a:t>
            </a:r>
            <a:endParaRPr lang="en-ID" sz="2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90876E-77DD-04A8-AEDD-57397BA695AC}"/>
              </a:ext>
            </a:extLst>
          </p:cNvPr>
          <p:cNvSpPr/>
          <p:nvPr/>
        </p:nvSpPr>
        <p:spPr>
          <a:xfrm>
            <a:off x="3545881" y="2290086"/>
            <a:ext cx="2374945" cy="47734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8D9D29-24B6-82E4-2AD7-B323EA7D22A0}"/>
              </a:ext>
            </a:extLst>
          </p:cNvPr>
          <p:cNvSpPr/>
          <p:nvPr/>
        </p:nvSpPr>
        <p:spPr bwMode="auto">
          <a:xfrm>
            <a:off x="2627084" y="554637"/>
            <a:ext cx="9934673" cy="7557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algn="ctr">
              <a:spcBef>
                <a:spcPts val="505"/>
              </a:spcBef>
              <a:spcAft>
                <a:spcPts val="0"/>
              </a:spcAft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Konsep-konsep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Dasar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Pembinaan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Minat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Baca</a:t>
            </a:r>
            <a:endParaRPr lang="en-ID" sz="3200" b="1" kern="0" dirty="0">
              <a:solidFill>
                <a:schemeClr val="tx2">
                  <a:lumMod val="50000"/>
                </a:schemeClr>
              </a:solidFill>
              <a:effectLst/>
              <a:latin typeface="Georgia" panose="02040502050405020303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0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T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T" id="{134C65F7-6784-4CFA-A8EC-DA2D9928622B}" vid="{DB1EE5B5-DDBC-4CF2-9B21-279D64A5532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UT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1" id="{F5A83426-FC09-4DE3-A26C-4DBB06122BF4}" vid="{C15E8C60-B518-46DA-90C7-EF0177D5EF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484</TotalTime>
  <Words>1535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Light</vt:lpstr>
      <vt:lpstr>Candara</vt:lpstr>
      <vt:lpstr>Franklin Gothic Demi</vt:lpstr>
      <vt:lpstr>Georgia</vt:lpstr>
      <vt:lpstr>Gill Sans</vt:lpstr>
      <vt:lpstr>Symbol</vt:lpstr>
      <vt:lpstr>Wingdings</vt:lpstr>
      <vt:lpstr>UT</vt:lpstr>
      <vt:lpstr>Custom Design</vt:lpstr>
      <vt:lpstr>Title &amp; Bullets - 2 Column</vt:lpstr>
      <vt:lpstr>1_UT1</vt:lpstr>
      <vt:lpstr>ORIENTASI TUTORIAL DAN TINJAUAN KONSEP DASAR PEMBINAAN MINAT BACA INISIASI KE-1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ORIENTASI TUTORIAL DAN TINJAUAN KONSEP DASAR PEMBINAAN MINAT BACA INISIASI KE-1</dc:title>
  <dc:creator>Anjas Alifah Bakry</dc:creator>
  <cp:lastModifiedBy>Anjas Alifah Bakry</cp:lastModifiedBy>
  <cp:revision>5</cp:revision>
  <dcterms:created xsi:type="dcterms:W3CDTF">2022-08-03T00:28:53Z</dcterms:created>
  <dcterms:modified xsi:type="dcterms:W3CDTF">2022-08-24T06:57:58Z</dcterms:modified>
</cp:coreProperties>
</file>