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Inter" panose="020B0604020202020204" charset="0"/>
      <p:regular r:id="rId17"/>
      <p:bold r:id="rId18"/>
      <p:italic r:id="rId19"/>
      <p:boldItalic r:id="rId20"/>
    </p:embeddedFont>
    <p:embeddedFont>
      <p:font typeface="Manrope" panose="020B0604020202020204" charset="0"/>
      <p:regular r:id="rId21"/>
      <p:bold r:id="rId22"/>
    </p:embeddedFont>
    <p:embeddedFont>
      <p:font typeface="Manrope Medium" panose="020B0604020202020204" charset="0"/>
      <p:regular r:id="rId23"/>
      <p:bold r:id="rId24"/>
    </p:embeddedFont>
    <p:embeddedFont>
      <p:font typeface="Manrope SemiBold" panose="020B0604020202020204" charset="0"/>
      <p:regular r:id="rId25"/>
      <p:bold r:id="rId26"/>
    </p:embeddedFont>
    <p:embeddedFont>
      <p:font typeface="Source Code Pro" panose="020B050903040302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02472f2c9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02472f2c9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02472f2c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02472f2c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02472f2c9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02472f2c9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02472f2c9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02472f2c9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02472f2c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02472f2c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02472f2c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02472f2c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02472f2c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02472f2c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02472f2c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02472f2c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02472f2c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02472f2c9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02472f2c9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02472f2c9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02472f2c9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02472f2c9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02472f2c9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02472f2c9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02472f2c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02472f2c9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07650" y="2260575"/>
            <a:ext cx="8520600" cy="20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b="1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Учебная практика 2024</a:t>
            </a:r>
            <a:endParaRPr sz="3400" b="1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07650" y="3977300"/>
            <a:ext cx="8671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Автор: Б9123-10.03.01отзи / Брустовский А. М.</a:t>
            </a:r>
            <a:endParaRPr sz="200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 amt="6000"/>
          </a:blip>
          <a:srcRect r="68863"/>
          <a:stretch/>
        </p:blipFill>
        <p:spPr>
          <a:xfrm>
            <a:off x="-441162" y="1600875"/>
            <a:ext cx="257945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Дальневосточный федеральный университет" title="FEFU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00" y="489075"/>
            <a:ext cx="1114124" cy="6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6000"/>
          </a:blip>
          <a:srcRect r="68863"/>
          <a:stretch/>
        </p:blipFill>
        <p:spPr>
          <a:xfrm>
            <a:off x="-441162" y="1600875"/>
            <a:ext cx="2579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31170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">
                <a:solidFill>
                  <a:srgbClr val="FFFFFF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Обязанности</a:t>
            </a:r>
            <a:endParaRPr sz="2420">
              <a:solidFill>
                <a:srgbClr val="FFFFFF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11700" y="2379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0C0C0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Ознакомление с профессией DevSecOps-разработчика</a:t>
            </a:r>
            <a:endParaRPr sz="2000">
              <a:solidFill>
                <a:srgbClr val="C0C0C0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11700" y="1223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Разработка безопасной архитектуры приложений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Внедрение и автоматизация процессов безопасности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Проведение аудитов безопасности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Обеспечение безопасности DevOps-процессов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Развитие инфраструктуры безопасности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Анализ безопасности системы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Внедрение безопасности на всех этапах разработки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Разработка безопасных процедур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Отладка и исправление уязвимостей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Сотрудничество с командой эксплуатации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 amt="6000"/>
          </a:blip>
          <a:srcRect r="68863"/>
          <a:stretch/>
        </p:blipFill>
        <p:spPr>
          <a:xfrm>
            <a:off x="-441162" y="1600875"/>
            <a:ext cx="2579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31170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">
                <a:solidFill>
                  <a:srgbClr val="FFFFFF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Опыт</a:t>
            </a:r>
            <a:endParaRPr sz="2420">
              <a:solidFill>
                <a:srgbClr val="FFFFFF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311700" y="2379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0C0C0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Ознакомление с профессией DevSecOps-разработчика</a:t>
            </a:r>
            <a:endParaRPr sz="2000">
              <a:solidFill>
                <a:srgbClr val="C0C0C0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11700" y="1223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Необходимо иметь опыт работы на должностях DevSecOps, AppSec или инженера по информационной безопасности.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Необходимо иметь опыт внедрения и администрирования решений DevSecOps, CI/CD и инструментов безопасности.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Необходимо иметь опыт работы с контейнеризацией и оркестрацией.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Необходимо иметь опыт разработки на различных языках программирования и написания скриптов.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 amt="6000"/>
          </a:blip>
          <a:srcRect r="68863"/>
          <a:stretch/>
        </p:blipFill>
        <p:spPr>
          <a:xfrm>
            <a:off x="-441162" y="1600875"/>
            <a:ext cx="2579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31170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">
                <a:solidFill>
                  <a:srgbClr val="FFFFFF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Технические знания</a:t>
            </a:r>
            <a:endParaRPr sz="2420">
              <a:solidFill>
                <a:srgbClr val="FFFFFF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311700" y="2379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0C0C0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Ознакомление с профессией DevSecOps-разработчика</a:t>
            </a:r>
            <a:endParaRPr sz="2000">
              <a:solidFill>
                <a:srgbClr val="C0C0C0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311700" y="1223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Необходимо знать и иметь опыт работы с методологиями Secure SDLC, DevSecOps.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Необходимо знать уязвимости из OWASP Top 10, OWASP Mobile Top 10, CWE.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Необходимо знать протоколы TCP/IP, модель OSI, принципы безопасности API.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Необходимо знать архитектуру микросервисных приложений и современные методы безопасного кодирования.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 amt="6000"/>
          </a:blip>
          <a:srcRect r="68863"/>
          <a:stretch/>
        </p:blipFill>
        <p:spPr>
          <a:xfrm>
            <a:off x="-441162" y="1600875"/>
            <a:ext cx="2579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1170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">
                <a:solidFill>
                  <a:srgbClr val="FFFFFF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Сертификация</a:t>
            </a:r>
            <a:endParaRPr sz="2420">
              <a:solidFill>
                <a:srgbClr val="FFFFFF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11700" y="2379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0C0C0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Ознакомление с профессией DevSecOps-разработчика</a:t>
            </a:r>
            <a:endParaRPr sz="2000">
              <a:solidFill>
                <a:srgbClr val="C0C0C0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311700" y="1223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CompTIA Security+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CompTIA Linux+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AWS Certified Developer — Associate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Certified Kubernetes Administrator (CKA)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Certified Information Security Manager (CISM)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Certified Secure Software Lifecycle Professional (CSSLP)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ct val="50000"/>
              <a:buFont typeface="Inter"/>
              <a:buChar char="●"/>
            </a:pPr>
            <a:r>
              <a:rPr lang="ru" sz="1800" dirty="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Certified Cloud Security Professional (CCSP)</a:t>
            </a:r>
            <a:endParaRPr sz="1800" dirty="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 amt="6000"/>
          </a:blip>
          <a:srcRect r="68863"/>
          <a:stretch/>
        </p:blipFill>
        <p:spPr>
          <a:xfrm>
            <a:off x="-441162" y="1600875"/>
            <a:ext cx="2579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Брустовский А. М.</a:t>
            </a:r>
            <a:endParaRPr sz="180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Б9123-10.03.01отзи</a:t>
            </a:r>
            <a:endParaRPr sz="180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2807175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ДВФУ</a:t>
            </a:r>
            <a:endParaRPr sz="180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 amt="6000"/>
          </a:blip>
          <a:srcRect r="68863"/>
          <a:stretch/>
        </p:blipFill>
        <p:spPr>
          <a:xfrm>
            <a:off x="-441162" y="1600875"/>
            <a:ext cx="2579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">
                <a:solidFill>
                  <a:srgbClr val="FFFFFF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Задачи практики</a:t>
            </a:r>
            <a:endParaRPr sz="2420">
              <a:solidFill>
                <a:srgbClr val="FFFFFF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2379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0C0C0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1223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1. Научиться работать с электронными подписями;</a:t>
            </a:r>
            <a:endParaRPr sz="180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2. Провести исследование одной из предложенных специальностей, связанных с компьютерной безопасностью;</a:t>
            </a:r>
            <a:endParaRPr sz="180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 amt="6000"/>
          </a:blip>
          <a:srcRect r="68863"/>
          <a:stretch/>
        </p:blipFill>
        <p:spPr>
          <a:xfrm>
            <a:off x="-441162" y="1600875"/>
            <a:ext cx="2579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FFFF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GPG</a:t>
            </a:r>
            <a:endParaRPr sz="3600">
              <a:solidFill>
                <a:srgbClr val="FFFFFF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37625"/>
            <a:ext cx="1632150" cy="6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 amt="6000"/>
          </a:blip>
          <a:srcRect r="68863"/>
          <a:stretch/>
        </p:blipFill>
        <p:spPr>
          <a:xfrm>
            <a:off x="-441162" y="1600875"/>
            <a:ext cx="2579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1170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">
                <a:solidFill>
                  <a:srgbClr val="FFFFFF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GPG</a:t>
            </a:r>
            <a:endParaRPr sz="2420">
              <a:solidFill>
                <a:srgbClr val="FFFFFF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2379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0C0C0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1223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GNU Privacy Guard (GnuPG, GPG) — свободная программа для шифрования информации и создания электронных цифровых подписей. Разработана как альтернатива PGP и выпущена под свободной лицензией GNU GPL.</a:t>
            </a:r>
            <a:endParaRPr sz="180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 amt="6000"/>
          </a:blip>
          <a:srcRect r="68863"/>
          <a:stretch/>
        </p:blipFill>
        <p:spPr>
          <a:xfrm>
            <a:off x="-441162" y="1600875"/>
            <a:ext cx="2579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1170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">
                <a:solidFill>
                  <a:srgbClr val="FFFFFF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Базовые функции</a:t>
            </a:r>
            <a:endParaRPr sz="2420">
              <a:solidFill>
                <a:srgbClr val="FFFFFF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1152475"/>
            <a:ext cx="8520600" cy="3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Создание ключа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gpg --generate-key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Импортирование открытого ключа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gpg --import *путь к ключу*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Шифрование и подпись файла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gpg -eu *отправитель* -r *отправитель* \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-r *получатель* *имя файла*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2379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0C0C0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GPG</a:t>
            </a:r>
            <a:endParaRPr sz="2000">
              <a:solidFill>
                <a:srgbClr val="C0C0C0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 amt="6000"/>
          </a:blip>
          <a:srcRect r="68863"/>
          <a:stretch/>
        </p:blipFill>
        <p:spPr>
          <a:xfrm>
            <a:off x="-441162" y="1600875"/>
            <a:ext cx="2579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1170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">
                <a:solidFill>
                  <a:srgbClr val="FFFFFF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Выполненная работа</a:t>
            </a:r>
            <a:endParaRPr sz="2420">
              <a:solidFill>
                <a:srgbClr val="FFFFFF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2379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0C0C0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GPG</a:t>
            </a:r>
            <a:endParaRPr sz="2000">
              <a:solidFill>
                <a:srgbClr val="C0C0C0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r="52127" b="6855"/>
          <a:stretch/>
        </p:blipFill>
        <p:spPr>
          <a:xfrm>
            <a:off x="4657488" y="1201575"/>
            <a:ext cx="1611249" cy="25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5">
            <a:alphaModFix/>
          </a:blip>
          <a:srcRect l="16016" t="30840" r="24399" b="44700"/>
          <a:stretch/>
        </p:blipFill>
        <p:spPr>
          <a:xfrm>
            <a:off x="5741638" y="2534475"/>
            <a:ext cx="3065425" cy="7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6">
            <a:alphaModFix/>
          </a:blip>
          <a:srcRect l="9917" t="18486" r="39067" b="58928"/>
          <a:stretch/>
        </p:blipFill>
        <p:spPr>
          <a:xfrm>
            <a:off x="5741637" y="3273700"/>
            <a:ext cx="2327400" cy="6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EFC00E-F5DB-1893-14ED-D6A65864504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7" t="3735" r="20580" b="4841"/>
          <a:stretch/>
        </p:blipFill>
        <p:spPr bwMode="auto">
          <a:xfrm>
            <a:off x="301426" y="1190208"/>
            <a:ext cx="3096465" cy="25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8">
            <a:alphaModFix/>
          </a:blip>
          <a:srcRect l="3537" r="48590"/>
          <a:stretch/>
        </p:blipFill>
        <p:spPr>
          <a:xfrm>
            <a:off x="2985988" y="1624300"/>
            <a:ext cx="1611250" cy="20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 amt="6000"/>
          </a:blip>
          <a:srcRect r="68863"/>
          <a:stretch/>
        </p:blipFill>
        <p:spPr>
          <a:xfrm>
            <a:off x="-441162" y="1600875"/>
            <a:ext cx="2579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FFFF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Ознакомление с профессией DevSecOps-разработчика</a:t>
            </a:r>
            <a:endParaRPr sz="3600">
              <a:solidFill>
                <a:srgbClr val="FFFFFF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 amt="6000"/>
          </a:blip>
          <a:srcRect r="68863"/>
          <a:stretch/>
        </p:blipFill>
        <p:spPr>
          <a:xfrm>
            <a:off x="-441162" y="1600875"/>
            <a:ext cx="2579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1170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20" dirty="0">
              <a:solidFill>
                <a:srgbClr val="FFFFFF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2379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0C0C0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11700" y="1223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 i="1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“Безопасность должна быть неотъемлемой частью жизненного цикла разработки, а не просто дополнительной обязанностью. Роль devsecops-инженера заключается в тесном сотрудничестве с разработчиками и администраторами, чтобы интегрировать безопасность на всех этапах разработки и обеспечить высокий уровень защиты продуктов и данных.”</a:t>
            </a:r>
            <a:endParaRPr sz="1800" i="1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 amt="6000"/>
          </a:blip>
          <a:srcRect r="68863"/>
          <a:stretch/>
        </p:blipFill>
        <p:spPr>
          <a:xfrm>
            <a:off x="-441162" y="1600875"/>
            <a:ext cx="25794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31170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">
                <a:solidFill>
                  <a:srgbClr val="FFFFFF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Вакансии</a:t>
            </a:r>
            <a:endParaRPr sz="2420">
              <a:solidFill>
                <a:srgbClr val="FFFFFF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11700" y="2379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0C0C0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Ознакомление с профессией DevSecOps-разработчика</a:t>
            </a:r>
            <a:endParaRPr sz="2000">
              <a:solidFill>
                <a:srgbClr val="C0C0C0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5437008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9825" y="2357325"/>
            <a:ext cx="5293379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9150" y="3392603"/>
            <a:ext cx="5880567" cy="14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Manrope SemiBold</vt:lpstr>
      <vt:lpstr>Manrope</vt:lpstr>
      <vt:lpstr>Source Code Pro</vt:lpstr>
      <vt:lpstr>Manrope Medium</vt:lpstr>
      <vt:lpstr>Inter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Александр Брустовский</cp:lastModifiedBy>
  <cp:revision>1</cp:revision>
  <dcterms:modified xsi:type="dcterms:W3CDTF">2024-08-02T16:53:38Z</dcterms:modified>
</cp:coreProperties>
</file>