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3" r:id="rId2"/>
    <p:sldId id="259" r:id="rId3"/>
    <p:sldId id="258" r:id="rId4"/>
    <p:sldId id="257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 Mangineni" initials="sM" lastIdx="1" clrIdx="0">
    <p:extLst>
      <p:ext uri="{19B8F6BF-5375-455C-9EA6-DF929625EA0E}">
        <p15:presenceInfo xmlns:p15="http://schemas.microsoft.com/office/powerpoint/2012/main" userId="1d2d5897175345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7477" autoAdjust="0"/>
  </p:normalViewPr>
  <p:slideViewPr>
    <p:cSldViewPr snapToGrid="0">
      <p:cViewPr varScale="1">
        <p:scale>
          <a:sx n="63" d="100"/>
          <a:sy n="63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78384-A9D5-46EA-BBB5-30E5C537855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ACC0805-2D84-4269-9601-4B0CA81DEA3B}" type="pres">
      <dgm:prSet presAssocID="{B9F78384-A9D5-46EA-BBB5-30E5C5378552}" presName="diagram" presStyleCnt="0">
        <dgm:presLayoutVars>
          <dgm:dir/>
          <dgm:resizeHandles val="exact"/>
        </dgm:presLayoutVars>
      </dgm:prSet>
      <dgm:spPr/>
    </dgm:pt>
  </dgm:ptLst>
  <dgm:cxnLst>
    <dgm:cxn modelId="{8FCCCB6C-885C-41BA-ADAD-66F5B687ABE9}" type="presOf" srcId="{B9F78384-A9D5-46EA-BBB5-30E5C5378552}" destId="{2ACC0805-2D84-4269-9601-4B0CA81DEA3B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B0738-E80C-4AE5-92CD-9521A34995C8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52E5968-5C48-447C-82D9-D2BB71533943}" type="pres">
      <dgm:prSet presAssocID="{102B0738-E80C-4AE5-92CD-9521A34995C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EF9905E-185F-4CED-8F76-7A0BA821F9A8}" type="presOf" srcId="{102B0738-E80C-4AE5-92CD-9521A34995C8}" destId="{452E5968-5C48-447C-82D9-D2BB71533943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092B9-8663-4FC9-BBC4-46C1D18F85A4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E353-C02A-4667-A117-CBFB461AB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2FCB79-2C0C-F84D-A224-30C295992F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35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load – we are loading all 5 tables into S3 raw bucket.</a:t>
            </a:r>
          </a:p>
          <a:p>
            <a:r>
              <a:rPr lang="en-US" dirty="0"/>
              <a:t>Filter – we are joining sales and promotion tables to filter non-promotion sales.</a:t>
            </a:r>
          </a:p>
          <a:p>
            <a:r>
              <a:rPr lang="en-US" dirty="0"/>
              <a:t>Aggregate – we are joining sales, promotion, time by day and store tables.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E353-C02A-4667-A117-CBFB461ABD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2E353-C02A-4667-A117-CBFB461ABD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8554-DBB3-48E9-B66D-FA1C5BE53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593FB-C742-4039-A657-9EAF99C0A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D488-0049-4DEB-8914-CFECFE3B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F961-94AF-48CA-ABC2-973B1BBD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70CB3-2AD4-4B7C-8A5E-46B864C3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29CD-DFC8-487C-94B5-2867B073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B1EF-AA98-455C-BEAB-8286B481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E6A4-27E5-43E4-8B34-9B0F5B71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5BA0-A671-49C3-BD28-D5064E6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EE9B-0EBF-44FF-AA6D-B2DB4479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8398-2BB9-4993-91D6-AFE8FE637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E174A-4E13-4B01-BBAA-91D10182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41DE-AE14-439A-86CB-38DD8486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2C7B-2829-47F4-9672-DEE638D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C2A3-3E24-44D8-90CF-288CAAF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>
            <a:noAutofit/>
          </a:bodyPr>
          <a:lstStyle>
            <a:lvl1pPr marL="374641" indent="-2984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316" indent="-28785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92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93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531" indent="-22436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4567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18B4-67BF-42DC-95B8-2C489221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0A9D-E953-48AD-AC2C-2F61944A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44C5-12BD-4B4E-9056-15AD1D93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0300-6F79-446B-B2DD-BD4B0705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8C7D-D586-4ADC-A1AC-EAC51E77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9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753C-551D-4646-80F8-E4483B30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AEF49-C993-43DE-819A-2A0DABAC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C288-9FE8-4F5D-9765-9B766F13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C708-2CFE-4D0C-8189-3A01CA19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3FED-3CAE-46F2-91CB-B6600A5C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64E-B157-4E41-8E60-0D8C4CDB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3FFC-2C03-4879-AE19-8563EB913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1FD49-C99A-484A-B895-5ADE57E63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D35CA-BCC8-44BF-B873-ED8783F3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C01E-BAC7-4B61-8DC9-82DFE9F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5AB3-7D44-46ED-BF91-19ABCBEB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2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AE05-D33C-40B4-89B5-98316460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4E82F-2E91-44FC-B23D-35CDD9D5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88345-AD10-4EBC-946B-2DA31992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F2078-F402-445D-9848-966CBE29D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2BA4C-484F-4A87-8A58-DC7D528C2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55FB7-D386-4805-83DC-33623A00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8973-96C9-4E4D-86D6-6200F1B7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53FD3-7E85-4522-A3F4-44D1AB84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40E3-49C9-450D-959E-6659473C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7D16E-1F81-4A39-975F-23FBE13B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0A08F-5C78-4431-89F4-D7C79CC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D881E-0810-4FBD-AADD-0E7FDEAC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1875A-4399-444B-8922-7828499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E99C3-02F6-4A79-B8B0-087F0139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9829E-3DCD-4AE5-9F73-66F42A39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CFBC-73A1-4EF9-81B6-2B9C9366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B03F-3050-4ABD-8E83-9ADC2BB2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05584-B586-424A-801B-65C44278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99D8-2866-4A20-BFD2-1F83A93B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CB1FB-1F0F-42BD-A099-8BAA79F3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38CB-9E55-481E-8B4F-69968904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E14-571A-4904-BEC3-7B2AFD04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EF6F6-2E2A-42AD-83B8-039006A18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97D9D-43FE-4FA6-993D-1B816F32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5286-B649-4DB4-A12E-CA2ACE1B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44822-2A8C-4714-B537-79AFFFDF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11BD3-E95F-40DE-A9D4-CD64629F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EDBB1-EC67-4A74-A913-9F414EE3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F42D-64ED-4662-B109-420B9C22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754-785C-4E2E-AADB-0205FCA19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E028-58F9-4A3A-95EE-AB46A2D6F37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6F4F-3FFA-4BD7-A5B5-AC514EFE5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A9F3-39DC-4497-9B47-44021097B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8BDB-DA5A-4712-9992-87643C0C1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12510" y="1430039"/>
            <a:ext cx="3905108" cy="29133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  <a:latin typeface="CiscoSansTT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1323" y="266586"/>
            <a:ext cx="11546635" cy="59510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Meeting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Agenda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10049"/>
              </p:ext>
            </p:extLst>
          </p:nvPr>
        </p:nvGraphicFramePr>
        <p:xfrm>
          <a:off x="4592626" y="1050716"/>
          <a:ext cx="5687720" cy="572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99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Agenda Topic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Speaker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9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Introduction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All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Case Study Statement &amp; Schema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Srini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Data Ingestion Process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Srini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Initial Load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Swetha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rgbClr val="7030A0"/>
                          </a:solidFill>
                        </a:rPr>
                        <a:t>Promotion filter &amp; Aggregate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Sailaja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Incremental, Airflow and snowflake load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Arthur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Snowflake Queries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Srini &amp; Swetha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0997"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Q &amp; 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9935530"/>
                  </a:ext>
                </a:extLst>
              </a:tr>
            </a:tbl>
          </a:graphicData>
        </a:graphic>
      </p:graphicFrame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" y="1430040"/>
            <a:ext cx="4180117" cy="3324840"/>
          </a:xfrm>
        </p:spPr>
        <p:txBody>
          <a:bodyPr/>
          <a:lstStyle/>
          <a:p>
            <a:pPr marL="76198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76198" indent="0">
              <a:buNone/>
            </a:pPr>
            <a:r>
              <a:rPr lang="en-US" sz="24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to demo a data ingestion process case-study with an technologies/frameworks: Ubuntu, Python, Spark,  MySQL, Snowflake, Airflow.</a:t>
            </a:r>
          </a:p>
          <a:p>
            <a:pPr marL="76198" indent="0" algn="ctr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E8DE-3503-41A6-8A74-699E1FDF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Statement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E25C-95B2-4D3B-A920-135B2704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6590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Foodmart database has data on sales promotions, stores, and regions. In this case study, our goal was to: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total sales generated on weekdays and weekends for each promotion, region, year, and month.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most popular promotion which generated highest sales in each region.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1078A9-389D-4996-9C18-3C37819E740F}"/>
              </a:ext>
            </a:extLst>
          </p:cNvPr>
          <p:cNvSpPr/>
          <p:nvPr/>
        </p:nvSpPr>
        <p:spPr>
          <a:xfrm>
            <a:off x="357806" y="906767"/>
            <a:ext cx="3366053" cy="2723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highlight>
                  <a:srgbClr val="FF00FF"/>
                </a:highlight>
              </a:rPr>
              <a:t>production_id	int4 PK</a:t>
            </a:r>
          </a:p>
          <a:p>
            <a:r>
              <a:rPr lang="en-US" sz="1600" b="1" dirty="0">
                <a:highlight>
                  <a:srgbClr val="FF00FF"/>
                </a:highlight>
              </a:rPr>
              <a:t>promotion_district_id int4 PK</a:t>
            </a:r>
          </a:p>
          <a:p>
            <a:r>
              <a:rPr lang="en-US" sz="1600" dirty="0"/>
              <a:t>promotion_name 	varchar(30)</a:t>
            </a:r>
          </a:p>
          <a:p>
            <a:r>
              <a:rPr lang="en-US" sz="1600" dirty="0"/>
              <a:t>Media_type	varchar(30)</a:t>
            </a:r>
          </a:p>
          <a:p>
            <a:r>
              <a:rPr lang="en-US" sz="1600" dirty="0"/>
              <a:t>cost		Numeric(10,4)</a:t>
            </a:r>
          </a:p>
          <a:p>
            <a:r>
              <a:rPr lang="en-US" sz="1600" dirty="0"/>
              <a:t>start_date		timestamp</a:t>
            </a:r>
          </a:p>
          <a:p>
            <a:r>
              <a:rPr lang="en-US" sz="1600" dirty="0"/>
              <a:t>end_date		timestamp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B2D8B-40DD-4AEF-BC97-E166E3699838}"/>
              </a:ext>
            </a:extLst>
          </p:cNvPr>
          <p:cNvSpPr/>
          <p:nvPr/>
        </p:nvSpPr>
        <p:spPr>
          <a:xfrm>
            <a:off x="4253947" y="2107096"/>
            <a:ext cx="3366053" cy="336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00FF"/>
                </a:highlight>
              </a:rPr>
              <a:t>product_id	int4 PK</a:t>
            </a:r>
          </a:p>
          <a:p>
            <a:r>
              <a:rPr lang="en-US" b="1" dirty="0">
                <a:highlight>
                  <a:srgbClr val="FF00FF"/>
                </a:highlight>
              </a:rPr>
              <a:t>time_id		int4 PK</a:t>
            </a:r>
          </a:p>
          <a:p>
            <a:r>
              <a:rPr lang="en-US" b="1" dirty="0">
                <a:highlight>
                  <a:srgbClr val="FF00FF"/>
                </a:highlight>
              </a:rPr>
              <a:t>customer_id	int4 PK</a:t>
            </a:r>
          </a:p>
          <a:p>
            <a:r>
              <a:rPr lang="en-US" b="1" dirty="0">
                <a:highlight>
                  <a:srgbClr val="FF00FF"/>
                </a:highlight>
              </a:rPr>
              <a:t>promotion_id	int4 PK</a:t>
            </a:r>
          </a:p>
          <a:p>
            <a:r>
              <a:rPr lang="en-US" b="1" dirty="0">
                <a:highlight>
                  <a:srgbClr val="FF00FF"/>
                </a:highlight>
              </a:rPr>
              <a:t>store_id		int4 PK</a:t>
            </a:r>
          </a:p>
          <a:p>
            <a:r>
              <a:rPr lang="en-US" dirty="0"/>
              <a:t>store_sales 	numeric(10,4)</a:t>
            </a:r>
          </a:p>
          <a:p>
            <a:r>
              <a:rPr lang="en-US" dirty="0"/>
              <a:t>store_cost 	numeric(10,4)</a:t>
            </a:r>
          </a:p>
          <a:p>
            <a:r>
              <a:rPr lang="en-US" dirty="0"/>
              <a:t>unit_sales 	numeric(10,4)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50E37-39B0-480B-9D52-9A223A907ABC}"/>
              </a:ext>
            </a:extLst>
          </p:cNvPr>
          <p:cNvSpPr/>
          <p:nvPr/>
        </p:nvSpPr>
        <p:spPr>
          <a:xfrm>
            <a:off x="351179" y="4093916"/>
            <a:ext cx="3147394" cy="253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highlight>
                  <a:srgbClr val="FF00FF"/>
                </a:highlight>
              </a:rPr>
              <a:t>time_id		int4 PK</a:t>
            </a:r>
          </a:p>
          <a:p>
            <a:r>
              <a:rPr lang="en-US" sz="1600" dirty="0"/>
              <a:t>the_date		timestamp</a:t>
            </a:r>
          </a:p>
          <a:p>
            <a:r>
              <a:rPr lang="en-US" sz="1600" dirty="0"/>
              <a:t>the_month	varchar(30)</a:t>
            </a:r>
          </a:p>
          <a:p>
            <a:r>
              <a:rPr lang="en-US" sz="1600" dirty="0"/>
              <a:t>the_year		int2</a:t>
            </a:r>
          </a:p>
          <a:p>
            <a:r>
              <a:rPr lang="en-US" sz="1600" dirty="0"/>
              <a:t>day_of_month	int2</a:t>
            </a:r>
          </a:p>
          <a:p>
            <a:r>
              <a:rPr lang="en-US" sz="1600" dirty="0"/>
              <a:t>week_of_year  	int2</a:t>
            </a:r>
          </a:p>
          <a:p>
            <a:r>
              <a:rPr lang="en-US" sz="1600" dirty="0"/>
              <a:t>quarter		varchar(30)</a:t>
            </a:r>
          </a:p>
          <a:p>
            <a:r>
              <a:rPr lang="en-US" sz="1600" dirty="0"/>
              <a:t>fiscal_period	varchar(30)</a:t>
            </a:r>
          </a:p>
          <a:p>
            <a:r>
              <a:rPr lang="en-US" sz="1600" dirty="0"/>
              <a:t>dy_of_week	int4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FAEFD-3079-4B84-8A32-CC9E35C8DFC7}"/>
              </a:ext>
            </a:extLst>
          </p:cNvPr>
          <p:cNvSpPr/>
          <p:nvPr/>
        </p:nvSpPr>
        <p:spPr>
          <a:xfrm>
            <a:off x="8156716" y="492926"/>
            <a:ext cx="3486644" cy="6182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endParaRPr lang="en-US" b="1" dirty="0">
              <a:highlight>
                <a:srgbClr val="FF00FF"/>
              </a:highlight>
            </a:endParaRPr>
          </a:p>
          <a:p>
            <a:r>
              <a:rPr lang="en-US" sz="1600" b="1" dirty="0">
                <a:highlight>
                  <a:srgbClr val="FF00FF"/>
                </a:highlight>
              </a:rPr>
              <a:t>store_id		int4</a:t>
            </a:r>
          </a:p>
          <a:p>
            <a:r>
              <a:rPr lang="en-US" sz="1600" dirty="0"/>
              <a:t>store_type	varchar(30)</a:t>
            </a:r>
          </a:p>
          <a:p>
            <a:r>
              <a:rPr lang="en-US" sz="1600" dirty="0"/>
              <a:t>region_id		int4</a:t>
            </a:r>
          </a:p>
          <a:p>
            <a:r>
              <a:rPr lang="en-US" sz="1600" dirty="0"/>
              <a:t>store_name	varchar(30)</a:t>
            </a:r>
          </a:p>
          <a:p>
            <a:r>
              <a:rPr lang="en-US" sz="1600" dirty="0"/>
              <a:t>store_number	int4</a:t>
            </a:r>
          </a:p>
          <a:p>
            <a:r>
              <a:rPr lang="en-US" sz="1600" dirty="0"/>
              <a:t>store_street_address varchar(30)</a:t>
            </a:r>
          </a:p>
          <a:p>
            <a:r>
              <a:rPr lang="en-US" sz="1600" dirty="0"/>
              <a:t>store_city 	varchar(30)</a:t>
            </a:r>
          </a:p>
          <a:p>
            <a:r>
              <a:rPr lang="en-US" sz="1600" dirty="0"/>
              <a:t>store_state	varchar(30)</a:t>
            </a:r>
          </a:p>
          <a:p>
            <a:r>
              <a:rPr lang="en-US" sz="1600" dirty="0"/>
              <a:t>store_postal_code	varchar(30)</a:t>
            </a:r>
          </a:p>
          <a:p>
            <a:r>
              <a:rPr lang="en-US" sz="1600" dirty="0"/>
              <a:t>store_country 	varchar(30)</a:t>
            </a:r>
          </a:p>
          <a:p>
            <a:r>
              <a:rPr lang="en-US" sz="1600" dirty="0"/>
              <a:t>store_manager 	varchar(30)</a:t>
            </a:r>
          </a:p>
          <a:p>
            <a:r>
              <a:rPr lang="en-US" sz="1600" dirty="0"/>
              <a:t>store_phone	varchar(30)</a:t>
            </a:r>
          </a:p>
          <a:p>
            <a:r>
              <a:rPr lang="en-US" sz="1600" dirty="0"/>
              <a:t>store_fax		varchar(30)</a:t>
            </a:r>
          </a:p>
          <a:p>
            <a:r>
              <a:rPr lang="en-US" sz="1600" dirty="0"/>
              <a:t>first_opened_date	timestamp</a:t>
            </a:r>
          </a:p>
          <a:p>
            <a:r>
              <a:rPr lang="en-US" sz="1600" dirty="0"/>
              <a:t>first_opened_date	timestamp</a:t>
            </a:r>
          </a:p>
          <a:p>
            <a:r>
              <a:rPr lang="en-US" sz="1600" dirty="0"/>
              <a:t>Store_sqft		int4</a:t>
            </a:r>
          </a:p>
          <a:p>
            <a:r>
              <a:rPr lang="en-US" sz="1600" dirty="0"/>
              <a:t>grocery_sqft	int4</a:t>
            </a:r>
          </a:p>
          <a:p>
            <a:r>
              <a:rPr lang="en-US" sz="1600" dirty="0"/>
              <a:t>frozen_sqft	int4</a:t>
            </a:r>
          </a:p>
          <a:p>
            <a:r>
              <a:rPr lang="en-US" sz="1600" dirty="0"/>
              <a:t>meat_sqft		int4</a:t>
            </a:r>
          </a:p>
          <a:p>
            <a:r>
              <a:rPr lang="en-US" sz="1600" dirty="0"/>
              <a:t>coffee_bar		bool</a:t>
            </a:r>
          </a:p>
          <a:p>
            <a:r>
              <a:rPr lang="en-US" sz="1600" dirty="0"/>
              <a:t>video_store	bool</a:t>
            </a:r>
          </a:p>
          <a:p>
            <a:r>
              <a:rPr lang="en-US" sz="1600" dirty="0"/>
              <a:t>sand_bar		bool</a:t>
            </a:r>
          </a:p>
          <a:p>
            <a:r>
              <a:rPr lang="en-US" sz="1600" dirty="0"/>
              <a:t>prepaid_food	bool</a:t>
            </a:r>
          </a:p>
          <a:p>
            <a:r>
              <a:rPr lang="en-US" sz="1600" dirty="0"/>
              <a:t>florist		bool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0972ECE-18D7-4A51-8473-E77C10C2EB69}"/>
              </a:ext>
            </a:extLst>
          </p:cNvPr>
          <p:cNvSpPr/>
          <p:nvPr/>
        </p:nvSpPr>
        <p:spPr>
          <a:xfrm>
            <a:off x="3717231" y="2373630"/>
            <a:ext cx="755373" cy="2650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BAAB6C8-A44E-4B04-997F-AFD2DB686828}"/>
              </a:ext>
            </a:extLst>
          </p:cNvPr>
          <p:cNvSpPr/>
          <p:nvPr/>
        </p:nvSpPr>
        <p:spPr>
          <a:xfrm>
            <a:off x="3498573" y="4499113"/>
            <a:ext cx="755373" cy="2650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C26022-737B-4088-9972-67A1C9C702AF}"/>
              </a:ext>
            </a:extLst>
          </p:cNvPr>
          <p:cNvSpPr/>
          <p:nvPr/>
        </p:nvSpPr>
        <p:spPr>
          <a:xfrm>
            <a:off x="7620000" y="3429000"/>
            <a:ext cx="536716" cy="3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057E3D-4E28-4B16-A5BA-38EDA3657AA4}"/>
              </a:ext>
            </a:extLst>
          </p:cNvPr>
          <p:cNvSpPr/>
          <p:nvPr/>
        </p:nvSpPr>
        <p:spPr>
          <a:xfrm>
            <a:off x="4701210" y="1460765"/>
            <a:ext cx="1765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sales_fact_1997</a:t>
            </a:r>
          </a:p>
          <a:p>
            <a:r>
              <a:rPr lang="en-US" b="1" dirty="0"/>
              <a:t>sales_fact_1998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565B7-9B8A-4A33-B432-047D09258B9E}"/>
              </a:ext>
            </a:extLst>
          </p:cNvPr>
          <p:cNvSpPr/>
          <p:nvPr/>
        </p:nvSpPr>
        <p:spPr>
          <a:xfrm>
            <a:off x="1225924" y="492926"/>
            <a:ext cx="1765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promotion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1CDA0-D822-4B5E-B158-643102C1B275}"/>
              </a:ext>
            </a:extLst>
          </p:cNvPr>
          <p:cNvSpPr/>
          <p:nvPr/>
        </p:nvSpPr>
        <p:spPr>
          <a:xfrm>
            <a:off x="1142901" y="3674598"/>
            <a:ext cx="142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time_by_day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80AB6-A377-4CDC-AC6C-170D490AAFD4}"/>
              </a:ext>
            </a:extLst>
          </p:cNvPr>
          <p:cNvSpPr/>
          <p:nvPr/>
        </p:nvSpPr>
        <p:spPr>
          <a:xfrm>
            <a:off x="8699393" y="123594"/>
            <a:ext cx="1765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9E559-D8B6-4753-968D-CFB282564D6A}"/>
              </a:ext>
            </a:extLst>
          </p:cNvPr>
          <p:cNvSpPr txBox="1"/>
          <p:nvPr/>
        </p:nvSpPr>
        <p:spPr>
          <a:xfrm>
            <a:off x="3840480" y="123594"/>
            <a:ext cx="4316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Foodmart Schema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1700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EDF7-85FB-473C-BF4F-C2653432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0994"/>
          </a:xfrm>
        </p:spPr>
        <p:txBody>
          <a:bodyPr>
            <a:normAutofit fontScale="90000"/>
          </a:bodyPr>
          <a:lstStyle/>
          <a:p>
            <a:b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Ingestion Process:</a:t>
            </a:r>
            <a:b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Initial_load: Source to S3 Raw Bucket (Avro format)</a:t>
            </a: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Promotion_Filter Load: S3 Raw Bucket to S3 Cleansed Bucket (Parquet Format)</a:t>
            </a: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Aggregate_load: S3 Cleansed Bucket to Curator S3 bucket (CSV Format)</a:t>
            </a: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Snowflake_load: Curator S3 bucket to Snowflake database.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337404-6C7F-49E4-AEAB-7015E42054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2944820"/>
              </p:ext>
            </p:extLst>
          </p:nvPr>
        </p:nvGraphicFramePr>
        <p:xfrm>
          <a:off x="838199" y="1498600"/>
          <a:ext cx="10346635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121DA65-6CA2-4D19-B495-40BC2E35B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444591"/>
              </p:ext>
            </p:extLst>
          </p:nvPr>
        </p:nvGraphicFramePr>
        <p:xfrm>
          <a:off x="838199" y="1814511"/>
          <a:ext cx="11010901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094A4871-5EBD-4533-8831-1AE78A34BC32}"/>
              </a:ext>
            </a:extLst>
          </p:cNvPr>
          <p:cNvSpPr/>
          <p:nvPr/>
        </p:nvSpPr>
        <p:spPr>
          <a:xfrm>
            <a:off x="988099" y="2228451"/>
            <a:ext cx="1270000" cy="2006600"/>
          </a:xfrm>
          <a:prstGeom prst="flowChartMagneticDisk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Source-MySQL 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BEBBACCE-0E85-4A7D-9862-21898822B96E}"/>
              </a:ext>
            </a:extLst>
          </p:cNvPr>
          <p:cNvSpPr/>
          <p:nvPr/>
        </p:nvSpPr>
        <p:spPr>
          <a:xfrm>
            <a:off x="2723600" y="1806413"/>
            <a:ext cx="8793367" cy="42612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6C70D197-AAB9-4469-89BD-0C7E55F5A536}"/>
              </a:ext>
            </a:extLst>
          </p:cNvPr>
          <p:cNvSpPr/>
          <p:nvPr/>
        </p:nvSpPr>
        <p:spPr>
          <a:xfrm>
            <a:off x="3836842" y="2567781"/>
            <a:ext cx="1382483" cy="12700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Raw</a:t>
            </a:r>
          </a:p>
          <a:p>
            <a:pPr algn="ctr"/>
            <a:r>
              <a:rPr lang="en-US" sz="1200" dirty="0"/>
              <a:t>Avro format</a:t>
            </a:r>
            <a:r>
              <a:rPr lang="en-US" dirty="0"/>
              <a:t>	</a:t>
            </a:r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3A9A9F07-5518-405F-9CC2-C670CA22C488}"/>
              </a:ext>
            </a:extLst>
          </p:cNvPr>
          <p:cNvSpPr/>
          <p:nvPr/>
        </p:nvSpPr>
        <p:spPr>
          <a:xfrm>
            <a:off x="6223450" y="2430670"/>
            <a:ext cx="1793666" cy="140711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  <a:p>
            <a:pPr algn="ctr"/>
            <a:r>
              <a:rPr lang="en-US" dirty="0"/>
              <a:t>Cleansed </a:t>
            </a:r>
            <a:r>
              <a:rPr lang="en-US" sz="1200" dirty="0"/>
              <a:t>Parquet format</a:t>
            </a:r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5CDFF1E3-8CF5-4D57-820D-CF8BF83D7B5C}"/>
              </a:ext>
            </a:extLst>
          </p:cNvPr>
          <p:cNvSpPr/>
          <p:nvPr/>
        </p:nvSpPr>
        <p:spPr>
          <a:xfrm>
            <a:off x="8939386" y="2029721"/>
            <a:ext cx="1569765" cy="140711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Curator</a:t>
            </a:r>
          </a:p>
          <a:p>
            <a:pPr algn="ctr"/>
            <a:r>
              <a:rPr lang="en-US" sz="1400" dirty="0"/>
              <a:t>CSV Format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868C084E-9C6A-495A-A3ED-C0724402F318}"/>
              </a:ext>
            </a:extLst>
          </p:cNvPr>
          <p:cNvSpPr/>
          <p:nvPr/>
        </p:nvSpPr>
        <p:spPr>
          <a:xfrm>
            <a:off x="8106010" y="3571081"/>
            <a:ext cx="1270000" cy="1574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Snow-flake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CD244A-CD0D-422C-BC89-ABD6573B7D1F}"/>
              </a:ext>
            </a:extLst>
          </p:cNvPr>
          <p:cNvSpPr/>
          <p:nvPr/>
        </p:nvSpPr>
        <p:spPr>
          <a:xfrm>
            <a:off x="2225118" y="3042442"/>
            <a:ext cx="1730099" cy="37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D934DED-E8C7-4B93-B4BA-EB5709359B91}"/>
              </a:ext>
            </a:extLst>
          </p:cNvPr>
          <p:cNvSpPr/>
          <p:nvPr/>
        </p:nvSpPr>
        <p:spPr>
          <a:xfrm>
            <a:off x="5105991" y="2733276"/>
            <a:ext cx="1272069" cy="264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7FC2E51-3A4A-4DC6-BEF6-9E9A042D388C}"/>
              </a:ext>
            </a:extLst>
          </p:cNvPr>
          <p:cNvSpPr/>
          <p:nvPr/>
        </p:nvSpPr>
        <p:spPr>
          <a:xfrm>
            <a:off x="7962000" y="2402681"/>
            <a:ext cx="1272069" cy="264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EEDBF0CE-302B-419C-9850-3834ED45E909}"/>
              </a:ext>
            </a:extLst>
          </p:cNvPr>
          <p:cNvSpPr/>
          <p:nvPr/>
        </p:nvSpPr>
        <p:spPr>
          <a:xfrm>
            <a:off x="9370118" y="3258342"/>
            <a:ext cx="1392517" cy="1574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E8DE-3503-41A6-8A74-699E1FDF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53403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Summary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E25C-95B2-4D3B-A920-135B2704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68"/>
            <a:ext cx="10515600" cy="536813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a python script for initial_load where it will read sales, promotion, time, and store tables from MySQL database and store them in AVRO format in our S3 raw bucket.</a:t>
            </a:r>
          </a:p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script created to read the AVRO files, to filter out all non-promotion records from input, joined the promotion and sales tables and saved the data in Parquet format in S3 bucket.</a:t>
            </a:r>
          </a:p>
          <a:p>
            <a:pPr lvl="0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Parquet file is aggregated by regionID, promotionID, sales_year, sales_month to generate total StoreSales for weekdays and weekends and the output is saved as a CSV file in S3 buckets.</a:t>
            </a:r>
          </a:p>
          <a:p>
            <a:pPr lvl="0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CSV file generated is loaded into a Snowflake database. Then queried to: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total weekday sales &amp; weekend sales for each promotion: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promotions, which generated highest total sales (weekday + weekend) in each region.</a:t>
            </a:r>
          </a:p>
          <a:p>
            <a:pPr lvl="0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created a separate incremental load script to load the updated and newly added sales and promotions to the tables.  </a:t>
            </a:r>
          </a:p>
          <a:p>
            <a:pPr lvl="0"/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test the incremental load, we updated some entries in the sales tables so that the incremental load script would load the updated data.</a:t>
            </a:r>
          </a:p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final step, created an Airflow DAG to automate the workflow using Airflow scheduler.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64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E53EE-1291-4BDB-ACA5-C6D2E0277931}"/>
              </a:ext>
            </a:extLst>
          </p:cNvPr>
          <p:cNvSpPr txBox="1"/>
          <p:nvPr/>
        </p:nvSpPr>
        <p:spPr>
          <a:xfrm>
            <a:off x="3429000" y="2164080"/>
            <a:ext cx="53949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405</Words>
  <Application>Microsoft Office PowerPoint</Application>
  <PresentationFormat>Widescreen</PresentationFormat>
  <Paragraphs>123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CiscoSansTT ExtraLight</vt:lpstr>
      <vt:lpstr>CiscoSansTT Light</vt:lpstr>
      <vt:lpstr>Wingdings</vt:lpstr>
      <vt:lpstr>Office Theme</vt:lpstr>
      <vt:lpstr>Meeting Objective &amp; Agenda</vt:lpstr>
      <vt:lpstr>Case Study Statement</vt:lpstr>
      <vt:lpstr>PowerPoint Presentation</vt:lpstr>
      <vt:lpstr> Data Ingestion Process:  1. Initial_load: Source to S3 Raw Bucket (Avro format)  2. Promotion_Filter Load: S3 Raw Bucket to S3 Cleansed Bucket (Parquet Format)  3. Aggregate_load: S3 Cleansed Bucket to Curator S3 bucket (CSV Format)  4. Snowflake_load: Curator S3 bucket to Snowflake database. </vt:lpstr>
      <vt:lpstr>Solution Summary Steps: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 Mangineni</dc:creator>
  <cp:lastModifiedBy>srini Mangineni</cp:lastModifiedBy>
  <cp:revision>37</cp:revision>
  <dcterms:created xsi:type="dcterms:W3CDTF">2019-01-08T20:20:25Z</dcterms:created>
  <dcterms:modified xsi:type="dcterms:W3CDTF">2019-01-09T21:25:31Z</dcterms:modified>
</cp:coreProperties>
</file>