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4F170-57B4-4C70-83D9-BAE66375B5A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B3B2E-A28D-4212-A652-10ABFE19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7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B3B2E-A28D-4212-A652-10ABFE19DE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5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42BF-EA4C-448B-958D-533BD7BFC73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DC13-B211-414C-903D-3E9E37F6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7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42BF-EA4C-448B-958D-533BD7BFC73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DC13-B211-414C-903D-3E9E37F6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5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42BF-EA4C-448B-958D-533BD7BFC73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DC13-B211-414C-903D-3E9E37F6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8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42BF-EA4C-448B-958D-533BD7BFC73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DC13-B211-414C-903D-3E9E37F6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42BF-EA4C-448B-958D-533BD7BFC73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DC13-B211-414C-903D-3E9E37F6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8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42BF-EA4C-448B-958D-533BD7BFC73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DC13-B211-414C-903D-3E9E37F6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7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42BF-EA4C-448B-958D-533BD7BFC73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DC13-B211-414C-903D-3E9E37F6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9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42BF-EA4C-448B-958D-533BD7BFC73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DC13-B211-414C-903D-3E9E37F6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1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42BF-EA4C-448B-958D-533BD7BFC73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DC13-B211-414C-903D-3E9E37F6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4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42BF-EA4C-448B-958D-533BD7BFC73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DC13-B211-414C-903D-3E9E37F6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9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42BF-EA4C-448B-958D-533BD7BFC73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DC13-B211-414C-903D-3E9E37F6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0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842BF-EA4C-448B-958D-533BD7BFC73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DC13-B211-414C-903D-3E9E37F69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3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SECURITY</a:t>
            </a:r>
            <a:br>
              <a:rPr lang="en-US" dirty="0" smtClean="0"/>
            </a:br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an Information System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6000" y="1524000"/>
            <a:ext cx="4953000" cy="4648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66397" y="562713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Inside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66397" y="6248400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Outside 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3200400"/>
            <a:ext cx="2355232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Information System</a:t>
            </a:r>
          </a:p>
          <a:p>
            <a:pPr marL="285750" indent="-285750">
              <a:buFont typeface="Symbol"/>
              <a:buChar char="·"/>
            </a:pPr>
            <a:r>
              <a:rPr lang="en-US" b="1" dirty="0" smtClean="0">
                <a:solidFill>
                  <a:srgbClr val="C00000"/>
                </a:solidFill>
                <a:sym typeface="Symbol"/>
              </a:rPr>
              <a:t>Storing</a:t>
            </a:r>
          </a:p>
          <a:p>
            <a:pPr marL="285750" indent="-285750">
              <a:buFont typeface="Symbol"/>
              <a:buChar char="·"/>
            </a:pPr>
            <a:r>
              <a:rPr lang="en-US" b="1" dirty="0" smtClean="0">
                <a:solidFill>
                  <a:srgbClr val="C00000"/>
                </a:solidFill>
                <a:sym typeface="Symbol"/>
              </a:rPr>
              <a:t>Sharing</a:t>
            </a:r>
          </a:p>
          <a:p>
            <a:pPr marL="285750" indent="-285750">
              <a:buFont typeface="Symbol"/>
              <a:buChar char="·"/>
            </a:pPr>
            <a:r>
              <a:rPr lang="en-US" b="1" dirty="0" smtClean="0">
                <a:solidFill>
                  <a:srgbClr val="C00000"/>
                </a:solidFill>
                <a:sym typeface="Symbol"/>
              </a:rPr>
              <a:t>Searching</a:t>
            </a:r>
            <a:r>
              <a:rPr lang="en-US" b="1" dirty="0" smtClean="0">
                <a:solidFill>
                  <a:schemeClr val="tx1"/>
                </a:solidFill>
                <a:sym typeface="Symbol"/>
              </a:rPr>
              <a:t> </a:t>
            </a:r>
          </a:p>
        </p:txBody>
      </p:sp>
      <p:sp>
        <p:nvSpPr>
          <p:cNvPr id="8" name="Cloud 7"/>
          <p:cNvSpPr/>
          <p:nvPr/>
        </p:nvSpPr>
        <p:spPr>
          <a:xfrm>
            <a:off x="4518797" y="2209800"/>
            <a:ext cx="1729603" cy="13716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4999114" y="2895600"/>
            <a:ext cx="1020686" cy="9525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DB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66397" y="4000500"/>
            <a:ext cx="491480" cy="4953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2000" y="3619500"/>
            <a:ext cx="491480" cy="4953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1" idx="6"/>
            <a:endCxn id="4" idx="2"/>
          </p:cNvCxnSpPr>
          <p:nvPr/>
        </p:nvCxnSpPr>
        <p:spPr>
          <a:xfrm flipV="1">
            <a:off x="1253480" y="3848100"/>
            <a:ext cx="1032520" cy="1905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72467" y="3505200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Access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control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770513" y="2438400"/>
            <a:ext cx="738943" cy="7048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5791200" y="2590800"/>
            <a:ext cx="609600" cy="14845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324600" y="2249269"/>
            <a:ext cx="196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data</a:t>
            </a:r>
          </a:p>
          <a:p>
            <a:r>
              <a:rPr lang="en-US" dirty="0" smtClean="0"/>
              <a:t>(for access control)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00800" y="3897868"/>
            <a:ext cx="13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1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Security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0" y="3105150"/>
            <a:ext cx="738943" cy="7048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943" y="3124200"/>
            <a:ext cx="1111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775657" y="1524000"/>
            <a:ext cx="738943" cy="7048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795001" y="3105150"/>
            <a:ext cx="738943" cy="7048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50016" y="4876800"/>
            <a:ext cx="738943" cy="7048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0521" y="1524000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storing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8361" y="3124200"/>
            <a:ext cx="930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Access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Control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7606" y="4876800"/>
            <a:ext cx="125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Encryption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6" idx="2"/>
          </p:cNvCxnSpPr>
          <p:nvPr/>
        </p:nvCxnSpPr>
        <p:spPr>
          <a:xfrm flipV="1">
            <a:off x="630727" y="1876425"/>
            <a:ext cx="1144930" cy="1331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</p:cNvCxnSpPr>
          <p:nvPr/>
        </p:nvCxnSpPr>
        <p:spPr>
          <a:xfrm>
            <a:off x="738943" y="3457575"/>
            <a:ext cx="11110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8" idx="2"/>
          </p:cNvCxnSpPr>
          <p:nvPr/>
        </p:nvCxnSpPr>
        <p:spPr>
          <a:xfrm>
            <a:off x="630727" y="3706777"/>
            <a:ext cx="1219289" cy="152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81400" y="11430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 Design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2133600"/>
            <a:ext cx="24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 Management System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05600" y="1143000"/>
            <a:ext cx="162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Concept Model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05600" y="2145268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Model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05600" y="762000"/>
            <a:ext cx="457200" cy="3048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01000" y="762000"/>
            <a:ext cx="457200" cy="3048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cision 23"/>
          <p:cNvSpPr/>
          <p:nvPr/>
        </p:nvSpPr>
        <p:spPr>
          <a:xfrm>
            <a:off x="7391400" y="762000"/>
            <a:ext cx="381000" cy="304800"/>
          </a:xfrm>
          <a:prstGeom prst="flowChartDecisi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2" idx="3"/>
            <a:endCxn id="24" idx="1"/>
          </p:cNvCxnSpPr>
          <p:nvPr/>
        </p:nvCxnSpPr>
        <p:spPr>
          <a:xfrm>
            <a:off x="7162800" y="91440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3"/>
            <a:endCxn id="23" idx="1"/>
          </p:cNvCxnSpPr>
          <p:nvPr/>
        </p:nvCxnSpPr>
        <p:spPr>
          <a:xfrm>
            <a:off x="7772400" y="91440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18" idx="1"/>
          </p:cNvCxnSpPr>
          <p:nvPr/>
        </p:nvCxnSpPr>
        <p:spPr>
          <a:xfrm flipV="1">
            <a:off x="3352800" y="1327666"/>
            <a:ext cx="228600" cy="519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  <a:endCxn id="19" idx="1"/>
          </p:cNvCxnSpPr>
          <p:nvPr/>
        </p:nvCxnSpPr>
        <p:spPr>
          <a:xfrm>
            <a:off x="3352800" y="1847166"/>
            <a:ext cx="228600" cy="471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3"/>
            <a:endCxn id="20" idx="1"/>
          </p:cNvCxnSpPr>
          <p:nvPr/>
        </p:nvCxnSpPr>
        <p:spPr>
          <a:xfrm>
            <a:off x="4718250" y="1327666"/>
            <a:ext cx="19873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2"/>
            <a:endCxn id="21" idx="0"/>
          </p:cNvCxnSpPr>
          <p:nvPr/>
        </p:nvCxnSpPr>
        <p:spPr>
          <a:xfrm flipH="1">
            <a:off x="7499087" y="1512332"/>
            <a:ext cx="18883" cy="6329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1"/>
            <a:endCxn id="19" idx="3"/>
          </p:cNvCxnSpPr>
          <p:nvPr/>
        </p:nvCxnSpPr>
        <p:spPr>
          <a:xfrm flipH="1" flipV="1">
            <a:off x="6065157" y="2318266"/>
            <a:ext cx="640443" cy="11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81400" y="3857625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Policies 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0" idx="3"/>
            <a:endCxn id="19" idx="1"/>
          </p:cNvCxnSpPr>
          <p:nvPr/>
        </p:nvCxnSpPr>
        <p:spPr>
          <a:xfrm flipV="1">
            <a:off x="3429000" y="2318266"/>
            <a:ext cx="152400" cy="112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3"/>
            <a:endCxn id="39" idx="1"/>
          </p:cNvCxnSpPr>
          <p:nvPr/>
        </p:nvCxnSpPr>
        <p:spPr>
          <a:xfrm>
            <a:off x="3429000" y="3447366"/>
            <a:ext cx="152400" cy="594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36249" y="3857625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Meta Data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871227" y="2542399"/>
            <a:ext cx="1358373" cy="91517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Files/Index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44" idx="0"/>
          </p:cNvCxnSpPr>
          <p:nvPr/>
        </p:nvCxnSpPr>
        <p:spPr>
          <a:xfrm flipH="1" flipV="1">
            <a:off x="7702814" y="3200400"/>
            <a:ext cx="18211" cy="657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705600" y="4210826"/>
            <a:ext cx="1905000" cy="4087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Configuration files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>
            <a:stCxn id="39" idx="3"/>
          </p:cNvCxnSpPr>
          <p:nvPr/>
        </p:nvCxnSpPr>
        <p:spPr>
          <a:xfrm>
            <a:off x="4516464" y="4042291"/>
            <a:ext cx="2646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14800" y="504086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</a:t>
            </a:r>
            <a:r>
              <a:rPr lang="en-US" b="1" baseline="30000" dirty="0" smtClean="0"/>
              <a:t>E</a:t>
            </a:r>
            <a:r>
              <a:rPr lang="en-US" dirty="0" smtClean="0"/>
              <a:t> Design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11" idx="3"/>
            <a:endCxn id="51" idx="1"/>
          </p:cNvCxnSpPr>
          <p:nvPr/>
        </p:nvCxnSpPr>
        <p:spPr>
          <a:xfrm>
            <a:off x="3810000" y="5199966"/>
            <a:ext cx="304800" cy="255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91000" y="5581650"/>
            <a:ext cx="227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Searchable Encryption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11" idx="3"/>
            <a:endCxn id="54" idx="1"/>
          </p:cNvCxnSpPr>
          <p:nvPr/>
        </p:nvCxnSpPr>
        <p:spPr>
          <a:xfrm>
            <a:off x="3810000" y="5199966"/>
            <a:ext cx="381000" cy="56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57600" y="2685871"/>
            <a:ext cx="2045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Lab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1: Installing a DBMS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2: Tools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3: Access Control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91000" y="5791200"/>
            <a:ext cx="2355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Lab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4: Database Encryption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5: DB</a:t>
            </a:r>
            <a:r>
              <a:rPr lang="en-US" b="1" baseline="30000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 Design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24600" y="4590871"/>
            <a:ext cx="2764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1: Applied cryptography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2: DBS: traditional methods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3: DBS: advanced methods</a:t>
            </a:r>
          </a:p>
        </p:txBody>
      </p:sp>
      <p:cxnSp>
        <p:nvCxnSpPr>
          <p:cNvPr id="61" name="Straight Arrow Connector 60"/>
          <p:cNvCxnSpPr>
            <a:stCxn id="51" idx="3"/>
          </p:cNvCxnSpPr>
          <p:nvPr/>
        </p:nvCxnSpPr>
        <p:spPr>
          <a:xfrm>
            <a:off x="5363860" y="5225534"/>
            <a:ext cx="1021518" cy="36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 Syllabus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1: Applied cryptography </a:t>
            </a:r>
          </a:p>
          <a:p>
            <a:pPr lvl="1"/>
            <a:r>
              <a:rPr lang="en-US" dirty="0" smtClean="0"/>
              <a:t>Cryptography systems</a:t>
            </a:r>
          </a:p>
          <a:p>
            <a:pPr lvl="1"/>
            <a:r>
              <a:rPr lang="en-US" dirty="0" err="1" smtClean="0"/>
              <a:t>Homomorphic</a:t>
            </a:r>
            <a:r>
              <a:rPr lang="en-US" dirty="0" smtClean="0"/>
              <a:t> cryptography </a:t>
            </a:r>
          </a:p>
          <a:p>
            <a:r>
              <a:rPr lang="en-US" dirty="0" smtClean="0"/>
              <a:t>Part 2: DBS – </a:t>
            </a:r>
            <a:r>
              <a:rPr lang="en-US" dirty="0" smtClean="0"/>
              <a:t>classical approach </a:t>
            </a:r>
            <a:endParaRPr lang="en-US" dirty="0" smtClean="0"/>
          </a:p>
          <a:p>
            <a:pPr lvl="1"/>
            <a:r>
              <a:rPr lang="en-US" dirty="0" smtClean="0"/>
              <a:t>Password </a:t>
            </a:r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Chinese Remainder Theorem based method</a:t>
            </a:r>
          </a:p>
          <a:p>
            <a:r>
              <a:rPr lang="en-US" dirty="0" smtClean="0"/>
              <a:t>Part </a:t>
            </a:r>
            <a:r>
              <a:rPr lang="en-US" dirty="0" smtClean="0"/>
              <a:t>3: DBS – advanced methods</a:t>
            </a:r>
          </a:p>
          <a:p>
            <a:pPr lvl="1"/>
            <a:r>
              <a:rPr lang="en-US" dirty="0" smtClean="0"/>
              <a:t>Secure Index / Searchable encryption</a:t>
            </a:r>
          </a:p>
          <a:p>
            <a:pPr lvl="1"/>
            <a:r>
              <a:rPr lang="en-US" dirty="0" smtClean="0"/>
              <a:t>Database outsourcing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Doãn</a:t>
            </a:r>
            <a:r>
              <a:rPr lang="en-US" dirty="0" smtClean="0"/>
              <a:t> </a:t>
            </a:r>
            <a:r>
              <a:rPr lang="en-US" dirty="0" err="1" smtClean="0"/>
              <a:t>Khanh</a:t>
            </a:r>
            <a:r>
              <a:rPr lang="en-US" dirty="0" smtClean="0"/>
              <a:t> -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tin: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NXBLĐXH, 2004.</a:t>
            </a:r>
          </a:p>
          <a:p>
            <a:r>
              <a:rPr lang="en-US" dirty="0" smtClean="0"/>
              <a:t>Jeffrey </a:t>
            </a:r>
            <a:r>
              <a:rPr lang="en-US" dirty="0" err="1" smtClean="0"/>
              <a:t>Hoffstein</a:t>
            </a:r>
            <a:r>
              <a:rPr lang="en-US" dirty="0" smtClean="0"/>
              <a:t> – Jill </a:t>
            </a:r>
            <a:r>
              <a:rPr lang="en-US" dirty="0" err="1" smtClean="0"/>
              <a:t>Pipher</a:t>
            </a:r>
            <a:r>
              <a:rPr lang="en-US" dirty="0" smtClean="0"/>
              <a:t> – Joseph H. Silverman, An introduction to mathematical cryptography, Springer, 2008.</a:t>
            </a:r>
          </a:p>
          <a:p>
            <a:r>
              <a:rPr lang="en-US" dirty="0" smtClean="0"/>
              <a:t>Lecture Notes</a:t>
            </a:r>
          </a:p>
          <a:p>
            <a:r>
              <a:rPr lang="en-US" smtClean="0"/>
              <a:t>Papers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190</Words>
  <Application>Microsoft Office PowerPoint</Application>
  <PresentationFormat>On-screen Show (4:3)</PresentationFormat>
  <Paragraphs>68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DATABASE SECURITY introduction </vt:lpstr>
      <vt:lpstr>Secure an Information System</vt:lpstr>
      <vt:lpstr>Database Security</vt:lpstr>
      <vt:lpstr>DBS Syllabus </vt:lpstr>
      <vt:lpstr>References </vt:lpstr>
    </vt:vector>
  </TitlesOfParts>
  <Company>County of Ventura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SECURITY introduction</dc:title>
  <dc:creator>Simba</dc:creator>
  <cp:lastModifiedBy>Simba</cp:lastModifiedBy>
  <cp:revision>13</cp:revision>
  <dcterms:created xsi:type="dcterms:W3CDTF">2022-01-03T02:13:17Z</dcterms:created>
  <dcterms:modified xsi:type="dcterms:W3CDTF">2023-01-29T16:02:15Z</dcterms:modified>
</cp:coreProperties>
</file>