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37CF-CCFE-4E5C-90AC-78C55B3D16C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79AC-53EA-4A1B-B24C-B821F88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37CF-CCFE-4E5C-90AC-78C55B3D16C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79AC-53EA-4A1B-B24C-B821F88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37CF-CCFE-4E5C-90AC-78C55B3D16C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79AC-53EA-4A1B-B24C-B821F88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37CF-CCFE-4E5C-90AC-78C55B3D16C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79AC-53EA-4A1B-B24C-B821F88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9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37CF-CCFE-4E5C-90AC-78C55B3D16C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79AC-53EA-4A1B-B24C-B821F88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7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37CF-CCFE-4E5C-90AC-78C55B3D16C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79AC-53EA-4A1B-B24C-B821F88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37CF-CCFE-4E5C-90AC-78C55B3D16C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79AC-53EA-4A1B-B24C-B821F88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37CF-CCFE-4E5C-90AC-78C55B3D16C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79AC-53EA-4A1B-B24C-B821F88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7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37CF-CCFE-4E5C-90AC-78C55B3D16C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79AC-53EA-4A1B-B24C-B821F88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37CF-CCFE-4E5C-90AC-78C55B3D16C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79AC-53EA-4A1B-B24C-B821F88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37CF-CCFE-4E5C-90AC-78C55B3D16C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79AC-53EA-4A1B-B24C-B821F88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037CF-CCFE-4E5C-90AC-78C55B3D16C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79AC-53EA-4A1B-B24C-B821F88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4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Crypto</a:t>
            </a:r>
            <a:r>
              <a:rPr lang="en-US" b="1" dirty="0" smtClean="0"/>
              <a:t>systems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2438400"/>
            <a:ext cx="32766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Symmetric cryptosystems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2438400"/>
            <a:ext cx="32766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Asymmetric cryptosystems 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2324100" y="1417638"/>
            <a:ext cx="2247900" cy="102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>
            <a:off x="4572000" y="1417638"/>
            <a:ext cx="2400300" cy="102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200" y="4724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Encryption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4724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Cryptographic hash function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10" idx="0"/>
          </p:cNvCxnSpPr>
          <p:nvPr/>
        </p:nvCxnSpPr>
        <p:spPr>
          <a:xfrm flipH="1">
            <a:off x="1143000" y="3733800"/>
            <a:ext cx="11811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11" idx="0"/>
          </p:cNvCxnSpPr>
          <p:nvPr/>
        </p:nvCxnSpPr>
        <p:spPr>
          <a:xfrm>
            <a:off x="2324100" y="3733800"/>
            <a:ext cx="12573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05500" y="4724400"/>
            <a:ext cx="23241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Homomorphism cryptography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1" idx="3"/>
            <a:endCxn id="16" idx="1"/>
          </p:cNvCxnSpPr>
          <p:nvPr/>
        </p:nvCxnSpPr>
        <p:spPr>
          <a:xfrm>
            <a:off x="4648200" y="5295900"/>
            <a:ext cx="12573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6600" y="37338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1"/>
            <a:endCxn id="4" idx="3"/>
          </p:cNvCxnSpPr>
          <p:nvPr/>
        </p:nvCxnSpPr>
        <p:spPr>
          <a:xfrm flipH="1">
            <a:off x="3962400" y="30861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8E590F-EA4B-48E1-A1C0-C9883B4A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8763000" cy="1325563"/>
          </a:xfrm>
        </p:spPr>
        <p:txBody>
          <a:bodyPr/>
          <a:lstStyle/>
          <a:p>
            <a:r>
              <a:rPr lang="en-US" dirty="0"/>
              <a:t>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0DA4E5AC-7AAE-4E1B-A62C-DD8EB93C8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825625"/>
                <a:ext cx="87630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→∁</m:t>
                    </m:r>
                  </m:oMath>
                </a14:m>
                <a:r>
                  <a:rPr lang="en-US" dirty="0"/>
                  <a:t> “Invertible”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Sup>
                      <m:sSub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:∁→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 such that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Types of cryptosystem</a:t>
                </a:r>
              </a:p>
              <a:p>
                <a:r>
                  <a:rPr lang="en-US" dirty="0"/>
                  <a:t>k </a:t>
                </a:r>
                <a:r>
                  <a:rPr lang="en-US" dirty="0">
                    <a:sym typeface="Symbol" panose="05050102010706020507" pitchFamily="18" charset="2"/>
                  </a:rPr>
                  <a:t> k’: Asymmetric cryptosystem/Public key cryptosystem.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k  k’: Symmetric cryptosystem/Secrete key cryptosystem.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|</a:t>
                </a:r>
                <a:r>
                  <a:rPr lang="en-US" dirty="0">
                    <a:sym typeface="Symbol" panose="05050102010706020507" pitchFamily="18" charset="2"/>
                  </a:rPr>
                  <a:t> |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∁</m:t>
                    </m:r>
                  </m:oMath>
                </a14:m>
                <a:r>
                  <a:rPr lang="en-US" dirty="0"/>
                  <a:t>|: cryptographic hash function.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DA4E5AC-7AAE-4E1B-A62C-DD8EB93C8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825625"/>
                <a:ext cx="8763000" cy="4351338"/>
              </a:xfrm>
              <a:blipFill rotWithShape="1">
                <a:blip r:embed="rId2"/>
                <a:stretch>
                  <a:fillRect l="-125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 smtClean="0">
                <a:effectLst/>
                <a:latin typeface="Arial" panose="020B0604020202020204" pitchFamily="34" charset="0"/>
              </a:rPr>
              <a:t>Kerckhoff’s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cryptosystem should be unbreakable practically, if not mathematically.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Falling of the cryptosystem in the hands of an intruder should not lead to any compromise of the system, preventing any inconvenience to the user.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key should be easily communicable, memorable, and changeable.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ciphertext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should be transmissible by telegraph, an unsecure channel.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encryption apparatus and documents should be portable and operable by a single person.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Finally, it is necessary that the system be easy to use, requiring neither mental strain nor the knowledge of a long series of rules to observe.</a:t>
            </a:r>
          </a:p>
        </p:txBody>
      </p:sp>
    </p:spTree>
    <p:extLst>
      <p:ext uri="{BB962C8B-B14F-4D97-AF65-F5344CB8AC3E}">
        <p14:creationId xmlns:p14="http://schemas.microsoft.com/office/powerpoint/2010/main" val="17559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Attacks are typically categorized based on the action performed by the attacker. An attack, thus, can be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passive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active</a:t>
            </a:r>
          </a:p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Passive Attacks.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main goal of a passive attack is to obtain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unauthorized access to the information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Active Attacks.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active attack involves changing the information in some way by conducting some process on the information.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Homomorphic</a:t>
            </a:r>
            <a:r>
              <a:rPr lang="en-US" dirty="0" smtClean="0"/>
              <a:t> cryptography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398954"/>
            <a:ext cx="7924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In algebra, a </a:t>
            </a:r>
            <a:r>
              <a:rPr lang="en-US" sz="2800" b="1" dirty="0"/>
              <a:t>homomorphism</a:t>
            </a:r>
            <a:r>
              <a:rPr lang="en-US" sz="2800" dirty="0"/>
              <a:t> is a structure-preserving map between two </a:t>
            </a:r>
            <a:r>
              <a:rPr lang="en-US" sz="2800" dirty="0" smtClean="0"/>
              <a:t>algebraic structures</a:t>
            </a:r>
            <a:r>
              <a:rPr lang="en-US" sz="2800" dirty="0"/>
              <a:t> </a:t>
            </a:r>
            <a:r>
              <a:rPr lang="en-US" sz="2800" dirty="0" smtClean="0"/>
              <a:t>of </a:t>
            </a:r>
            <a:r>
              <a:rPr lang="en-US" sz="2800" dirty="0"/>
              <a:t>the same type (such as two groups, two rings, or two vector spaces</a:t>
            </a:r>
            <a:r>
              <a:rPr lang="en-US" sz="2800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Some </a:t>
            </a:r>
            <a:r>
              <a:rPr lang="en-US" sz="2800" dirty="0" err="1" smtClean="0"/>
              <a:t>homomorphic</a:t>
            </a:r>
            <a:r>
              <a:rPr lang="en-US" sz="2800" dirty="0" smtClean="0"/>
              <a:t> cryptosystem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RSA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err="1" smtClean="0"/>
              <a:t>ElGamal</a:t>
            </a:r>
            <a:endParaRPr lang="en-US" sz="28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err="1" smtClean="0"/>
              <a:t>Paillier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38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240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Applied Cryptography</vt:lpstr>
      <vt:lpstr>Cryptosystems </vt:lpstr>
      <vt:lpstr>Definition </vt:lpstr>
      <vt:lpstr>Kerckhoff’s Principle</vt:lpstr>
      <vt:lpstr>Attacks </vt:lpstr>
      <vt:lpstr>Homomorphic cryptography</vt:lpstr>
    </vt:vector>
  </TitlesOfParts>
  <Company>County of Ventura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Cryptocraphy</dc:title>
  <dc:creator>Simba</dc:creator>
  <cp:lastModifiedBy>Simba</cp:lastModifiedBy>
  <cp:revision>13</cp:revision>
  <dcterms:created xsi:type="dcterms:W3CDTF">2022-01-03T03:26:33Z</dcterms:created>
  <dcterms:modified xsi:type="dcterms:W3CDTF">2023-01-29T16:00:59Z</dcterms:modified>
</cp:coreProperties>
</file>