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6B96-1E40-46CF-92BE-D8996C6B570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984E-107E-4C72-9A96-59301B14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Ex1: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(c1, …, </a:t>
            </a:r>
            <a:r>
              <a:rPr lang="en-US" baseline="0" dirty="0" err="1" smtClean="0"/>
              <a:t>cn</a:t>
            </a:r>
            <a:r>
              <a:rPr lang="en-US" baseline="0" dirty="0" smtClean="0"/>
              <a:t>) = </a:t>
            </a:r>
            <a:r>
              <a:rPr lang="en-US" baseline="0" dirty="0" err="1" smtClean="0"/>
              <a:t>k.gcd</a:t>
            </a:r>
            <a:r>
              <a:rPr lang="en-US" baseline="0" dirty="0" smtClean="0"/>
              <a:t>(m1, …, </a:t>
            </a:r>
            <a:r>
              <a:rPr lang="en-US" baseline="0" dirty="0" err="1" smtClean="0"/>
              <a:t>mn</a:t>
            </a:r>
            <a:r>
              <a:rPr lang="en-US" baseline="0" dirty="0" smtClean="0"/>
              <a:t>) (p. 43)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6984E-107E-4C72-9A96-59301B145E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8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C763-C483-4493-819F-DC32B5B8C1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2B36-94CC-4159-86D6-055E2AE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Symmetric Cryptosystems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AES (J. </a:t>
            </a:r>
            <a:r>
              <a:rPr lang="en-US" dirty="0" err="1" smtClean="0"/>
              <a:t>Daemen</a:t>
            </a:r>
            <a:r>
              <a:rPr lang="en-US" dirty="0" smtClean="0"/>
              <a:t> and V. </a:t>
            </a:r>
            <a:r>
              <a:rPr lang="en-US" dirty="0" err="1" smtClean="0"/>
              <a:t>Rijmen</a:t>
            </a:r>
            <a:r>
              <a:rPr lang="en-US" dirty="0" smtClean="0"/>
              <a:t>, 2000). A block cipher in which the plaintext-cipher text blocks are 128 bits in length and the key size may be 128, 192, 256 bits.</a:t>
            </a:r>
          </a:p>
          <a:p>
            <a:r>
              <a:rPr lang="en-US" dirty="0"/>
              <a:t>A</a:t>
            </a:r>
            <a:r>
              <a:rPr lang="en-US" dirty="0" smtClean="0"/>
              <a:t>ES is similar to DES in hat it encrypts/decrypts by repeating a basic operation several times (10, 12, or 14 rounds depending on the size key).</a:t>
            </a:r>
          </a:p>
          <a:p>
            <a:r>
              <a:rPr lang="en-US" dirty="0" smtClean="0"/>
              <a:t>AES </a:t>
            </a:r>
            <a:r>
              <a:rPr lang="en-US" dirty="0" smtClean="0">
                <a:solidFill>
                  <a:srgbClr val="FF0000"/>
                </a:solidFill>
              </a:rPr>
              <a:t>S-box</a:t>
            </a:r>
            <a:r>
              <a:rPr lang="en-US" dirty="0" smtClean="0"/>
              <a:t> is constructed using the operation of taking multiplication inverses in the field F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cipher mode of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28244"/>
              </p:ext>
            </p:extLst>
          </p:nvPr>
        </p:nvGraphicFramePr>
        <p:xfrm>
          <a:off x="381000" y="1600201"/>
          <a:ext cx="8336298" cy="4525961"/>
        </p:xfrm>
        <a:graphic>
          <a:graphicData uri="http://schemas.openxmlformats.org/drawingml/2006/table">
            <a:tbl>
              <a:tblPr/>
              <a:tblGrid>
                <a:gridCol w="1402098"/>
                <a:gridCol w="914400"/>
                <a:gridCol w="3505200"/>
                <a:gridCol w="2514600"/>
              </a:tblGrid>
              <a:tr h="3481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Mode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Formulas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Ciphertext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Electronic codebook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(ECB)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 = F(PlainText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, Key)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Y</a:t>
                      </a:r>
                      <a:r>
                        <a:rPr lang="en-US" sz="1700" baseline="-25000">
                          <a:effectLst/>
                        </a:rPr>
                        <a:t>i</a:t>
                      </a:r>
                      <a:endParaRPr lang="en-US" sz="1700">
                        <a:effectLst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Cipher block chaining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(CBC)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effectLst/>
                        </a:rPr>
                        <a:t>Y</a:t>
                      </a:r>
                      <a:r>
                        <a:rPr lang="fr-FR" sz="1700" i="1" baseline="-25000">
                          <a:effectLst/>
                        </a:rPr>
                        <a:t>i</a:t>
                      </a:r>
                      <a:r>
                        <a:rPr lang="fr-FR" sz="1700">
                          <a:effectLst/>
                        </a:rPr>
                        <a:t> = PlainText</a:t>
                      </a:r>
                      <a:r>
                        <a:rPr lang="fr-FR" sz="1700" i="1" baseline="-25000">
                          <a:effectLst/>
                        </a:rPr>
                        <a:t>i</a:t>
                      </a:r>
                      <a:r>
                        <a:rPr lang="fr-FR" sz="1700">
                          <a:effectLst/>
                        </a:rPr>
                        <a:t> XOR Ciphertext</a:t>
                      </a:r>
                      <a:r>
                        <a:rPr lang="fr-FR" sz="1700" i="1" baseline="-25000">
                          <a:effectLst/>
                        </a:rPr>
                        <a:t>i</a:t>
                      </a:r>
                      <a:r>
                        <a:rPr lang="fr-FR" sz="1700" baseline="-25000">
                          <a:effectLst/>
                        </a:rPr>
                        <a:t>−1</a:t>
                      </a:r>
                      <a:endParaRPr lang="fr-FR" sz="1700">
                        <a:effectLst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F(Y, Key); Ciphertext</a:t>
                      </a:r>
                      <a:r>
                        <a:rPr lang="en-US" sz="1700" baseline="-25000">
                          <a:effectLst/>
                        </a:rPr>
                        <a:t>0</a:t>
                      </a:r>
                      <a:r>
                        <a:rPr lang="en-US" sz="1700">
                          <a:effectLst/>
                        </a:rPr>
                        <a:t> = IV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Propagating CBC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(PCBC)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 = PlainText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 XOR (Ciphertext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 baseline="-25000">
                          <a:effectLst/>
                        </a:rPr>
                        <a:t>−1</a:t>
                      </a:r>
                      <a:r>
                        <a:rPr lang="en-US" sz="1700">
                          <a:effectLst/>
                        </a:rPr>
                        <a:t> XOR PlainText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 baseline="-25000">
                          <a:effectLst/>
                        </a:rPr>
                        <a:t>−1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F(Y, Key); Ciphertext</a:t>
                      </a:r>
                      <a:r>
                        <a:rPr lang="en-US" sz="1700" baseline="-25000">
                          <a:effectLst/>
                        </a:rPr>
                        <a:t>0</a:t>
                      </a:r>
                      <a:r>
                        <a:rPr lang="en-US" sz="1700">
                          <a:effectLst/>
                        </a:rPr>
                        <a:t> = IV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Cipher feedback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(CFB)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 = Ciphertext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 baseline="-25000">
                          <a:effectLst/>
                        </a:rPr>
                        <a:t>−1</a:t>
                      </a:r>
                      <a:endParaRPr lang="en-US" sz="1700">
                        <a:effectLst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Plaintext XOR F(Y, Key); Ciphertext</a:t>
                      </a:r>
                      <a:r>
                        <a:rPr lang="en-US" sz="1700" baseline="-25000">
                          <a:effectLst/>
                        </a:rPr>
                        <a:t>0</a:t>
                      </a:r>
                      <a:r>
                        <a:rPr lang="en-US" sz="1700">
                          <a:effectLst/>
                        </a:rPr>
                        <a:t> = IV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Output feedback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(OFB)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 = F(Y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r>
                        <a:rPr lang="en-US" sz="1700" baseline="-25000">
                          <a:effectLst/>
                        </a:rPr>
                        <a:t>−1</a:t>
                      </a:r>
                      <a:r>
                        <a:rPr lang="en-US" sz="1700">
                          <a:effectLst/>
                        </a:rPr>
                        <a:t>, Key); Y</a:t>
                      </a:r>
                      <a:r>
                        <a:rPr lang="en-US" sz="1700" baseline="-25000">
                          <a:effectLst/>
                        </a:rPr>
                        <a:t>0</a:t>
                      </a:r>
                      <a:r>
                        <a:rPr lang="en-US" sz="1700">
                          <a:effectLst/>
                        </a:rPr>
                        <a:t> = F(IV, Key)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Plaintext XOR Y</a:t>
                      </a:r>
                      <a:r>
                        <a:rPr lang="en-US" sz="1700" i="1" baseline="-25000">
                          <a:effectLst/>
                        </a:rPr>
                        <a:t>i</a:t>
                      </a:r>
                      <a:endParaRPr lang="en-US" sz="1700">
                        <a:effectLst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Counter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(CTR)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Y</a:t>
                      </a:r>
                      <a:r>
                        <a:rPr lang="en-US" sz="1700" i="1" baseline="-25000" dirty="0">
                          <a:effectLst/>
                        </a:rPr>
                        <a:t>i</a:t>
                      </a:r>
                      <a:r>
                        <a:rPr lang="en-US" sz="1700" dirty="0">
                          <a:effectLst/>
                        </a:rPr>
                        <a:t> = F(IV + </a:t>
                      </a:r>
                      <a:r>
                        <a:rPr lang="en-US" sz="1700" i="1" dirty="0">
                          <a:effectLst/>
                        </a:rPr>
                        <a:t>g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i</a:t>
                      </a:r>
                      <a:r>
                        <a:rPr lang="en-US" sz="1700" dirty="0">
                          <a:effectLst/>
                        </a:rPr>
                        <a:t>), Key); IV = token()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Plaintext XOR Y</a:t>
                      </a:r>
                      <a:r>
                        <a:rPr lang="en-US" sz="1700" i="1" baseline="-25000" dirty="0">
                          <a:effectLst/>
                        </a:rPr>
                        <a:t>i</a:t>
                      </a:r>
                      <a:endParaRPr lang="en-US" sz="1700" dirty="0">
                        <a:effectLst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Ex1: let p be a large prime, 2</a:t>
                </a:r>
                <a:r>
                  <a:rPr lang="en-US" baseline="30000" dirty="0" smtClean="0"/>
                  <a:t>159</a:t>
                </a:r>
                <a:r>
                  <a:rPr lang="en-US" dirty="0" smtClean="0"/>
                  <a:t> &lt; p &lt; 2</a:t>
                </a:r>
                <a:r>
                  <a:rPr lang="en-US" baseline="30000" dirty="0" smtClean="0"/>
                  <a:t>160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=∁=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Ex2: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∁ ={0, 1, …,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−1} </m:t>
                    </m:r>
                  </m:oMath>
                </a14:m>
                <a:r>
                  <a:rPr lang="en-US" dirty="0" smtClean="0"/>
                  <a:t>be the sets of all binary strings of length 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,∁,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to be a successful cipher, it must have the following properties (</a:t>
                </a:r>
                <a:r>
                  <a:rPr lang="en-US" dirty="0" err="1" smtClean="0"/>
                  <a:t>Kerckhoff</a:t>
                </a:r>
                <a:r>
                  <a:rPr lang="en-US" dirty="0" smtClean="0"/>
                  <a:t> principal):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ℳ</m:t>
                    </m:r>
                  </m:oMath>
                </a14:m>
                <a:r>
                  <a:rPr lang="en-US" dirty="0" smtClean="0"/>
                  <a:t>, it must be easy to compute the cipher text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(m).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c</m:t>
                    </m:r>
                    <m:r>
                      <a:rPr lang="en-US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∁</m:t>
                    </m:r>
                  </m:oMath>
                </a14:m>
                <a:r>
                  <a:rPr lang="en-US" dirty="0" smtClean="0"/>
                  <a:t>, it must be easy to compute the plaintext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(c).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Given one or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∁</m:t>
                    </m:r>
                  </m:oMath>
                </a14:m>
                <a:r>
                  <a:rPr lang="en-US" dirty="0" smtClean="0"/>
                  <a:t> are encrypted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r>
                  <a:rPr lang="en-US" dirty="0" smtClean="0"/>
                  <a:t>, it must be difficult to compute any of the corresponding plaintexts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without knowing k.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Given one or more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,…(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it must be difficult to decrypt any cipher c that is not in the given list without knowing k (chosen plaintext attack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42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. </a:t>
                </a:r>
                <a:r>
                  <a:rPr lang="en-US" dirty="0" smtClean="0">
                    <a:latin typeface="Cambria Math"/>
                    <a:ea typeface="Cambria Math"/>
                  </a:rPr>
                  <a:t>It doesn’t have Property 4 (</a:t>
                </a:r>
                <a:r>
                  <a:rPr lang="en-US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chosen cipher/plaintext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attack</a:t>
                </a:r>
                <a:r>
                  <a:rPr lang="en-US" dirty="0" smtClean="0">
                    <a:latin typeface="Cambria Math"/>
                    <a:ea typeface="Cambria Math"/>
                  </a:rPr>
                  <a:t>).</a:t>
                </a:r>
                <a:endParaRPr lang="en-US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Ex2: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chosen plaintext attack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0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bit sequences…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we could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→{0,1}</m:t>
                    </m:r>
                  </m:oMath>
                </a14:m>
                <a:r>
                  <a:rPr lang="en-US" dirty="0" smtClean="0"/>
                  <a:t> with the following properties: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j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 smtClean="0"/>
                  <a:t>, it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easy to compute </a:t>
                </a:r>
                <a:r>
                  <a:rPr lang="en-US" dirty="0" smtClean="0"/>
                  <a:t>R(k, j).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Given an arbitrarily long sequence of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given all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hard to determine k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Given any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and given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had to guess the value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better than 50% chance of success for any j not already in the list.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667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symmetric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two basic approaches to constructing </a:t>
            </a:r>
            <a:r>
              <a:rPr lang="en-US" dirty="0" smtClean="0"/>
              <a:t>candidates for R, and these two methods provide a good illustration of the fundamental conflict in cryptography between security and efficiency.</a:t>
            </a:r>
          </a:p>
          <a:p>
            <a:r>
              <a:rPr lang="en-US" dirty="0" smtClean="0"/>
              <a:t>The first approach is to repeatedly apply an ad hoc collection of </a:t>
            </a:r>
            <a:r>
              <a:rPr lang="en-US" dirty="0" smtClean="0">
                <a:solidFill>
                  <a:srgbClr val="FF0000"/>
                </a:solidFill>
              </a:rPr>
              <a:t>mixing operations </a:t>
            </a:r>
            <a:r>
              <a:rPr lang="en-US" dirty="0" smtClean="0"/>
              <a:t>that are well suited to efficient computation and that appear to be very hard to untangle. This method is the basic of all most modern symmetric cryptosystems (DES, AES, …)</a:t>
            </a:r>
          </a:p>
          <a:p>
            <a:r>
              <a:rPr lang="en-US" dirty="0" smtClean="0"/>
              <a:t>The second approach is to construct R using a function whose efficient inversion is a </a:t>
            </a:r>
            <a:r>
              <a:rPr lang="en-US" dirty="0" smtClean="0">
                <a:solidFill>
                  <a:srgbClr val="FF0000"/>
                </a:solidFill>
              </a:rPr>
              <a:t>well-known mathematical </a:t>
            </a:r>
            <a:r>
              <a:rPr lang="en-US" dirty="0" smtClean="0"/>
              <a:t>problem that is believed to be difficult. This method is less attractive for real-world ciphers.</a:t>
            </a:r>
          </a:p>
        </p:txBody>
      </p:sp>
    </p:spTree>
    <p:extLst>
      <p:ext uri="{BB962C8B-B14F-4D97-AF65-F5344CB8AC3E}">
        <p14:creationId xmlns:p14="http://schemas.microsoft.com/office/powerpoint/2010/main" val="11727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– Data Encryption Standard (IBM,1970).</a:t>
            </a:r>
          </a:p>
          <a:p>
            <a:r>
              <a:rPr lang="en-US" dirty="0" smtClean="0"/>
              <a:t>DES uses a 56-bit key and encrypts blocks of 64 bits at a time.</a:t>
            </a:r>
          </a:p>
          <a:p>
            <a:r>
              <a:rPr lang="en-US" dirty="0" smtClean="0"/>
              <a:t>DES mixing operations are linear, with the only nonlinear component being the use of eight S-box (</a:t>
            </a:r>
            <a:r>
              <a:rPr lang="en-US" dirty="0" smtClean="0">
                <a:solidFill>
                  <a:srgbClr val="FF0000"/>
                </a:solidFill>
              </a:rPr>
              <a:t>Substitution box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S-box is a look-up table </a:t>
            </a:r>
            <a:r>
              <a:rPr lang="en-US" dirty="0" smtClean="0"/>
              <a:t>in which six input bits are replaced by four output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S-Box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is how an S-box is used. The input is a list of 6 bit Input = 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6.</a:t>
            </a:r>
          </a:p>
          <a:p>
            <a:r>
              <a:rPr lang="en-US" dirty="0" smtClean="0">
                <a:sym typeface="Symbol"/>
              </a:rPr>
              <a:t>First use the 2-bit binary number 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to choose the row of the S-box, then use the 4-bit binary number 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</a:t>
            </a:r>
            <a:r>
              <a:rPr lang="en-US" baseline="-25000" dirty="0" smtClean="0">
                <a:sym typeface="Symbol"/>
              </a:rPr>
              <a:t>5 </a:t>
            </a:r>
            <a:r>
              <a:rPr lang="en-US" dirty="0" smtClean="0">
                <a:sym typeface="Symbol"/>
              </a:rPr>
              <a:t>to choose the column of the S-box.</a:t>
            </a:r>
          </a:p>
          <a:p>
            <a:r>
              <a:rPr lang="en-US" dirty="0" smtClean="0">
                <a:sym typeface="Symbol"/>
              </a:rPr>
              <a:t>The output is the entry of the S-box for the chosen row and column, and converted into a 4-bit binary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that Input = ‘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1001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’. ‘10’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use row 2, and ‘1001’ =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9</a:t>
            </a:r>
            <a:r>
              <a:rPr lang="en-US" dirty="0" smtClean="0">
                <a:sym typeface="Wingdings" pitchFamily="2" charset="2"/>
              </a:rPr>
              <a:t>, use column 9. Output will be 12 = 1100.</a:t>
            </a:r>
          </a:p>
          <a:p>
            <a:r>
              <a:rPr lang="en-US" dirty="0" smtClean="0"/>
              <a:t>S-box(x) = F(A(x)) where A: affine, F(x):non-linear function.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6640"/>
              </p:ext>
            </p:extLst>
          </p:nvPr>
        </p:nvGraphicFramePr>
        <p:xfrm>
          <a:off x="685800" y="4089400"/>
          <a:ext cx="8000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  <a:gridCol w="47064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1084</Words>
  <Application>Microsoft Office PowerPoint</Application>
  <PresentationFormat>On-screen Show (4:3)</PresentationFormat>
  <Paragraphs>160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Symmetric Cryptosystems</vt:lpstr>
      <vt:lpstr>Initial examples</vt:lpstr>
      <vt:lpstr>Analysis </vt:lpstr>
      <vt:lpstr>Analysis…</vt:lpstr>
      <vt:lpstr>Random bit sequences…</vt:lpstr>
      <vt:lpstr>…and symmetric cipher</vt:lpstr>
      <vt:lpstr>Modern symmetric cryptosystems</vt:lpstr>
      <vt:lpstr>DES S-Box</vt:lpstr>
      <vt:lpstr>S-box and Example</vt:lpstr>
      <vt:lpstr>Advanced Encryption Standard</vt:lpstr>
      <vt:lpstr>block cipher mode of operation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Cryptosystems</dc:title>
  <dc:creator>Simba</dc:creator>
  <cp:lastModifiedBy>Simba</cp:lastModifiedBy>
  <cp:revision>22</cp:revision>
  <dcterms:created xsi:type="dcterms:W3CDTF">2021-10-09T09:54:34Z</dcterms:created>
  <dcterms:modified xsi:type="dcterms:W3CDTF">2023-01-29T16:06:58Z</dcterms:modified>
</cp:coreProperties>
</file>