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173C-1A83-4D67-8445-69430CD83616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A6CC-1987-4830-AC7A-42D60F9D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Asymmetric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cryptosystem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p, q be two different primes and n = </a:t>
            </a:r>
            <a:r>
              <a:rPr lang="en-US" dirty="0" err="1" smtClean="0"/>
              <a:t>pq</a:t>
            </a:r>
            <a:r>
              <a:rPr lang="en-US" dirty="0" smtClean="0"/>
              <a:t> and </a:t>
            </a:r>
            <a:r>
              <a:rPr lang="en-US" dirty="0" smtClean="0">
                <a:sym typeface="Symbol" panose="05050102010706020507" pitchFamily="18" charset="2"/>
              </a:rPr>
              <a:t> = (n) = (p-1)(q-1);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Let e, d be to integers such that </a:t>
            </a:r>
            <a:r>
              <a:rPr lang="en-US" dirty="0" err="1" smtClean="0">
                <a:sym typeface="Symbol" panose="05050102010706020507" pitchFamily="18" charset="2"/>
              </a:rPr>
              <a:t>ed</a:t>
            </a:r>
            <a:r>
              <a:rPr lang="en-US" dirty="0" smtClean="0">
                <a:sym typeface="Symbol" panose="05050102010706020507" pitchFamily="18" charset="2"/>
              </a:rPr>
              <a:t> mod  = 1.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m  {0, 1, …, n-1}, if c = m</a:t>
            </a:r>
            <a:r>
              <a:rPr lang="en-US" baseline="30000" dirty="0" smtClean="0">
                <a:sym typeface="Symbol" panose="05050102010706020507" pitchFamily="18" charset="2"/>
              </a:rPr>
              <a:t>e</a:t>
            </a:r>
            <a:r>
              <a:rPr lang="en-US" dirty="0" smtClean="0">
                <a:sym typeface="Symbol" panose="05050102010706020507" pitchFamily="18" charset="2"/>
              </a:rPr>
              <a:t> mod n then m = c</a:t>
            </a:r>
            <a:r>
              <a:rPr lang="en-US" baseline="30000" dirty="0" smtClean="0">
                <a:sym typeface="Symbol" panose="05050102010706020507" pitchFamily="18" charset="2"/>
              </a:rPr>
              <a:t>d</a:t>
            </a:r>
            <a:r>
              <a:rPr lang="en-US" dirty="0" smtClean="0">
                <a:sym typeface="Symbol" panose="05050102010706020507" pitchFamily="18" charset="2"/>
              </a:rPr>
              <a:t> mod n,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0539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Discrete Logarithm Problem – DLP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∈ ℘</m:t>
                    </m:r>
                  </m:oMath>
                </a14:m>
                <a:r>
                  <a:rPr lang="vi-VN" dirty="0"/>
                  <a:t> is a field with a prime number of elements, finite field.</a:t>
                </a:r>
              </a:p>
              <a:p>
                <a:pPr marL="0" indent="0">
                  <a:buNone/>
                </a:pPr>
                <a:r>
                  <a:rPr lang="vi-VN" b="1" dirty="0"/>
                  <a:t>Proposition</a:t>
                </a:r>
                <a:r>
                  <a:rPr lang="vi-VN" dirty="0"/>
                  <a:t>. Let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 ∈ ℘, ∃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∀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dirty="0"/>
                  <a:t>. g is called a primitive element or a generator.</a:t>
                </a:r>
              </a:p>
              <a:p>
                <a:pPr marL="0" indent="0">
                  <a:buNone/>
                </a:pPr>
                <a:r>
                  <a:rPr lang="vi-VN" b="1" dirty="0"/>
                  <a:t>Definition (DLP). </a:t>
                </a:r>
                <a:r>
                  <a:rPr lang="vi-VN" dirty="0"/>
                  <a:t>Let g be a primitive root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 and let h be a nonzero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dirty="0"/>
                  <a:t>. The DLP is the problem of finding an exponent x such that g</a:t>
                </a:r>
                <a:r>
                  <a:rPr lang="vi-VN" baseline="30000" dirty="0"/>
                  <a:t>x</a:t>
                </a:r>
                <a:r>
                  <a:rPr lang="vi-VN" dirty="0"/>
                  <a:t> </a:t>
                </a:r>
                <a:r>
                  <a:rPr lang="vi-VN" dirty="0">
                    <a:sym typeface="Symbol" panose="05050102010706020507" pitchFamily="18" charset="2"/>
                  </a:rPr>
                  <a:t> h (mod p).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Remark</a:t>
                </a:r>
                <a:r>
                  <a:rPr lang="en-US" dirty="0">
                    <a:sym typeface="Symbol" panose="05050102010706020507" pitchFamily="18" charset="2"/>
                  </a:rPr>
                  <a:t>. </a:t>
                </a:r>
                <a:r>
                  <a:rPr lang="vi-VN" dirty="0">
                    <a:sym typeface="Symbol" panose="05050102010706020507" pitchFamily="18" charset="2"/>
                  </a:rPr>
                  <a:t>The number x is called the discrete logarithm of h to the base g, denoted x = log</a:t>
                </a:r>
                <a:r>
                  <a:rPr lang="vi-VN" baseline="-25000" dirty="0">
                    <a:sym typeface="Symbol" panose="05050102010706020507" pitchFamily="18" charset="2"/>
                  </a:rPr>
                  <a:t>g</a:t>
                </a:r>
                <a:r>
                  <a:rPr lang="vi-VN" dirty="0">
                    <a:sym typeface="Symbol" panose="05050102010706020507" pitchFamily="18" charset="2"/>
                  </a:rPr>
                  <a:t>(h)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, or index,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ind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(h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237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id="{4EC9D44A-6071-48C1-94E8-364C3417E5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5313299"/>
                  </p:ext>
                </p:extLst>
              </p:nvPr>
            </p:nvGraphicFramePr>
            <p:xfrm>
              <a:off x="152401" y="1825625"/>
              <a:ext cx="8839200" cy="24138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9600">
                      <a:extLst>
                        <a:ext uri="{9D8B030D-6E8A-4147-A177-3AD203B41FA5}">
                          <a16:colId xmlns="" xmlns:a16="http://schemas.microsoft.com/office/drawing/2014/main" val="2451749283"/>
                        </a:ext>
                      </a:extLst>
                    </a:gridCol>
                    <a:gridCol w="4419600">
                      <a:extLst>
                        <a:ext uri="{9D8B030D-6E8A-4147-A177-3AD203B41FA5}">
                          <a16:colId xmlns="" xmlns:a16="http://schemas.microsoft.com/office/drawing/2014/main" val="16978546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Public Parameter Creation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06553857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trusted party chooses and publishes a (large) prime p and an integer g having large prime order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681237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Private Computations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3083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Alice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4074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a.</a:t>
                          </a:r>
                        </a:p>
                        <a:p>
                          <a:pPr algn="l"/>
                          <a:r>
                            <a:rPr lang="en-US" dirty="0"/>
                            <a:t>Compute A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g</a:t>
                          </a:r>
                          <a:r>
                            <a:rPr lang="en-US" baseline="30000" dirty="0">
                              <a:sym typeface="Symbol" panose="05050102010706020507" pitchFamily="18" charset="2"/>
                            </a:rPr>
                            <a:t>a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b.</a:t>
                          </a:r>
                        </a:p>
                        <a:p>
                          <a:pPr algn="l"/>
                          <a:r>
                            <a:rPr lang="en-US" dirty="0"/>
                            <a:t>Compute B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</a:t>
                          </a:r>
                          <a:r>
                            <a:rPr lang="en-US" dirty="0" err="1">
                              <a:sym typeface="Symbol" panose="05050102010706020507" pitchFamily="18" charset="2"/>
                            </a:rPr>
                            <a:t>g</a:t>
                          </a:r>
                          <a:r>
                            <a:rPr lang="en-US" baseline="30000" dirty="0" err="1">
                              <a:sym typeface="Symbol" panose="05050102010706020507" pitchFamily="18" charset="2"/>
                            </a:rPr>
                            <a:t>b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75486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C9D44A-6071-48C1-94E8-364C3417E52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5313299"/>
                  </p:ext>
                </p:extLst>
              </p:nvPr>
            </p:nvGraphicFramePr>
            <p:xfrm>
              <a:off x="152401" y="1825625"/>
              <a:ext cx="8839200" cy="24138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51749283"/>
                        </a:ext>
                      </a:extLst>
                    </a:gridCol>
                    <a:gridCol w="4419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9785464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Public Parameter Creation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65538574"/>
                      </a:ext>
                    </a:extLst>
                  </a:tr>
                  <a:tr h="66128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111" b="-2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681237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Private Computations</a:t>
                          </a: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30838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Alice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Bob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407497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a.</a:t>
                          </a:r>
                        </a:p>
                        <a:p>
                          <a:pPr algn="l"/>
                          <a:r>
                            <a:rPr lang="en-US" dirty="0"/>
                            <a:t>Compute A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g</a:t>
                          </a:r>
                          <a:r>
                            <a:rPr lang="en-US" baseline="30000" dirty="0">
                              <a:sym typeface="Symbol" panose="05050102010706020507" pitchFamily="18" charset="2"/>
                            </a:rPr>
                            <a:t>a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Choose a secret integer b.</a:t>
                          </a:r>
                        </a:p>
                        <a:p>
                          <a:pPr algn="l"/>
                          <a:r>
                            <a:rPr lang="en-US" dirty="0"/>
                            <a:t>Compute B </a:t>
                          </a:r>
                          <a:r>
                            <a:rPr lang="en-US" dirty="0">
                              <a:sym typeface="Symbol" panose="05050102010706020507" pitchFamily="18" charset="2"/>
                            </a:rPr>
                            <a:t> </a:t>
                          </a:r>
                          <a:r>
                            <a:rPr lang="en-US" dirty="0" err="1">
                              <a:sym typeface="Symbol" panose="05050102010706020507" pitchFamily="18" charset="2"/>
                            </a:rPr>
                            <a:t>g</a:t>
                          </a:r>
                          <a:r>
                            <a:rPr lang="en-US" baseline="30000" dirty="0" err="1">
                              <a:sym typeface="Symbol" panose="05050102010706020507" pitchFamily="18" charset="2"/>
                            </a:rPr>
                            <a:t>b</a:t>
                          </a:r>
                          <a:r>
                            <a:rPr lang="en-US" baseline="0" dirty="0">
                              <a:sym typeface="Symbol" panose="05050102010706020507" pitchFamily="18" charset="2"/>
                            </a:rPr>
                            <a:t> (mod p).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7548685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7">
            <a:extLst>
              <a:ext uri="{FF2B5EF4-FFF2-40B4-BE49-F238E27FC236}">
                <a16:creationId xmlns="" xmlns:a16="http://schemas.microsoft.com/office/drawing/2014/main" id="{62AF8BF5-C4F4-4D09-8632-2BDB0BD7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22234"/>
              </p:ext>
            </p:extLst>
          </p:nvPr>
        </p:nvGraphicFramePr>
        <p:xfrm>
          <a:off x="152400" y="4495800"/>
          <a:ext cx="8763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="" xmlns:a16="http://schemas.microsoft.com/office/drawing/2014/main" val="837145918"/>
                    </a:ext>
                  </a:extLst>
                </a:gridCol>
                <a:gridCol w="4381500">
                  <a:extLst>
                    <a:ext uri="{9D8B030D-6E8A-4147-A177-3AD203B41FA5}">
                      <a16:colId xmlns="" xmlns:a16="http://schemas.microsoft.com/office/drawing/2014/main" val="39383881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Public Exchange of 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06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 sends A to Bob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</a:t>
                      </a:r>
                    </a:p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B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 </a:t>
                      </a:r>
                      <a:r>
                        <a:rPr lang="en-US" dirty="0"/>
                        <a:t>Bob sends to Alice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593711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Further Private Computations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723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the number K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a</a:t>
                      </a:r>
                      <a:r>
                        <a:rPr lang="en-US" baseline="0" dirty="0"/>
                        <a:t> (mod p)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Compute the number K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</a:t>
                      </a:r>
                      <a:r>
                        <a:rPr lang="en-US" dirty="0"/>
                        <a:t> A</a:t>
                      </a:r>
                      <a:r>
                        <a:rPr lang="en-US" baseline="30000" dirty="0"/>
                        <a:t>b</a:t>
                      </a:r>
                      <a:r>
                        <a:rPr lang="en-US" baseline="0" dirty="0"/>
                        <a:t> (mod p)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82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9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 public key cryptosystem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A9F69EA-26C0-444F-8305-B0B09B1D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8147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It is just a variation of </a:t>
            </a:r>
            <a:r>
              <a:rPr lang="en-US" dirty="0" err="1" smtClean="0"/>
              <a:t>Diffie</a:t>
            </a:r>
            <a:r>
              <a:rPr lang="en-US" dirty="0" smtClean="0"/>
              <a:t>-Hellman key-exchange protocol for encryption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Paillier</a:t>
            </a:r>
            <a:r>
              <a:rPr lang="en-US" dirty="0" smtClean="0"/>
              <a:t>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 = lcm(p-1,q-1); n = </a:t>
            </a:r>
            <a:r>
              <a:rPr lang="en-US" dirty="0" err="1" smtClean="0">
                <a:sym typeface="Symbol"/>
              </a:rPr>
              <a:t>pq</a:t>
            </a:r>
            <a:r>
              <a:rPr lang="en-US" dirty="0" smtClean="0">
                <a:sym typeface="Symbol"/>
              </a:rPr>
              <a:t>; g  Z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 = (L(g</a:t>
            </a:r>
            <a:r>
              <a:rPr lang="en-US" baseline="30000" dirty="0" smtClean="0">
                <a:sym typeface="Symbol"/>
              </a:rPr>
              <a:t></a:t>
            </a:r>
            <a:r>
              <a:rPr lang="en-US" dirty="0" smtClean="0">
                <a:sym typeface="Symbol"/>
              </a:rPr>
              <a:t> mod 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 (mod n), where L(u)=(u-1)/n</a:t>
            </a:r>
          </a:p>
          <a:p>
            <a:r>
              <a:rPr lang="en-US" dirty="0" smtClean="0">
                <a:sym typeface="Symbol"/>
              </a:rPr>
              <a:t>Public key: (n, g)</a:t>
            </a:r>
          </a:p>
          <a:p>
            <a:r>
              <a:rPr lang="en-US" dirty="0" smtClean="0">
                <a:sym typeface="Symbol"/>
              </a:rPr>
              <a:t>Private key: (,)</a:t>
            </a:r>
          </a:p>
          <a:p>
            <a:r>
              <a:rPr lang="en-US" dirty="0" smtClean="0">
                <a:sym typeface="Symbol"/>
              </a:rPr>
              <a:t>Encryption: c =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m</a:t>
            </a:r>
            <a:r>
              <a:rPr lang="en-US" dirty="0" err="1" smtClean="0">
                <a:sym typeface="Symbol"/>
              </a:rPr>
              <a:t>r</a:t>
            </a:r>
            <a:r>
              <a:rPr lang="en-US" baseline="30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mod 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Decryption: m = L(c</a:t>
            </a:r>
            <a:r>
              <a:rPr lang="en-US" baseline="30000" dirty="0" smtClean="0">
                <a:sym typeface="Symbol"/>
              </a:rPr>
              <a:t></a:t>
            </a:r>
            <a:r>
              <a:rPr lang="en-US" dirty="0" smtClean="0">
                <a:sym typeface="Symbol"/>
              </a:rPr>
              <a:t> mod 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) mod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without decryption.</a:t>
            </a:r>
          </a:p>
          <a:p>
            <a:r>
              <a:rPr lang="en-US" dirty="0" smtClean="0"/>
              <a:t>Using homomorphism property of cryptosystems if they have.</a:t>
            </a:r>
          </a:p>
          <a:p>
            <a:r>
              <a:rPr lang="en-US" dirty="0" smtClean="0"/>
              <a:t>Let G and H be groups. A function </a:t>
            </a:r>
            <a:r>
              <a:rPr lang="en-US" dirty="0" smtClean="0">
                <a:sym typeface="Symbol"/>
              </a:rPr>
              <a:t>: G  H is called a (group) homomorphism if it satisfies (g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*g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= (g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)</a:t>
            </a:r>
            <a:r>
              <a:rPr lang="en-US" dirty="0">
                <a:sym typeface="Symbol"/>
              </a:rPr>
              <a:t>(</a:t>
            </a:r>
            <a:r>
              <a:rPr lang="en-US" dirty="0" smtClean="0">
                <a:sym typeface="Symbol"/>
              </a:rPr>
              <a:t>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), g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g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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6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Homomorphism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RSA: if c</a:t>
            </a:r>
            <a:r>
              <a:rPr lang="en-US" baseline="-25000" dirty="0" smtClean="0"/>
              <a:t>1</a:t>
            </a:r>
            <a:r>
              <a:rPr lang="en-US" dirty="0" smtClean="0"/>
              <a:t>=m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e</a:t>
            </a:r>
            <a:r>
              <a:rPr lang="en-US" dirty="0" smtClean="0"/>
              <a:t> mod n, c</a:t>
            </a:r>
            <a:r>
              <a:rPr lang="en-US" baseline="-25000" dirty="0" smtClean="0"/>
              <a:t>2</a:t>
            </a:r>
            <a:r>
              <a:rPr lang="en-US" dirty="0" smtClean="0"/>
              <a:t>=m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e</a:t>
            </a:r>
            <a:r>
              <a:rPr lang="en-US" dirty="0" smtClean="0"/>
              <a:t> mod n. Let c=c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=m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e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e</a:t>
            </a:r>
            <a:r>
              <a:rPr lang="en-US" dirty="0" smtClean="0"/>
              <a:t>=(m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mod n, then c=c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is cipher text of 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Elgamal</a:t>
            </a:r>
            <a:r>
              <a:rPr lang="en-US" dirty="0" smtClean="0"/>
              <a:t>: if (g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,m</a:t>
            </a:r>
            <a:r>
              <a:rPr lang="en-US" baseline="-25000" dirty="0" smtClean="0"/>
              <a:t>1</a:t>
            </a:r>
            <a:r>
              <a:rPr lang="en-US" dirty="0" smtClean="0"/>
              <a:t>g</a:t>
            </a:r>
            <a:r>
              <a:rPr lang="en-US" baseline="30000" dirty="0" smtClean="0"/>
              <a:t>xr</a:t>
            </a:r>
            <a:r>
              <a:rPr lang="en-US" baseline="-25000" dirty="0" smtClean="0"/>
              <a:t>1</a:t>
            </a:r>
            <a:r>
              <a:rPr lang="en-US" dirty="0" smtClean="0"/>
              <a:t>), (g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,m</a:t>
            </a:r>
            <a:r>
              <a:rPr lang="en-US" baseline="-25000" dirty="0" smtClean="0"/>
              <a:t>2</a:t>
            </a:r>
            <a:r>
              <a:rPr lang="en-US" dirty="0" smtClean="0"/>
              <a:t>g</a:t>
            </a:r>
            <a:r>
              <a:rPr lang="en-US" baseline="30000" dirty="0" smtClean="0"/>
              <a:t>xr</a:t>
            </a:r>
            <a:r>
              <a:rPr lang="en-US" baseline="-25000" dirty="0"/>
              <a:t>2</a:t>
            </a:r>
            <a:r>
              <a:rPr lang="en-US" dirty="0" smtClean="0"/>
              <a:t>). Let (g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g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,m</a:t>
            </a:r>
            <a:r>
              <a:rPr lang="en-US" baseline="-25000" dirty="0" smtClean="0"/>
              <a:t>1</a:t>
            </a:r>
            <a:r>
              <a:rPr lang="en-US" dirty="0" smtClean="0"/>
              <a:t>g</a:t>
            </a:r>
            <a:r>
              <a:rPr lang="en-US" baseline="30000" dirty="0" smtClean="0"/>
              <a:t>xr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g</a:t>
            </a:r>
            <a:r>
              <a:rPr lang="en-US" baseline="30000" dirty="0" smtClean="0"/>
              <a:t>xr</a:t>
            </a:r>
            <a:r>
              <a:rPr lang="en-US" baseline="-25000" dirty="0" smtClean="0"/>
              <a:t>2</a:t>
            </a:r>
            <a:r>
              <a:rPr lang="en-US" dirty="0" smtClean="0"/>
              <a:t>)=(g</a:t>
            </a:r>
            <a:r>
              <a:rPr lang="en-US" baseline="30000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+r</a:t>
            </a:r>
            <a:r>
              <a:rPr lang="en-US" baseline="-25000" dirty="0" smtClean="0"/>
              <a:t>2</a:t>
            </a:r>
            <a:r>
              <a:rPr lang="en-US" dirty="0" smtClean="0"/>
              <a:t>,m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g</a:t>
            </a:r>
            <a:r>
              <a:rPr lang="en-US" baseline="30000" dirty="0" smtClean="0"/>
              <a:t>x(r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+r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)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Paillier</a:t>
            </a:r>
            <a:r>
              <a:rPr lang="en-US" dirty="0" smtClean="0"/>
              <a:t>: </a:t>
            </a:r>
          </a:p>
          <a:p>
            <a:pPr marL="400050" lvl="1" indent="0">
              <a:buNone/>
            </a:pPr>
            <a:r>
              <a:rPr lang="en-US" dirty="0" smtClean="0"/>
              <a:t>E(m</a:t>
            </a:r>
            <a:r>
              <a:rPr lang="en-US" baseline="-25000" dirty="0" smtClean="0"/>
              <a:t>1</a:t>
            </a:r>
            <a:r>
              <a:rPr lang="en-US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smtClean="0"/>
              <a:t>r</a:t>
            </a:r>
            <a:r>
              <a:rPr lang="en-US" baseline="-25000" smtClean="0"/>
              <a:t>1</a:t>
            </a:r>
            <a:r>
              <a:rPr lang="en-US" smtClean="0"/>
              <a:t>r</a:t>
            </a:r>
            <a:r>
              <a:rPr lang="en-US" baseline="-25000" smtClean="0"/>
              <a:t>2</a:t>
            </a:r>
            <a:r>
              <a:rPr lang="en-US" smtClean="0"/>
              <a:t>) =</a:t>
            </a:r>
            <a:r>
              <a:rPr lang="en-US" dirty="0" smtClean="0"/>
              <a:t>g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+m</a:t>
            </a:r>
            <a:r>
              <a:rPr lang="en-US" baseline="-25000" dirty="0" smtClean="0"/>
              <a:t>2</a:t>
            </a:r>
            <a:r>
              <a:rPr lang="en-US" dirty="0" smtClean="0"/>
              <a:t>(r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=(g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)(g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)=E(m</a:t>
            </a:r>
            <a:r>
              <a:rPr lang="en-US" baseline="-25000" dirty="0" smtClean="0"/>
              <a:t>1</a:t>
            </a:r>
            <a:r>
              <a:rPr lang="en-US" dirty="0" smtClean="0"/>
              <a:t>,r</a:t>
            </a:r>
            <a:r>
              <a:rPr lang="en-US" baseline="-25000" dirty="0" smtClean="0"/>
              <a:t>1</a:t>
            </a:r>
            <a:r>
              <a:rPr lang="en-US" dirty="0" smtClean="0"/>
              <a:t>)E(m</a:t>
            </a:r>
            <a:r>
              <a:rPr lang="en-US" baseline="-25000" dirty="0" smtClean="0"/>
              <a:t>2</a:t>
            </a:r>
            <a:r>
              <a:rPr lang="en-US" dirty="0" smtClean="0"/>
              <a:t>,r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533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Asymmetric Cryptography</vt:lpstr>
      <vt:lpstr>RSA cryptosystem</vt:lpstr>
      <vt:lpstr>Discrete Logarithm Problem – DLP </vt:lpstr>
      <vt:lpstr>Diffie-Hellman key exchange</vt:lpstr>
      <vt:lpstr>ElGamal public key cryptosystem</vt:lpstr>
      <vt:lpstr>Paillier Cryptosystems</vt:lpstr>
      <vt:lpstr>Encrypted computing</vt:lpstr>
      <vt:lpstr>Homomorphism cryptosystems</vt:lpstr>
    </vt:vector>
  </TitlesOfParts>
  <Company>County of Ventura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Simba</dc:creator>
  <cp:lastModifiedBy>Simba</cp:lastModifiedBy>
  <cp:revision>16</cp:revision>
  <dcterms:created xsi:type="dcterms:W3CDTF">2022-01-03T03:44:02Z</dcterms:created>
  <dcterms:modified xsi:type="dcterms:W3CDTF">2023-01-29T16:05:14Z</dcterms:modified>
</cp:coreProperties>
</file>