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321-D65E-4D17-B2A1-4DF9FABA5E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66D0-5F93-445D-867E-1E719D7F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321-D65E-4D17-B2A1-4DF9FABA5E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66D0-5F93-445D-867E-1E719D7F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321-D65E-4D17-B2A1-4DF9FABA5E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66D0-5F93-445D-867E-1E719D7F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321-D65E-4D17-B2A1-4DF9FABA5E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66D0-5F93-445D-867E-1E719D7F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4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321-D65E-4D17-B2A1-4DF9FABA5E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66D0-5F93-445D-867E-1E719D7F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1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321-D65E-4D17-B2A1-4DF9FABA5E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66D0-5F93-445D-867E-1E719D7F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1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321-D65E-4D17-B2A1-4DF9FABA5E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66D0-5F93-445D-867E-1E719D7F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0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321-D65E-4D17-B2A1-4DF9FABA5E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66D0-5F93-445D-867E-1E719D7F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5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321-D65E-4D17-B2A1-4DF9FABA5E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66D0-5F93-445D-867E-1E719D7F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6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321-D65E-4D17-B2A1-4DF9FABA5E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66D0-5F93-445D-867E-1E719D7F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5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321-D65E-4D17-B2A1-4DF9FABA5E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66D0-5F93-445D-867E-1E719D7F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F321-D65E-4D17-B2A1-4DF9FABA5E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66D0-5F93-445D-867E-1E719D7F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Cryptographic hash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hash function is a function that is easy to compute, but hard to invert.</a:t>
            </a:r>
          </a:p>
          <a:p>
            <a:r>
              <a:rPr lang="en-US" dirty="0" smtClean="0"/>
              <a:t>Hash: {arbitrary size documents} </a:t>
            </a:r>
            <a:r>
              <a:rPr lang="en-US" dirty="0" smtClean="0">
                <a:sym typeface="Symbol"/>
              </a:rPr>
              <a:t> {0, 1}</a:t>
            </a:r>
            <a:r>
              <a:rPr lang="en-US" baseline="30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 that satisfies: </a:t>
            </a:r>
          </a:p>
          <a:p>
            <a:pPr lvl="1"/>
            <a:r>
              <a:rPr lang="en-US" dirty="0" smtClean="0">
                <a:sym typeface="Symbol"/>
              </a:rPr>
              <a:t>One-way function: it is easy to compute h=Hash(D), but hard to invert h from H(D).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ollision resistance: it is very difficult to find to distinct input D and D’ whose output Hash(D) and Hash(D’) are the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hash: MD5, SHA</a:t>
            </a:r>
          </a:p>
          <a:p>
            <a:r>
              <a:rPr lang="en-US" dirty="0" smtClean="0"/>
              <a:t>Using an encryption function: symmetric/asymmetric encryptions.</a:t>
            </a:r>
          </a:p>
          <a:p>
            <a:r>
              <a:rPr lang="en-US" dirty="0" smtClean="0"/>
              <a:t>If H1 and H2 are two different hashes, then H1</a:t>
            </a:r>
            <a:r>
              <a:rPr lang="en-US" dirty="0" smtClean="0">
                <a:sym typeface="Symbol"/>
              </a:rPr>
              <a:t>H2 and H2H1 are hashes.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Arithmetic Secure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MASH-2: generate a n-bit hash value from a document of size b bits, 1 </a:t>
            </a:r>
            <a:r>
              <a:rPr lang="en-US" dirty="0" smtClean="0">
                <a:sym typeface="Symbol"/>
              </a:rPr>
              <a:t> </a:t>
            </a:r>
            <a:r>
              <a:rPr lang="en-US" dirty="0" smtClean="0"/>
              <a:t>b </a:t>
            </a:r>
            <a:r>
              <a:rPr lang="en-US" dirty="0" smtClean="0">
                <a:sym typeface="Symbol"/>
              </a:rPr>
              <a:t> 2</a:t>
            </a:r>
            <a:r>
              <a:rPr lang="en-US" baseline="30000" dirty="0" smtClean="0">
                <a:sym typeface="Symbol"/>
              </a:rPr>
              <a:t>n/2</a:t>
            </a:r>
            <a:r>
              <a:rPr lang="en-US" dirty="0" smtClean="0">
                <a:sym typeface="Symbol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474416"/>
            <a:ext cx="853714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2400" dirty="0" smtClean="0"/>
              <a:t>Generate two m-bit primes p and q, and set M= </a:t>
            </a:r>
            <a:r>
              <a:rPr lang="en-US" sz="2400" dirty="0" err="1" smtClean="0"/>
              <a:t>pq</a:t>
            </a:r>
            <a:endParaRPr lang="en-US" sz="2400" dirty="0" smtClean="0"/>
          </a:p>
          <a:p>
            <a:pPr marL="342900" indent="-342900">
              <a:buAutoNum type="arabicParenBoth"/>
            </a:pPr>
            <a:r>
              <a:rPr lang="en-US" sz="2400" dirty="0" smtClean="0"/>
              <a:t>Get n = 16k: 16k </a:t>
            </a:r>
            <a:r>
              <a:rPr lang="en-US" sz="2400" dirty="0" smtClean="0">
                <a:sym typeface="Symbol"/>
              </a:rPr>
              <a:t> m  16(k+1)</a:t>
            </a:r>
          </a:p>
          <a:p>
            <a:pPr marL="342900" indent="-342900">
              <a:buAutoNum type="arabicParenBoth"/>
            </a:pPr>
            <a:r>
              <a:rPr lang="en-US" sz="2400" dirty="0" smtClean="0">
                <a:sym typeface="Symbol"/>
              </a:rPr>
              <a:t>H = 0, A = 11110000…0000</a:t>
            </a:r>
          </a:p>
          <a:p>
            <a:pPr marL="342900" indent="-342900">
              <a:buAutoNum type="arabicParenBoth"/>
            </a:pPr>
            <a:r>
              <a:rPr lang="en-US" sz="2400" dirty="0" smtClean="0">
                <a:sym typeface="Symbol"/>
              </a:rPr>
              <a:t>Split document D to t (n/2)-bit blocks x</a:t>
            </a:r>
            <a:r>
              <a:rPr lang="en-US" sz="2400" baseline="-25000" dirty="0" smtClean="0"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,…, </a:t>
            </a:r>
            <a:r>
              <a:rPr lang="en-US" sz="2400" dirty="0" err="1" smtClean="0">
                <a:sym typeface="Symbol"/>
              </a:rPr>
              <a:t>x</a:t>
            </a:r>
            <a:r>
              <a:rPr lang="en-US" sz="2400" baseline="-25000" dirty="0" err="1" smtClean="0">
                <a:sym typeface="Symbol"/>
              </a:rPr>
              <a:t>t</a:t>
            </a:r>
            <a:r>
              <a:rPr lang="en-US" sz="2400" dirty="0" err="1" smtClean="0">
                <a:sym typeface="Symbol"/>
              </a:rPr>
              <a:t>.</a:t>
            </a:r>
            <a:r>
              <a:rPr lang="en-US" sz="2400" dirty="0" smtClean="0">
                <a:sym typeface="Symbol"/>
              </a:rPr>
              <a:t> Let x</a:t>
            </a:r>
            <a:r>
              <a:rPr lang="en-US" sz="2400" baseline="-25000" dirty="0" smtClean="0">
                <a:sym typeface="Symbol"/>
              </a:rPr>
              <a:t>t+1</a:t>
            </a:r>
            <a:r>
              <a:rPr lang="en-US" sz="2400" dirty="0" smtClean="0">
                <a:sym typeface="Symbol"/>
              </a:rPr>
              <a:t> = binary(b)</a:t>
            </a:r>
          </a:p>
          <a:p>
            <a:pPr marL="342900" indent="-342900">
              <a:buAutoNum type="arabicParenBoth"/>
            </a:pPr>
            <a:r>
              <a:rPr lang="en-US" sz="2400" dirty="0" smtClean="0">
                <a:sym typeface="Symbol"/>
              </a:rPr>
              <a:t>For i=1 to t: split x</a:t>
            </a:r>
            <a:r>
              <a:rPr lang="en-US" sz="2400" baseline="-25000" dirty="0" smtClean="0">
                <a:sym typeface="Symbol"/>
              </a:rPr>
              <a:t>i</a:t>
            </a:r>
            <a:r>
              <a:rPr lang="en-US" sz="2400" dirty="0" smtClean="0">
                <a:sym typeface="Symbol"/>
              </a:rPr>
              <a:t> to 4-bit blocks x</a:t>
            </a:r>
            <a:r>
              <a:rPr lang="en-US" sz="2400" baseline="-25000" dirty="0" smtClean="0">
                <a:sym typeface="Symbol"/>
              </a:rPr>
              <a:t>i1</a:t>
            </a:r>
            <a:r>
              <a:rPr lang="en-US" sz="2400" dirty="0" smtClean="0">
                <a:sym typeface="Symbol"/>
              </a:rPr>
              <a:t>,…, </a:t>
            </a:r>
            <a:r>
              <a:rPr lang="en-US" sz="2400" dirty="0" err="1" smtClean="0">
                <a:sym typeface="Symbol"/>
              </a:rPr>
              <a:t>x</a:t>
            </a:r>
            <a:r>
              <a:rPr lang="en-US" sz="2400" baseline="-25000" dirty="0" err="1" smtClean="0">
                <a:sym typeface="Symbol"/>
              </a:rPr>
              <a:t>ij</a:t>
            </a:r>
            <a:r>
              <a:rPr lang="en-US" sz="2400" dirty="0" smtClean="0">
                <a:sym typeface="Symbol"/>
              </a:rPr>
              <a:t>, </a:t>
            </a:r>
          </a:p>
          <a:p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and let </a:t>
            </a:r>
            <a:r>
              <a:rPr lang="en-US" sz="2400" dirty="0" err="1" smtClean="0">
                <a:sym typeface="Symbol"/>
              </a:rPr>
              <a:t>y</a:t>
            </a:r>
            <a:r>
              <a:rPr lang="en-US" sz="2400" baseline="-25000" dirty="0" err="1" smtClean="0">
                <a:sym typeface="Symbol"/>
              </a:rPr>
              <a:t>i</a:t>
            </a:r>
            <a:r>
              <a:rPr lang="en-US" sz="2400" dirty="0" smtClean="0">
                <a:sym typeface="Symbol"/>
              </a:rPr>
              <a:t> = 1111x</a:t>
            </a:r>
            <a:r>
              <a:rPr lang="en-US" sz="2400" baseline="-25000" dirty="0" smtClean="0">
                <a:sym typeface="Symbol"/>
              </a:rPr>
              <a:t>i1</a:t>
            </a:r>
            <a:r>
              <a:rPr lang="en-US" sz="2400" dirty="0" smtClean="0">
                <a:sym typeface="Symbol"/>
              </a:rPr>
              <a:t>… 1111x</a:t>
            </a:r>
            <a:r>
              <a:rPr lang="en-US" sz="2400" baseline="-25000" dirty="0" smtClean="0">
                <a:sym typeface="Symbol"/>
              </a:rPr>
              <a:t>ij</a:t>
            </a:r>
            <a:r>
              <a:rPr lang="en-US" sz="2400" dirty="0" smtClean="0">
                <a:sym typeface="Symbol"/>
              </a:rPr>
              <a:t>. </a:t>
            </a:r>
          </a:p>
          <a:p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With (t+1)</a:t>
            </a:r>
            <a:r>
              <a:rPr lang="en-US" sz="2400" dirty="0" err="1" smtClean="0">
                <a:sym typeface="Symbol"/>
              </a:rPr>
              <a:t>th</a:t>
            </a:r>
            <a:r>
              <a:rPr lang="en-US" sz="2400" dirty="0" smtClean="0">
                <a:sym typeface="Symbol"/>
              </a:rPr>
              <a:t> block x</a:t>
            </a:r>
            <a:r>
              <a:rPr lang="en-US" sz="2400" baseline="-25000" dirty="0" smtClean="0">
                <a:sym typeface="Symbol"/>
              </a:rPr>
              <a:t>t+1</a:t>
            </a:r>
            <a:r>
              <a:rPr lang="en-US" sz="2400" baseline="30000" dirty="0" smtClean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to y</a:t>
            </a:r>
            <a:r>
              <a:rPr lang="en-US" sz="2400" baseline="-25000" dirty="0" smtClean="0">
                <a:sym typeface="Symbol"/>
              </a:rPr>
              <a:t>t+1</a:t>
            </a:r>
            <a:r>
              <a:rPr lang="en-US" sz="2400" dirty="0" smtClean="0">
                <a:sym typeface="Symbol"/>
              </a:rPr>
              <a:t>= 1010x</a:t>
            </a:r>
            <a:r>
              <a:rPr lang="en-US" sz="2400" baseline="-25000" dirty="0" smtClean="0">
                <a:sym typeface="Symbol"/>
              </a:rPr>
              <a:t>(t+1)1</a:t>
            </a:r>
            <a:r>
              <a:rPr lang="en-US" sz="2400" dirty="0" smtClean="0">
                <a:sym typeface="Symbol"/>
              </a:rPr>
              <a:t>… 1010x</a:t>
            </a:r>
            <a:r>
              <a:rPr lang="en-US" sz="2400" baseline="-25000" dirty="0" smtClean="0">
                <a:sym typeface="Symbol"/>
              </a:rPr>
              <a:t>(t+1)j</a:t>
            </a:r>
            <a:r>
              <a:rPr lang="en-US" sz="2400" dirty="0" smtClean="0">
                <a:sym typeface="Symbol"/>
              </a:rPr>
              <a:t>. </a:t>
            </a:r>
          </a:p>
          <a:p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Let y = y</a:t>
            </a:r>
            <a:r>
              <a:rPr lang="en-US" sz="2400" baseline="-25000" dirty="0" smtClean="0"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… y</a:t>
            </a:r>
            <a:r>
              <a:rPr lang="en-US" sz="2400" baseline="-25000" dirty="0" smtClean="0">
                <a:sym typeface="Symbol"/>
              </a:rPr>
              <a:t>t+1</a:t>
            </a:r>
            <a:r>
              <a:rPr lang="en-US" sz="2400" dirty="0" smtClean="0">
                <a:sym typeface="Symbol"/>
              </a:rPr>
              <a:t>.</a:t>
            </a:r>
          </a:p>
          <a:p>
            <a:r>
              <a:rPr lang="en-US" sz="2400" dirty="0" smtClean="0">
                <a:sym typeface="Symbol"/>
              </a:rPr>
              <a:t>(6) For i=1 to t+1: F = (H XOR </a:t>
            </a:r>
            <a:r>
              <a:rPr lang="en-US" sz="2400" dirty="0" err="1" smtClean="0">
                <a:sym typeface="Symbol"/>
              </a:rPr>
              <a:t>y</a:t>
            </a:r>
            <a:r>
              <a:rPr lang="en-US" sz="2400" baseline="-25000" dirty="0" err="1" smtClean="0">
                <a:sym typeface="Symbol"/>
              </a:rPr>
              <a:t>i</a:t>
            </a:r>
            <a:r>
              <a:rPr lang="en-US" sz="2400" dirty="0" smtClean="0">
                <a:sym typeface="Symbol"/>
              </a:rPr>
              <a:t>) OR A)</a:t>
            </a:r>
            <a:r>
              <a:rPr lang="en-US" sz="2400" baseline="30000" dirty="0" smtClean="0">
                <a:sym typeface="Symbol"/>
              </a:rPr>
              <a:t>257</a:t>
            </a:r>
            <a:r>
              <a:rPr lang="en-US" sz="2400" dirty="0" smtClean="0">
                <a:sym typeface="Symbol"/>
              </a:rPr>
              <a:t> (mod M). </a:t>
            </a:r>
          </a:p>
          <a:p>
            <a:r>
              <a:rPr lang="en-US" sz="2400" dirty="0" smtClean="0">
                <a:sym typeface="Symbol"/>
              </a:rPr>
              <a:t>Let G be the lowest n bits of F, and H=G XOR H;</a:t>
            </a:r>
          </a:p>
          <a:p>
            <a:r>
              <a:rPr lang="en-US" sz="2400" dirty="0" smtClean="0">
                <a:sym typeface="Symbol"/>
              </a:rPr>
              <a:t>(7) Return 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0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Hash is used to authenticate messages: MAC=Hashed Code.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Hash is used in digital signature schemes: Signature(d, D)=E(d, Hash(D)) and verification is whether Hash(D)==E(e, Signature),where e is the public key and d, the private key of signer.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Hash is used to protect password which stored on servers.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Words>346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Cryptographic hash functions</vt:lpstr>
      <vt:lpstr>Hash functions</vt:lpstr>
      <vt:lpstr>Hash function implementation </vt:lpstr>
      <vt:lpstr>Modular Arithmetic Secure Hash</vt:lpstr>
      <vt:lpstr>Application of hash</vt:lpstr>
    </vt:vector>
  </TitlesOfParts>
  <Company>County of Ventura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 functions</dc:title>
  <dc:creator>Simba</dc:creator>
  <cp:lastModifiedBy>Simba</cp:lastModifiedBy>
  <cp:revision>14</cp:revision>
  <dcterms:created xsi:type="dcterms:W3CDTF">2022-01-03T08:21:23Z</dcterms:created>
  <dcterms:modified xsi:type="dcterms:W3CDTF">2023-01-29T16:12:35Z</dcterms:modified>
</cp:coreProperties>
</file>