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8EE5-FFC4-4D07-8420-287FD22FB40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C168-1BEA-4654-B6CB-99680B92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DBS – Secure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6934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1752600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9000" y="1358146"/>
            <a:ext cx="179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Application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4171" y="4648200"/>
            <a:ext cx="286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Encryption/decryption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5638800"/>
            <a:ext cx="6934200" cy="8382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42945" y="6444734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DBMS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1371600" y="5791200"/>
            <a:ext cx="58674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Encrypted Database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0" y="1542812"/>
            <a:ext cx="76200" cy="4248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1905000"/>
            <a:ext cx="126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Storing SQL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30480" y="5269468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09800" y="2667000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1542812"/>
            <a:ext cx="76200" cy="4248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68028" y="1905000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Query SQL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562100" y="29337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3886200" y="293370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09800" y="3962400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562100" y="42291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81500" y="3429000"/>
            <a:ext cx="2628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10400" y="1358146"/>
            <a:ext cx="0" cy="443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86400" y="1905000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3059668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over decrypted data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73777" y="5334000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over encrypted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25340" y="4015740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Decryption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>
            <a:off x="6301740" y="428244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39273" y="5334000"/>
            <a:ext cx="15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2-phase scheme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First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Translate/encrypt query using meta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Execute encrypted query over encrypted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Return filtered DB (via secure index)</a:t>
            </a:r>
          </a:p>
          <a:p>
            <a:pPr marL="571500" indent="-514350"/>
            <a:r>
              <a:rPr lang="en-US" dirty="0" smtClean="0"/>
              <a:t>Second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Decrypt the filtered 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Execute query over decrypted 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Return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5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 for characteristic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Coding Function: </a:t>
            </a:r>
          </a:p>
          <a:p>
            <a:pPr marL="0" indent="0" algn="ctr">
              <a:buNone/>
            </a:pPr>
            <a:r>
              <a:rPr lang="en-US" dirty="0" smtClean="0"/>
              <a:t>PC: Alphabet</a:t>
            </a:r>
            <a:r>
              <a:rPr lang="en-US" baseline="30000" dirty="0" smtClean="0"/>
              <a:t>*</a:t>
            </a:r>
            <a:r>
              <a:rPr lang="en-US" dirty="0" smtClean="0">
                <a:sym typeface="Symbol"/>
              </a:rPr>
              <a:t> {0, 1}</a:t>
            </a:r>
            <a:r>
              <a:rPr lang="en-US" baseline="30000" dirty="0" smtClean="0">
                <a:sym typeface="Symbol"/>
              </a:rPr>
              <a:t>m</a:t>
            </a:r>
            <a:endParaRPr lang="en-US" dirty="0" smtClean="0">
              <a:sym typeface="Symbol"/>
            </a:endParaRPr>
          </a:p>
          <a:p>
            <a:pPr marL="0" indent="0" algn="ctr">
              <a:buNone/>
            </a:pPr>
            <a:r>
              <a:rPr lang="en-US" dirty="0" smtClean="0">
                <a:sym typeface="Symbol"/>
              </a:rPr>
              <a:t>PC(S=c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 (Index=b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 algn="ctr">
              <a:buNone/>
            </a:pPr>
            <a:r>
              <a:rPr lang="en-US" dirty="0" smtClean="0">
                <a:sym typeface="Symbol"/>
              </a:rPr>
              <a:t>where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= 1 if H(c</a:t>
            </a:r>
            <a:r>
              <a:rPr lang="en-US" baseline="-25000" dirty="0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j+1</a:t>
            </a:r>
            <a:r>
              <a:rPr lang="en-US" dirty="0" smtClean="0">
                <a:sym typeface="Symbol"/>
              </a:rPr>
              <a:t>)=i else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= 0.</a:t>
            </a:r>
          </a:p>
          <a:p>
            <a:r>
              <a:rPr lang="en-US" dirty="0" smtClean="0">
                <a:sym typeface="Symbol"/>
              </a:rPr>
              <a:t>Encrypted storage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. R(X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,…,X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): plain database, where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is the sensitive attribution 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. R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,…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err="1" smtClean="0">
                <a:sym typeface="Symbol"/>
              </a:rPr>
              <a:t>,X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), where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=</a:t>
            </a:r>
            <a:r>
              <a:rPr lang="en-US" dirty="0" err="1" smtClean="0">
                <a:sym typeface="Symbol"/>
              </a:rPr>
              <a:t>Enc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=PC(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3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over encrypted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Translate plain query to secure index and execute over encrypted database via secure index.</a:t>
            </a:r>
          </a:p>
          <a:p>
            <a:r>
              <a:rPr lang="en-US" dirty="0" smtClean="0"/>
              <a:t>Translation functions</a:t>
            </a:r>
          </a:p>
          <a:p>
            <a:pPr lvl="1"/>
            <a:r>
              <a:rPr lang="en-US" dirty="0" smtClean="0"/>
              <a:t>Trans(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s</a:t>
            </a:r>
            <a:r>
              <a:rPr lang="en-US" dirty="0" err="1" smtClean="0"/>
              <a:t>.v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PC(v)</a:t>
            </a:r>
          </a:p>
          <a:p>
            <a:pPr lvl="1"/>
            <a:r>
              <a:rPr lang="en-US" dirty="0" smtClean="0">
                <a:sym typeface="Symbol"/>
              </a:rPr>
              <a:t>Trans(A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like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  </a:t>
            </a:r>
            <a:r>
              <a:rPr lang="en-US" baseline="-25000" dirty="0" smtClean="0">
                <a:sym typeface="Symbol"/>
              </a:rPr>
              <a:t>i=1,…,k</a:t>
            </a:r>
            <a:r>
              <a:rPr lang="en-US" dirty="0" smtClean="0">
                <a:sym typeface="Symbol"/>
              </a:rPr>
              <a:t>((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</a:t>
            </a:r>
            <a:r>
              <a:rPr lang="en-US" baseline="-25000" dirty="0" smtClean="0">
                <a:sym typeface="Symbol"/>
              </a:rPr>
              <a:t>H(</a:t>
            </a:r>
            <a:r>
              <a:rPr lang="en-US" baseline="-25000" dirty="0" err="1" smtClean="0">
                <a:sym typeface="Symbol"/>
              </a:rPr>
              <a:t>cic</a:t>
            </a:r>
            <a:r>
              <a:rPr lang="en-US" baseline="-25000" dirty="0" smtClean="0">
                <a:sym typeface="Symbol"/>
              </a:rPr>
              <a:t>(i+1))</a:t>
            </a:r>
            <a:r>
              <a:rPr lang="en-US" dirty="0" smtClean="0">
                <a:sym typeface="Symbol"/>
              </a:rPr>
              <a:t>=1</a:t>
            </a:r>
          </a:p>
          <a:p>
            <a:pPr lvl="1"/>
            <a:r>
              <a:rPr lang="en-US" dirty="0" smtClean="0">
                <a:sym typeface="Symbol"/>
              </a:rPr>
              <a:t>Trans(A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not like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 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exercise</a:t>
            </a:r>
            <a:r>
              <a:rPr lang="en-US" dirty="0" smtClean="0">
                <a:sym typeface="Symbol"/>
              </a:rPr>
              <a:t>)</a:t>
            </a:r>
          </a:p>
          <a:p>
            <a:pPr marL="514350" indent="-457200"/>
            <a:r>
              <a:rPr lang="en-US" dirty="0" smtClean="0">
                <a:sym typeface="Symbol"/>
              </a:rPr>
              <a:t>Compound queries with </a:t>
            </a:r>
            <a:r>
              <a:rPr lang="en-US" dirty="0" err="1" smtClean="0">
                <a:sym typeface="Symbol"/>
              </a:rPr>
              <a:t>boolean</a:t>
            </a:r>
            <a:r>
              <a:rPr lang="en-US" dirty="0" smtClean="0">
                <a:sym typeface="Symbol"/>
              </a:rPr>
              <a:t> operation 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exercise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 for 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Labeled data: </a:t>
            </a:r>
          </a:p>
          <a:p>
            <a:pPr marL="0" indent="0" algn="ctr">
              <a:buNone/>
            </a:pPr>
            <a:r>
              <a:rPr lang="en-US" dirty="0" smtClean="0"/>
              <a:t>L: [a, b] </a:t>
            </a:r>
            <a:r>
              <a:rPr lang="en-US" dirty="0" smtClean="0">
                <a:sym typeface="Symbol"/>
              </a:rPr>
              <a:t> {1,…,k}</a:t>
            </a:r>
          </a:p>
          <a:p>
            <a:pPr marL="0" indent="0" algn="ctr">
              <a:buNone/>
            </a:pPr>
            <a:r>
              <a:rPr lang="en-US" dirty="0" smtClean="0">
                <a:sym typeface="Symbol"/>
              </a:rPr>
              <a:t>L(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</a:t>
            </a:r>
            <a:r>
              <a:rPr lang="en-US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&lt;a</a:t>
            </a:r>
            <a:r>
              <a:rPr lang="en-US" baseline="-25000" dirty="0" smtClean="0">
                <a:sym typeface="Symbol"/>
              </a:rPr>
              <a:t>i+1</a:t>
            </a:r>
            <a:r>
              <a:rPr lang="en-US" dirty="0" smtClean="0">
                <a:sym typeface="Symbol"/>
              </a:rPr>
              <a:t>)=</a:t>
            </a:r>
            <a:r>
              <a:rPr lang="en-US" dirty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where </a:t>
            </a:r>
          </a:p>
          <a:p>
            <a:pPr marL="0" indent="0" algn="ctr">
              <a:buNone/>
            </a:pPr>
            <a:r>
              <a:rPr lang="en-US" dirty="0" smtClean="0">
                <a:sym typeface="Symbol"/>
              </a:rPr>
              <a:t>[a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=a,a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),[a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,a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),…,[a</a:t>
            </a:r>
            <a:r>
              <a:rPr lang="en-US" baseline="-25000" dirty="0" smtClean="0">
                <a:sym typeface="Symbol"/>
              </a:rPr>
              <a:t>k-1</a:t>
            </a:r>
            <a:r>
              <a:rPr lang="en-US" dirty="0" smtClean="0">
                <a:sym typeface="Symbol"/>
              </a:rPr>
              <a:t>,a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=b] is a partition of [a, b]</a:t>
            </a:r>
          </a:p>
          <a:p>
            <a:r>
              <a:rPr lang="en-US" dirty="0" smtClean="0">
                <a:sym typeface="Symbol"/>
              </a:rPr>
              <a:t>Encrypted storage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. R(X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,…,X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): plain database, where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is the sensitive attribution 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. R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,…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err="1" smtClean="0">
                <a:sym typeface="Symbol"/>
              </a:rPr>
              <a:t>,X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), where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=</a:t>
            </a:r>
            <a:r>
              <a:rPr lang="en-US" dirty="0" err="1" smtClean="0">
                <a:sym typeface="Symbol"/>
              </a:rPr>
              <a:t>Enc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=L(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Query over encrypted data 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exercise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0" indent="0" algn="ctr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362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278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DBS – Secure Index</vt:lpstr>
      <vt:lpstr>System architecture</vt:lpstr>
      <vt:lpstr>2-phase scheme </vt:lpstr>
      <vt:lpstr>Secure index for characteristic data</vt:lpstr>
      <vt:lpstr>Query over encrypted data</vt:lpstr>
      <vt:lpstr>Secure index for numeric data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– Secure Index</dc:title>
  <dc:creator>Simba</dc:creator>
  <cp:lastModifiedBy>Simba</cp:lastModifiedBy>
  <cp:revision>9</cp:revision>
  <dcterms:created xsi:type="dcterms:W3CDTF">2022-01-04T02:36:55Z</dcterms:created>
  <dcterms:modified xsi:type="dcterms:W3CDTF">2023-01-29T16:14:10Z</dcterms:modified>
</cp:coreProperties>
</file>