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926B-0639-4CF1-A706-A24E70D1690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4549-DBA9-44A0-B087-C535F4DB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926B-0639-4CF1-A706-A24E70D1690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4549-DBA9-44A0-B087-C535F4DB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3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926B-0639-4CF1-A706-A24E70D1690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4549-DBA9-44A0-B087-C535F4DB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6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926B-0639-4CF1-A706-A24E70D1690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4549-DBA9-44A0-B087-C535F4DB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8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926B-0639-4CF1-A706-A24E70D1690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4549-DBA9-44A0-B087-C535F4DB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0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926B-0639-4CF1-A706-A24E70D1690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4549-DBA9-44A0-B087-C535F4DB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1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926B-0639-4CF1-A706-A24E70D1690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4549-DBA9-44A0-B087-C535F4DB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1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926B-0639-4CF1-A706-A24E70D1690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4549-DBA9-44A0-B087-C535F4DB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1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926B-0639-4CF1-A706-A24E70D1690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4549-DBA9-44A0-B087-C535F4DB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0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926B-0639-4CF1-A706-A24E70D1690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4549-DBA9-44A0-B087-C535F4DB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8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926B-0639-4CF1-A706-A24E70D1690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4549-DBA9-44A0-B087-C535F4DB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1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926B-0639-4CF1-A706-A24E70D1690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E4549-DBA9-44A0-B087-C535F4DB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5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Secure index for numeric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9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Risk model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4648200" y="1295400"/>
            <a:ext cx="1981200" cy="17145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DB</a:t>
            </a:r>
            <a:r>
              <a:rPr lang="en-US" b="1" baseline="30000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5105400" y="3733800"/>
            <a:ext cx="1524000" cy="9906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2362200"/>
            <a:ext cx="1981200" cy="1905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19200" y="2057400"/>
            <a:ext cx="990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3848100"/>
            <a:ext cx="990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2209800" y="2438400"/>
            <a:ext cx="1143000" cy="8763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3"/>
            <a:endCxn id="7" idx="1"/>
          </p:cNvCxnSpPr>
          <p:nvPr/>
        </p:nvCxnSpPr>
        <p:spPr>
          <a:xfrm flipV="1">
            <a:off x="2286000" y="3314700"/>
            <a:ext cx="1066800" cy="9144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96200" y="28194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3"/>
            <a:endCxn id="12" idx="2"/>
          </p:cNvCxnSpPr>
          <p:nvPr/>
        </p:nvCxnSpPr>
        <p:spPr>
          <a:xfrm flipV="1">
            <a:off x="5334000" y="3276600"/>
            <a:ext cx="2362200" cy="381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70799" y="2945368"/>
            <a:ext cx="81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24084" y="3314700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6" name="Flowchart: Internal Storage 15"/>
          <p:cNvSpPr/>
          <p:nvPr/>
        </p:nvSpPr>
        <p:spPr>
          <a:xfrm>
            <a:off x="3657600" y="5334000"/>
            <a:ext cx="1371600" cy="1295400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114800" y="4267200"/>
            <a:ext cx="533400" cy="1066800"/>
          </a:xfrm>
          <a:prstGeom prst="downArrow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6600" y="4659868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 R</a:t>
            </a:r>
            <a:r>
              <a:rPr lang="en-US" baseline="30000" dirty="0" smtClean="0">
                <a:solidFill>
                  <a:srgbClr val="C00000"/>
                </a:solidFill>
                <a:sym typeface="Symbol"/>
              </a:rPr>
              <a:t>P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  &lt;1,1&gt;  R</a:t>
            </a:r>
            <a:r>
              <a:rPr lang="en-US" baseline="30000" dirty="0" smtClean="0">
                <a:solidFill>
                  <a:srgbClr val="C00000"/>
                </a:solidFill>
                <a:sym typeface="Symbol"/>
              </a:rPr>
              <a:t>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Flowchart: Internal Storage 18"/>
          <p:cNvSpPr/>
          <p:nvPr/>
        </p:nvSpPr>
        <p:spPr>
          <a:xfrm>
            <a:off x="6172200" y="5334000"/>
            <a:ext cx="1371600" cy="1295400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baseline="30000" dirty="0" smtClean="0">
                <a:solidFill>
                  <a:srgbClr val="C00000"/>
                </a:solidFill>
              </a:rPr>
              <a:t>E</a:t>
            </a:r>
            <a:endParaRPr lang="en-US" baseline="30000" dirty="0">
              <a:solidFill>
                <a:srgbClr val="C00000"/>
              </a:solidFill>
            </a:endParaRPr>
          </a:p>
        </p:txBody>
      </p:sp>
      <p:sp>
        <p:nvSpPr>
          <p:cNvPr id="20" name="Flowchart: Internal Storage 19"/>
          <p:cNvSpPr/>
          <p:nvPr/>
        </p:nvSpPr>
        <p:spPr>
          <a:xfrm>
            <a:off x="1264920" y="5334000"/>
            <a:ext cx="1371600" cy="1295400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baseline="30000" dirty="0" smtClean="0">
                <a:solidFill>
                  <a:srgbClr val="C00000"/>
                </a:solidFill>
              </a:rPr>
              <a:t>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029200" y="5943600"/>
            <a:ext cx="1143000" cy="228600"/>
          </a:xfrm>
          <a:prstGeom prst="rightArrow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2636520" y="5943600"/>
            <a:ext cx="1021080" cy="190500"/>
          </a:xfrm>
          <a:prstGeom prst="leftArrow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86200" y="762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Assume that client, user are trusted.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40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an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k-prefix string: k high bits are fixed, and w-k low are free by pattern {0/1}</a:t>
            </a:r>
            <a:r>
              <a:rPr lang="en-US" baseline="30000" dirty="0" smtClean="0"/>
              <a:t>k</a:t>
            </a:r>
            <a:r>
              <a:rPr lang="en-US" dirty="0" smtClean="0"/>
              <a:t>{*}</a:t>
            </a:r>
            <a:r>
              <a:rPr lang="en-US" baseline="30000" dirty="0" smtClean="0"/>
              <a:t>w-k</a:t>
            </a:r>
            <a:r>
              <a:rPr lang="en-US" dirty="0" smtClean="0"/>
              <a:t>.</a:t>
            </a:r>
          </a:p>
          <a:p>
            <a:r>
              <a:rPr lang="en-US" dirty="0" smtClean="0"/>
              <a:t>k-bit string represents a set of 2</a:t>
            </a:r>
            <a:r>
              <a:rPr lang="en-US" baseline="30000" dirty="0" smtClean="0"/>
              <a:t>w-k</a:t>
            </a:r>
            <a:r>
              <a:rPr lang="en-US" dirty="0" smtClean="0"/>
              <a:t> strings with the same high k bits. For example 1**={100, 101, 110, 111}.</a:t>
            </a:r>
          </a:p>
          <a:p>
            <a:r>
              <a:rPr lang="en-US" dirty="0" smtClean="0"/>
              <a:t>Given </a:t>
            </a:r>
            <a:r>
              <a:rPr lang="en-US" dirty="0" err="1" smtClean="0"/>
              <a:t>x</a:t>
            </a:r>
            <a:r>
              <a:rPr lang="en-US" dirty="0" err="1" smtClean="0">
                <a:sym typeface="Symbol"/>
              </a:rPr>
              <a:t>N</a:t>
            </a:r>
            <a:r>
              <a:rPr lang="en-US" dirty="0" smtClean="0"/>
              <a:t>, a family of prefix for x is defined by F(x)=F(b</a:t>
            </a:r>
            <a:r>
              <a:rPr lang="en-US" baseline="-25000" dirty="0" smtClean="0"/>
              <a:t>1</a:t>
            </a:r>
            <a:r>
              <a:rPr lang="en-US" dirty="0" smtClean="0"/>
              <a:t>…</a:t>
            </a:r>
            <a:r>
              <a:rPr lang="en-US" dirty="0" err="1" smtClean="0"/>
              <a:t>b</a:t>
            </a:r>
            <a:r>
              <a:rPr lang="en-US" baseline="-25000" dirty="0" err="1" smtClean="0"/>
              <a:t>w</a:t>
            </a:r>
            <a:r>
              <a:rPr lang="en-US" dirty="0" smtClean="0"/>
              <a:t>)={b</a:t>
            </a:r>
            <a:r>
              <a:rPr lang="en-US" baseline="-25000" dirty="0" smtClean="0"/>
              <a:t>1</a:t>
            </a:r>
            <a:r>
              <a:rPr lang="en-US" dirty="0" smtClean="0"/>
              <a:t>…b</a:t>
            </a:r>
            <a:r>
              <a:rPr lang="en-US" baseline="-25000" dirty="0" smtClean="0"/>
              <a:t>w-i+1</a:t>
            </a:r>
            <a:r>
              <a:rPr lang="en-US" dirty="0" smtClean="0"/>
              <a:t>***}</a:t>
            </a:r>
            <a:r>
              <a:rPr lang="en-US" baseline="-25000" dirty="0" smtClean="0"/>
              <a:t>i</a:t>
            </a:r>
            <a:r>
              <a:rPr lang="en-US" dirty="0" smtClean="0"/>
              <a:t>. For example F(12)=F(1100)={1100, 110*, 11**, 1***, ****}.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Given an integer x and a prefix P, 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P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 PF(x).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9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a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S([</a:t>
            </a:r>
            <a:r>
              <a:rPr lang="en-US" dirty="0" err="1" smtClean="0"/>
              <a:t>a,b</a:t>
            </a:r>
            <a:r>
              <a:rPr lang="en-US" dirty="0" smtClean="0"/>
              <a:t>]) is the smallest set of prefix P</a:t>
            </a:r>
            <a:r>
              <a:rPr lang="en-US" baseline="-25000" dirty="0" smtClean="0"/>
              <a:t>i</a:t>
            </a:r>
            <a:r>
              <a:rPr lang="en-US" dirty="0" smtClean="0"/>
              <a:t> such that </a:t>
            </a:r>
            <a:r>
              <a:rPr lang="en-US" dirty="0" smtClean="0">
                <a:sym typeface="Symbol"/>
              </a:rPr>
              <a:t>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P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= [a, b]. For example S([11,15])={1011,11**}.</a:t>
            </a:r>
          </a:p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Given x and [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a,b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], x[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a,b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]F(x)S([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a,b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])</a:t>
            </a:r>
            <a:r>
              <a:rPr lang="en-US" dirty="0" smtClean="0">
                <a:sym typeface="Symbol"/>
              </a:rPr>
              <a:t>.</a:t>
            </a:r>
          </a:p>
          <a:p>
            <a:r>
              <a:rPr lang="en-US" dirty="0" smtClean="0">
                <a:sym typeface="Symbol"/>
              </a:rPr>
              <a:t>Given prefix P. N(P) is bit string such that for all pair of prefix P1 and P2, P1=P2N(P1)=N(P2).</a:t>
            </a:r>
          </a:p>
          <a:p>
            <a:r>
              <a:rPr lang="en-US" dirty="0" smtClean="0">
                <a:sym typeface="Symbol"/>
              </a:rPr>
              <a:t>There are many definitions for N. This is a definition: N(b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*…*)=b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…b</a:t>
            </a:r>
            <a:r>
              <a:rPr lang="en-US" baseline="-25000" dirty="0" smtClean="0">
                <a:sym typeface="Symbol"/>
              </a:rPr>
              <a:t>k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baseline="-25000" dirty="0" smtClean="0">
                <a:sym typeface="Symbol"/>
              </a:rPr>
              <a:t>k+1</a:t>
            </a:r>
            <a:r>
              <a:rPr lang="en-US" dirty="0" smtClean="0">
                <a:sym typeface="Symbol"/>
              </a:rPr>
              <a:t>0…0</a:t>
            </a:r>
            <a:r>
              <a:rPr lang="en-US" baseline="-25000" dirty="0" smtClean="0">
                <a:sym typeface="Symbol"/>
              </a:rPr>
              <a:t>w+1</a:t>
            </a:r>
            <a:r>
              <a:rPr lang="en-US" dirty="0" smtClean="0">
                <a:sym typeface="Symbol"/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Given x and [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a,b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],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x[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a,b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]N(F(x)N(S[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a,b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])</a:t>
            </a:r>
            <a:r>
              <a:rPr lang="en-US" dirty="0" smtClean="0">
                <a:sym typeface="Symbol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9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check if 12</a:t>
            </a:r>
            <a:r>
              <a:rPr lang="en-US" dirty="0" smtClean="0">
                <a:sym typeface="Symbol"/>
              </a:rPr>
              <a:t>[11,15]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7358" y="1524000"/>
            <a:ext cx="12266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[11,15]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203558" y="3124200"/>
            <a:ext cx="107914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1011 </a:t>
            </a:r>
          </a:p>
          <a:p>
            <a:r>
              <a:rPr lang="en-US" sz="2800" dirty="0" smtClean="0"/>
              <a:t> 1***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2740667" y="2047220"/>
            <a:ext cx="2462" cy="1076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40667" y="240104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66427" y="4953000"/>
            <a:ext cx="118013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1011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 </a:t>
            </a:r>
          </a:p>
          <a:p>
            <a:r>
              <a:rPr lang="en-US" sz="2800" u="sng" dirty="0" smtClean="0"/>
              <a:t>1</a:t>
            </a:r>
            <a:r>
              <a:rPr lang="en-US" sz="2800" u="sng" dirty="0" smtClean="0">
                <a:solidFill>
                  <a:srgbClr val="FF0000"/>
                </a:solidFill>
              </a:rPr>
              <a:t>1</a:t>
            </a:r>
            <a:r>
              <a:rPr lang="en-US" sz="2800" u="sng" dirty="0" smtClean="0"/>
              <a:t>000</a:t>
            </a:r>
            <a:endParaRPr lang="en-US" sz="2800" u="sng" dirty="0"/>
          </a:p>
        </p:txBody>
      </p: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>
            <a:off x="2743129" y="4078307"/>
            <a:ext cx="13364" cy="8746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6493" y="43434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89750" y="1414790"/>
            <a:ext cx="146065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12=1100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803950" y="2971800"/>
            <a:ext cx="287450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1100, 110*, 11** </a:t>
            </a:r>
          </a:p>
          <a:p>
            <a:r>
              <a:rPr lang="en-US" sz="2800" dirty="0" smtClean="0"/>
              <a:t> 1***, ****</a:t>
            </a:r>
            <a:endParaRPr lang="en-US" sz="2800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6220078" y="1938010"/>
            <a:ext cx="21125" cy="10337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0" y="4952999"/>
            <a:ext cx="343235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1100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, 110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0, 11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00 </a:t>
            </a:r>
          </a:p>
          <a:p>
            <a:r>
              <a:rPr lang="en-US" sz="2800" dirty="0" smtClean="0"/>
              <a:t> </a:t>
            </a:r>
            <a:r>
              <a:rPr lang="en-US" sz="2800" u="sng" dirty="0" smtClean="0"/>
              <a:t>1</a:t>
            </a:r>
            <a:r>
              <a:rPr lang="en-US" sz="2800" u="sng" dirty="0" smtClean="0">
                <a:solidFill>
                  <a:srgbClr val="FF0000"/>
                </a:solidFill>
              </a:rPr>
              <a:t>1</a:t>
            </a:r>
            <a:r>
              <a:rPr lang="en-US" sz="2800" u="sng" dirty="0" smtClean="0"/>
              <a:t>000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0000</a:t>
            </a:r>
            <a:endParaRPr lang="en-US" sz="2800" dirty="0"/>
          </a:p>
        </p:txBody>
      </p:sp>
      <p:cxnSp>
        <p:nvCxnSpPr>
          <p:cNvPr id="20" name="Straight Arrow Connector 19"/>
          <p:cNvCxnSpPr>
            <a:stCxn id="15" idx="2"/>
            <a:endCxn id="18" idx="0"/>
          </p:cNvCxnSpPr>
          <p:nvPr/>
        </p:nvCxnSpPr>
        <p:spPr>
          <a:xfrm>
            <a:off x="6241203" y="3925907"/>
            <a:ext cx="46972" cy="10270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86200" y="5105400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</a:t>
            </a:r>
            <a:endParaRPr lang="en-US" sz="3600" b="1" dirty="0"/>
          </a:p>
        </p:txBody>
      </p:sp>
      <p:sp>
        <p:nvSpPr>
          <p:cNvPr id="22" name="Rectangle 21"/>
          <p:cNvSpPr/>
          <p:nvPr/>
        </p:nvSpPr>
        <p:spPr>
          <a:xfrm>
            <a:off x="152400" y="5181600"/>
            <a:ext cx="2239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ym typeface="Symbol"/>
              </a:rPr>
              <a:t>  {</a:t>
            </a:r>
            <a:r>
              <a:rPr lang="en-US" sz="2800" u="sng" dirty="0" smtClean="0"/>
              <a:t>1</a:t>
            </a:r>
            <a:r>
              <a:rPr lang="en-US" sz="2800" u="sng" dirty="0" smtClean="0">
                <a:solidFill>
                  <a:srgbClr val="FF0000"/>
                </a:solidFill>
              </a:rPr>
              <a:t>1</a:t>
            </a:r>
            <a:r>
              <a:rPr lang="en-US" sz="2800" u="sng" dirty="0" smtClean="0"/>
              <a:t>000</a:t>
            </a:r>
            <a:r>
              <a:rPr lang="en-US" sz="2800" dirty="0" smtClean="0"/>
              <a:t>} =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5718350" y="23622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(1’)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18350" y="43434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(2’)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62400" y="471273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43800" y="152400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16=10000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10400" y="2133600"/>
            <a:ext cx="215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10000, 1000*, 100**</a:t>
            </a:r>
          </a:p>
          <a:p>
            <a:r>
              <a:rPr lang="en-US" dirty="0" smtClean="0"/>
              <a:t>10***, 1****, *****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58000" y="3886200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10000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1000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0, 100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00</a:t>
            </a:r>
          </a:p>
          <a:p>
            <a:r>
              <a:rPr lang="en-US" dirty="0" smtClean="0"/>
              <a:t>10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000, 1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0000, 100000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404256" y="601980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1011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1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000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7" idx="2"/>
            <a:endCxn id="28" idx="0"/>
          </p:cNvCxnSpPr>
          <p:nvPr/>
        </p:nvCxnSpPr>
        <p:spPr>
          <a:xfrm>
            <a:off x="8088580" y="2779931"/>
            <a:ext cx="25533" cy="110626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2"/>
            <a:endCxn id="29" idx="0"/>
          </p:cNvCxnSpPr>
          <p:nvPr/>
        </p:nvCxnSpPr>
        <p:spPr>
          <a:xfrm>
            <a:off x="8114113" y="4532531"/>
            <a:ext cx="22876" cy="148726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2"/>
            <a:endCxn id="27" idx="0"/>
          </p:cNvCxnSpPr>
          <p:nvPr/>
        </p:nvCxnSpPr>
        <p:spPr>
          <a:xfrm flipH="1">
            <a:off x="8088580" y="1893332"/>
            <a:ext cx="14829" cy="24026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05800" y="51816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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47162" y="60198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 =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2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Submit data (t, list)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Sort(list): d</a:t>
            </a:r>
            <a:r>
              <a:rPr lang="en-US" baseline="-25000" dirty="0" smtClean="0"/>
              <a:t>0</a:t>
            </a:r>
            <a:r>
              <a:rPr lang="en-US" dirty="0" smtClean="0"/>
              <a:t>&lt;d</a:t>
            </a:r>
            <a:r>
              <a:rPr lang="en-US" baseline="-25000" dirty="0" smtClean="0"/>
              <a:t>1</a:t>
            </a:r>
            <a:r>
              <a:rPr lang="en-US" dirty="0" smtClean="0"/>
              <a:t>&lt;…&lt;d</a:t>
            </a:r>
            <a:r>
              <a:rPr lang="en-US" baseline="-25000" dirty="0" smtClean="0"/>
              <a:t>n+1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{S[d</a:t>
            </a:r>
            <a:r>
              <a:rPr lang="en-US" baseline="-25000" dirty="0" smtClean="0"/>
              <a:t>i</a:t>
            </a:r>
            <a:r>
              <a:rPr lang="en-US" dirty="0" smtClean="0"/>
              <a:t>,d</a:t>
            </a:r>
            <a:r>
              <a:rPr lang="en-US" baseline="-25000" dirty="0" smtClean="0"/>
              <a:t>i+1</a:t>
            </a:r>
            <a:r>
              <a:rPr lang="en-US" dirty="0" smtClean="0"/>
              <a:t>]}</a:t>
            </a:r>
            <a:r>
              <a:rPr lang="en-US" baseline="-25000" dirty="0" smtClean="0"/>
              <a:t>i=0,…,n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{N(S[d</a:t>
            </a:r>
            <a:r>
              <a:rPr lang="en-US" baseline="-25000" dirty="0" smtClean="0"/>
              <a:t>i</a:t>
            </a:r>
            <a:r>
              <a:rPr lang="en-US" dirty="0" smtClean="0"/>
              <a:t>,d</a:t>
            </a:r>
            <a:r>
              <a:rPr lang="en-US" baseline="-25000" dirty="0" smtClean="0"/>
              <a:t>i+1</a:t>
            </a:r>
            <a:r>
              <a:rPr lang="en-US" dirty="0" smtClean="0"/>
              <a:t>])}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{H(N(S[d</a:t>
            </a:r>
            <a:r>
              <a:rPr lang="en-US" baseline="-25000" dirty="0" smtClean="0"/>
              <a:t>i</a:t>
            </a:r>
            <a:r>
              <a:rPr lang="en-US" dirty="0" smtClean="0"/>
              <a:t>,d</a:t>
            </a:r>
            <a:r>
              <a:rPr lang="en-US" baseline="-25000" dirty="0" smtClean="0"/>
              <a:t>i+1</a:t>
            </a:r>
            <a:r>
              <a:rPr lang="en-US" dirty="0" smtClean="0"/>
              <a:t>]))}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Encrypt {c</a:t>
            </a:r>
            <a:r>
              <a:rPr lang="en-US" baseline="-25000" dirty="0" smtClean="0"/>
              <a:t>i</a:t>
            </a:r>
            <a:r>
              <a:rPr lang="en-US" dirty="0" smtClean="0"/>
              <a:t>=E(d</a:t>
            </a:r>
            <a:r>
              <a:rPr lang="en-US" baseline="-25000" dirty="0" smtClean="0"/>
              <a:t>i</a:t>
            </a:r>
            <a:r>
              <a:rPr lang="en-US" dirty="0" smtClean="0"/>
              <a:t>)}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Send to server {(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,H</a:t>
            </a:r>
            <a:r>
              <a:rPr lang="en-US" dirty="0" smtClean="0"/>
              <a:t>(N(S[d</a:t>
            </a:r>
            <a:r>
              <a:rPr lang="en-US" baseline="-25000" dirty="0" smtClean="0"/>
              <a:t>i</a:t>
            </a:r>
            <a:r>
              <a:rPr lang="en-US" dirty="0" smtClean="0"/>
              <a:t>,d</a:t>
            </a:r>
            <a:r>
              <a:rPr lang="en-US" baseline="-25000" dirty="0" smtClean="0"/>
              <a:t>i+1</a:t>
            </a:r>
            <a:r>
              <a:rPr lang="en-US" dirty="0" smtClean="0"/>
              <a:t>])))}</a:t>
            </a:r>
            <a:r>
              <a:rPr lang="en-US" baseline="-25000" dirty="0" smtClean="0"/>
              <a:t>i.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7244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Query Q(t,[</a:t>
            </a:r>
            <a:r>
              <a:rPr lang="en-US" b="1" dirty="0" err="1" smtClean="0"/>
              <a:t>a,b</a:t>
            </a:r>
            <a:r>
              <a:rPr lang="en-US" b="1" dirty="0" smtClean="0"/>
              <a:t>]), d</a:t>
            </a:r>
            <a:r>
              <a:rPr lang="en-US" b="1" baseline="-25000" dirty="0" smtClean="0"/>
              <a:t>0</a:t>
            </a:r>
            <a:r>
              <a:rPr lang="en-US" b="1" dirty="0" smtClean="0"/>
              <a:t>&lt;</a:t>
            </a:r>
            <a:r>
              <a:rPr lang="en-US" b="1" dirty="0" err="1" smtClean="0"/>
              <a:t>a</a:t>
            </a:r>
            <a:r>
              <a:rPr lang="en-US" b="1" dirty="0" err="1" smtClean="0">
                <a:sym typeface="Symbol"/>
              </a:rPr>
              <a:t>b</a:t>
            </a:r>
            <a:r>
              <a:rPr lang="en-US" b="1" dirty="0" smtClean="0">
                <a:sym typeface="Symbol"/>
              </a:rPr>
              <a:t>&lt;d</a:t>
            </a:r>
            <a:r>
              <a:rPr lang="en-US" b="1" baseline="-25000" dirty="0" smtClean="0">
                <a:sym typeface="Symbol"/>
              </a:rPr>
              <a:t>n+1</a:t>
            </a:r>
            <a:r>
              <a:rPr lang="en-US" b="1" dirty="0" smtClean="0">
                <a:sym typeface="Symbol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F(a), F(b).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N(F(a)), N(F(b)).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H(N(F(a)), N(F(b)).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Send {</a:t>
            </a:r>
            <a:r>
              <a:rPr lang="en-US" dirty="0" err="1" smtClean="0"/>
              <a:t>t,H</a:t>
            </a:r>
            <a:r>
              <a:rPr lang="en-US" dirty="0" smtClean="0"/>
              <a:t>(N(F(a)),H(N(F(b))}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Query processing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exercise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1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432</Words>
  <Application>Microsoft Office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Secure index for numeric data</vt:lpstr>
      <vt:lpstr>Risk model</vt:lpstr>
      <vt:lpstr>Representing an integer</vt:lpstr>
      <vt:lpstr>Representing a range</vt:lpstr>
      <vt:lpstr>Example: check if 12[11,15] </vt:lpstr>
      <vt:lpstr>Protocols</vt:lpstr>
    </vt:vector>
  </TitlesOfParts>
  <Company>County of Ventura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Simba</dc:creator>
  <cp:lastModifiedBy>Simba</cp:lastModifiedBy>
  <cp:revision>10</cp:revision>
  <dcterms:created xsi:type="dcterms:W3CDTF">2022-01-04T07:22:40Z</dcterms:created>
  <dcterms:modified xsi:type="dcterms:W3CDTF">2022-01-04T08:58:10Z</dcterms:modified>
</cp:coreProperties>
</file>