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7264" autoAdjust="0"/>
  </p:normalViewPr>
  <p:slideViewPr>
    <p:cSldViewPr snapToGrid="0" snapToObjects="1">
      <p:cViewPr varScale="1">
        <p:scale>
          <a:sx n="64" d="100"/>
          <a:sy n="64" d="100"/>
        </p:scale>
        <p:origin x="139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4922F-17B9-4EAA-9DF9-6865109E4534}"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F1880-1EAA-43B4-B04D-B8456BE96205}" type="slidenum">
              <a:rPr lang="en-US" smtClean="0"/>
              <a:t>‹#›</a:t>
            </a:fld>
            <a:endParaRPr lang="en-US"/>
          </a:p>
        </p:txBody>
      </p:sp>
    </p:spTree>
    <p:extLst>
      <p:ext uri="{BB962C8B-B14F-4D97-AF65-F5344CB8AC3E}">
        <p14:creationId xmlns:p14="http://schemas.microsoft.com/office/powerpoint/2010/main" val="411613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50F1880-1EAA-43B4-B04D-B8456BE96205}" type="slidenum">
              <a:rPr lang="en-US" smtClean="0"/>
              <a:t>1</a:t>
            </a:fld>
            <a:endParaRPr lang="en-US"/>
          </a:p>
        </p:txBody>
      </p:sp>
    </p:spTree>
    <p:extLst>
      <p:ext uri="{BB962C8B-B14F-4D97-AF65-F5344CB8AC3E}">
        <p14:creationId xmlns:p14="http://schemas.microsoft.com/office/powerpoint/2010/main" val="341118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126658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45362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dirty="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559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252752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498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dirty="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4007169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2631588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dirty="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149828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41271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2F18455D-1D1B-F542-B04E-6746A7B903BE}" type="datetimeFigureOut">
              <a:t>3/26/2022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120599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2F18455D-1D1B-F542-B04E-6746A7B903BE}" type="datetimeFigureOut">
              <a:t>3/26/2022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427891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2F18455D-1D1B-F542-B04E-6746A7B903BE}" type="datetimeFigureOut">
              <a:t>3/26/2022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12748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2F18455D-1D1B-F542-B04E-6746A7B903BE}" type="datetimeFigureOut">
              <a:t>3/26/2022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20623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8455D-1D1B-F542-B04E-6746A7B903BE}" type="datetimeFigureOut">
              <a:t>3/26/2022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302039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dirty="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2F18455D-1D1B-F542-B04E-6746A7B903BE}" type="datetimeFigureOut">
              <a:t>3/26/2022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91423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2F18455D-1D1B-F542-B04E-6746A7B903BE}" type="datetimeFigureOut">
              <a:t>3/26/2022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7D393D6-1701-3141-8B17-87403A03D0E8}" type="slidenum">
              <a:t>‹#›</a:t>
            </a:fld>
            <a:endParaRPr lang="id-ID"/>
          </a:p>
        </p:txBody>
      </p:sp>
    </p:spTree>
    <p:extLst>
      <p:ext uri="{BB962C8B-B14F-4D97-AF65-F5344CB8AC3E}">
        <p14:creationId xmlns:p14="http://schemas.microsoft.com/office/powerpoint/2010/main" val="173003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18455D-1D1B-F542-B04E-6746A7B903BE}" type="datetimeFigureOut">
              <a:t>3/26/2022</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D393D6-1701-3141-8B17-87403A03D0E8}" type="slidenum">
              <a:t>‹#›</a:t>
            </a:fld>
            <a:endParaRPr lang="id-ID"/>
          </a:p>
        </p:txBody>
      </p:sp>
    </p:spTree>
    <p:extLst>
      <p:ext uri="{BB962C8B-B14F-4D97-AF65-F5344CB8AC3E}">
        <p14:creationId xmlns:p14="http://schemas.microsoft.com/office/powerpoint/2010/main" val="1980882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9123-6AF5-5F4F-88A2-E35CD60A0184}"/>
              </a:ext>
            </a:extLst>
          </p:cNvPr>
          <p:cNvSpPr>
            <a:spLocks noGrp="1"/>
          </p:cNvSpPr>
          <p:nvPr>
            <p:ph type="ctrTitle"/>
          </p:nvPr>
        </p:nvSpPr>
        <p:spPr>
          <a:xfrm>
            <a:off x="1507067" y="470803"/>
            <a:ext cx="7766936" cy="1646302"/>
          </a:xfrm>
        </p:spPr>
        <p:txBody>
          <a:bodyPr/>
          <a:lstStyle/>
          <a:p>
            <a:pPr algn="l"/>
            <a:r>
              <a:rPr lang="id-ID" dirty="0"/>
              <a:t>SAP Enterprice Architecture Framework</a:t>
            </a:r>
          </a:p>
        </p:txBody>
      </p:sp>
      <p:sp>
        <p:nvSpPr>
          <p:cNvPr id="3" name="Subtitle 2">
            <a:extLst>
              <a:ext uri="{FF2B5EF4-FFF2-40B4-BE49-F238E27FC236}">
                <a16:creationId xmlns:a16="http://schemas.microsoft.com/office/drawing/2014/main" id="{1DBACD2F-A55B-164E-82DE-436CF9DD7070}"/>
              </a:ext>
            </a:extLst>
          </p:cNvPr>
          <p:cNvSpPr>
            <a:spLocks noGrp="1"/>
          </p:cNvSpPr>
          <p:nvPr>
            <p:ph type="subTitle" idx="1"/>
          </p:nvPr>
        </p:nvSpPr>
        <p:spPr>
          <a:xfrm>
            <a:off x="1623583" y="2281992"/>
            <a:ext cx="7533903" cy="2556029"/>
          </a:xfrm>
        </p:spPr>
        <p:txBody>
          <a:bodyPr>
            <a:normAutofit/>
          </a:bodyPr>
          <a:lstStyle/>
          <a:p>
            <a:pPr algn="ctr"/>
            <a:r>
              <a:rPr lang="en-US" dirty="0" err="1" smtClean="0"/>
              <a:t>Kelompok</a:t>
            </a:r>
            <a:r>
              <a:rPr lang="en-US" dirty="0" smtClean="0"/>
              <a:t> 7</a:t>
            </a:r>
          </a:p>
          <a:p>
            <a:pPr algn="ctr"/>
            <a:r>
              <a:rPr lang="en-US" dirty="0" err="1" smtClean="0"/>
              <a:t>Anggota</a:t>
            </a:r>
            <a:r>
              <a:rPr lang="en-US" dirty="0" smtClean="0"/>
              <a:t> </a:t>
            </a:r>
          </a:p>
          <a:p>
            <a:pPr algn="ctr"/>
            <a:r>
              <a:rPr lang="en-US" dirty="0" err="1" smtClean="0"/>
              <a:t>Fitri</a:t>
            </a:r>
            <a:r>
              <a:rPr lang="en-US" dirty="0" smtClean="0"/>
              <a:t> </a:t>
            </a:r>
            <a:r>
              <a:rPr lang="en-US" dirty="0" err="1" smtClean="0"/>
              <a:t>susanti</a:t>
            </a:r>
            <a:endParaRPr lang="en-US" dirty="0" smtClean="0"/>
          </a:p>
          <a:p>
            <a:pPr algn="ctr"/>
            <a:r>
              <a:rPr lang="en-US" dirty="0" smtClean="0"/>
              <a:t>Aldi </a:t>
            </a:r>
            <a:r>
              <a:rPr lang="en-US" dirty="0" err="1" smtClean="0"/>
              <a:t>alfiansyah</a:t>
            </a:r>
            <a:endParaRPr lang="en-US" dirty="0" smtClean="0"/>
          </a:p>
          <a:p>
            <a:pPr algn="ctr"/>
            <a:r>
              <a:rPr lang="en-US" dirty="0" smtClean="0"/>
              <a:t>Tri </a:t>
            </a:r>
            <a:r>
              <a:rPr lang="en-US" dirty="0" err="1" smtClean="0"/>
              <a:t>haryadi</a:t>
            </a:r>
            <a:endParaRPr lang="en-US" dirty="0" smtClean="0"/>
          </a:p>
          <a:p>
            <a:pPr algn="ctr"/>
            <a:r>
              <a:rPr lang="en-US" dirty="0" smtClean="0"/>
              <a:t>Yogi </a:t>
            </a:r>
            <a:r>
              <a:rPr lang="en-US" dirty="0" err="1" smtClean="0"/>
              <a:t>prianto</a:t>
            </a:r>
            <a:endParaRPr lang="id-ID" dirty="0"/>
          </a:p>
        </p:txBody>
      </p:sp>
    </p:spTree>
    <p:extLst>
      <p:ext uri="{BB962C8B-B14F-4D97-AF65-F5344CB8AC3E}">
        <p14:creationId xmlns:p14="http://schemas.microsoft.com/office/powerpoint/2010/main" val="494213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4FD-44B1-9D45-BF89-3C309D2C4357}"/>
              </a:ext>
            </a:extLst>
          </p:cNvPr>
          <p:cNvSpPr>
            <a:spLocks noGrp="1"/>
          </p:cNvSpPr>
          <p:nvPr>
            <p:ph type="title"/>
          </p:nvPr>
        </p:nvSpPr>
        <p:spPr/>
        <p:txBody>
          <a:bodyPr/>
          <a:lstStyle/>
          <a:p>
            <a:r>
              <a:rPr lang="id-ID"/>
              <a:t>Apa itu SAP Enterprise Architecture Framework</a:t>
            </a:r>
          </a:p>
        </p:txBody>
      </p:sp>
      <p:sp>
        <p:nvSpPr>
          <p:cNvPr id="3" name="TextBox 2">
            <a:extLst>
              <a:ext uri="{FF2B5EF4-FFF2-40B4-BE49-F238E27FC236}">
                <a16:creationId xmlns:a16="http://schemas.microsoft.com/office/drawing/2014/main" id="{9AFFCCC1-7B3E-4F4D-AB9B-D09EF3BF2025}"/>
              </a:ext>
            </a:extLst>
          </p:cNvPr>
          <p:cNvSpPr txBox="1"/>
          <p:nvPr/>
        </p:nvSpPr>
        <p:spPr>
          <a:xfrm>
            <a:off x="687608" y="2239765"/>
            <a:ext cx="7398154" cy="2118978"/>
          </a:xfrm>
          <a:prstGeom prst="rect">
            <a:avLst/>
          </a:prstGeom>
          <a:noFill/>
        </p:spPr>
        <p:txBody>
          <a:bodyPr wrap="square" rtlCol="0">
            <a:spAutoFit/>
          </a:bodyPr>
          <a:lstStyle/>
          <a:p>
            <a:pPr algn="just">
              <a:lnSpc>
                <a:spcPct val="150000"/>
              </a:lnSpc>
            </a:pPr>
            <a:r>
              <a:rPr lang="id-ID"/>
              <a:t>SAP Enterprise Architecture Framework (EAF) adalah metodologi dan perangkat yang terutama untuk mendukung adopsi SOA yang efektif. Ini didasarkan pada The Open Group Architecture Framework (TOGAF) dan dirancang khusus untuk mendukung solusi paket dan arsitektur berorientasi layanan (SOA).</a:t>
            </a:r>
          </a:p>
        </p:txBody>
      </p:sp>
    </p:spTree>
    <p:extLst>
      <p:ext uri="{BB962C8B-B14F-4D97-AF65-F5344CB8AC3E}">
        <p14:creationId xmlns:p14="http://schemas.microsoft.com/office/powerpoint/2010/main" val="91731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4FD-44B1-9D45-BF89-3C309D2C4357}"/>
              </a:ext>
            </a:extLst>
          </p:cNvPr>
          <p:cNvSpPr>
            <a:spLocks noGrp="1"/>
          </p:cNvSpPr>
          <p:nvPr>
            <p:ph type="title"/>
          </p:nvPr>
        </p:nvSpPr>
        <p:spPr>
          <a:xfrm>
            <a:off x="677334" y="609600"/>
            <a:ext cx="8596668" cy="715766"/>
          </a:xfrm>
        </p:spPr>
        <p:txBody>
          <a:bodyPr/>
          <a:lstStyle/>
          <a:p>
            <a:r>
              <a:rPr lang="id-ID"/>
              <a:t>Mengapa TOGAF ?</a:t>
            </a:r>
          </a:p>
        </p:txBody>
      </p:sp>
      <p:sp>
        <p:nvSpPr>
          <p:cNvPr id="3" name="TextBox 2">
            <a:extLst>
              <a:ext uri="{FF2B5EF4-FFF2-40B4-BE49-F238E27FC236}">
                <a16:creationId xmlns:a16="http://schemas.microsoft.com/office/drawing/2014/main" id="{9AFFCCC1-7B3E-4F4D-AB9B-D09EF3BF2025}"/>
              </a:ext>
            </a:extLst>
          </p:cNvPr>
          <p:cNvSpPr txBox="1"/>
          <p:nvPr/>
        </p:nvSpPr>
        <p:spPr>
          <a:xfrm>
            <a:off x="677334" y="1571946"/>
            <a:ext cx="7398154" cy="2118978"/>
          </a:xfrm>
          <a:prstGeom prst="rect">
            <a:avLst/>
          </a:prstGeom>
          <a:noFill/>
        </p:spPr>
        <p:txBody>
          <a:bodyPr wrap="square" rtlCol="0">
            <a:spAutoFit/>
          </a:bodyPr>
          <a:lstStyle/>
          <a:p>
            <a:pPr algn="just">
              <a:lnSpc>
                <a:spcPct val="150000"/>
              </a:lnSpc>
            </a:pPr>
            <a:r>
              <a:rPr lang="id-ID"/>
              <a:t>Metode Pengembangan Arsitektur TOGAF adalah metode umum untuk pengembangan arsitektur, yang dirancang untuk menangani sebagian besar persyaratan sistem dan organisasi. Namun, seringkali perlu untuk memodifikasi atau memperluas Architecture Development Method (ADM), agar sesuai dengan kebutuhan khusus.</a:t>
            </a:r>
          </a:p>
        </p:txBody>
      </p:sp>
    </p:spTree>
    <p:extLst>
      <p:ext uri="{BB962C8B-B14F-4D97-AF65-F5344CB8AC3E}">
        <p14:creationId xmlns:p14="http://schemas.microsoft.com/office/powerpoint/2010/main" val="3923168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4FD-44B1-9D45-BF89-3C309D2C4357}"/>
              </a:ext>
            </a:extLst>
          </p:cNvPr>
          <p:cNvSpPr>
            <a:spLocks noGrp="1"/>
          </p:cNvSpPr>
          <p:nvPr>
            <p:ph type="title"/>
          </p:nvPr>
        </p:nvSpPr>
        <p:spPr>
          <a:xfrm>
            <a:off x="677334" y="609600"/>
            <a:ext cx="8596668" cy="715766"/>
          </a:xfrm>
        </p:spPr>
        <p:txBody>
          <a:bodyPr/>
          <a:lstStyle/>
          <a:p>
            <a:r>
              <a:rPr lang="id-ID"/>
              <a:t>Mengapa TOGAF ?</a:t>
            </a:r>
          </a:p>
        </p:txBody>
      </p:sp>
      <p:sp>
        <p:nvSpPr>
          <p:cNvPr id="4" name="TextBox 3">
            <a:extLst>
              <a:ext uri="{FF2B5EF4-FFF2-40B4-BE49-F238E27FC236}">
                <a16:creationId xmlns:a16="http://schemas.microsoft.com/office/drawing/2014/main" id="{12579064-E03C-BC44-BA3E-E5B1140BCC74}"/>
              </a:ext>
            </a:extLst>
          </p:cNvPr>
          <p:cNvSpPr txBox="1"/>
          <p:nvPr/>
        </p:nvSpPr>
        <p:spPr>
          <a:xfrm>
            <a:off x="677334" y="1636088"/>
            <a:ext cx="7398154" cy="3780971"/>
          </a:xfrm>
          <a:prstGeom prst="rect">
            <a:avLst/>
          </a:prstGeom>
          <a:noFill/>
        </p:spPr>
        <p:txBody>
          <a:bodyPr wrap="square" rtlCol="0">
            <a:spAutoFit/>
          </a:bodyPr>
          <a:lstStyle/>
          <a:p>
            <a:pPr algn="just">
              <a:lnSpc>
                <a:spcPct val="150000"/>
              </a:lnSpc>
            </a:pPr>
            <a:r>
              <a:rPr lang="id-ID"/>
              <a:t>Open Group Architecture Framework (TOGAF) adalah kerangka kerja yang paling banyak digunakan untuk arsitektur perusahaan pada tahun 2020 yang menyediakan pendekatan untuk merancang, merencanakan, mengimplementasikan, dan mengatur arsitektur teknologi informasi perusahaan. TOGAF adalah pendekatan tingkat tinggi untuk desain. Ini biasanya dimodelkan pada empat tingkatan: Bisnis, Aplikasi, Data, dan Teknologi. Ini sangat bergantung pada modularisasi, standarisasi, dan teknologi serta produk yang sudah ada dan terbukti.</a:t>
            </a:r>
          </a:p>
        </p:txBody>
      </p:sp>
    </p:spTree>
    <p:extLst>
      <p:ext uri="{BB962C8B-B14F-4D97-AF65-F5344CB8AC3E}">
        <p14:creationId xmlns:p14="http://schemas.microsoft.com/office/powerpoint/2010/main" val="77235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Memigrasikan</a:t>
            </a:r>
            <a:r>
              <a:rPr lang="en-US" b="1" dirty="0"/>
              <a:t> platform SAP </a:t>
            </a:r>
            <a:r>
              <a:rPr lang="en-US" b="1" dirty="0" err="1"/>
              <a:t>ke</a:t>
            </a:r>
            <a:r>
              <a:rPr lang="en-US" b="1" dirty="0"/>
              <a:t> Azure</a:t>
            </a:r>
            <a:br>
              <a:rPr lang="en-US" b="1" dirty="0"/>
            </a:br>
            <a:endParaRPr lang="fi-FI" b="1" dirty="0"/>
          </a:p>
        </p:txBody>
      </p:sp>
      <p:sp>
        <p:nvSpPr>
          <p:cNvPr id="3" name="Content Placeholder 2"/>
          <p:cNvSpPr>
            <a:spLocks noGrp="1"/>
          </p:cNvSpPr>
          <p:nvPr>
            <p:ph idx="1"/>
          </p:nvPr>
        </p:nvSpPr>
        <p:spPr>
          <a:xfrm>
            <a:off x="677334" y="2160588"/>
            <a:ext cx="8106902" cy="3295831"/>
          </a:xfrm>
        </p:spPr>
        <p:txBody>
          <a:bodyPr>
            <a:noAutofit/>
          </a:bodyPr>
          <a:lstStyle/>
          <a:p>
            <a:pPr marL="0" indent="0">
              <a:lnSpc>
                <a:spcPct val="150000"/>
              </a:lnSpc>
              <a:buNone/>
            </a:pPr>
            <a:r>
              <a:rPr lang="en-US" dirty="0"/>
              <a:t>SAP </a:t>
            </a:r>
            <a:r>
              <a:rPr lang="en-US" dirty="0" err="1"/>
              <a:t>adalah</a:t>
            </a:r>
            <a:r>
              <a:rPr lang="en-US" dirty="0"/>
              <a:t> platform yang </a:t>
            </a:r>
            <a:r>
              <a:rPr lang="en-US" dirty="0" err="1"/>
              <a:t>kuat</a:t>
            </a:r>
            <a:r>
              <a:rPr lang="en-US" dirty="0"/>
              <a:t> </a:t>
            </a:r>
            <a:r>
              <a:rPr lang="en-US" dirty="0" err="1"/>
              <a:t>dengan</a:t>
            </a:r>
            <a:r>
              <a:rPr lang="en-US" dirty="0"/>
              <a:t> </a:t>
            </a:r>
            <a:r>
              <a:rPr lang="en-US" dirty="0" err="1"/>
              <a:t>persyaratan</a:t>
            </a:r>
            <a:r>
              <a:rPr lang="en-US" dirty="0"/>
              <a:t> </a:t>
            </a:r>
            <a:r>
              <a:rPr lang="en-US" dirty="0" err="1"/>
              <a:t>teknis</a:t>
            </a:r>
            <a:r>
              <a:rPr lang="en-US" dirty="0"/>
              <a:t>, </a:t>
            </a:r>
            <a:r>
              <a:rPr lang="en-US" dirty="0" err="1"/>
              <a:t>keamanan</a:t>
            </a:r>
            <a:r>
              <a:rPr lang="en-US" dirty="0"/>
              <a:t>, </a:t>
            </a:r>
            <a:r>
              <a:rPr lang="en-US" dirty="0" err="1"/>
              <a:t>dan</a:t>
            </a:r>
            <a:r>
              <a:rPr lang="en-US" dirty="0"/>
              <a:t> </a:t>
            </a:r>
            <a:r>
              <a:rPr lang="en-US" dirty="0" err="1"/>
              <a:t>kepatuhan</a:t>
            </a:r>
            <a:r>
              <a:rPr lang="en-US" dirty="0"/>
              <a:t> yang </a:t>
            </a:r>
            <a:r>
              <a:rPr lang="en-US" dirty="0" err="1"/>
              <a:t>spesifik</a:t>
            </a:r>
            <a:r>
              <a:rPr lang="en-US" dirty="0"/>
              <a:t>, </a:t>
            </a:r>
            <a:r>
              <a:rPr lang="en-US" dirty="0" err="1"/>
              <a:t>kompleks</a:t>
            </a:r>
            <a:r>
              <a:rPr lang="en-US" dirty="0"/>
              <a:t>, </a:t>
            </a:r>
            <a:r>
              <a:rPr lang="en-US" dirty="0" err="1"/>
              <a:t>dan</a:t>
            </a:r>
            <a:r>
              <a:rPr lang="en-US" dirty="0"/>
              <a:t> </a:t>
            </a:r>
            <a:r>
              <a:rPr lang="en-US" dirty="0" err="1"/>
              <a:t>ketat</a:t>
            </a:r>
            <a:r>
              <a:rPr lang="en-US" dirty="0"/>
              <a:t>; Platform </a:t>
            </a:r>
            <a:r>
              <a:rPr lang="en-US" dirty="0" err="1"/>
              <a:t>ini</a:t>
            </a:r>
            <a:r>
              <a:rPr lang="en-US" dirty="0"/>
              <a:t> </a:t>
            </a:r>
            <a:r>
              <a:rPr lang="en-US" dirty="0" err="1"/>
              <a:t>tidak</a:t>
            </a:r>
            <a:r>
              <a:rPr lang="en-US" dirty="0"/>
              <a:t> </a:t>
            </a:r>
            <a:r>
              <a:rPr lang="en-US" dirty="0" err="1"/>
              <a:t>mungkin</a:t>
            </a:r>
            <a:r>
              <a:rPr lang="en-US" dirty="0"/>
              <a:t> </a:t>
            </a:r>
            <a:r>
              <a:rPr lang="en-US" dirty="0" err="1"/>
              <a:t>bergerak</a:t>
            </a:r>
            <a:r>
              <a:rPr lang="en-US" dirty="0"/>
              <a:t> di </a:t>
            </a:r>
            <a:r>
              <a:rPr lang="en-US" dirty="0" err="1"/>
              <a:t>pabrik</a:t>
            </a:r>
            <a:r>
              <a:rPr lang="en-US" dirty="0"/>
              <a:t> </a:t>
            </a:r>
            <a:r>
              <a:rPr lang="en-US" dirty="0" err="1"/>
              <a:t>migrasi</a:t>
            </a:r>
            <a:r>
              <a:rPr lang="en-US" dirty="0"/>
              <a:t> </a:t>
            </a:r>
            <a:r>
              <a:rPr lang="en-US" dirty="0" err="1"/>
              <a:t>standar</a:t>
            </a:r>
            <a:r>
              <a:rPr lang="en-US" dirty="0"/>
              <a:t>. Azure Migrate </a:t>
            </a:r>
            <a:r>
              <a:rPr lang="en-US" dirty="0" err="1"/>
              <a:t>memiliki</a:t>
            </a:r>
            <a:r>
              <a:rPr lang="en-US" dirty="0"/>
              <a:t> </a:t>
            </a:r>
            <a:r>
              <a:rPr lang="en-US" dirty="0" err="1"/>
              <a:t>alat</a:t>
            </a:r>
            <a:r>
              <a:rPr lang="en-US" dirty="0"/>
              <a:t> yang </a:t>
            </a:r>
            <a:r>
              <a:rPr lang="en-US" dirty="0" err="1"/>
              <a:t>dapat</a:t>
            </a:r>
            <a:r>
              <a:rPr lang="en-US" dirty="0"/>
              <a:t> </a:t>
            </a:r>
            <a:r>
              <a:rPr lang="en-US" dirty="0" err="1"/>
              <a:t>memigrasikan</a:t>
            </a:r>
            <a:r>
              <a:rPr lang="en-US" dirty="0"/>
              <a:t> </a:t>
            </a:r>
            <a:r>
              <a:rPr lang="en-US" dirty="0" err="1"/>
              <a:t>sebagian</a:t>
            </a:r>
            <a:r>
              <a:rPr lang="en-US" dirty="0"/>
              <a:t> </a:t>
            </a:r>
            <a:r>
              <a:rPr lang="en-US" dirty="0" err="1"/>
              <a:t>besar</a:t>
            </a:r>
            <a:r>
              <a:rPr lang="en-US" dirty="0"/>
              <a:t> platform </a:t>
            </a:r>
            <a:r>
              <a:rPr lang="en-US" dirty="0" err="1"/>
              <a:t>dan</a:t>
            </a:r>
            <a:r>
              <a:rPr lang="en-US" dirty="0"/>
              <a:t> </a:t>
            </a:r>
            <a:r>
              <a:rPr lang="en-US" dirty="0" err="1"/>
              <a:t>beban</a:t>
            </a:r>
            <a:r>
              <a:rPr lang="en-US" dirty="0"/>
              <a:t> </a:t>
            </a:r>
            <a:r>
              <a:rPr lang="en-US" dirty="0" err="1"/>
              <a:t>kerja</a:t>
            </a:r>
            <a:r>
              <a:rPr lang="en-US" dirty="0"/>
              <a:t>, </a:t>
            </a:r>
            <a:r>
              <a:rPr lang="en-US" dirty="0" err="1"/>
              <a:t>tetapi</a:t>
            </a:r>
            <a:r>
              <a:rPr lang="en-US" dirty="0"/>
              <a:t> </a:t>
            </a:r>
            <a:r>
              <a:rPr lang="en-US" dirty="0" err="1"/>
              <a:t>beban</a:t>
            </a:r>
            <a:r>
              <a:rPr lang="en-US" dirty="0"/>
              <a:t> </a:t>
            </a:r>
            <a:r>
              <a:rPr lang="en-US" dirty="0" err="1"/>
              <a:t>kerja</a:t>
            </a:r>
            <a:r>
              <a:rPr lang="en-US" dirty="0"/>
              <a:t> SAP </a:t>
            </a:r>
            <a:r>
              <a:rPr lang="en-US" dirty="0" err="1"/>
              <a:t>memerlukan</a:t>
            </a:r>
            <a:r>
              <a:rPr lang="en-US" dirty="0"/>
              <a:t> </a:t>
            </a:r>
            <a:r>
              <a:rPr lang="en-US" dirty="0" err="1"/>
              <a:t>alat</a:t>
            </a:r>
            <a:r>
              <a:rPr lang="en-US" dirty="0"/>
              <a:t> </a:t>
            </a:r>
            <a:r>
              <a:rPr lang="en-US" dirty="0" err="1"/>
              <a:t>dan</a:t>
            </a:r>
            <a:r>
              <a:rPr lang="en-US" dirty="0"/>
              <a:t> proses yang </a:t>
            </a:r>
            <a:r>
              <a:rPr lang="en-US" dirty="0" err="1"/>
              <a:t>berbeda</a:t>
            </a:r>
            <a:r>
              <a:rPr lang="en-US" dirty="0"/>
              <a:t> </a:t>
            </a:r>
            <a:r>
              <a:rPr lang="en-US" dirty="0" err="1"/>
              <a:t>untuk</a:t>
            </a:r>
            <a:r>
              <a:rPr lang="en-US" dirty="0"/>
              <a:t> </a:t>
            </a:r>
            <a:r>
              <a:rPr lang="en-US" dirty="0" err="1"/>
              <a:t>mereplikasi</a:t>
            </a:r>
            <a:r>
              <a:rPr lang="en-US" dirty="0"/>
              <a:t> </a:t>
            </a:r>
            <a:r>
              <a:rPr lang="en-US" dirty="0" err="1"/>
              <a:t>dan</a:t>
            </a:r>
            <a:r>
              <a:rPr lang="en-US" dirty="0"/>
              <a:t> </a:t>
            </a:r>
            <a:r>
              <a:rPr lang="en-US" dirty="0" err="1"/>
              <a:t>menyebarkan</a:t>
            </a:r>
            <a:r>
              <a:rPr lang="en-US" dirty="0"/>
              <a:t> </a:t>
            </a:r>
            <a:r>
              <a:rPr lang="en-US" dirty="0" err="1"/>
              <a:t>asetnya</a:t>
            </a:r>
            <a:r>
              <a:rPr lang="en-US" dirty="0"/>
              <a:t>. </a:t>
            </a:r>
            <a:r>
              <a:rPr lang="en-US" dirty="0" err="1"/>
              <a:t>Setelah</a:t>
            </a:r>
            <a:r>
              <a:rPr lang="en-US" dirty="0"/>
              <a:t> platform inti </a:t>
            </a:r>
            <a:r>
              <a:rPr lang="en-US" dirty="0" err="1"/>
              <a:t>disebarkan</a:t>
            </a:r>
            <a:r>
              <a:rPr lang="en-US" dirty="0"/>
              <a:t>, proses </a:t>
            </a:r>
            <a:r>
              <a:rPr lang="en-US" dirty="0" err="1"/>
              <a:t>dan</a:t>
            </a:r>
            <a:r>
              <a:rPr lang="en-US" dirty="0"/>
              <a:t> </a:t>
            </a:r>
            <a:r>
              <a:rPr lang="en-US" dirty="0" err="1"/>
              <a:t>alat</a:t>
            </a:r>
            <a:r>
              <a:rPr lang="en-US" dirty="0"/>
              <a:t> </a:t>
            </a:r>
            <a:r>
              <a:rPr lang="en-US" dirty="0" err="1"/>
              <a:t>standar</a:t>
            </a:r>
            <a:r>
              <a:rPr lang="en-US" dirty="0"/>
              <a:t> </a:t>
            </a:r>
            <a:r>
              <a:rPr lang="en-US" dirty="0" err="1"/>
              <a:t>akan</a:t>
            </a:r>
            <a:r>
              <a:rPr lang="en-US" dirty="0"/>
              <a:t> </a:t>
            </a:r>
            <a:r>
              <a:rPr lang="en-US" dirty="0" err="1"/>
              <a:t>membantu</a:t>
            </a:r>
            <a:r>
              <a:rPr lang="en-US" dirty="0"/>
              <a:t> </a:t>
            </a:r>
            <a:r>
              <a:rPr lang="en-US" dirty="0" err="1"/>
              <a:t>beban</a:t>
            </a:r>
            <a:r>
              <a:rPr lang="en-US" dirty="0"/>
              <a:t> </a:t>
            </a:r>
            <a:r>
              <a:rPr lang="en-US" dirty="0" err="1"/>
              <a:t>kerja</a:t>
            </a:r>
            <a:r>
              <a:rPr lang="en-US" dirty="0"/>
              <a:t> yang </a:t>
            </a:r>
            <a:r>
              <a:rPr lang="en-US" dirty="0" err="1"/>
              <a:t>bergantung</a:t>
            </a:r>
            <a:r>
              <a:rPr lang="en-US" dirty="0"/>
              <a:t> </a:t>
            </a:r>
            <a:r>
              <a:rPr lang="en-US" dirty="0" err="1"/>
              <a:t>untuk</a:t>
            </a:r>
            <a:r>
              <a:rPr lang="en-US" dirty="0"/>
              <a:t> </a:t>
            </a:r>
            <a:r>
              <a:rPr lang="en-US" dirty="0" err="1"/>
              <a:t>melanjutkan</a:t>
            </a:r>
            <a:r>
              <a:rPr lang="en-US" dirty="0"/>
              <a:t> </a:t>
            </a:r>
            <a:r>
              <a:rPr lang="en-US" dirty="0" err="1"/>
              <a:t>dan</a:t>
            </a:r>
            <a:r>
              <a:rPr lang="en-US" dirty="0"/>
              <a:t> </a:t>
            </a:r>
            <a:r>
              <a:rPr lang="en-US" dirty="0" err="1"/>
              <a:t>menyelesaikan</a:t>
            </a:r>
            <a:r>
              <a:rPr lang="en-US" dirty="0"/>
              <a:t> </a:t>
            </a:r>
            <a:r>
              <a:rPr lang="en-US" dirty="0" err="1"/>
              <a:t>migrasi</a:t>
            </a:r>
            <a:r>
              <a:rPr lang="en-US" dirty="0"/>
              <a:t>.</a:t>
            </a:r>
            <a:endParaRPr lang="en-US" dirty="0"/>
          </a:p>
        </p:txBody>
      </p:sp>
    </p:spTree>
    <p:extLst>
      <p:ext uri="{BB962C8B-B14F-4D97-AF65-F5344CB8AC3E}">
        <p14:creationId xmlns:p14="http://schemas.microsoft.com/office/powerpoint/2010/main" val="3736206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Alur</a:t>
            </a:r>
            <a:r>
              <a:rPr lang="en-US" b="1" dirty="0"/>
              <a:t> </a:t>
            </a:r>
            <a:r>
              <a:rPr lang="en-US" b="1" dirty="0" smtClean="0"/>
              <a:t>proses SAP</a:t>
            </a:r>
            <a:r>
              <a:rPr lang="en-US" b="1" dirty="0"/>
              <a:t/>
            </a:r>
            <a:br>
              <a:rPr lang="en-US" b="1" dirty="0"/>
            </a:br>
            <a:r>
              <a:rPr lang="en-US" sz="2000" dirty="0"/>
              <a:t>Ada </a:t>
            </a:r>
            <a:r>
              <a:rPr lang="en-US" sz="2000" dirty="0" err="1"/>
              <a:t>beberapa</a:t>
            </a:r>
            <a:r>
              <a:rPr lang="en-US" sz="2000" dirty="0"/>
              <a:t> </a:t>
            </a:r>
            <a:r>
              <a:rPr lang="en-US" sz="2000" dirty="0" err="1"/>
              <a:t>langkah</a:t>
            </a:r>
            <a:r>
              <a:rPr lang="en-US" sz="2000" dirty="0"/>
              <a:t> yang </a:t>
            </a:r>
            <a:r>
              <a:rPr lang="en-US" sz="2000" dirty="0" err="1"/>
              <a:t>perlu</a:t>
            </a:r>
            <a:r>
              <a:rPr lang="en-US" sz="2000" dirty="0"/>
              <a:t> </a:t>
            </a:r>
            <a:r>
              <a:rPr lang="en-US" sz="2000" dirty="0" err="1"/>
              <a:t>dipertimbangkan</a:t>
            </a:r>
            <a:r>
              <a:rPr lang="en-US" sz="2000" dirty="0"/>
              <a:t> </a:t>
            </a:r>
            <a:r>
              <a:rPr lang="en-US" sz="2000" dirty="0" err="1"/>
              <a:t>saat</a:t>
            </a:r>
            <a:r>
              <a:rPr lang="en-US" sz="2000" dirty="0"/>
              <a:t> </a:t>
            </a:r>
            <a:r>
              <a:rPr lang="en-US" sz="2000" dirty="0" err="1"/>
              <a:t>memigrasikan</a:t>
            </a:r>
            <a:r>
              <a:rPr lang="en-US" sz="2000" dirty="0"/>
              <a:t> </a:t>
            </a:r>
            <a:r>
              <a:rPr lang="en-US" sz="2000" dirty="0" err="1"/>
              <a:t>beban</a:t>
            </a:r>
            <a:r>
              <a:rPr lang="en-US" sz="2000" dirty="0"/>
              <a:t> </a:t>
            </a:r>
            <a:r>
              <a:rPr lang="en-US" sz="2000" dirty="0" err="1"/>
              <a:t>kerja</a:t>
            </a:r>
            <a:r>
              <a:rPr lang="en-US" sz="2000" dirty="0"/>
              <a:t> SAP, </a:t>
            </a:r>
            <a:r>
              <a:rPr lang="en-US" sz="2000" dirty="0" err="1"/>
              <a:t>beberapa</a:t>
            </a:r>
            <a:r>
              <a:rPr lang="en-US" sz="2000" dirty="0"/>
              <a:t> di </a:t>
            </a:r>
            <a:r>
              <a:rPr lang="en-US" sz="2000" dirty="0" err="1"/>
              <a:t>antaranya</a:t>
            </a:r>
            <a:r>
              <a:rPr lang="en-US" sz="2000" dirty="0"/>
              <a:t> </a:t>
            </a:r>
            <a:r>
              <a:rPr lang="en-US" sz="2000" dirty="0" err="1"/>
              <a:t>menyimpang</a:t>
            </a:r>
            <a:r>
              <a:rPr lang="en-US" sz="2000" dirty="0"/>
              <a:t> </a:t>
            </a:r>
            <a:r>
              <a:rPr lang="en-US" sz="2000" dirty="0" err="1"/>
              <a:t>dari</a:t>
            </a:r>
            <a:r>
              <a:rPr lang="en-US" sz="2000" dirty="0"/>
              <a:t> </a:t>
            </a:r>
            <a:r>
              <a:rPr lang="en-US" sz="2000" dirty="0" err="1"/>
              <a:t>tugas</a:t>
            </a:r>
            <a:r>
              <a:rPr lang="en-US" sz="2000" dirty="0"/>
              <a:t> </a:t>
            </a:r>
            <a:r>
              <a:rPr lang="en-US" sz="2000" dirty="0" err="1"/>
              <a:t>migrasi</a:t>
            </a:r>
            <a:r>
              <a:rPr lang="en-US" sz="2000" dirty="0"/>
              <a:t> </a:t>
            </a:r>
            <a:r>
              <a:rPr lang="en-US" sz="2000" dirty="0" err="1"/>
              <a:t>standar</a:t>
            </a:r>
            <a:r>
              <a:rPr lang="en-US" sz="2000" dirty="0"/>
              <a:t>:</a:t>
            </a:r>
            <a:endParaRPr lang="en-US" sz="2000" b="1" dirty="0"/>
          </a:p>
        </p:txBody>
      </p:sp>
      <p:sp>
        <p:nvSpPr>
          <p:cNvPr id="3" name="Content Placeholder 2"/>
          <p:cNvSpPr>
            <a:spLocks noGrp="1"/>
          </p:cNvSpPr>
          <p:nvPr>
            <p:ph idx="1"/>
          </p:nvPr>
        </p:nvSpPr>
        <p:spPr>
          <a:xfrm>
            <a:off x="677334" y="2160589"/>
            <a:ext cx="6353053" cy="2081627"/>
          </a:xfrm>
        </p:spPr>
        <p:txBody>
          <a:bodyPr>
            <a:normAutofit lnSpcReduction="10000"/>
          </a:bodyPr>
          <a:lstStyle/>
          <a:p>
            <a:pPr>
              <a:lnSpc>
                <a:spcPct val="150000"/>
              </a:lnSpc>
            </a:pPr>
            <a:r>
              <a:rPr lang="en-US" dirty="0" err="1"/>
              <a:t>Menilai</a:t>
            </a:r>
            <a:r>
              <a:rPr lang="en-US" dirty="0"/>
              <a:t> platform SAP </a:t>
            </a:r>
            <a:r>
              <a:rPr lang="en-US" dirty="0" err="1"/>
              <a:t>dan</a:t>
            </a:r>
            <a:r>
              <a:rPr lang="en-US" dirty="0"/>
              <a:t> </a:t>
            </a:r>
            <a:r>
              <a:rPr lang="en-US" dirty="0" err="1"/>
              <a:t>beban</a:t>
            </a:r>
            <a:r>
              <a:rPr lang="en-US" dirty="0"/>
              <a:t> </a:t>
            </a:r>
            <a:r>
              <a:rPr lang="en-US" dirty="0" err="1"/>
              <a:t>kerja</a:t>
            </a:r>
            <a:r>
              <a:rPr lang="en-US" dirty="0"/>
              <a:t> yang </a:t>
            </a:r>
            <a:r>
              <a:rPr lang="en-US" dirty="0" err="1"/>
              <a:t>bergantung</a:t>
            </a:r>
            <a:r>
              <a:rPr lang="en-US" dirty="0"/>
              <a:t>.</a:t>
            </a:r>
          </a:p>
          <a:p>
            <a:pPr>
              <a:lnSpc>
                <a:spcPct val="150000"/>
              </a:lnSpc>
            </a:pPr>
            <a:r>
              <a:rPr lang="en-US" dirty="0" err="1"/>
              <a:t>Mengevaluasi</a:t>
            </a:r>
            <a:r>
              <a:rPr lang="en-US" dirty="0"/>
              <a:t> </a:t>
            </a:r>
            <a:r>
              <a:rPr lang="en-US" dirty="0" err="1"/>
              <a:t>pertimbangan</a:t>
            </a:r>
            <a:r>
              <a:rPr lang="en-US" dirty="0"/>
              <a:t> </a:t>
            </a:r>
            <a:r>
              <a:rPr lang="en-US" dirty="0" err="1"/>
              <a:t>ukuran</a:t>
            </a:r>
            <a:r>
              <a:rPr lang="en-US" dirty="0"/>
              <a:t> </a:t>
            </a:r>
            <a:r>
              <a:rPr lang="en-US" dirty="0" err="1"/>
              <a:t>untuk</a:t>
            </a:r>
            <a:r>
              <a:rPr lang="en-US" dirty="0"/>
              <a:t> platform SAP.</a:t>
            </a:r>
          </a:p>
          <a:p>
            <a:pPr>
              <a:lnSpc>
                <a:spcPct val="150000"/>
              </a:lnSpc>
            </a:pPr>
            <a:r>
              <a:rPr lang="en-US" dirty="0" err="1"/>
              <a:t>Memigrasikan</a:t>
            </a:r>
            <a:r>
              <a:rPr lang="en-US" dirty="0"/>
              <a:t> platform.</a:t>
            </a:r>
          </a:p>
          <a:p>
            <a:pPr>
              <a:lnSpc>
                <a:spcPct val="150000"/>
              </a:lnSpc>
            </a:pPr>
            <a:r>
              <a:rPr lang="en-US" dirty="0" err="1"/>
              <a:t>Memigrasikan</a:t>
            </a:r>
            <a:r>
              <a:rPr lang="en-US" dirty="0"/>
              <a:t> </a:t>
            </a:r>
            <a:r>
              <a:rPr lang="en-US" dirty="0" err="1"/>
              <a:t>beban</a:t>
            </a:r>
            <a:r>
              <a:rPr lang="en-US" dirty="0"/>
              <a:t> </a:t>
            </a:r>
            <a:r>
              <a:rPr lang="en-US" dirty="0" err="1"/>
              <a:t>kerja</a:t>
            </a:r>
            <a:r>
              <a:rPr lang="en-US" dirty="0"/>
              <a:t>.</a:t>
            </a:r>
          </a:p>
          <a:p>
            <a:pPr marL="0" indent="0">
              <a:lnSpc>
                <a:spcPct val="150000"/>
              </a:lnSpc>
              <a:buNone/>
            </a:pPr>
            <a:endParaRPr lang="en-US" dirty="0"/>
          </a:p>
        </p:txBody>
      </p:sp>
    </p:spTree>
    <p:extLst>
      <p:ext uri="{BB962C8B-B14F-4D97-AF65-F5344CB8AC3E}">
        <p14:creationId xmlns:p14="http://schemas.microsoft.com/office/powerpoint/2010/main" val="634727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369103"/>
          </a:xfrm>
        </p:spPr>
        <p:txBody>
          <a:bodyPr>
            <a:normAutofit fontScale="90000"/>
          </a:bodyPr>
          <a:lstStyle/>
          <a:p>
            <a:pPr algn="ctr"/>
            <a:r>
              <a:rPr lang="en-US" b="1" dirty="0" err="1"/>
              <a:t>Mengevaluasi</a:t>
            </a:r>
            <a:r>
              <a:rPr lang="en-US" b="1" dirty="0"/>
              <a:t> </a:t>
            </a:r>
            <a:r>
              <a:rPr lang="en-US" b="1" dirty="0" err="1"/>
              <a:t>pertimbangan</a:t>
            </a:r>
            <a:r>
              <a:rPr lang="en-US" b="1" dirty="0"/>
              <a:t> </a:t>
            </a:r>
            <a:r>
              <a:rPr lang="en-US" b="1" dirty="0" err="1"/>
              <a:t>ukuran</a:t>
            </a:r>
            <a:r>
              <a:rPr lang="en-US" b="1" dirty="0"/>
              <a:t> </a:t>
            </a:r>
            <a:r>
              <a:rPr lang="en-US" b="1" dirty="0" err="1"/>
              <a:t>untuk</a:t>
            </a:r>
            <a:r>
              <a:rPr lang="en-US" b="1" dirty="0"/>
              <a:t> platform SAP</a:t>
            </a:r>
            <a:br>
              <a:rPr lang="en-US" b="1" dirty="0"/>
            </a:br>
            <a:r>
              <a:rPr lang="en-US" sz="2000" dirty="0" err="1"/>
              <a:t>Beberapa</a:t>
            </a:r>
            <a:r>
              <a:rPr lang="en-US" sz="2000" dirty="0"/>
              <a:t> </a:t>
            </a:r>
            <a:r>
              <a:rPr lang="en-US" sz="2000" dirty="0" err="1"/>
              <a:t>pertimbangan</a:t>
            </a:r>
            <a:r>
              <a:rPr lang="en-US" sz="2000" dirty="0"/>
              <a:t> </a:t>
            </a:r>
            <a:r>
              <a:rPr lang="en-US" sz="2000" dirty="0" err="1"/>
              <a:t>ukuran</a:t>
            </a:r>
            <a:r>
              <a:rPr lang="en-US" sz="2000" dirty="0"/>
              <a:t> </a:t>
            </a:r>
            <a:r>
              <a:rPr lang="en-US" sz="2000" dirty="0" err="1"/>
              <a:t>harus</a:t>
            </a:r>
            <a:r>
              <a:rPr lang="en-US" sz="2000" dirty="0"/>
              <a:t> </a:t>
            </a:r>
            <a:r>
              <a:rPr lang="en-US" sz="2000" dirty="0" err="1"/>
              <a:t>dilakukan</a:t>
            </a:r>
            <a:r>
              <a:rPr lang="en-US" sz="2000" dirty="0"/>
              <a:t> </a:t>
            </a:r>
            <a:r>
              <a:rPr lang="en-US" sz="2000" dirty="0" err="1"/>
              <a:t>sebelum</a:t>
            </a:r>
            <a:r>
              <a:rPr lang="en-US" sz="2000" dirty="0"/>
              <a:t> </a:t>
            </a:r>
            <a:r>
              <a:rPr lang="en-US" sz="2000" dirty="0" err="1"/>
              <a:t>menyebarkan</a:t>
            </a:r>
            <a:r>
              <a:rPr lang="en-US" sz="2000" dirty="0"/>
              <a:t> platform SAP.</a:t>
            </a:r>
            <a:endParaRPr lang="en-US" sz="2000" b="1" dirty="0"/>
          </a:p>
        </p:txBody>
      </p:sp>
      <p:sp>
        <p:nvSpPr>
          <p:cNvPr id="3" name="Content Placeholder 2"/>
          <p:cNvSpPr>
            <a:spLocks noGrp="1"/>
          </p:cNvSpPr>
          <p:nvPr>
            <p:ph idx="1"/>
          </p:nvPr>
        </p:nvSpPr>
        <p:spPr>
          <a:xfrm>
            <a:off x="677334" y="2548328"/>
            <a:ext cx="8596668" cy="3493034"/>
          </a:xfrm>
        </p:spPr>
        <p:txBody>
          <a:bodyPr/>
          <a:lstStyle/>
          <a:p>
            <a:pPr>
              <a:lnSpc>
                <a:spcPct val="150000"/>
              </a:lnSpc>
            </a:pPr>
            <a:r>
              <a:rPr lang="en-US" dirty="0" err="1"/>
              <a:t>Ukuran</a:t>
            </a:r>
            <a:r>
              <a:rPr lang="en-US" dirty="0"/>
              <a:t> </a:t>
            </a:r>
            <a:r>
              <a:rPr lang="en-US" dirty="0" err="1"/>
              <a:t>mesin</a:t>
            </a:r>
            <a:r>
              <a:rPr lang="en-US" dirty="0"/>
              <a:t> virtual (VM)</a:t>
            </a:r>
          </a:p>
          <a:p>
            <a:pPr>
              <a:lnSpc>
                <a:spcPct val="150000"/>
              </a:lnSpc>
            </a:pPr>
            <a:r>
              <a:rPr lang="en-US" dirty="0" err="1"/>
              <a:t>Penyimpanan</a:t>
            </a:r>
            <a:r>
              <a:rPr lang="en-US" dirty="0"/>
              <a:t> VM</a:t>
            </a:r>
          </a:p>
          <a:p>
            <a:pPr>
              <a:lnSpc>
                <a:spcPct val="150000"/>
              </a:lnSpc>
            </a:pPr>
            <a:r>
              <a:rPr lang="en-US" dirty="0" err="1"/>
              <a:t>Faktor</a:t>
            </a:r>
            <a:r>
              <a:rPr lang="en-US" dirty="0"/>
              <a:t> uptime</a:t>
            </a:r>
          </a:p>
          <a:p>
            <a:pPr>
              <a:lnSpc>
                <a:spcPct val="150000"/>
              </a:lnSpc>
            </a:pPr>
            <a:r>
              <a:rPr lang="en-US" dirty="0" err="1"/>
              <a:t>Faktor</a:t>
            </a:r>
            <a:r>
              <a:rPr lang="en-US" dirty="0"/>
              <a:t> </a:t>
            </a:r>
            <a:r>
              <a:rPr lang="en-US" dirty="0" err="1"/>
              <a:t>lisensi</a:t>
            </a:r>
            <a:endParaRPr lang="en-US" dirty="0"/>
          </a:p>
          <a:p>
            <a:pPr>
              <a:lnSpc>
                <a:spcPct val="150000"/>
              </a:lnSpc>
            </a:pPr>
            <a:r>
              <a:rPr lang="en-US" dirty="0" err="1"/>
              <a:t>Faktor</a:t>
            </a:r>
            <a:r>
              <a:rPr lang="en-US" dirty="0"/>
              <a:t> </a:t>
            </a:r>
            <a:r>
              <a:rPr lang="en-US" dirty="0" err="1"/>
              <a:t>ketersediaan</a:t>
            </a:r>
            <a:r>
              <a:rPr lang="en-US" dirty="0"/>
              <a:t> </a:t>
            </a:r>
            <a:r>
              <a:rPr lang="en-US" dirty="0" err="1"/>
              <a:t>tinggi</a:t>
            </a:r>
            <a:r>
              <a:rPr lang="en-US" dirty="0"/>
              <a:t>/</a:t>
            </a:r>
            <a:r>
              <a:rPr lang="en-US" dirty="0" err="1"/>
              <a:t>redundansi</a:t>
            </a:r>
            <a:endParaRPr lang="en-US" dirty="0"/>
          </a:p>
          <a:p>
            <a:pPr>
              <a:lnSpc>
                <a:spcPct val="150000"/>
              </a:lnSpc>
            </a:pPr>
            <a:r>
              <a:rPr lang="en-US" dirty="0" err="1"/>
              <a:t>Faktor</a:t>
            </a:r>
            <a:r>
              <a:rPr lang="en-US" dirty="0"/>
              <a:t> </a:t>
            </a:r>
            <a:r>
              <a:rPr lang="en-US" dirty="0" err="1"/>
              <a:t>ketersediaan</a:t>
            </a:r>
            <a:r>
              <a:rPr lang="en-US" dirty="0"/>
              <a:t> </a:t>
            </a:r>
            <a:r>
              <a:rPr lang="en-US" dirty="0" err="1"/>
              <a:t>tinggi</a:t>
            </a:r>
            <a:r>
              <a:rPr lang="en-US" dirty="0"/>
              <a:t> database</a:t>
            </a:r>
          </a:p>
        </p:txBody>
      </p:sp>
    </p:spTree>
    <p:extLst>
      <p:ext uri="{BB962C8B-B14F-4D97-AF65-F5344CB8AC3E}">
        <p14:creationId xmlns:p14="http://schemas.microsoft.com/office/powerpoint/2010/main" val="12604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931" y="2513351"/>
            <a:ext cx="8596668" cy="1320800"/>
          </a:xfrm>
        </p:spPr>
        <p:txBody>
          <a:bodyPr>
            <a:normAutofit/>
          </a:bodyPr>
          <a:lstStyle/>
          <a:p>
            <a:pPr algn="ctr"/>
            <a:r>
              <a:rPr lang="en-US" sz="6000" dirty="0" smtClean="0"/>
              <a:t>TERIMAKASIH</a:t>
            </a:r>
            <a:endParaRPr lang="en-US" sz="6000" dirty="0"/>
          </a:p>
        </p:txBody>
      </p:sp>
    </p:spTree>
    <p:extLst>
      <p:ext uri="{BB962C8B-B14F-4D97-AF65-F5344CB8AC3E}">
        <p14:creationId xmlns:p14="http://schemas.microsoft.com/office/powerpoint/2010/main" val="2461419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{B9483E43-7D3C-8F40-B759-99FC2BE91B11}tf10001060</Template>
  <TotalTime>114</TotalTime>
  <Words>333</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SAP Enterprice Architecture Framework</vt:lpstr>
      <vt:lpstr>Apa itu SAP Enterprise Architecture Framework</vt:lpstr>
      <vt:lpstr>Mengapa TOGAF ?</vt:lpstr>
      <vt:lpstr>Mengapa TOGAF ?</vt:lpstr>
      <vt:lpstr>Memigrasikan platform SAP ke Azure </vt:lpstr>
      <vt:lpstr>Alur proses SAP Ada beberapa langkah yang perlu dipertimbangkan saat memigrasikan beban kerja SAP, beberapa di antaranya menyimpang dari tugas migrasi standar:</vt:lpstr>
      <vt:lpstr>Mengevaluasi pertimbangan ukuran untuk platform SAP Beberapa pertimbangan ukuran harus dilakukan sebelum menyebarkan platform SAP.</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Enterprice Architecture Framework</dc:title>
  <dc:creator>tri hariyadi</dc:creator>
  <cp:lastModifiedBy>User</cp:lastModifiedBy>
  <cp:revision>6</cp:revision>
  <dcterms:created xsi:type="dcterms:W3CDTF">2022-03-25T13:49:09Z</dcterms:created>
  <dcterms:modified xsi:type="dcterms:W3CDTF">2022-03-26T16:19:11Z</dcterms:modified>
</cp:coreProperties>
</file>