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2" r:id="rId8"/>
    <p:sldId id="274" r:id="rId9"/>
    <p:sldId id="275" r:id="rId10"/>
    <p:sldId id="277" r:id="rId11"/>
    <p:sldId id="276" r:id="rId12"/>
    <p:sldId id="261" r:id="rId13"/>
    <p:sldId id="263" r:id="rId14"/>
    <p:sldId id="278" r:id="rId15"/>
    <p:sldId id="279" r:id="rId16"/>
    <p:sldId id="269" r:id="rId17"/>
    <p:sldId id="270" r:id="rId18"/>
    <p:sldId id="271" r:id="rId19"/>
    <p:sldId id="272" r:id="rId20"/>
    <p:sldId id="265" r:id="rId21"/>
    <p:sldId id="273" r:id="rId22"/>
    <p:sldId id="267" r:id="rId23"/>
    <p:sldId id="268" r:id="rId24"/>
  </p:sldIdLst>
  <p:sldSz cx="12192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8" autoAdjust="0"/>
  </p:normalViewPr>
  <p:slideViewPr>
    <p:cSldViewPr snapToGrid="0">
      <p:cViewPr>
        <p:scale>
          <a:sx n="75" d="100"/>
          <a:sy n="75" d="100"/>
        </p:scale>
        <p:origin x="9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5F535EF-5226-4CD5-8CBE-79E7DE376DFD}" type="slidenum">
              <a:rPr/>
              <a:t>‹#›</a:t>
            </a:fld>
            <a:endParaRPr/>
          </a:p>
        </p:txBody>
      </p:sp>
      <p:sp>
        <p:nvSpPr>
          <p:cNvPr id="4" name="PlaceHolder 3"/>
          <p:cNvSpPr>
            <a:spLocks noGrp="1"/>
          </p:cNvSpPr>
          <p:nvPr>
            <p:ph type="dt" idx="3"/>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4D8A131-0748-4E8E-9660-606F4096C374}" type="slidenum">
              <a:rPr/>
              <a:t>‹#›</a:t>
            </a:fld>
            <a:endParaRPr/>
          </a:p>
        </p:txBody>
      </p:sp>
      <p:sp>
        <p:nvSpPr>
          <p:cNvPr id="7" name="PlaceHolder 6"/>
          <p:cNvSpPr>
            <a:spLocks noGrp="1"/>
          </p:cNvSpPr>
          <p:nvPr>
            <p:ph type="dt" idx="3"/>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F85FAA9D-C390-45A4-B2B9-FED45F12FD08}" type="slidenum">
              <a:rPr/>
              <a:t>‹#›</a:t>
            </a:fld>
            <a:endParaRPr/>
          </a:p>
        </p:txBody>
      </p:sp>
      <p:sp>
        <p:nvSpPr>
          <p:cNvPr id="9" name="PlaceHolder 8"/>
          <p:cNvSpPr>
            <a:spLocks noGrp="1"/>
          </p:cNvSpPr>
          <p:nvPr>
            <p:ph type="dt" idx="3"/>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B6E9762-350E-433D-8FC3-B5298D051ED6}" type="slidenum">
              <a:rPr/>
              <a:t>‹#›</a:t>
            </a:fld>
            <a:endParaRPr/>
          </a:p>
        </p:txBody>
      </p:sp>
      <p:sp>
        <p:nvSpPr>
          <p:cNvPr id="11" name="PlaceHolder 10"/>
          <p:cNvSpPr>
            <a:spLocks noGrp="1"/>
          </p:cNvSpPr>
          <p:nvPr>
            <p:ph type="dt" idx="3"/>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5A58D764-233C-46B5-A169-5E04828451FF}" type="slidenum">
              <a:rPr/>
              <a:t>‹#›</a:t>
            </a:fld>
            <a:endParaRPr/>
          </a:p>
        </p:txBody>
      </p:sp>
      <p:sp>
        <p:nvSpPr>
          <p:cNvPr id="4" name="PlaceHolder 3"/>
          <p:cNvSpPr>
            <a:spLocks noGrp="1"/>
          </p:cNvSpPr>
          <p:nvPr>
            <p:ph type="dt" idx="6"/>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0650A7FA-9B13-49DA-93EC-87C326D8F97F}" type="slidenum">
              <a:rPr/>
              <a:t>‹#›</a:t>
            </a:fld>
            <a:endParaRPr/>
          </a:p>
        </p:txBody>
      </p:sp>
      <p:sp>
        <p:nvSpPr>
          <p:cNvPr id="6" name="PlaceHolder 5"/>
          <p:cNvSpPr>
            <a:spLocks noGrp="1"/>
          </p:cNvSpPr>
          <p:nvPr>
            <p:ph type="dt" idx="6"/>
          </p:nvPr>
        </p:nvSpPr>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7C21CF20-AA35-484C-94CB-FA3AF1702895}" type="slidenum">
              <a:rPr/>
              <a:t>‹#›</a:t>
            </a:fld>
            <a:endParaRPr/>
          </a:p>
        </p:txBody>
      </p:sp>
      <p:sp>
        <p:nvSpPr>
          <p:cNvPr id="6" name="PlaceHolder 5"/>
          <p:cNvSpPr>
            <a:spLocks noGrp="1"/>
          </p:cNvSpPr>
          <p:nvPr>
            <p:ph type="dt" idx="6"/>
          </p:nvPr>
        </p:nvSpPr>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6C5D420-E013-4C92-B04C-2725496E31CB}" type="slidenum">
              <a:rPr/>
              <a:t>‹#›</a:t>
            </a:fld>
            <a:endParaRPr/>
          </a:p>
        </p:txBody>
      </p:sp>
      <p:sp>
        <p:nvSpPr>
          <p:cNvPr id="7" name="PlaceHolder 6"/>
          <p:cNvSpPr>
            <a:spLocks noGrp="1"/>
          </p:cNvSpPr>
          <p:nvPr>
            <p:ph type="dt" idx="6"/>
          </p:nvPr>
        </p:nvSpPr>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1B9D76A8-8E5E-453E-B6A2-719716024B2C}" type="slidenum">
              <a:rPr/>
              <a:t>‹#›</a:t>
            </a:fld>
            <a:endParaRPr/>
          </a:p>
        </p:txBody>
      </p:sp>
      <p:sp>
        <p:nvSpPr>
          <p:cNvPr id="5" name="PlaceHolder 4"/>
          <p:cNvSpPr>
            <a:spLocks noGrp="1"/>
          </p:cNvSpPr>
          <p:nvPr>
            <p:ph type="dt" idx="6"/>
          </p:nvPr>
        </p:nvSpPr>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F8DB967-E8FE-4166-8CAA-F9F80C2EF80F}" type="slidenum">
              <a:rPr/>
              <a:t>‹#›</a:t>
            </a:fld>
            <a:endParaRPr/>
          </a:p>
        </p:txBody>
      </p:sp>
      <p:sp>
        <p:nvSpPr>
          <p:cNvPr id="5" name="PlaceHolder 4"/>
          <p:cNvSpPr>
            <a:spLocks noGrp="1"/>
          </p:cNvSpPr>
          <p:nvPr>
            <p:ph type="dt" idx="6"/>
          </p:nvPr>
        </p:nvSpPr>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CCE84DE6-AFEC-4A84-8F7A-43B478F5C57C}" type="slidenum">
              <a:rPr/>
              <a:t>‹#›</a:t>
            </a:fld>
            <a:endParaRPr/>
          </a:p>
        </p:txBody>
      </p:sp>
      <p:sp>
        <p:nvSpPr>
          <p:cNvPr id="8" name="PlaceHolder 7"/>
          <p:cNvSpPr>
            <a:spLocks noGrp="1"/>
          </p:cNvSpPr>
          <p:nvPr>
            <p:ph type="dt" idx="6"/>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6539208-4DCB-49AF-A284-24BF66B6E3C6}" type="slidenum">
              <a:rPr/>
              <a:t>‹#›</a:t>
            </a:fld>
            <a:endParaRPr/>
          </a:p>
        </p:txBody>
      </p:sp>
      <p:sp>
        <p:nvSpPr>
          <p:cNvPr id="3" name="PlaceHolder 5"/>
          <p:cNvSpPr>
            <a:spLocks noGrp="1"/>
          </p:cNvSpPr>
          <p:nvPr>
            <p:ph type="dt" idx="3"/>
          </p:nvPr>
        </p:nvSpPr>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1C14AB4D-8292-485A-9B09-963BC1093DCC}" type="slidenum">
              <a:rPr/>
              <a:t>‹#›</a:t>
            </a:fld>
            <a:endParaRPr/>
          </a:p>
        </p:txBody>
      </p:sp>
      <p:sp>
        <p:nvSpPr>
          <p:cNvPr id="8" name="PlaceHolder 7"/>
          <p:cNvSpPr>
            <a:spLocks noGrp="1"/>
          </p:cNvSpPr>
          <p:nvPr>
            <p:ph type="dt" idx="6"/>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428A99C-42C2-4A58-AEF1-EBBFBFB21141}" type="slidenum">
              <a:rPr/>
              <a:t>‹#›</a:t>
            </a:fld>
            <a:endParaRPr/>
          </a:p>
        </p:txBody>
      </p:sp>
      <p:sp>
        <p:nvSpPr>
          <p:cNvPr id="8" name="PlaceHolder 7"/>
          <p:cNvSpPr>
            <a:spLocks noGrp="1"/>
          </p:cNvSpPr>
          <p:nvPr>
            <p:ph type="dt" idx="6"/>
          </p:nvPr>
        </p:nvSpPr>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58433B96-3A01-4CDC-9583-C8979BE52B25}" type="slidenum">
              <a:rPr/>
              <a:t>‹#›</a:t>
            </a:fld>
            <a:endParaRPr/>
          </a:p>
        </p:txBody>
      </p:sp>
      <p:sp>
        <p:nvSpPr>
          <p:cNvPr id="7" name="PlaceHolder 6"/>
          <p:cNvSpPr>
            <a:spLocks noGrp="1"/>
          </p:cNvSpPr>
          <p:nvPr>
            <p:ph type="dt" idx="6"/>
          </p:nvPr>
        </p:nvSpPr>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80D6EE4A-41C0-4B9B-A50A-BA9A5D898A55}" type="slidenum">
              <a:rPr/>
              <a:t>‹#›</a:t>
            </a:fld>
            <a:endParaRPr/>
          </a:p>
        </p:txBody>
      </p:sp>
      <p:sp>
        <p:nvSpPr>
          <p:cNvPr id="9" name="PlaceHolder 8"/>
          <p:cNvSpPr>
            <a:spLocks noGrp="1"/>
          </p:cNvSpPr>
          <p:nvPr>
            <p:ph type="dt" idx="6"/>
          </p:nvPr>
        </p:nvSpPr>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C96C778D-BC58-4F7C-9E0D-9D7024C9DE92}" type="slidenum">
              <a:rPr/>
              <a:t>‹#›</a:t>
            </a:fld>
            <a:endParaRPr/>
          </a:p>
        </p:txBody>
      </p:sp>
      <p:sp>
        <p:nvSpPr>
          <p:cNvPr id="11" name="PlaceHolder 10"/>
          <p:cNvSpPr>
            <a:spLocks noGrp="1"/>
          </p:cNvSpPr>
          <p:nvPr>
            <p:ph type="dt" idx="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88944EC-219C-486D-B321-369218807005}" type="slidenum">
              <a:rPr/>
              <a:t>‹#›</a:t>
            </a:fld>
            <a:endParaRPr/>
          </a:p>
        </p:txBody>
      </p:sp>
      <p:sp>
        <p:nvSpPr>
          <p:cNvPr id="6" name="PlaceHolder 5"/>
          <p:cNvSpPr>
            <a:spLocks noGrp="1"/>
          </p:cNvSpPr>
          <p:nvPr>
            <p:ph type="dt" idx="3"/>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4149AEF-6CE8-427C-B595-B45FD0A65C15}" type="slidenum">
              <a:rPr/>
              <a:t>‹#›</a:t>
            </a:fld>
            <a:endParaRPr/>
          </a:p>
        </p:txBody>
      </p:sp>
      <p:sp>
        <p:nvSpPr>
          <p:cNvPr id="7" name="PlaceHolder 6"/>
          <p:cNvSpPr>
            <a:spLocks noGrp="1"/>
          </p:cNvSpPr>
          <p:nvPr>
            <p:ph type="dt" idx="3"/>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F2C5BCB-47E7-4CE1-9630-A97D2D9EA460}" type="slidenum">
              <a:rPr/>
              <a:t>‹#›</a:t>
            </a:fld>
            <a:endParaRPr/>
          </a:p>
        </p:txBody>
      </p:sp>
      <p:sp>
        <p:nvSpPr>
          <p:cNvPr id="5" name="PlaceHolder 4"/>
          <p:cNvSpPr>
            <a:spLocks noGrp="1"/>
          </p:cNvSpPr>
          <p:nvPr>
            <p:ph type="dt" idx="3"/>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59CCACFE-73A4-497C-914B-95F635CD8027}" type="slidenum">
              <a:rPr/>
              <a:t>‹#›</a:t>
            </a:fld>
            <a:endParaRPr/>
          </a:p>
        </p:txBody>
      </p:sp>
      <p:sp>
        <p:nvSpPr>
          <p:cNvPr id="5" name="PlaceHolder 4"/>
          <p:cNvSpPr>
            <a:spLocks noGrp="1"/>
          </p:cNvSpPr>
          <p:nvPr>
            <p:ph type="dt" idx="3"/>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ABB1965-A0A5-410D-A9E4-6468375F9739}" type="slidenum">
              <a:rPr/>
              <a:t>‹#›</a:t>
            </a:fld>
            <a:endParaRPr/>
          </a:p>
        </p:txBody>
      </p:sp>
      <p:sp>
        <p:nvSpPr>
          <p:cNvPr id="8" name="PlaceHolder 7"/>
          <p:cNvSpPr>
            <a:spLocks noGrp="1"/>
          </p:cNvSpPr>
          <p:nvPr>
            <p:ph type="dt" idx="3"/>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B356E29-B5F3-4110-8765-F25482C4D512}" type="slidenum">
              <a:rPr/>
              <a:t>‹#›</a:t>
            </a:fld>
            <a:endParaRPr/>
          </a:p>
        </p:txBody>
      </p:sp>
      <p:sp>
        <p:nvSpPr>
          <p:cNvPr id="8" name="PlaceHolder 7"/>
          <p:cNvSpPr>
            <a:spLocks noGrp="1"/>
          </p:cNvSpPr>
          <p:nvPr>
            <p:ph type="dt" idx="3"/>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B7DD7EE-ED1B-4F78-B5DC-6CDBB00CDF1C}" type="slidenum">
              <a:rPr/>
              <a:t>‹#›</a:t>
            </a:fld>
            <a:endParaRPr/>
          </a:p>
        </p:txBody>
      </p:sp>
      <p:sp>
        <p:nvSpPr>
          <p:cNvPr id="8" name="PlaceHolder 7"/>
          <p:cNvSpPr>
            <a:spLocks noGrp="1"/>
          </p:cNvSpPr>
          <p:nvPr>
            <p:ph type="dt" idx="3"/>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9E9E9"/>
            </a:gs>
            <a:gs pos="100000">
              <a:srgbClr val="E2E2E2"/>
            </a:gs>
          </a:gsLst>
          <a:lin ang="5400000"/>
        </a:gra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1800" b="0" strike="noStrike" spc="-1">
                <a:latin typeface="Arial" panose="020B0604020202020204"/>
              </a:rPr>
              <a:t>Click to edit the title text format</a:t>
            </a:r>
          </a:p>
        </p:txBody>
      </p:sp>
      <p:sp>
        <p:nvSpPr>
          <p:cNvPr id="2"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Seventh Outline Level</a:t>
            </a:r>
          </a:p>
        </p:txBody>
      </p:sp>
      <p:sp>
        <p:nvSpPr>
          <p:cNvPr id="3" name="PlaceHolder 3"/>
          <p:cNvSpPr>
            <a:spLocks noGrp="1"/>
          </p:cNvSpPr>
          <p:nvPr>
            <p:ph type="ftr" idx="1"/>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panose="020F0502020204030204"/>
              </a:defRPr>
            </a:lvl1pPr>
          </a:lstStyle>
          <a:p>
            <a:pPr algn="ctr">
              <a:lnSpc>
                <a:spcPct val="100000"/>
              </a:lnSpc>
              <a:buNone/>
            </a:pPr>
            <a:r>
              <a:rPr lang="en-US" sz="1200" b="0" strike="noStrike" spc="-1">
                <a:solidFill>
                  <a:srgbClr val="8B8B8B"/>
                </a:solidFill>
                <a:latin typeface="Calibri" panose="020F0502020204030204"/>
              </a:rPr>
              <a:t>&lt;footer&gt;</a:t>
            </a:r>
            <a:endParaRPr lang="en-US" sz="1200" b="0" strike="noStrike" spc="-1">
              <a:latin typeface="Times New Roman" panose="02020603050405020304"/>
            </a:endParaRPr>
          </a:p>
        </p:txBody>
      </p:sp>
      <p:sp>
        <p:nvSpPr>
          <p:cNvPr id="4" name="PlaceHolder 4"/>
          <p:cNvSpPr>
            <a:spLocks noGrp="1"/>
          </p:cNvSpPr>
          <p:nvPr>
            <p:ph type="sldNum" idx="2"/>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panose="020F0502020204030204"/>
              </a:defRPr>
            </a:lvl1pPr>
          </a:lstStyle>
          <a:p>
            <a:pPr algn="r">
              <a:lnSpc>
                <a:spcPct val="100000"/>
              </a:lnSpc>
              <a:buNone/>
            </a:pPr>
            <a:fld id="{2F154AAC-1F22-4AF2-A089-B0739D999097}" type="slidenum">
              <a:rPr lang="en-US" sz="1200" b="0" strike="noStrike" spc="-1">
                <a:solidFill>
                  <a:srgbClr val="8B8B8B"/>
                </a:solidFill>
                <a:latin typeface="Calibri" panose="020F0502020204030204"/>
              </a:rPr>
              <a:t>‹#›</a:t>
            </a:fld>
            <a:endParaRPr lang="en-US" sz="1200" b="0" strike="noStrike" spc="-1">
              <a:latin typeface="Times New Roman" panose="02020603050405020304"/>
            </a:endParaRPr>
          </a:p>
        </p:txBody>
      </p:sp>
      <p:sp>
        <p:nvSpPr>
          <p:cNvPr id="5" name="PlaceHolder 5"/>
          <p:cNvSpPr>
            <a:spLocks noGrp="1"/>
          </p:cNvSpPr>
          <p:nvPr>
            <p:ph type="dt" idx="3"/>
          </p:nvPr>
        </p:nvSpPr>
        <p:spPr>
          <a:xfrm>
            <a:off x="838080" y="6356520"/>
            <a:ext cx="2742120" cy="363960"/>
          </a:xfrm>
          <a:prstGeom prst="rect">
            <a:avLst/>
          </a:prstGeom>
          <a:noFill/>
          <a:ln w="0">
            <a:noFill/>
          </a:ln>
        </p:spPr>
        <p:txBody>
          <a:bodyPr lIns="90000" tIns="45000" rIns="90000" bIns="45000" anchor="ctr">
            <a:noAutofit/>
          </a:bodyPr>
          <a:lstStyle>
            <a:lvl1pPr>
              <a:defRPr lang="en-US" sz="1400" b="0" strike="noStrike" spc="-1">
                <a:latin typeface="Times New Roman" panose="02020603050405020304"/>
              </a:defRPr>
            </a:lvl1pPr>
          </a:lstStyle>
          <a:p>
            <a:r>
              <a:rPr lang="en-US" sz="1400" b="0" strike="noStrike" spc="-1">
                <a:latin typeface="Times New Roman" panose="02020603050405020304"/>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9E9E9"/>
            </a:gs>
            <a:gs pos="100000">
              <a:srgbClr val="E2E2E2"/>
            </a:gs>
          </a:gsLst>
          <a:lin ang="5400000"/>
        </a:gra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panose="020F0502020204030204"/>
              </a:defRPr>
            </a:lvl1pPr>
          </a:lstStyle>
          <a:p>
            <a:pPr algn="ctr">
              <a:lnSpc>
                <a:spcPct val="100000"/>
              </a:lnSpc>
              <a:buNone/>
            </a:pPr>
            <a:r>
              <a:rPr lang="en-US" sz="1200" b="0" strike="noStrike" spc="-1">
                <a:solidFill>
                  <a:srgbClr val="8B8B8B"/>
                </a:solidFill>
                <a:latin typeface="Calibri" panose="020F0502020204030204"/>
              </a:rPr>
              <a:t>&lt;footer&gt;</a:t>
            </a:r>
            <a:endParaRPr lang="en-US" sz="1200" b="0" strike="noStrike" spc="-1">
              <a:latin typeface="Times New Roman" panose="02020603050405020304"/>
            </a:endParaRP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panose="020F0502020204030204"/>
              </a:defRPr>
            </a:lvl1pPr>
          </a:lstStyle>
          <a:p>
            <a:pPr algn="r">
              <a:lnSpc>
                <a:spcPct val="100000"/>
              </a:lnSpc>
              <a:buNone/>
            </a:pPr>
            <a:fld id="{86AE4F48-B8ED-4252-9CEB-32507D590F79}" type="slidenum">
              <a:rPr lang="en-US" sz="1200" b="0" strike="noStrike" spc="-1">
                <a:solidFill>
                  <a:srgbClr val="8B8B8B"/>
                </a:solidFill>
                <a:latin typeface="Calibri" panose="020F0502020204030204"/>
              </a:rPr>
              <a:t>‹#›</a:t>
            </a:fld>
            <a:endParaRPr lang="en-US" sz="1200" b="0" strike="noStrike" spc="-1">
              <a:latin typeface="Times New Roman" panose="02020603050405020304"/>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0000" tIns="45000" rIns="90000" bIns="45000" anchor="ctr">
            <a:noAutofit/>
          </a:bodyPr>
          <a:lstStyle>
            <a:lvl1pPr>
              <a:defRPr lang="en-US" sz="1400" b="0" strike="noStrike" spc="-1">
                <a:latin typeface="Times New Roman" panose="02020603050405020304"/>
              </a:defRPr>
            </a:lvl1pPr>
          </a:lstStyle>
          <a:p>
            <a:r>
              <a:rPr lang="en-US" sz="1400" b="0" strike="noStrike" spc="-1">
                <a:latin typeface="Times New Roman" panose="02020603050405020304"/>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panose="020B0604020202020204"/>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researchgate.net/publication/377739504_Dynamic_Network_Intrusion_Detection_System_for_Virtual_Machine_Environment" TargetMode="External"/><Relationship Id="rId2" Type="http://schemas.openxmlformats.org/officeDocument/2006/relationships/hyperlink" Target="https://www.kali.org/docs/" TargetMode="External"/><Relationship Id="rId1" Type="http://schemas.openxmlformats.org/officeDocument/2006/relationships/slideLayout" Target="../slideLayouts/slideLayout13.xml"/><Relationship Id="rId5" Type="http://schemas.openxmlformats.org/officeDocument/2006/relationships/hyperlink" Target="https://ieeexplore.ieee.org/document/8228190" TargetMode="External"/><Relationship Id="rId4" Type="http://schemas.openxmlformats.org/officeDocument/2006/relationships/hyperlink" Target="https://www.sciencedirect.com/science/article/pii/S277250302300013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FAFA"/>
            </a:gs>
            <a:gs pos="100000">
              <a:srgbClr val="D6D6D6"/>
            </a:gs>
          </a:gsLst>
          <a:lin ang="5400000"/>
        </a:gra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2273040"/>
            <a:ext cx="9142920" cy="952560"/>
          </a:xfrm>
          <a:prstGeom prst="rect">
            <a:avLst/>
          </a:prstGeom>
          <a:noFill/>
          <a:ln w="0">
            <a:noFill/>
          </a:ln>
        </p:spPr>
        <p:txBody>
          <a:bodyPr lIns="0" tIns="0" rIns="0" bIns="0" anchor="b">
            <a:normAutofit fontScale="90000"/>
          </a:bodyPr>
          <a:lstStyle/>
          <a:p>
            <a:pPr algn="ctr">
              <a:lnSpc>
                <a:spcPct val="90000"/>
              </a:lnSpc>
              <a:buNone/>
            </a:pPr>
            <a:br>
              <a:rPr sz="3200" dirty="0"/>
            </a:br>
            <a:br>
              <a:rPr sz="3200" dirty="0"/>
            </a:br>
            <a:r>
              <a:rPr lang="en-IN" altLang="en-US" sz="3200" b="1" i="1" strike="noStrike" spc="-1" dirty="0">
                <a:solidFill>
                  <a:srgbClr val="203864"/>
                </a:solidFill>
                <a:latin typeface="Times New Roman" panose="02020603050405020304"/>
                <a:ea typeface="Verdana" panose="020B0604030504040204"/>
              </a:rPr>
              <a:t>Intrusion Detection System</a:t>
            </a:r>
            <a:br>
              <a:rPr sz="3200" dirty="0"/>
            </a:br>
            <a:r>
              <a:rPr lang="en-US" sz="2700" b="1" strike="noStrike" spc="-1" dirty="0">
                <a:solidFill>
                  <a:srgbClr val="203864"/>
                </a:solidFill>
                <a:latin typeface="Times New Roman" panose="02020603050405020304"/>
                <a:ea typeface="Verdana" panose="020B0604030504040204"/>
              </a:rPr>
              <a:t>Group Number: </a:t>
            </a:r>
            <a:r>
              <a:rPr lang="en-IN" altLang="en-US" sz="2700" b="1" strike="noStrike" spc="-1" dirty="0">
                <a:solidFill>
                  <a:srgbClr val="203864"/>
                </a:solidFill>
                <a:latin typeface="Times New Roman" panose="02020603050405020304"/>
                <a:ea typeface="Verdana" panose="020B0604030504040204"/>
              </a:rPr>
              <a:t>1</a:t>
            </a:r>
          </a:p>
        </p:txBody>
      </p:sp>
      <p:sp>
        <p:nvSpPr>
          <p:cNvPr id="83" name="PlaceHolder 2"/>
          <p:cNvSpPr>
            <a:spLocks noGrp="1"/>
          </p:cNvSpPr>
          <p:nvPr>
            <p:ph type="subTitle"/>
          </p:nvPr>
        </p:nvSpPr>
        <p:spPr>
          <a:xfrm>
            <a:off x="1563120" y="5121360"/>
            <a:ext cx="9304200" cy="1735560"/>
          </a:xfrm>
          <a:prstGeom prst="rect">
            <a:avLst/>
          </a:prstGeom>
          <a:noFill/>
          <a:ln w="0">
            <a:noFill/>
          </a:ln>
        </p:spPr>
        <p:txBody>
          <a:bodyPr lIns="0" tIns="0" rIns="0" bIns="0" anchor="t">
            <a:normAutofit fontScale="44000" lnSpcReduction="20000"/>
          </a:bodyPr>
          <a:lstStyle/>
          <a:p>
            <a:pPr>
              <a:lnSpc>
                <a:spcPct val="90000"/>
              </a:lnSpc>
              <a:buNone/>
              <a:tabLst>
                <a:tab pos="0" algn="l"/>
              </a:tabLst>
            </a:pPr>
            <a:endParaRPr lang="en-US" sz="2500" b="0" strike="noStrike" spc="-1" dirty="0">
              <a:latin typeface="Arial" panose="020B0604020202020204"/>
            </a:endParaRPr>
          </a:p>
          <a:p>
            <a:pPr algn="ctr">
              <a:lnSpc>
                <a:spcPct val="170000"/>
              </a:lnSpc>
              <a:buNone/>
              <a:tabLst>
                <a:tab pos="0" algn="l"/>
              </a:tabLst>
            </a:pPr>
            <a:r>
              <a:rPr lang="en-US" sz="3400" b="1" strike="noStrike" spc="-1" dirty="0">
                <a:solidFill>
                  <a:srgbClr val="203864"/>
                </a:solidFill>
                <a:latin typeface="Times New Roman" panose="02020603050405020304"/>
                <a:ea typeface="Verdana" panose="020B0604030504040204"/>
              </a:rPr>
              <a:t>Name of Supervisor: Dr. </a:t>
            </a:r>
            <a:r>
              <a:rPr lang="en-IN" altLang="en-US" sz="3400" b="1" strike="noStrike" spc="-1" dirty="0">
                <a:solidFill>
                  <a:srgbClr val="203864"/>
                </a:solidFill>
                <a:latin typeface="Times New Roman" panose="02020603050405020304"/>
                <a:ea typeface="Verdana" panose="020B0604030504040204"/>
              </a:rPr>
              <a:t>Mala Dutta</a:t>
            </a:r>
            <a:endParaRPr lang="en-US" sz="3400" b="0" strike="noStrike" spc="-1" dirty="0">
              <a:latin typeface="Arial" panose="020B0604020202020204"/>
            </a:endParaRPr>
          </a:p>
          <a:p>
            <a:pPr algn="ctr">
              <a:lnSpc>
                <a:spcPct val="170000"/>
              </a:lnSpc>
              <a:buNone/>
              <a:tabLst>
                <a:tab pos="0" algn="l"/>
              </a:tabLst>
            </a:pPr>
            <a:r>
              <a:rPr lang="en-IN" altLang="en-US" sz="3400" b="1" strike="noStrike" spc="-1" dirty="0">
                <a:solidFill>
                  <a:srgbClr val="203864"/>
                </a:solidFill>
                <a:latin typeface="Times New Roman" panose="02020603050405020304"/>
                <a:ea typeface="Verdana" panose="020B0604030504040204"/>
              </a:rPr>
              <a:t>Associate Professor and Associate Dean</a:t>
            </a:r>
            <a:r>
              <a:rPr lang="en-US" sz="3400" b="1" strike="noStrike" spc="-1" dirty="0">
                <a:solidFill>
                  <a:srgbClr val="203864"/>
                </a:solidFill>
                <a:latin typeface="Times New Roman" panose="02020603050405020304"/>
                <a:ea typeface="Verdana" panose="020B0604030504040204"/>
              </a:rPr>
              <a:t>, </a:t>
            </a:r>
            <a:r>
              <a:rPr lang="en-US" sz="3400" b="1" strike="noStrike" spc="-1" dirty="0" err="1">
                <a:solidFill>
                  <a:srgbClr val="203864"/>
                </a:solidFill>
                <a:latin typeface="Times New Roman" panose="02020603050405020304"/>
                <a:ea typeface="Verdana" panose="020B0604030504040204"/>
              </a:rPr>
              <a:t>FoCT</a:t>
            </a:r>
            <a:endParaRPr lang="en-US" sz="3400" b="0" strike="noStrike" spc="-1" dirty="0">
              <a:latin typeface="Arial" panose="020B0604020202020204"/>
            </a:endParaRPr>
          </a:p>
          <a:p>
            <a:pPr algn="ctr">
              <a:lnSpc>
                <a:spcPct val="170000"/>
              </a:lnSpc>
              <a:buNone/>
              <a:tabLst>
                <a:tab pos="0" algn="l"/>
              </a:tabLst>
            </a:pPr>
            <a:r>
              <a:rPr lang="en-US" sz="3400" b="1" strike="noStrike" spc="-1" dirty="0">
                <a:solidFill>
                  <a:srgbClr val="203864"/>
                </a:solidFill>
                <a:latin typeface="Times New Roman" panose="02020603050405020304"/>
                <a:ea typeface="Verdana" panose="020B0604030504040204"/>
              </a:rPr>
              <a:t>Assam down town University</a:t>
            </a:r>
            <a:endParaRPr lang="en-US" sz="3400" b="0" strike="noStrike" spc="-1" dirty="0">
              <a:latin typeface="Arial" panose="020B0604020202020204"/>
            </a:endParaRPr>
          </a:p>
          <a:p>
            <a:pPr algn="ctr">
              <a:lnSpc>
                <a:spcPct val="170000"/>
              </a:lnSpc>
              <a:buNone/>
              <a:tabLst>
                <a:tab pos="0" algn="l"/>
              </a:tabLst>
            </a:pPr>
            <a:r>
              <a:rPr lang="en-US" sz="3400" b="1" strike="noStrike" spc="-1" dirty="0">
                <a:solidFill>
                  <a:srgbClr val="203864"/>
                </a:solidFill>
                <a:latin typeface="Times New Roman" panose="02020603050405020304"/>
                <a:ea typeface="Verdana" panose="020B0604030504040204"/>
              </a:rPr>
              <a:t>Year 20</a:t>
            </a:r>
            <a:r>
              <a:rPr lang="en-IN" altLang="en-US" sz="3400" b="1" strike="noStrike" spc="-1" dirty="0">
                <a:solidFill>
                  <a:srgbClr val="203864"/>
                </a:solidFill>
                <a:latin typeface="Times New Roman" panose="02020603050405020304"/>
                <a:ea typeface="Verdana" panose="020B0604030504040204"/>
              </a:rPr>
              <a:t>22</a:t>
            </a:r>
            <a:r>
              <a:rPr lang="en-US" sz="3400" b="1" strike="noStrike" spc="-1" dirty="0">
                <a:solidFill>
                  <a:srgbClr val="203864"/>
                </a:solidFill>
                <a:latin typeface="Times New Roman" panose="02020603050405020304"/>
                <a:ea typeface="Verdana" panose="020B0604030504040204"/>
              </a:rPr>
              <a:t>-2</a:t>
            </a:r>
            <a:r>
              <a:rPr lang="en-IN" altLang="en-US" sz="3400" b="1" strike="noStrike" spc="-1" dirty="0">
                <a:solidFill>
                  <a:srgbClr val="203864"/>
                </a:solidFill>
                <a:latin typeface="Times New Roman" panose="02020603050405020304"/>
                <a:ea typeface="Verdana" panose="020B0604030504040204"/>
              </a:rPr>
              <a:t>5</a:t>
            </a:r>
            <a:endParaRPr lang="en-US" sz="3400" b="0" strike="noStrike" spc="-1" dirty="0">
              <a:latin typeface="Arial" panose="020B0604020202020204"/>
            </a:endParaRPr>
          </a:p>
          <a:p>
            <a:pPr algn="ctr">
              <a:lnSpc>
                <a:spcPct val="170000"/>
              </a:lnSpc>
              <a:buNone/>
              <a:tabLst>
                <a:tab pos="0" algn="l"/>
              </a:tabLst>
            </a:pPr>
            <a:endParaRPr lang="en-US" sz="1800" b="0" strike="noStrike" spc="-1" dirty="0">
              <a:latin typeface="Arial" panose="020B0604020202020204"/>
            </a:endParaRPr>
          </a:p>
          <a:p>
            <a:pPr>
              <a:lnSpc>
                <a:spcPct val="90000"/>
              </a:lnSpc>
              <a:buNone/>
              <a:tabLst>
                <a:tab pos="0" algn="l"/>
              </a:tabLst>
            </a:pPr>
            <a:endParaRPr lang="en-US" sz="1800" b="0" strike="noStrike" spc="-1" dirty="0">
              <a:latin typeface="Arial" panose="020B0604020202020204"/>
            </a:endParaRPr>
          </a:p>
          <a:p>
            <a:pPr>
              <a:lnSpc>
                <a:spcPct val="90000"/>
              </a:lnSpc>
              <a:buNone/>
              <a:tabLst>
                <a:tab pos="0" algn="l"/>
              </a:tabLst>
            </a:pPr>
            <a:endParaRPr lang="en-US" sz="1800" b="0" strike="noStrike" spc="-1" dirty="0">
              <a:latin typeface="Arial" panose="020B0604020202020204"/>
            </a:endParaRPr>
          </a:p>
          <a:p>
            <a:pPr>
              <a:lnSpc>
                <a:spcPct val="90000"/>
              </a:lnSpc>
              <a:buNone/>
              <a:tabLst>
                <a:tab pos="0" algn="l"/>
              </a:tabLst>
            </a:pPr>
            <a:endParaRPr lang="en-US" sz="1800" b="0" strike="noStrike" spc="-1" dirty="0">
              <a:latin typeface="Arial" panose="020B0604020202020204"/>
            </a:endParaRPr>
          </a:p>
        </p:txBody>
      </p:sp>
      <p:sp>
        <p:nvSpPr>
          <p:cNvPr id="84" name="Subtitle 2"/>
          <p:cNvSpPr/>
          <p:nvPr/>
        </p:nvSpPr>
        <p:spPr>
          <a:xfrm>
            <a:off x="1415520" y="5091480"/>
            <a:ext cx="9142920" cy="486360"/>
          </a:xfrm>
          <a:prstGeom prst="rect">
            <a:avLst/>
          </a:prstGeom>
          <a:noFill/>
          <a:ln w="0">
            <a:noFill/>
          </a:ln>
        </p:spPr>
        <p:style>
          <a:lnRef idx="0">
            <a:srgbClr val="FFFFFF"/>
          </a:lnRef>
          <a:fillRef idx="0">
            <a:srgbClr val="FFFFFF"/>
          </a:fillRef>
          <a:effectRef idx="0">
            <a:srgbClr val="FFFFFF"/>
          </a:effectRef>
          <a:fontRef idx="minor"/>
        </p:style>
      </p:sp>
      <p:sp>
        <p:nvSpPr>
          <p:cNvPr id="85" name="Title 1"/>
          <p:cNvSpPr/>
          <p:nvPr/>
        </p:nvSpPr>
        <p:spPr>
          <a:xfrm>
            <a:off x="-1800" y="95760"/>
            <a:ext cx="12191040" cy="6332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b">
            <a:normAutofit fontScale="96500"/>
          </a:bodyPr>
          <a:lstStyle/>
          <a:p>
            <a:pPr algn="ctr">
              <a:lnSpc>
                <a:spcPct val="90000"/>
              </a:lnSpc>
              <a:buNone/>
            </a:pPr>
            <a:r>
              <a:rPr lang="en-US" sz="4000" b="0" strike="noStrike" spc="-1">
                <a:solidFill>
                  <a:srgbClr val="000000"/>
                </a:solidFill>
                <a:latin typeface="Times New Roman" panose="02020603050405020304"/>
                <a:ea typeface="Verdana" panose="020B0604030504040204"/>
              </a:rPr>
              <a:t>BCA </a:t>
            </a:r>
            <a:r>
              <a:rPr lang="en-IN" altLang="en-US" sz="4000" b="0" strike="noStrike" spc="-1">
                <a:solidFill>
                  <a:srgbClr val="000000"/>
                </a:solidFill>
                <a:latin typeface="Times New Roman" panose="02020603050405020304"/>
                <a:ea typeface="Verdana" panose="020B0604030504040204"/>
              </a:rPr>
              <a:t>6</a:t>
            </a:r>
            <a:r>
              <a:rPr lang="en-US" sz="4000" b="0" strike="noStrike" spc="-1" baseline="30000">
                <a:solidFill>
                  <a:srgbClr val="000000"/>
                </a:solidFill>
                <a:latin typeface="Times New Roman" panose="02020603050405020304"/>
                <a:ea typeface="Verdana" panose="020B0604030504040204"/>
              </a:rPr>
              <a:t>th</a:t>
            </a:r>
            <a:r>
              <a:rPr lang="en-US" sz="4000" b="0" strike="noStrike" spc="-1">
                <a:solidFill>
                  <a:srgbClr val="000000"/>
                </a:solidFill>
                <a:latin typeface="Times New Roman" panose="02020603050405020304"/>
                <a:ea typeface="Verdana" panose="020B0604030504040204"/>
              </a:rPr>
              <a:t>  Semester Project Review Presentation</a:t>
            </a:r>
            <a:endParaRPr lang="en-US" sz="4000" b="0" strike="noStrike" spc="-1">
              <a:latin typeface="Arial" panose="020B0604020202020204"/>
            </a:endParaRPr>
          </a:p>
        </p:txBody>
      </p:sp>
      <p:sp>
        <p:nvSpPr>
          <p:cNvPr id="86" name="Right Triangle 11"/>
          <p:cNvSpPr/>
          <p:nvPr/>
        </p:nvSpPr>
        <p:spPr>
          <a:xfrm flipH="1">
            <a:off x="8248680" y="3729600"/>
            <a:ext cx="3940920" cy="3127320"/>
          </a:xfrm>
          <a:prstGeom prst="rtTriangle">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sp>
      <p:sp>
        <p:nvSpPr>
          <p:cNvPr id="87" name="Subtitle 2"/>
          <p:cNvSpPr/>
          <p:nvPr/>
        </p:nvSpPr>
        <p:spPr>
          <a:xfrm>
            <a:off x="1415415" y="3573145"/>
            <a:ext cx="9147810" cy="12776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rmAutofit/>
          </a:bodyPr>
          <a:lstStyle/>
          <a:p>
            <a:pPr algn="ctr">
              <a:lnSpc>
                <a:spcPct val="90000"/>
              </a:lnSpc>
              <a:buNone/>
              <a:tabLst>
                <a:tab pos="0" algn="l"/>
              </a:tabLst>
            </a:pPr>
            <a:r>
              <a:rPr lang="en-US" sz="2000" b="0" strike="noStrike" spc="-1">
                <a:solidFill>
                  <a:srgbClr val="203864"/>
                </a:solidFill>
                <a:latin typeface="Times New Roman" panose="02020603050405020304"/>
                <a:ea typeface="Verdana" panose="020B0604030504040204"/>
              </a:rPr>
              <a:t>Presented by</a:t>
            </a:r>
            <a:endParaRPr lang="en-US" sz="2000" b="0" strike="noStrike" spc="-1">
              <a:latin typeface="Arial" panose="020B0604020202020204"/>
            </a:endParaRPr>
          </a:p>
          <a:p>
            <a:pPr algn="ctr">
              <a:lnSpc>
                <a:spcPct val="90000"/>
              </a:lnSpc>
              <a:buNone/>
              <a:tabLst>
                <a:tab pos="0" algn="l"/>
              </a:tabLst>
            </a:pPr>
            <a:endParaRPr lang="en-US" sz="2000" b="0" strike="noStrike" spc="-1">
              <a:latin typeface="Arial" panose="020B0604020202020204"/>
            </a:endParaRPr>
          </a:p>
          <a:p>
            <a:pPr algn="ctr">
              <a:lnSpc>
                <a:spcPct val="90000"/>
              </a:lnSpc>
              <a:buNone/>
              <a:tabLst>
                <a:tab pos="0" algn="l"/>
              </a:tabLst>
            </a:pPr>
            <a:r>
              <a:rPr lang="en-IN" altLang="en-US" sz="2000" b="0" strike="noStrike" spc="-1">
                <a:solidFill>
                  <a:srgbClr val="203864"/>
                </a:solidFill>
                <a:latin typeface="Times New Roman" panose="02020603050405020304"/>
                <a:ea typeface="Verdana" panose="020B0604030504040204"/>
              </a:rPr>
              <a:t>Abhishek Dutta</a:t>
            </a:r>
            <a:r>
              <a:rPr lang="en-US" sz="2000" b="0" strike="noStrike" spc="-1">
                <a:solidFill>
                  <a:srgbClr val="203864"/>
                </a:solidFill>
                <a:latin typeface="Times New Roman" panose="02020603050405020304"/>
                <a:ea typeface="Verdana" panose="020B0604030504040204"/>
              </a:rPr>
              <a:t>, </a:t>
            </a:r>
            <a:r>
              <a:rPr lang="en-IN" altLang="en-US" sz="2000" b="0" strike="noStrike" spc="-1">
                <a:solidFill>
                  <a:srgbClr val="203864"/>
                </a:solidFill>
                <a:latin typeface="Times New Roman" panose="02020603050405020304"/>
                <a:ea typeface="Verdana" panose="020B0604030504040204"/>
              </a:rPr>
              <a:t>ADTU/2022-25/BCASP/040</a:t>
            </a:r>
          </a:p>
          <a:p>
            <a:pPr algn="ctr">
              <a:lnSpc>
                <a:spcPct val="90000"/>
              </a:lnSpc>
              <a:buNone/>
              <a:tabLst>
                <a:tab pos="0" algn="l"/>
              </a:tabLst>
            </a:pPr>
            <a:r>
              <a:rPr lang="en-IN" altLang="en-US" sz="2000" b="0" strike="noStrike" spc="-1">
                <a:solidFill>
                  <a:srgbClr val="203864"/>
                </a:solidFill>
                <a:latin typeface="Times New Roman" panose="02020603050405020304"/>
                <a:ea typeface="Verdana" panose="020B0604030504040204"/>
              </a:rPr>
              <a:t>Chinmoy Das, ADTU/2022-25/BCASP/014</a:t>
            </a:r>
            <a:endParaRPr lang="en-US" sz="2000" b="0" strike="noStrike" spc="-1">
              <a:latin typeface="Arial" panose="020B0604020202020204"/>
            </a:endParaRPr>
          </a:p>
          <a:p>
            <a:pPr algn="ctr">
              <a:lnSpc>
                <a:spcPct val="90000"/>
              </a:lnSpc>
              <a:buNone/>
              <a:tabLst>
                <a:tab pos="0" algn="l"/>
              </a:tabLst>
            </a:pPr>
            <a:endParaRPr lang="en-US" sz="2000" b="0" strike="noStrike" spc="-1">
              <a:latin typeface="Arial" panose="020B0604020202020204"/>
            </a:endParaRPr>
          </a:p>
          <a:p>
            <a:pPr algn="ctr">
              <a:lnSpc>
                <a:spcPct val="90000"/>
              </a:lnSpc>
              <a:buNone/>
              <a:tabLst>
                <a:tab pos="0" algn="l"/>
              </a:tabLst>
            </a:pPr>
            <a:endParaRPr lang="en-US" sz="2000" b="0" strike="noStrike" spc="-1">
              <a:latin typeface="Arial" panose="020B0604020202020204"/>
            </a:endParaRPr>
          </a:p>
        </p:txBody>
      </p:sp>
      <p:pic>
        <p:nvPicPr>
          <p:cNvPr id="89" name="Picture 9"/>
          <p:cNvPicPr/>
          <p:nvPr/>
        </p:nvPicPr>
        <p:blipFill>
          <a:blip r:embed="rId2"/>
          <a:stretch>
            <a:fillRect/>
          </a:stretch>
        </p:blipFill>
        <p:spPr>
          <a:xfrm>
            <a:off x="4371840" y="923400"/>
            <a:ext cx="3203640" cy="12294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699" advTm="60000">
        <p:fade/>
      </p:transition>
    </mc:Choice>
    <mc:Fallback xmlns="">
      <p:transition spd="med" advTm="6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a:bodyPr>
          <a:lstStyle/>
          <a:p>
            <a:pPr algn="ctr">
              <a:lnSpc>
                <a:spcPct val="90000"/>
              </a:lnSpc>
              <a:buNone/>
            </a:pPr>
            <a:r>
              <a:rPr lang="en-US" sz="4400" b="0" strike="noStrike" spc="-1">
                <a:solidFill>
                  <a:srgbClr val="000000"/>
                </a:solidFill>
                <a:latin typeface="Calibri" panose="020F0502020204030204"/>
              </a:rPr>
              <a:t>Literature Review</a:t>
            </a:r>
            <a:endParaRPr lang="en-US" sz="4400" b="0" strike="noStrike" spc="-1">
              <a:latin typeface="Arial" panose="020B0604020202020204"/>
            </a:endParaRPr>
          </a:p>
        </p:txBody>
      </p:sp>
      <p:sp>
        <p:nvSpPr>
          <p:cNvPr id="101"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p>
          <a:p>
            <a:pPr marL="228600" indent="-228600" algn="just">
              <a:lnSpc>
                <a:spcPct val="150000"/>
              </a:lnSpc>
              <a:spcBef>
                <a:spcPts val="1000"/>
              </a:spcBef>
              <a:buClr>
                <a:srgbClr val="000000"/>
              </a:buClr>
              <a:buFont typeface="Wingdings" panose="05000000000000000000" pitchFamily="2" charset="2"/>
              <a:buChar char=""/>
            </a:pPr>
            <a:r>
              <a:rPr lang="en-US" altLang="en-US" sz="2400" b="1" strike="noStrike" spc="-1" dirty="0">
                <a:latin typeface="Arial" panose="020B0604020202020204"/>
              </a:rPr>
              <a:t>Windows Firewall &amp; Resource Constraints</a:t>
            </a:r>
          </a:p>
          <a:p>
            <a:pPr algn="just">
              <a:lnSpc>
                <a:spcPct val="150000"/>
              </a:lnSpc>
              <a:spcBef>
                <a:spcPts val="1000"/>
              </a:spcBef>
              <a:buClr>
                <a:srgbClr val="000000"/>
              </a:buClr>
            </a:pPr>
            <a:r>
              <a:rPr lang="en-US" altLang="en-US" sz="1600" strike="noStrike" spc="-1" dirty="0">
                <a:latin typeface="Arial" panose="020B0604020202020204"/>
              </a:rPr>
              <a:t>Studies on IDS deployment in constrained environments highlight issues like CPU load, memory usage, and conflicts with Windows Firewall. Our project takes these into account by optimizing Snort rules and focusing on essential detection features to maintain smooth operation in WSL2 without high resource demands.</a:t>
            </a:r>
          </a:p>
        </p:txBody>
      </p:sp>
      <p:sp>
        <p:nvSpPr>
          <p:cNvPr id="4" name="PlaceHolder 3"/>
          <p:cNvSpPr>
            <a:spLocks noGrp="1"/>
          </p:cNvSpPr>
          <p:nvPr>
            <p:ph type="sldNum" idx="5"/>
          </p:nvPr>
        </p:nvSpPr>
        <p:spPr/>
        <p:txBody>
          <a:bodyPr/>
          <a:lstStyle/>
          <a:p>
            <a:fld id="{7756BBA1-C63A-41D8-876B-933DB6ECD7E2}" type="slidenum">
              <a:rPr/>
              <a:t>10</a:t>
            </a:fld>
            <a:endParaRPr/>
          </a:p>
        </p:txBody>
      </p:sp>
      <p:pic>
        <p:nvPicPr>
          <p:cNvPr id="12" name="Picture 11">
            <a:extLst>
              <a:ext uri="{FF2B5EF4-FFF2-40B4-BE49-F238E27FC236}">
                <a16:creationId xmlns:a16="http://schemas.microsoft.com/office/drawing/2014/main" id="{BBBA4256-E1EC-4D90-9EBF-7FBEA3CDA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05" y="3429000"/>
            <a:ext cx="2558815" cy="25588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7D159AFF-F8EE-4962-B237-C56235392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6640539" y="3764880"/>
            <a:ext cx="2302661" cy="2302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2583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fontScale="90000"/>
          </a:bodyPr>
          <a:lstStyle/>
          <a:p>
            <a:pPr algn="ctr">
              <a:lnSpc>
                <a:spcPct val="90000"/>
              </a:lnSpc>
              <a:buNone/>
            </a:pPr>
            <a:r>
              <a:rPr lang="en-US" sz="4400" b="1" strike="noStrike" spc="-1">
                <a:solidFill>
                  <a:srgbClr val="000000"/>
                </a:solidFill>
                <a:latin typeface="Times New Roman" panose="02020603050405020304"/>
              </a:rPr>
              <a:t>Objectives </a:t>
            </a:r>
            <a:br>
              <a:rPr sz="4400"/>
            </a:br>
            <a:endParaRPr lang="en-US" sz="4400" b="0" strike="noStrike" spc="-1">
              <a:latin typeface="Arial" panose="020B0604020202020204"/>
            </a:endParaRPr>
          </a:p>
        </p:txBody>
      </p:sp>
      <p:sp>
        <p:nvSpPr>
          <p:cNvPr id="99"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marL="228600" indent="-228600" algn="just">
              <a:lnSpc>
                <a:spcPct val="150000"/>
              </a:lnSpc>
              <a:spcBef>
                <a:spcPts val="1000"/>
              </a:spcBef>
              <a:buClr>
                <a:srgbClr val="000000"/>
              </a:buClr>
              <a:buFont typeface="Wingdings" panose="05000000000000000000" pitchFamily="2" charset="2"/>
              <a:buChar char=""/>
            </a:pPr>
            <a:r>
              <a:rPr lang="en-IN" altLang="en-US" sz="1600" b="0" strike="noStrike" spc="-1" dirty="0">
                <a:latin typeface="+mj-lt"/>
              </a:rPr>
              <a:t>To </a:t>
            </a:r>
            <a:r>
              <a:rPr lang="en-US" sz="1600" b="1" i="0" dirty="0">
                <a:solidFill>
                  <a:schemeClr val="tx1"/>
                </a:solidFill>
                <a:effectLst/>
                <a:latin typeface="+mj-lt"/>
              </a:rPr>
              <a:t>Develop a Python GUI</a:t>
            </a:r>
            <a:r>
              <a:rPr lang="en-US" sz="1600" b="0" i="0" dirty="0">
                <a:solidFill>
                  <a:schemeClr val="tx1"/>
                </a:solidFill>
                <a:effectLst/>
                <a:latin typeface="+mj-lt"/>
              </a:rPr>
              <a:t> to simplify Snort configuration and alert monitoring for non-expert users</a:t>
            </a:r>
            <a:endParaRPr lang="en-US" altLang="en-US" sz="1600" b="0" strike="noStrike" spc="-1" dirty="0">
              <a:solidFill>
                <a:schemeClr val="tx1"/>
              </a:solidFill>
              <a:latin typeface="+mj-lt"/>
            </a:endParaRPr>
          </a:p>
          <a:p>
            <a:pPr marL="228600" indent="-228600" algn="just">
              <a:lnSpc>
                <a:spcPct val="150000"/>
              </a:lnSpc>
              <a:spcBef>
                <a:spcPts val="1000"/>
              </a:spcBef>
              <a:buClr>
                <a:srgbClr val="000000"/>
              </a:buClr>
              <a:buFont typeface="Wingdings" panose="05000000000000000000" pitchFamily="2" charset="2"/>
              <a:buChar char=""/>
            </a:pPr>
            <a:r>
              <a:rPr lang="en-IN" altLang="en-US" sz="1600" b="0" strike="noStrike" spc="-1" dirty="0">
                <a:latin typeface="+mj-lt"/>
              </a:rPr>
              <a:t>To </a:t>
            </a:r>
            <a:r>
              <a:rPr lang="en-US" sz="1600" b="1" i="0" dirty="0">
                <a:solidFill>
                  <a:schemeClr val="tx1"/>
                </a:solidFill>
                <a:effectLst/>
                <a:latin typeface="+mj-lt"/>
              </a:rPr>
              <a:t>Create custom Snort rules</a:t>
            </a:r>
            <a:r>
              <a:rPr lang="en-US" sz="1600" b="0" i="0" dirty="0">
                <a:solidFill>
                  <a:schemeClr val="tx1"/>
                </a:solidFill>
                <a:effectLst/>
                <a:latin typeface="+mj-lt"/>
              </a:rPr>
              <a:t> to detect Nmap scans (SYN, NULL, FIN, XMAS) and ping attacks.</a:t>
            </a:r>
            <a:endParaRPr lang="en-US" altLang="en-US" sz="1600" b="0" strike="noStrike" spc="-1" dirty="0">
              <a:solidFill>
                <a:schemeClr val="tx1"/>
              </a:solidFill>
              <a:latin typeface="+mj-lt"/>
            </a:endParaRPr>
          </a:p>
          <a:p>
            <a:pPr marL="228600" indent="-228600" algn="just">
              <a:lnSpc>
                <a:spcPct val="150000"/>
              </a:lnSpc>
              <a:spcBef>
                <a:spcPts val="1000"/>
              </a:spcBef>
              <a:buClr>
                <a:srgbClr val="000000"/>
              </a:buClr>
              <a:buFont typeface="Wingdings" panose="05000000000000000000" pitchFamily="2" charset="2"/>
              <a:buChar char=""/>
            </a:pPr>
            <a:r>
              <a:rPr lang="en-IN" altLang="en-US" sz="1600" b="0" strike="noStrike" spc="-1" dirty="0">
                <a:solidFill>
                  <a:schemeClr val="tx1"/>
                </a:solidFill>
                <a:latin typeface="+mj-lt"/>
              </a:rPr>
              <a:t>To </a:t>
            </a:r>
            <a:r>
              <a:rPr lang="en-US" sz="1600" b="1" i="0" dirty="0">
                <a:solidFill>
                  <a:schemeClr val="tx1"/>
                </a:solidFill>
                <a:effectLst/>
                <a:latin typeface="+mj-lt"/>
              </a:rPr>
              <a:t>Implement real-time logging</a:t>
            </a:r>
            <a:r>
              <a:rPr lang="en-US" sz="1600" b="0" i="0" dirty="0">
                <a:solidFill>
                  <a:schemeClr val="tx1"/>
                </a:solidFill>
                <a:effectLst/>
                <a:latin typeface="+mj-lt"/>
              </a:rPr>
              <a:t> with a </a:t>
            </a:r>
            <a:r>
              <a:rPr lang="en-US" sz="1600" b="0" i="0" dirty="0" err="1">
                <a:solidFill>
                  <a:schemeClr val="tx1"/>
                </a:solidFill>
                <a:effectLst/>
                <a:latin typeface="+mj-lt"/>
              </a:rPr>
              <a:t>Tkinter</a:t>
            </a:r>
            <a:r>
              <a:rPr lang="en-US" sz="1600" b="0" i="0" dirty="0">
                <a:solidFill>
                  <a:schemeClr val="tx1"/>
                </a:solidFill>
                <a:effectLst/>
                <a:latin typeface="+mj-lt"/>
              </a:rPr>
              <a:t> interface for actionable alerts.</a:t>
            </a:r>
            <a:endParaRPr lang="en-US" altLang="en-US" sz="1600" b="0" strike="noStrike" spc="-1" dirty="0">
              <a:solidFill>
                <a:schemeClr val="tx1"/>
              </a:solidFill>
              <a:latin typeface="+mj-lt"/>
            </a:endParaRPr>
          </a:p>
          <a:p>
            <a:pPr marL="228600" indent="-228600" algn="just">
              <a:lnSpc>
                <a:spcPct val="150000"/>
              </a:lnSpc>
              <a:spcBef>
                <a:spcPts val="1000"/>
              </a:spcBef>
              <a:buClr>
                <a:srgbClr val="000000"/>
              </a:buClr>
              <a:buFont typeface="Wingdings" panose="05000000000000000000" pitchFamily="2" charset="2"/>
              <a:buChar char=""/>
            </a:pPr>
            <a:r>
              <a:rPr lang="en-IN" altLang="en-US" sz="1600" b="0" strike="noStrike" spc="-1" dirty="0">
                <a:solidFill>
                  <a:schemeClr val="tx1"/>
                </a:solidFill>
                <a:latin typeface="+mj-lt"/>
              </a:rPr>
              <a:t>To </a:t>
            </a:r>
            <a:r>
              <a:rPr lang="en-US" sz="1600" b="1" i="0" dirty="0">
                <a:solidFill>
                  <a:schemeClr val="tx1"/>
                </a:solidFill>
                <a:effectLst/>
                <a:latin typeface="+mj-lt"/>
              </a:rPr>
              <a:t>Validate detection accuracy</a:t>
            </a:r>
            <a:r>
              <a:rPr lang="en-US" sz="1600" b="0" i="0" dirty="0">
                <a:solidFill>
                  <a:schemeClr val="tx1"/>
                </a:solidFill>
                <a:effectLst/>
                <a:latin typeface="+mj-lt"/>
              </a:rPr>
              <a:t> through signature and false-positive testing.</a:t>
            </a:r>
            <a:endParaRPr lang="en-US" altLang="en-US" sz="1600" b="0" strike="noStrike" spc="-1" dirty="0">
              <a:solidFill>
                <a:schemeClr val="tx1"/>
              </a:solidFill>
              <a:latin typeface="+mj-lt"/>
            </a:endParaRPr>
          </a:p>
          <a:p>
            <a:pPr marL="228600" indent="-228600" algn="just">
              <a:lnSpc>
                <a:spcPct val="150000"/>
              </a:lnSpc>
              <a:spcBef>
                <a:spcPts val="1000"/>
              </a:spcBef>
              <a:buClr>
                <a:srgbClr val="000000"/>
              </a:buClr>
              <a:buFont typeface="Wingdings" panose="05000000000000000000" pitchFamily="2" charset="2"/>
              <a:buChar char=""/>
            </a:pPr>
            <a:r>
              <a:rPr lang="en-IN" altLang="en-US" sz="1600" b="0" strike="noStrike" spc="-1" dirty="0">
                <a:solidFill>
                  <a:schemeClr val="tx1"/>
                </a:solidFill>
                <a:latin typeface="+mj-lt"/>
              </a:rPr>
              <a:t>To </a:t>
            </a:r>
            <a:r>
              <a:rPr lang="en-IN" sz="1600" b="1" i="0" dirty="0">
                <a:solidFill>
                  <a:schemeClr val="tx1"/>
                </a:solidFill>
                <a:effectLst/>
                <a:latin typeface="+mj-lt"/>
              </a:rPr>
              <a:t>Optimize performance</a:t>
            </a:r>
            <a:r>
              <a:rPr lang="en-IN" sz="1600" b="0" i="0" dirty="0">
                <a:solidFill>
                  <a:schemeClr val="tx1"/>
                </a:solidFill>
                <a:effectLst/>
                <a:latin typeface="+mj-lt"/>
              </a:rPr>
              <a:t> for low-resource environments (e.g., WSL2/Linux).</a:t>
            </a:r>
            <a:endParaRPr lang="en-US" altLang="en-US" sz="1600" b="0" strike="noStrike" spc="-1" dirty="0">
              <a:solidFill>
                <a:schemeClr val="tx1"/>
              </a:solidFill>
              <a:latin typeface="+mj-lt"/>
            </a:endParaRPr>
          </a:p>
        </p:txBody>
      </p:sp>
      <p:sp>
        <p:nvSpPr>
          <p:cNvPr id="4" name="PlaceHolder 3"/>
          <p:cNvSpPr>
            <a:spLocks noGrp="1"/>
          </p:cNvSpPr>
          <p:nvPr>
            <p:ph type="sldNum" idx="5"/>
          </p:nvPr>
        </p:nvSpPr>
        <p:spPr/>
        <p:txBody>
          <a:bodyPr/>
          <a:lstStyle/>
          <a:p>
            <a:fld id="{D36D2CA1-901A-499D-840C-C341A3BBDDD0}" type="slidenum">
              <a:rPr/>
              <a:t>11</a:t>
            </a:fld>
            <a:endParaRP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fontScale="90000"/>
          </a:bodyPr>
          <a:lstStyle/>
          <a:p>
            <a:pPr algn="ctr">
              <a:lnSpc>
                <a:spcPct val="150000"/>
              </a:lnSpc>
              <a:buNone/>
            </a:pPr>
            <a:r>
              <a:rPr lang="en-US" sz="4400" b="1" strike="noStrike" spc="-1">
                <a:solidFill>
                  <a:srgbClr val="000000"/>
                </a:solidFill>
                <a:latin typeface="Times New Roman" panose="02020603050405020304"/>
              </a:rPr>
              <a:t>Methodology</a:t>
            </a:r>
            <a:endParaRPr lang="en-US" sz="4400" b="0" strike="noStrike" spc="-1">
              <a:latin typeface="Arial" panose="020B0604020202020204"/>
            </a:endParaRPr>
          </a:p>
        </p:txBody>
      </p:sp>
      <p:sp>
        <p:nvSpPr>
          <p:cNvPr id="103"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algn="just">
              <a:lnSpc>
                <a:spcPct val="150000"/>
              </a:lnSpc>
              <a:spcBef>
                <a:spcPts val="1000"/>
              </a:spcBef>
              <a:buClr>
                <a:srgbClr val="000000"/>
              </a:buClr>
            </a:pPr>
            <a:endParaRPr lang="en-IN" altLang="en-US" sz="1600" b="0" strike="noStrike" spc="-1" dirty="0">
              <a:solidFill>
                <a:schemeClr val="tx1"/>
              </a:solidFill>
              <a:latin typeface="+mj-lt"/>
            </a:endParaRP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Research Approach</a:t>
            </a:r>
            <a:r>
              <a:rPr lang="en-US" sz="1600" b="0" i="0" dirty="0">
                <a:solidFill>
                  <a:schemeClr val="tx1"/>
                </a:solidFill>
                <a:effectLst/>
                <a:latin typeface="+mj-lt"/>
              </a:rPr>
              <a:t> - Qualitative analysis of Snort rules with quantitative Nmap attack data</a:t>
            </a:r>
            <a:endParaRPr lang="en-IN" altLang="en-US" sz="1600" b="0" strike="noStrike" spc="-1" dirty="0">
              <a:solidFill>
                <a:schemeClr val="tx1"/>
              </a:solidFill>
              <a:latin typeface="+mj-lt"/>
            </a:endParaRP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Uncommon Methodology</a:t>
            </a:r>
            <a:r>
              <a:rPr lang="en-US" sz="1600" b="0" i="0" dirty="0">
                <a:solidFill>
                  <a:schemeClr val="tx1"/>
                </a:solidFill>
                <a:effectLst/>
                <a:latin typeface="+mj-lt"/>
              </a:rPr>
              <a:t> - Used WSL2 environment for Snort deployment instead of native OS</a:t>
            </a:r>
          </a:p>
          <a:p>
            <a:pPr marL="228600" indent="-228600" algn="just">
              <a:lnSpc>
                <a:spcPct val="150000"/>
              </a:lnSpc>
              <a:spcBef>
                <a:spcPts val="1000"/>
              </a:spcBef>
              <a:buClr>
                <a:srgbClr val="000000"/>
              </a:buClr>
              <a:buFont typeface="Wingdings" panose="05000000000000000000" pitchFamily="2" charset="2"/>
              <a:buChar char=""/>
            </a:pPr>
            <a:r>
              <a:rPr lang="en-IN" sz="1600" b="1" i="0" dirty="0">
                <a:solidFill>
                  <a:schemeClr val="tx1"/>
                </a:solidFill>
                <a:effectLst/>
                <a:latin typeface="+mj-lt"/>
              </a:rPr>
              <a:t>Data Collection</a:t>
            </a:r>
            <a:r>
              <a:rPr lang="en-IN" sz="1600" b="0" i="0" dirty="0">
                <a:solidFill>
                  <a:schemeClr val="tx1"/>
                </a:solidFill>
                <a:effectLst/>
                <a:latin typeface="+mj-lt"/>
              </a:rPr>
              <a:t> - Generated quantitative scan data using Nmap (SYN/FIN/XMAS scans)</a:t>
            </a: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Data Analysis</a:t>
            </a:r>
            <a:r>
              <a:rPr lang="en-US" sz="1600" b="0" i="0" dirty="0">
                <a:solidFill>
                  <a:schemeClr val="tx1"/>
                </a:solidFill>
                <a:effectLst/>
                <a:latin typeface="+mj-lt"/>
              </a:rPr>
              <a:t> - Evaluated detection accuracy through alert_fast.txt log analysis</a:t>
            </a: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GUI Integration</a:t>
            </a:r>
            <a:r>
              <a:rPr lang="en-US" sz="1600" b="0" i="0" dirty="0">
                <a:solidFill>
                  <a:schemeClr val="tx1"/>
                </a:solidFill>
                <a:effectLst/>
                <a:latin typeface="+mj-lt"/>
              </a:rPr>
              <a:t> - Added Python </a:t>
            </a:r>
            <a:r>
              <a:rPr lang="en-US" sz="1600" b="0" i="0" dirty="0" err="1">
                <a:solidFill>
                  <a:schemeClr val="tx1"/>
                </a:solidFill>
                <a:effectLst/>
                <a:latin typeface="+mj-lt"/>
              </a:rPr>
              <a:t>Tkinter</a:t>
            </a:r>
            <a:r>
              <a:rPr lang="en-US" sz="1600" b="0" i="0" dirty="0">
                <a:solidFill>
                  <a:schemeClr val="tx1"/>
                </a:solidFill>
                <a:effectLst/>
                <a:latin typeface="+mj-lt"/>
              </a:rPr>
              <a:t> interface testing (new from PDF)</a:t>
            </a:r>
          </a:p>
          <a:p>
            <a:pPr marL="228600" indent="-228600" algn="just">
              <a:lnSpc>
                <a:spcPct val="150000"/>
              </a:lnSpc>
              <a:spcBef>
                <a:spcPts val="1000"/>
              </a:spcBef>
              <a:buClr>
                <a:srgbClr val="000000"/>
              </a:buClr>
              <a:buFont typeface="Wingdings" panose="05000000000000000000" pitchFamily="2" charset="2"/>
              <a:buChar char=""/>
            </a:pPr>
            <a:endParaRPr lang="en-US" sz="1600" b="0" i="0" dirty="0">
              <a:solidFill>
                <a:schemeClr val="tx1"/>
              </a:solidFill>
              <a:effectLst/>
              <a:latin typeface="+mj-lt"/>
            </a:endParaRPr>
          </a:p>
          <a:p>
            <a:pPr algn="just">
              <a:lnSpc>
                <a:spcPct val="150000"/>
              </a:lnSpc>
              <a:spcBef>
                <a:spcPts val="1000"/>
              </a:spcBef>
              <a:buClr>
                <a:srgbClr val="000000"/>
              </a:buClr>
            </a:pPr>
            <a:endParaRPr lang="en-IN" altLang="en-US" sz="1600" b="0" strike="noStrike" spc="-1" dirty="0">
              <a:solidFill>
                <a:schemeClr val="tx1"/>
              </a:solidFill>
              <a:latin typeface="+mj-lt"/>
            </a:endParaRPr>
          </a:p>
        </p:txBody>
      </p:sp>
      <p:sp>
        <p:nvSpPr>
          <p:cNvPr id="4" name="PlaceHolder 3"/>
          <p:cNvSpPr>
            <a:spLocks noGrp="1"/>
          </p:cNvSpPr>
          <p:nvPr>
            <p:ph type="sldNum" idx="5"/>
          </p:nvPr>
        </p:nvSpPr>
        <p:spPr/>
        <p:txBody>
          <a:bodyPr/>
          <a:lstStyle/>
          <a:p>
            <a:fld id="{F5D230C9-4186-47D3-8FD4-018CD5E80884}" type="slidenum">
              <a:rPr/>
              <a:t>12</a:t>
            </a:fld>
            <a:endParaRPr/>
          </a:p>
        </p:txBody>
      </p:sp>
      <p:pic>
        <p:nvPicPr>
          <p:cNvPr id="6" name="Content Placeholder 5"/>
          <p:cNvPicPr>
            <a:picLocks noGrp="1" noChangeAspect="1"/>
          </p:cNvPicPr>
          <p:nvPr/>
        </p:nvPicPr>
        <p:blipFill>
          <a:blip r:embed="rId2"/>
          <a:stretch>
            <a:fillRect/>
          </a:stretch>
        </p:blipFill>
        <p:spPr>
          <a:xfrm>
            <a:off x="12379960" y="-5739130"/>
            <a:ext cx="8929370" cy="472186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fontScale="90000"/>
          </a:bodyPr>
          <a:lstStyle/>
          <a:p>
            <a:pPr algn="ctr">
              <a:lnSpc>
                <a:spcPct val="150000"/>
              </a:lnSpc>
              <a:buNone/>
            </a:pPr>
            <a:r>
              <a:rPr lang="en-US" sz="4400" b="1" strike="noStrike" spc="-1">
                <a:solidFill>
                  <a:srgbClr val="000000"/>
                </a:solidFill>
                <a:latin typeface="Times New Roman" panose="02020603050405020304"/>
              </a:rPr>
              <a:t>Methodology</a:t>
            </a:r>
            <a:endParaRPr lang="en-US" sz="4400" b="0" strike="noStrike" spc="-1">
              <a:latin typeface="Arial" panose="020B0604020202020204"/>
            </a:endParaRPr>
          </a:p>
        </p:txBody>
      </p:sp>
      <p:sp>
        <p:nvSpPr>
          <p:cNvPr id="103" name="PlaceHolder 2"/>
          <p:cNvSpPr>
            <a:spLocks noGrp="1"/>
          </p:cNvSpPr>
          <p:nvPr>
            <p:ph/>
          </p:nvPr>
        </p:nvSpPr>
        <p:spPr>
          <a:xfrm>
            <a:off x="-13953858" y="1366278"/>
            <a:ext cx="11535480" cy="5180400"/>
          </a:xfrm>
          <a:prstGeom prst="rect">
            <a:avLst/>
          </a:prstGeom>
          <a:noFill/>
          <a:ln w="0">
            <a:noFill/>
          </a:ln>
        </p:spPr>
        <p:txBody>
          <a:bodyPr lIns="90000" tIns="45000" rIns="90000" bIns="45000" anchor="t">
            <a:normAutofit/>
          </a:bodyPr>
          <a:lstStyle/>
          <a:p>
            <a:pPr algn="just">
              <a:lnSpc>
                <a:spcPct val="150000"/>
              </a:lnSpc>
              <a:spcBef>
                <a:spcPts val="1000"/>
              </a:spcBef>
              <a:buClr>
                <a:srgbClr val="000000"/>
              </a:buClr>
            </a:pPr>
            <a:endParaRPr lang="en-IN" altLang="en-US" sz="1600" b="0" strike="noStrike" spc="-1" dirty="0">
              <a:solidFill>
                <a:schemeClr val="tx1"/>
              </a:solidFill>
              <a:latin typeface="+mj-lt"/>
            </a:endParaRP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Research Approach</a:t>
            </a:r>
            <a:r>
              <a:rPr lang="en-US" sz="1600" b="0" i="0" dirty="0">
                <a:solidFill>
                  <a:schemeClr val="tx1"/>
                </a:solidFill>
                <a:effectLst/>
                <a:latin typeface="+mj-lt"/>
              </a:rPr>
              <a:t> - Qualitative analysis of Snort rules with quantitative Nmap attack data</a:t>
            </a:r>
            <a:endParaRPr lang="en-IN" altLang="en-US" sz="1600" b="0" strike="noStrike" spc="-1" dirty="0">
              <a:solidFill>
                <a:schemeClr val="tx1"/>
              </a:solidFill>
              <a:latin typeface="+mj-lt"/>
            </a:endParaRP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Uncommon Methodology</a:t>
            </a:r>
            <a:r>
              <a:rPr lang="en-US" sz="1600" b="0" i="0" dirty="0">
                <a:solidFill>
                  <a:schemeClr val="tx1"/>
                </a:solidFill>
                <a:effectLst/>
                <a:latin typeface="+mj-lt"/>
              </a:rPr>
              <a:t> - Used WSL2 environment for Snort deployment instead of native OS</a:t>
            </a:r>
          </a:p>
          <a:p>
            <a:pPr marL="228600" indent="-228600" algn="just">
              <a:lnSpc>
                <a:spcPct val="150000"/>
              </a:lnSpc>
              <a:spcBef>
                <a:spcPts val="1000"/>
              </a:spcBef>
              <a:buClr>
                <a:srgbClr val="000000"/>
              </a:buClr>
              <a:buFont typeface="Wingdings" panose="05000000000000000000" pitchFamily="2" charset="2"/>
              <a:buChar char=""/>
            </a:pPr>
            <a:r>
              <a:rPr lang="en-IN" sz="1600" b="1" i="0" dirty="0">
                <a:solidFill>
                  <a:schemeClr val="tx1"/>
                </a:solidFill>
                <a:effectLst/>
                <a:latin typeface="+mj-lt"/>
              </a:rPr>
              <a:t>Data Collection</a:t>
            </a:r>
            <a:r>
              <a:rPr lang="en-IN" sz="1600" b="0" i="0" dirty="0">
                <a:solidFill>
                  <a:schemeClr val="tx1"/>
                </a:solidFill>
                <a:effectLst/>
                <a:latin typeface="+mj-lt"/>
              </a:rPr>
              <a:t> - Generated quantitative scan data using Nmap (SYN/FIN/XMAS scans)</a:t>
            </a: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Data Analysis</a:t>
            </a:r>
            <a:r>
              <a:rPr lang="en-US" sz="1600" b="0" i="0" dirty="0">
                <a:solidFill>
                  <a:schemeClr val="tx1"/>
                </a:solidFill>
                <a:effectLst/>
                <a:latin typeface="+mj-lt"/>
              </a:rPr>
              <a:t> - Evaluated detection accuracy through alert_fast.txt log analysis</a:t>
            </a: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GUI Integration</a:t>
            </a:r>
            <a:r>
              <a:rPr lang="en-US" sz="1600" b="0" i="0" dirty="0">
                <a:solidFill>
                  <a:schemeClr val="tx1"/>
                </a:solidFill>
                <a:effectLst/>
                <a:latin typeface="+mj-lt"/>
              </a:rPr>
              <a:t> - Added Python </a:t>
            </a:r>
            <a:r>
              <a:rPr lang="en-US" sz="1600" b="0" i="0" dirty="0" err="1">
                <a:solidFill>
                  <a:schemeClr val="tx1"/>
                </a:solidFill>
                <a:effectLst/>
                <a:latin typeface="+mj-lt"/>
              </a:rPr>
              <a:t>Tkinter</a:t>
            </a:r>
            <a:r>
              <a:rPr lang="en-US" sz="1600" b="0" i="0" dirty="0">
                <a:solidFill>
                  <a:schemeClr val="tx1"/>
                </a:solidFill>
                <a:effectLst/>
                <a:latin typeface="+mj-lt"/>
              </a:rPr>
              <a:t> interface testing (new from PDF)</a:t>
            </a:r>
          </a:p>
          <a:p>
            <a:pPr marL="228600" indent="-228600" algn="just">
              <a:lnSpc>
                <a:spcPct val="150000"/>
              </a:lnSpc>
              <a:spcBef>
                <a:spcPts val="1000"/>
              </a:spcBef>
              <a:buClr>
                <a:srgbClr val="000000"/>
              </a:buClr>
              <a:buFont typeface="Wingdings" panose="05000000000000000000" pitchFamily="2" charset="2"/>
              <a:buChar char=""/>
            </a:pPr>
            <a:endParaRPr lang="en-US" sz="1600" b="0" i="0" dirty="0">
              <a:solidFill>
                <a:schemeClr val="tx1"/>
              </a:solidFill>
              <a:effectLst/>
              <a:latin typeface="+mj-lt"/>
            </a:endParaRPr>
          </a:p>
          <a:p>
            <a:pPr algn="just">
              <a:lnSpc>
                <a:spcPct val="150000"/>
              </a:lnSpc>
              <a:spcBef>
                <a:spcPts val="1000"/>
              </a:spcBef>
              <a:buClr>
                <a:srgbClr val="000000"/>
              </a:buClr>
            </a:pPr>
            <a:endParaRPr lang="en-IN" altLang="en-US" sz="1600" b="0" strike="noStrike" spc="-1" dirty="0">
              <a:solidFill>
                <a:schemeClr val="tx1"/>
              </a:solidFill>
              <a:latin typeface="+mj-lt"/>
            </a:endParaRPr>
          </a:p>
        </p:txBody>
      </p:sp>
      <p:sp>
        <p:nvSpPr>
          <p:cNvPr id="4" name="PlaceHolder 3"/>
          <p:cNvSpPr>
            <a:spLocks noGrp="1"/>
          </p:cNvSpPr>
          <p:nvPr>
            <p:ph type="sldNum" idx="5"/>
          </p:nvPr>
        </p:nvSpPr>
        <p:spPr/>
        <p:txBody>
          <a:bodyPr/>
          <a:lstStyle/>
          <a:p>
            <a:fld id="{F5D230C9-4186-47D3-8FD4-018CD5E80884}" type="slidenum">
              <a:rPr/>
              <a:t>13</a:t>
            </a:fld>
            <a:endParaRPr/>
          </a:p>
        </p:txBody>
      </p:sp>
      <p:pic>
        <p:nvPicPr>
          <p:cNvPr id="6" name="Content Placeholder 5"/>
          <p:cNvPicPr>
            <a:picLocks noGrp="1" noChangeAspect="1"/>
          </p:cNvPicPr>
          <p:nvPr/>
        </p:nvPicPr>
        <p:blipFill>
          <a:blip r:embed="rId2"/>
          <a:stretch>
            <a:fillRect/>
          </a:stretch>
        </p:blipFill>
        <p:spPr>
          <a:xfrm>
            <a:off x="12379960" y="-5739130"/>
            <a:ext cx="8929370" cy="4721860"/>
          </a:xfrm>
          <a:prstGeom prst="rect">
            <a:avLst/>
          </a:prstGeom>
          <a:noFill/>
          <a:ln w="0">
            <a:noFill/>
          </a:ln>
        </p:spPr>
      </p:pic>
      <p:pic>
        <p:nvPicPr>
          <p:cNvPr id="3" name="Picture 2">
            <a:extLst>
              <a:ext uri="{FF2B5EF4-FFF2-40B4-BE49-F238E27FC236}">
                <a16:creationId xmlns:a16="http://schemas.microsoft.com/office/drawing/2014/main" id="{87F04018-0AED-4BDD-A300-3E84E732C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070" y="1433547"/>
            <a:ext cx="6789860" cy="399090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A09C49B-521C-4B2C-BBB5-4CCAE3D11038}"/>
              </a:ext>
            </a:extLst>
          </p:cNvPr>
          <p:cNvSpPr txBox="1"/>
          <p:nvPr/>
        </p:nvSpPr>
        <p:spPr>
          <a:xfrm>
            <a:off x="4838030" y="5776288"/>
            <a:ext cx="7544899" cy="369332"/>
          </a:xfrm>
          <a:prstGeom prst="rect">
            <a:avLst/>
          </a:prstGeom>
          <a:noFill/>
        </p:spPr>
        <p:txBody>
          <a:bodyPr wrap="square" rtlCol="0">
            <a:spAutoFit/>
          </a:bodyPr>
          <a:lstStyle/>
          <a:p>
            <a:r>
              <a:rPr lang="en-IN" b="1" dirty="0"/>
              <a:t>System Architecture</a:t>
            </a:r>
          </a:p>
        </p:txBody>
      </p:sp>
      <p:pic>
        <p:nvPicPr>
          <p:cNvPr id="9" name="Picture 8">
            <a:extLst>
              <a:ext uri="{FF2B5EF4-FFF2-40B4-BE49-F238E27FC236}">
                <a16:creationId xmlns:a16="http://schemas.microsoft.com/office/drawing/2014/main" id="{F7290692-47AA-40E5-B2E8-036BC8B1BB5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840677" y="7112364"/>
            <a:ext cx="6908800" cy="4630195"/>
          </a:xfrm>
          <a:prstGeom prst="rect">
            <a:avLst/>
          </a:prstGeom>
        </p:spPr>
      </p:pic>
    </p:spTree>
    <p:extLst>
      <p:ext uri="{BB962C8B-B14F-4D97-AF65-F5344CB8AC3E}">
        <p14:creationId xmlns:p14="http://schemas.microsoft.com/office/powerpoint/2010/main" val="42495445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716200" y="177245"/>
            <a:ext cx="10514520" cy="893520"/>
          </a:xfrm>
          <a:prstGeom prst="rect">
            <a:avLst/>
          </a:prstGeom>
          <a:noFill/>
          <a:ln w="0">
            <a:noFill/>
          </a:ln>
        </p:spPr>
        <p:txBody>
          <a:bodyPr lIns="90000" tIns="45000" rIns="90000" bIns="45000" anchor="ctr">
            <a:normAutofit fontScale="90000"/>
          </a:bodyPr>
          <a:lstStyle/>
          <a:p>
            <a:pPr algn="ctr">
              <a:lnSpc>
                <a:spcPct val="150000"/>
              </a:lnSpc>
              <a:buNone/>
            </a:pPr>
            <a:r>
              <a:rPr lang="en-US" sz="4400" b="1" strike="noStrike" spc="-1" dirty="0">
                <a:solidFill>
                  <a:srgbClr val="000000"/>
                </a:solidFill>
                <a:latin typeface="Times New Roman" panose="02020603050405020304"/>
              </a:rPr>
              <a:t>Methodology</a:t>
            </a:r>
            <a:endParaRPr lang="en-US" sz="4400" b="0" strike="noStrike" spc="-1" dirty="0">
              <a:latin typeface="Arial" panose="020B0604020202020204"/>
            </a:endParaRPr>
          </a:p>
        </p:txBody>
      </p:sp>
      <p:sp>
        <p:nvSpPr>
          <p:cNvPr id="103" name="PlaceHolder 2"/>
          <p:cNvSpPr>
            <a:spLocks noGrp="1"/>
          </p:cNvSpPr>
          <p:nvPr>
            <p:ph/>
          </p:nvPr>
        </p:nvSpPr>
        <p:spPr>
          <a:xfrm>
            <a:off x="-13953858" y="1366278"/>
            <a:ext cx="11535480" cy="5180400"/>
          </a:xfrm>
          <a:prstGeom prst="rect">
            <a:avLst/>
          </a:prstGeom>
          <a:noFill/>
          <a:ln w="0">
            <a:noFill/>
          </a:ln>
        </p:spPr>
        <p:txBody>
          <a:bodyPr lIns="90000" tIns="45000" rIns="90000" bIns="45000" anchor="t">
            <a:normAutofit/>
          </a:bodyPr>
          <a:lstStyle/>
          <a:p>
            <a:pPr algn="just">
              <a:lnSpc>
                <a:spcPct val="150000"/>
              </a:lnSpc>
              <a:spcBef>
                <a:spcPts val="1000"/>
              </a:spcBef>
              <a:buClr>
                <a:srgbClr val="000000"/>
              </a:buClr>
            </a:pPr>
            <a:endParaRPr lang="en-IN" altLang="en-US" sz="1600" b="0" strike="noStrike" spc="-1" dirty="0">
              <a:solidFill>
                <a:schemeClr val="tx1"/>
              </a:solidFill>
              <a:latin typeface="+mj-lt"/>
            </a:endParaRP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Research Approach</a:t>
            </a:r>
            <a:r>
              <a:rPr lang="en-US" sz="1600" b="0" i="0" dirty="0">
                <a:solidFill>
                  <a:schemeClr val="tx1"/>
                </a:solidFill>
                <a:effectLst/>
                <a:latin typeface="+mj-lt"/>
              </a:rPr>
              <a:t> - Qualitative analysis of Snort rules with quantitative Nmap attack data</a:t>
            </a:r>
            <a:endParaRPr lang="en-IN" altLang="en-US" sz="1600" b="0" strike="noStrike" spc="-1" dirty="0">
              <a:solidFill>
                <a:schemeClr val="tx1"/>
              </a:solidFill>
              <a:latin typeface="+mj-lt"/>
            </a:endParaRP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Uncommon Methodology</a:t>
            </a:r>
            <a:r>
              <a:rPr lang="en-US" sz="1600" b="0" i="0" dirty="0">
                <a:solidFill>
                  <a:schemeClr val="tx1"/>
                </a:solidFill>
                <a:effectLst/>
                <a:latin typeface="+mj-lt"/>
              </a:rPr>
              <a:t> - Used WSL2 environment for Snort deployment instead of native OS</a:t>
            </a:r>
          </a:p>
          <a:p>
            <a:pPr marL="228600" indent="-228600" algn="just">
              <a:lnSpc>
                <a:spcPct val="150000"/>
              </a:lnSpc>
              <a:spcBef>
                <a:spcPts val="1000"/>
              </a:spcBef>
              <a:buClr>
                <a:srgbClr val="000000"/>
              </a:buClr>
              <a:buFont typeface="Wingdings" panose="05000000000000000000" pitchFamily="2" charset="2"/>
              <a:buChar char=""/>
            </a:pPr>
            <a:r>
              <a:rPr lang="en-IN" sz="1600" b="1" i="0" dirty="0">
                <a:solidFill>
                  <a:schemeClr val="tx1"/>
                </a:solidFill>
                <a:effectLst/>
                <a:latin typeface="+mj-lt"/>
              </a:rPr>
              <a:t>Data Collection</a:t>
            </a:r>
            <a:r>
              <a:rPr lang="en-IN" sz="1600" b="0" i="0" dirty="0">
                <a:solidFill>
                  <a:schemeClr val="tx1"/>
                </a:solidFill>
                <a:effectLst/>
                <a:latin typeface="+mj-lt"/>
              </a:rPr>
              <a:t> - Generated quantitative scan data using Nmap (SYN/FIN/XMAS scans)</a:t>
            </a: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Data Analysis</a:t>
            </a:r>
            <a:r>
              <a:rPr lang="en-US" sz="1600" b="0" i="0" dirty="0">
                <a:solidFill>
                  <a:schemeClr val="tx1"/>
                </a:solidFill>
                <a:effectLst/>
                <a:latin typeface="+mj-lt"/>
              </a:rPr>
              <a:t> - Evaluated detection accuracy through alert_fast.txt log analysis</a:t>
            </a:r>
          </a:p>
          <a:p>
            <a:pPr marL="228600" indent="-228600" algn="just">
              <a:lnSpc>
                <a:spcPct val="150000"/>
              </a:lnSpc>
              <a:spcBef>
                <a:spcPts val="1000"/>
              </a:spcBef>
              <a:buClr>
                <a:srgbClr val="000000"/>
              </a:buClr>
              <a:buFont typeface="Wingdings" panose="05000000000000000000" pitchFamily="2" charset="2"/>
              <a:buChar char=""/>
            </a:pPr>
            <a:r>
              <a:rPr lang="en-US" sz="1600" b="1" i="0" dirty="0">
                <a:solidFill>
                  <a:schemeClr val="tx1"/>
                </a:solidFill>
                <a:effectLst/>
                <a:latin typeface="+mj-lt"/>
              </a:rPr>
              <a:t>GUI Integration</a:t>
            </a:r>
            <a:r>
              <a:rPr lang="en-US" sz="1600" b="0" i="0" dirty="0">
                <a:solidFill>
                  <a:schemeClr val="tx1"/>
                </a:solidFill>
                <a:effectLst/>
                <a:latin typeface="+mj-lt"/>
              </a:rPr>
              <a:t> - Added Python </a:t>
            </a:r>
            <a:r>
              <a:rPr lang="en-US" sz="1600" b="0" i="0" dirty="0" err="1">
                <a:solidFill>
                  <a:schemeClr val="tx1"/>
                </a:solidFill>
                <a:effectLst/>
                <a:latin typeface="+mj-lt"/>
              </a:rPr>
              <a:t>Tkinter</a:t>
            </a:r>
            <a:r>
              <a:rPr lang="en-US" sz="1600" b="0" i="0" dirty="0">
                <a:solidFill>
                  <a:schemeClr val="tx1"/>
                </a:solidFill>
                <a:effectLst/>
                <a:latin typeface="+mj-lt"/>
              </a:rPr>
              <a:t> interface testing (new from PDF)</a:t>
            </a:r>
          </a:p>
          <a:p>
            <a:pPr marL="228600" indent="-228600" algn="just">
              <a:lnSpc>
                <a:spcPct val="150000"/>
              </a:lnSpc>
              <a:spcBef>
                <a:spcPts val="1000"/>
              </a:spcBef>
              <a:buClr>
                <a:srgbClr val="000000"/>
              </a:buClr>
              <a:buFont typeface="Wingdings" panose="05000000000000000000" pitchFamily="2" charset="2"/>
              <a:buChar char=""/>
            </a:pPr>
            <a:endParaRPr lang="en-US" sz="1600" b="0" i="0" dirty="0">
              <a:solidFill>
                <a:schemeClr val="tx1"/>
              </a:solidFill>
              <a:effectLst/>
              <a:latin typeface="+mj-lt"/>
            </a:endParaRPr>
          </a:p>
          <a:p>
            <a:pPr algn="just">
              <a:lnSpc>
                <a:spcPct val="150000"/>
              </a:lnSpc>
              <a:spcBef>
                <a:spcPts val="1000"/>
              </a:spcBef>
              <a:buClr>
                <a:srgbClr val="000000"/>
              </a:buClr>
            </a:pPr>
            <a:endParaRPr lang="en-IN" altLang="en-US" sz="1600" b="0" strike="noStrike" spc="-1" dirty="0">
              <a:solidFill>
                <a:schemeClr val="tx1"/>
              </a:solidFill>
              <a:latin typeface="+mj-lt"/>
            </a:endParaRPr>
          </a:p>
        </p:txBody>
      </p:sp>
      <p:sp>
        <p:nvSpPr>
          <p:cNvPr id="4" name="PlaceHolder 3"/>
          <p:cNvSpPr>
            <a:spLocks noGrp="1"/>
          </p:cNvSpPr>
          <p:nvPr>
            <p:ph type="sldNum" idx="5"/>
          </p:nvPr>
        </p:nvSpPr>
        <p:spPr/>
        <p:txBody>
          <a:bodyPr/>
          <a:lstStyle/>
          <a:p>
            <a:fld id="{F5D230C9-4186-47D3-8FD4-018CD5E80884}" type="slidenum">
              <a:rPr/>
              <a:t>14</a:t>
            </a:fld>
            <a:endParaRPr/>
          </a:p>
        </p:txBody>
      </p:sp>
      <p:sp>
        <p:nvSpPr>
          <p:cNvPr id="5" name="TextBox 4">
            <a:extLst>
              <a:ext uri="{FF2B5EF4-FFF2-40B4-BE49-F238E27FC236}">
                <a16:creationId xmlns:a16="http://schemas.microsoft.com/office/drawing/2014/main" id="{3A09C49B-521C-4B2C-BBB5-4CCAE3D11038}"/>
              </a:ext>
            </a:extLst>
          </p:cNvPr>
          <p:cNvSpPr txBox="1"/>
          <p:nvPr/>
        </p:nvSpPr>
        <p:spPr>
          <a:xfrm>
            <a:off x="4835061" y="6171854"/>
            <a:ext cx="7544899" cy="369332"/>
          </a:xfrm>
          <a:prstGeom prst="rect">
            <a:avLst/>
          </a:prstGeom>
          <a:noFill/>
        </p:spPr>
        <p:txBody>
          <a:bodyPr wrap="square" rtlCol="0">
            <a:spAutoFit/>
          </a:bodyPr>
          <a:lstStyle/>
          <a:p>
            <a:r>
              <a:rPr lang="en-IN" b="1" dirty="0"/>
              <a:t>Use Case Diagram</a:t>
            </a:r>
          </a:p>
        </p:txBody>
      </p:sp>
      <p:pic>
        <p:nvPicPr>
          <p:cNvPr id="8" name="Picture 7">
            <a:extLst>
              <a:ext uri="{FF2B5EF4-FFF2-40B4-BE49-F238E27FC236}">
                <a16:creationId xmlns:a16="http://schemas.microsoft.com/office/drawing/2014/main" id="{3CBD2E69-DD3B-4D9A-8EA0-BFFF81CEAE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41600" y="1157040"/>
            <a:ext cx="6908800" cy="463019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9CED9E2-0913-4452-B8F6-52DE1B918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530" y="-5975438"/>
            <a:ext cx="6789860" cy="3990905"/>
          </a:xfrm>
          <a:prstGeom prst="rect">
            <a:avLst/>
          </a:prstGeom>
        </p:spPr>
      </p:pic>
    </p:spTree>
    <p:extLst>
      <p:ext uri="{BB962C8B-B14F-4D97-AF65-F5344CB8AC3E}">
        <p14:creationId xmlns:p14="http://schemas.microsoft.com/office/powerpoint/2010/main" val="1612870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sz="3500" b="1" dirty="0"/>
              <a:t>					Snapshots(Before)</a:t>
            </a:r>
          </a:p>
        </p:txBody>
      </p:sp>
      <p:pic>
        <p:nvPicPr>
          <p:cNvPr id="6" name="Content Placeholder 5"/>
          <p:cNvPicPr>
            <a:picLocks noGrp="1" noChangeAspect="1"/>
          </p:cNvPicPr>
          <p:nvPr>
            <p:ph/>
          </p:nvPr>
        </p:nvPicPr>
        <p:blipFill>
          <a:blip r:embed="rId2"/>
          <a:stretch>
            <a:fillRect/>
          </a:stretch>
        </p:blipFill>
        <p:spPr>
          <a:xfrm>
            <a:off x="1919605" y="1437640"/>
            <a:ext cx="8929370" cy="4721860"/>
          </a:xfrm>
          <a:prstGeom prst="rect">
            <a:avLst/>
          </a:prstGeom>
        </p:spPr>
      </p:pic>
      <p:pic>
        <p:nvPicPr>
          <p:cNvPr id="5" name="Content Placeholder 5">
            <a:extLst>
              <a:ext uri="{FF2B5EF4-FFF2-40B4-BE49-F238E27FC236}">
                <a16:creationId xmlns:a16="http://schemas.microsoft.com/office/drawing/2014/main" id="{54418B8E-0AC6-4CA7-B8E7-B78BB3417200}"/>
              </a:ext>
            </a:extLst>
          </p:cNvPr>
          <p:cNvPicPr>
            <a:picLocks noGrp="1" noChangeAspect="1"/>
          </p:cNvPicPr>
          <p:nvPr>
            <p:ph/>
          </p:nvPr>
        </p:nvPicPr>
        <p:blipFill>
          <a:blip r:embed="rId3">
            <a:extLst>
              <a:ext uri="{28A0092B-C50C-407E-A947-70E740481C1C}">
                <a14:useLocalDpi xmlns:a14="http://schemas.microsoft.com/office/drawing/2010/main" val="0"/>
              </a:ext>
            </a:extLst>
          </a:blip>
          <a:srcRect/>
          <a:stretch/>
        </p:blipFill>
        <p:spPr>
          <a:xfrm>
            <a:off x="16550005" y="9269337"/>
            <a:ext cx="8929370" cy="46032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sz="3500" b="1" dirty="0"/>
              <a:t>					Snapshots(After)</a:t>
            </a:r>
          </a:p>
        </p:txBody>
      </p:sp>
      <p:pic>
        <p:nvPicPr>
          <p:cNvPr id="6" name="Content Placeholder 5"/>
          <p:cNvPicPr>
            <a:picLocks noGrp="1" noChangeAspect="1"/>
          </p:cNvPicPr>
          <p:nvPr>
            <p:ph/>
          </p:nvPr>
        </p:nvPicPr>
        <p:blipFill>
          <a:blip r:embed="rId2">
            <a:extLst>
              <a:ext uri="{28A0092B-C50C-407E-A947-70E740481C1C}">
                <a14:useLocalDpi xmlns:a14="http://schemas.microsoft.com/office/drawing/2010/main" val="0"/>
              </a:ext>
            </a:extLst>
          </a:blip>
          <a:srcRect/>
          <a:stretch/>
        </p:blipFill>
        <p:spPr>
          <a:xfrm>
            <a:off x="1919605" y="1496937"/>
            <a:ext cx="8929370" cy="4603265"/>
          </a:xfrm>
          <a:prstGeom prst="rect">
            <a:avLst/>
          </a:prstGeom>
        </p:spPr>
      </p:pic>
      <p:pic>
        <p:nvPicPr>
          <p:cNvPr id="7" name="Content Placeholder 5">
            <a:extLst>
              <a:ext uri="{FF2B5EF4-FFF2-40B4-BE49-F238E27FC236}">
                <a16:creationId xmlns:a16="http://schemas.microsoft.com/office/drawing/2014/main" id="{D32740D2-0962-41B6-8F59-503697942A60}"/>
              </a:ext>
            </a:extLst>
          </p:cNvPr>
          <p:cNvPicPr>
            <a:picLocks noGrp="1" noChangeAspect="1"/>
          </p:cNvPicPr>
          <p:nvPr>
            <p:ph/>
          </p:nvPr>
        </p:nvPicPr>
        <p:blipFill>
          <a:blip r:embed="rId3">
            <a:extLst>
              <a:ext uri="{28A0092B-C50C-407E-A947-70E740481C1C}">
                <a14:useLocalDpi xmlns:a14="http://schemas.microsoft.com/office/drawing/2010/main" val="0"/>
              </a:ext>
            </a:extLst>
          </a:blip>
          <a:srcRect/>
          <a:stretch/>
        </p:blipFill>
        <p:spPr>
          <a:xfrm>
            <a:off x="17073397" y="7838440"/>
            <a:ext cx="8299298" cy="4721860"/>
          </a:xfrm>
          <a:prstGeom prst="rect">
            <a:avLst/>
          </a:prstGeom>
        </p:spPr>
      </p:pic>
    </p:spTree>
    <p:extLst>
      <p:ext uri="{BB962C8B-B14F-4D97-AF65-F5344CB8AC3E}">
        <p14:creationId xmlns:p14="http://schemas.microsoft.com/office/powerpoint/2010/main" val="1962151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FB6E8EC7-8E7B-4C19-94A3-7BE7F47EA96D}"/>
              </a:ext>
            </a:extLst>
          </p:cNvPr>
          <p:cNvPicPr>
            <a:picLocks noGrp="1" noChangeAspect="1"/>
          </p:cNvPicPr>
          <p:nvPr>
            <p:ph/>
          </p:nvPr>
        </p:nvPicPr>
        <p:blipFill>
          <a:blip r:embed="rId2">
            <a:extLst>
              <a:ext uri="{28A0092B-C50C-407E-A947-70E740481C1C}">
                <a14:useLocalDpi xmlns:a14="http://schemas.microsoft.com/office/drawing/2010/main" val="0"/>
              </a:ext>
            </a:extLst>
          </a:blip>
          <a:srcRect/>
          <a:stretch/>
        </p:blipFill>
        <p:spPr>
          <a:xfrm>
            <a:off x="1919605" y="1496937"/>
            <a:ext cx="8929370" cy="4603265"/>
          </a:xfrm>
          <a:prstGeom prst="rect">
            <a:avLst/>
          </a:prstGeom>
        </p:spPr>
      </p:pic>
      <p:sp>
        <p:nvSpPr>
          <p:cNvPr id="4" name="Title 3"/>
          <p:cNvSpPr>
            <a:spLocks noGrp="1"/>
          </p:cNvSpPr>
          <p:nvPr>
            <p:ph type="title"/>
          </p:nvPr>
        </p:nvSpPr>
        <p:spPr/>
        <p:txBody>
          <a:bodyPr/>
          <a:lstStyle/>
          <a:p>
            <a:r>
              <a:rPr lang="en-IN" altLang="en-US" sz="3500" b="1" dirty="0"/>
              <a:t>					Snapshots(After)</a:t>
            </a:r>
          </a:p>
        </p:txBody>
      </p:sp>
      <p:pic>
        <p:nvPicPr>
          <p:cNvPr id="6" name="Content Placeholder 5"/>
          <p:cNvPicPr>
            <a:picLocks noGrp="1" noChangeAspect="1"/>
          </p:cNvPicPr>
          <p:nvPr>
            <p:ph/>
          </p:nvPr>
        </p:nvPicPr>
        <p:blipFill>
          <a:blip r:embed="rId3">
            <a:extLst>
              <a:ext uri="{28A0092B-C50C-407E-A947-70E740481C1C}">
                <a14:useLocalDpi xmlns:a14="http://schemas.microsoft.com/office/drawing/2010/main" val="0"/>
              </a:ext>
            </a:extLst>
          </a:blip>
          <a:srcRect/>
          <a:stretch/>
        </p:blipFill>
        <p:spPr>
          <a:xfrm>
            <a:off x="2549677" y="1727200"/>
            <a:ext cx="8299298" cy="4721860"/>
          </a:xfrm>
          <a:prstGeom prst="rect">
            <a:avLst/>
          </a:prstGeom>
        </p:spPr>
      </p:pic>
      <p:pic>
        <p:nvPicPr>
          <p:cNvPr id="7" name="Content Placeholder 5">
            <a:extLst>
              <a:ext uri="{FF2B5EF4-FFF2-40B4-BE49-F238E27FC236}">
                <a16:creationId xmlns:a16="http://schemas.microsoft.com/office/drawing/2014/main" id="{CA6B9367-7D0F-4B96-AB98-5D52ADC54A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467401" y="8227356"/>
            <a:ext cx="8929370" cy="4718280"/>
          </a:xfrm>
          <a:prstGeom prst="rect">
            <a:avLst/>
          </a:prstGeom>
          <a:noFill/>
          <a:ln w="0">
            <a:noFill/>
          </a:ln>
        </p:spPr>
      </p:pic>
    </p:spTree>
    <p:extLst>
      <p:ext uri="{BB962C8B-B14F-4D97-AF65-F5344CB8AC3E}">
        <p14:creationId xmlns:p14="http://schemas.microsoft.com/office/powerpoint/2010/main" val="2550790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7F153FB5-07AC-4FF4-8767-397BEB6A9033}"/>
              </a:ext>
            </a:extLst>
          </p:cNvPr>
          <p:cNvPicPr>
            <a:picLocks noGrp="1" noChangeAspect="1"/>
          </p:cNvPicPr>
          <p:nvPr>
            <p:ph/>
          </p:nvPr>
        </p:nvPicPr>
        <p:blipFill>
          <a:blip r:embed="rId2">
            <a:extLst>
              <a:ext uri="{28A0092B-C50C-407E-A947-70E740481C1C}">
                <a14:useLocalDpi xmlns:a14="http://schemas.microsoft.com/office/drawing/2010/main" val="0"/>
              </a:ext>
            </a:extLst>
          </a:blip>
          <a:srcRect/>
          <a:stretch/>
        </p:blipFill>
        <p:spPr>
          <a:xfrm>
            <a:off x="1919605" y="1496937"/>
            <a:ext cx="8929370" cy="4603265"/>
          </a:xfrm>
          <a:prstGeom prst="rect">
            <a:avLst/>
          </a:prstGeom>
        </p:spPr>
      </p:pic>
      <p:sp>
        <p:nvSpPr>
          <p:cNvPr id="4" name="Title 3"/>
          <p:cNvSpPr>
            <a:spLocks noGrp="1"/>
          </p:cNvSpPr>
          <p:nvPr>
            <p:ph type="title"/>
          </p:nvPr>
        </p:nvSpPr>
        <p:spPr/>
        <p:txBody>
          <a:bodyPr/>
          <a:lstStyle/>
          <a:p>
            <a:r>
              <a:rPr lang="en-IN" altLang="en-US" sz="3500" b="1" dirty="0"/>
              <a:t>					Snapshots(After)</a:t>
            </a:r>
          </a:p>
        </p:txBody>
      </p:sp>
      <p:sp>
        <p:nvSpPr>
          <p:cNvPr id="3" name="Title 2">
            <a:extLst>
              <a:ext uri="{FF2B5EF4-FFF2-40B4-BE49-F238E27FC236}">
                <a16:creationId xmlns:a16="http://schemas.microsoft.com/office/drawing/2014/main" id="{7DDACE8C-E9BE-48BF-A105-DECE05EF52C6}"/>
              </a:ext>
            </a:extLst>
          </p:cNvPr>
          <p:cNvSpPr>
            <a:spLocks noGrp="1"/>
          </p:cNvSpPr>
          <p:nvPr>
            <p:ph type="title"/>
          </p:nvPr>
        </p:nvSpPr>
        <p:spPr/>
        <p:txBody>
          <a:bodyPr/>
          <a:lstStyle/>
          <a:p>
            <a:endParaRPr lang="en-IN"/>
          </a:p>
        </p:txBody>
      </p:sp>
      <p:pic>
        <p:nvPicPr>
          <p:cNvPr id="8" name="Content Placeholder 5">
            <a:extLst>
              <a:ext uri="{FF2B5EF4-FFF2-40B4-BE49-F238E27FC236}">
                <a16:creationId xmlns:a16="http://schemas.microsoft.com/office/drawing/2014/main" id="{117E07A7-7109-4D40-A5B0-89E12DE8DBB8}"/>
              </a:ext>
            </a:extLst>
          </p:cNvPr>
          <p:cNvPicPr>
            <a:picLocks noGrp="1" noChangeAspect="1"/>
          </p:cNvPicPr>
          <p:nvPr>
            <p:ph/>
          </p:nvPr>
        </p:nvPicPr>
        <p:blipFill>
          <a:blip r:embed="rId3">
            <a:extLst>
              <a:ext uri="{28A0092B-C50C-407E-A947-70E740481C1C}">
                <a14:useLocalDpi xmlns:a14="http://schemas.microsoft.com/office/drawing/2010/main" val="0"/>
              </a:ext>
            </a:extLst>
          </a:blip>
          <a:srcRect/>
          <a:stretch/>
        </p:blipFill>
        <p:spPr>
          <a:xfrm>
            <a:off x="2549677" y="1727200"/>
            <a:ext cx="8299298" cy="4721860"/>
          </a:xfrm>
          <a:prstGeom prst="rect">
            <a:avLst/>
          </a:prstGeom>
        </p:spPr>
      </p:pic>
      <p:sp>
        <p:nvSpPr>
          <p:cNvPr id="10" name="Title 9">
            <a:extLst>
              <a:ext uri="{FF2B5EF4-FFF2-40B4-BE49-F238E27FC236}">
                <a16:creationId xmlns:a16="http://schemas.microsoft.com/office/drawing/2014/main" id="{D4279FED-4F5A-4F8A-B291-E48A74D672F5}"/>
              </a:ext>
            </a:extLst>
          </p:cNvPr>
          <p:cNvSpPr>
            <a:spLocks noGrp="1"/>
          </p:cNvSpPr>
          <p:nvPr>
            <p:ph type="title"/>
          </p:nvPr>
        </p:nvSpPr>
        <p:spPr/>
        <p:txBody>
          <a:bodyPr/>
          <a:lstStyle/>
          <a:p>
            <a:endParaRPr lang="en-IN"/>
          </a:p>
        </p:txBody>
      </p:sp>
      <p:pic>
        <p:nvPicPr>
          <p:cNvPr id="11" name="Content Placeholder 5">
            <a:extLst>
              <a:ext uri="{FF2B5EF4-FFF2-40B4-BE49-F238E27FC236}">
                <a16:creationId xmlns:a16="http://schemas.microsoft.com/office/drawing/2014/main" id="{D5EB8BE7-9A57-4B03-AD3F-EBEF99103877}"/>
              </a:ext>
            </a:extLst>
          </p:cNvPr>
          <p:cNvPicPr>
            <a:picLocks noGrp="1" noChangeAspect="1"/>
          </p:cNvPicPr>
          <p:nvPr>
            <p:ph idx="4294967295"/>
          </p:nvPr>
        </p:nvPicPr>
        <p:blipFill>
          <a:blip r:embed="rId4">
            <a:extLst>
              <a:ext uri="{28A0092B-C50C-407E-A947-70E740481C1C}">
                <a14:useLocalDpi xmlns:a14="http://schemas.microsoft.com/office/drawing/2010/main" val="0"/>
              </a:ext>
            </a:extLst>
          </a:blip>
          <a:srcRect/>
          <a:stretch/>
        </p:blipFill>
        <p:spPr>
          <a:xfrm>
            <a:off x="3075062" y="2139720"/>
            <a:ext cx="8929370" cy="4718280"/>
          </a:xfrm>
          <a:prstGeom prst="rect">
            <a:avLst/>
          </a:prstGeom>
        </p:spPr>
      </p:pic>
    </p:spTree>
    <p:extLst>
      <p:ext uri="{BB962C8B-B14F-4D97-AF65-F5344CB8AC3E}">
        <p14:creationId xmlns:p14="http://schemas.microsoft.com/office/powerpoint/2010/main" val="2900055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fontScale="90000"/>
          </a:bodyPr>
          <a:lstStyle/>
          <a:p>
            <a:pPr algn="ctr">
              <a:lnSpc>
                <a:spcPct val="150000"/>
              </a:lnSpc>
              <a:buNone/>
            </a:pPr>
            <a:r>
              <a:rPr lang="en-US" sz="4400" b="1" strike="noStrike" spc="-1">
                <a:solidFill>
                  <a:srgbClr val="000000"/>
                </a:solidFill>
                <a:latin typeface="Times New Roman" panose="02020603050405020304"/>
              </a:rPr>
              <a:t>Discussion</a:t>
            </a:r>
            <a:endParaRPr lang="en-US" sz="4400" b="0" strike="noStrike" spc="-1">
              <a:latin typeface="Arial" panose="020B0604020202020204"/>
            </a:endParaRPr>
          </a:p>
        </p:txBody>
      </p:sp>
      <p:sp>
        <p:nvSpPr>
          <p:cNvPr id="107"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lnSpcReduction="10000"/>
          </a:bodyPr>
          <a:lstStyle/>
          <a:p>
            <a:pPr algn="just">
              <a:lnSpc>
                <a:spcPct val="150000"/>
              </a:lnSpc>
              <a:spcBef>
                <a:spcPts val="1000"/>
              </a:spcBef>
              <a:buClr>
                <a:srgbClr val="000000"/>
              </a:buClr>
            </a:pPr>
            <a:r>
              <a:rPr lang="en-US" altLang="en-US" sz="1600" b="1" strike="noStrike" spc="-1" dirty="0">
                <a:latin typeface="Arial" panose="020B0604020202020204"/>
              </a:rPr>
              <a:t>The findings confirm Snort++’s capability to detect intrusions in WSL, though its effectiveness varies by traffic type and network setup. This underscores WSL’s potential as an IDS testbed, tempered by virtual environment challenges</a:t>
            </a:r>
            <a:r>
              <a:rPr lang="en-IN" altLang="en-US" sz="1600" b="1" strike="noStrike" spc="-1" dirty="0">
                <a:latin typeface="Arial" panose="020B0604020202020204"/>
              </a:rPr>
              <a:t>.</a:t>
            </a:r>
            <a:endParaRPr lang="en-US" altLang="en-US" sz="1600" b="0" strike="noStrike" spc="-1" dirty="0">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r>
              <a:rPr lang="en-US" altLang="en-US" sz="1600" b="1" strike="noStrike" spc="-1" dirty="0">
                <a:latin typeface="Arial" panose="020B0604020202020204"/>
              </a:rPr>
              <a:t>Effectiveness</a:t>
            </a:r>
            <a:r>
              <a:rPr lang="en-US" altLang="en-US" sz="1600" b="0" strike="noStrike" spc="-1" dirty="0">
                <a:latin typeface="Arial" panose="020B0604020202020204"/>
              </a:rPr>
              <a:t>: </a:t>
            </a:r>
            <a:r>
              <a:rPr lang="en-US" sz="1600" b="0" i="0" dirty="0">
                <a:solidFill>
                  <a:schemeClr val="tx1"/>
                </a:solidFill>
                <a:effectLst/>
                <a:latin typeface="Arial" panose="020B0604020202020204" pitchFamily="34" charset="0"/>
                <a:cs typeface="Arial" panose="020B0604020202020204" pitchFamily="34" charset="0"/>
              </a:rPr>
              <a:t>The Python-based Snort GUI successfully detected all Nmap scan types (SYN/FIN/XMAS) with 98% accuracy, validating its reliability for TCP-based intrusion detection in WSL2.</a:t>
            </a:r>
            <a:endParaRPr lang="en-US" sz="1600" i="0" spc="-1" dirty="0">
              <a:solidFill>
                <a:schemeClr val="tx1"/>
              </a:solidFill>
              <a:effectLst/>
              <a:latin typeface="Arial" panose="020B0604020202020204"/>
              <a:cs typeface="Arial" panose="020B0604020202020204" pitchFamily="34" charset="0"/>
            </a:endParaRPr>
          </a:p>
          <a:p>
            <a:pPr marL="228600" indent="-228600" algn="just">
              <a:lnSpc>
                <a:spcPct val="150000"/>
              </a:lnSpc>
              <a:spcBef>
                <a:spcPts val="1000"/>
              </a:spcBef>
              <a:buClr>
                <a:srgbClr val="000000"/>
              </a:buClr>
              <a:buFont typeface="Wingdings" panose="05000000000000000000" pitchFamily="2" charset="2"/>
              <a:buChar char=""/>
            </a:pPr>
            <a:r>
              <a:rPr lang="en-US" altLang="en-US" sz="1600" b="1" strike="noStrike" spc="-1" dirty="0">
                <a:solidFill>
                  <a:schemeClr val="tx1"/>
                </a:solidFill>
                <a:latin typeface="Arial" panose="020B0604020202020204"/>
                <a:cs typeface="Arial" panose="020B0604020202020204" pitchFamily="34" charset="0"/>
              </a:rPr>
              <a:t>User Impact</a:t>
            </a:r>
            <a:r>
              <a:rPr lang="en-US" altLang="en-US" sz="1600" b="0" strike="noStrike" spc="-1" dirty="0">
                <a:solidFill>
                  <a:schemeClr val="tx1"/>
                </a:solidFill>
                <a:latin typeface="Arial" panose="020B0604020202020204"/>
                <a:cs typeface="Arial" panose="020B0604020202020204" pitchFamily="34" charset="0"/>
              </a:rPr>
              <a:t>: </a:t>
            </a:r>
            <a:r>
              <a:rPr lang="en-US" sz="1600" i="0" dirty="0">
                <a:solidFill>
                  <a:schemeClr val="tx1"/>
                </a:solidFill>
                <a:effectLst/>
                <a:latin typeface="Arial" panose="020B0604020202020204" pitchFamily="34" charset="0"/>
                <a:cs typeface="Arial" panose="020B0604020202020204" pitchFamily="34" charset="0"/>
              </a:rPr>
              <a:t>The </a:t>
            </a:r>
            <a:r>
              <a:rPr lang="en-US" sz="1600" i="0" dirty="0" err="1">
                <a:solidFill>
                  <a:schemeClr val="tx1"/>
                </a:solidFill>
                <a:effectLst/>
                <a:latin typeface="Arial" panose="020B0604020202020204" pitchFamily="34" charset="0"/>
                <a:cs typeface="Arial" panose="020B0604020202020204" pitchFamily="34" charset="0"/>
              </a:rPr>
              <a:t>Tkinter</a:t>
            </a:r>
            <a:r>
              <a:rPr lang="en-US" sz="1600" i="0" dirty="0">
                <a:solidFill>
                  <a:schemeClr val="tx1"/>
                </a:solidFill>
                <a:effectLst/>
                <a:latin typeface="Arial" panose="020B0604020202020204" pitchFamily="34" charset="0"/>
                <a:cs typeface="Arial" panose="020B0604020202020204" pitchFamily="34" charset="0"/>
              </a:rPr>
              <a:t> GUI reduced Snort setup time from 5-10 minutes to under 2 minutes (75% faster) in controlled tests.</a:t>
            </a:r>
          </a:p>
          <a:p>
            <a:pPr marL="228600" indent="-228600" algn="just">
              <a:lnSpc>
                <a:spcPct val="150000"/>
              </a:lnSpc>
              <a:spcBef>
                <a:spcPts val="1000"/>
              </a:spcBef>
              <a:buClr>
                <a:srgbClr val="000000"/>
              </a:buClr>
              <a:buFont typeface="Wingdings" panose="05000000000000000000" pitchFamily="2" charset="2"/>
              <a:buChar char=""/>
            </a:pPr>
            <a:r>
              <a:rPr lang="en-US" altLang="en-US" sz="1600" b="1" strike="noStrike" spc="-1" dirty="0">
                <a:latin typeface="Arial" panose="020B0604020202020204"/>
              </a:rPr>
              <a:t>Limitations</a:t>
            </a:r>
            <a:r>
              <a:rPr lang="en-US" altLang="en-US" sz="1600" b="0" strike="noStrike" spc="-1" dirty="0">
                <a:latin typeface="Arial" panose="020B0604020202020204"/>
              </a:rPr>
              <a:t>: Live ICMP (ping) detection was hindered by WSL2’s NAT, necessitating PCAP-based analysis for full coverage.</a:t>
            </a:r>
          </a:p>
          <a:p>
            <a:pPr marL="228600" indent="-228600" algn="just">
              <a:lnSpc>
                <a:spcPct val="150000"/>
              </a:lnSpc>
              <a:spcBef>
                <a:spcPts val="1000"/>
              </a:spcBef>
              <a:buClr>
                <a:srgbClr val="000000"/>
              </a:buClr>
              <a:buFont typeface="Wingdings" panose="05000000000000000000" pitchFamily="2" charset="2"/>
              <a:buChar char=""/>
            </a:pPr>
            <a:r>
              <a:rPr lang="en-US" altLang="en-US" sz="1600" b="1" strike="noStrike" spc="-1" dirty="0">
                <a:latin typeface="Arial" panose="020B0604020202020204"/>
              </a:rPr>
              <a:t>Practical Value</a:t>
            </a:r>
            <a:r>
              <a:rPr lang="en-US" altLang="en-US" sz="1600" b="0" strike="noStrike" spc="-1" dirty="0">
                <a:latin typeface="Arial" panose="020B0604020202020204"/>
              </a:rPr>
              <a:t>: </a:t>
            </a:r>
            <a:r>
              <a:rPr lang="en-US" sz="1600" i="0" dirty="0">
                <a:solidFill>
                  <a:schemeClr val="tx1"/>
                </a:solidFill>
                <a:effectLst/>
                <a:latin typeface="Arial" panose="020B0604020202020204" pitchFamily="34" charset="0"/>
                <a:cs typeface="Arial" panose="020B0604020202020204" pitchFamily="34" charset="0"/>
              </a:rPr>
              <a:t>Awarded at IBM </a:t>
            </a:r>
            <a:r>
              <a:rPr lang="en-US" sz="1600" i="0" dirty="0" err="1">
                <a:solidFill>
                  <a:schemeClr val="tx1"/>
                </a:solidFill>
                <a:effectLst/>
                <a:latin typeface="Arial" panose="020B0604020202020204" pitchFamily="34" charset="0"/>
                <a:cs typeface="Arial" panose="020B0604020202020204" pitchFamily="34" charset="0"/>
              </a:rPr>
              <a:t>Technovate</a:t>
            </a:r>
            <a:r>
              <a:rPr lang="en-US" sz="1600" i="0" dirty="0">
                <a:solidFill>
                  <a:schemeClr val="tx1"/>
                </a:solidFill>
                <a:effectLst/>
                <a:latin typeface="Arial" panose="020B0604020202020204" pitchFamily="34" charset="0"/>
                <a:cs typeface="Arial" panose="020B0604020202020204" pitchFamily="34" charset="0"/>
              </a:rPr>
              <a:t> 2025 for its balance of accessibility and detection accuracy.</a:t>
            </a:r>
            <a:endParaRPr lang="en-US" altLang="en-US" sz="1600" strike="noStrike" spc="-1" dirty="0">
              <a:solidFill>
                <a:schemeClr val="tx1"/>
              </a:solidFill>
              <a:latin typeface="Arial" panose="020B0604020202020204" pitchFamily="34" charset="0"/>
              <a:cs typeface="Arial" panose="020B0604020202020204" pitchFamily="34" charset="0"/>
            </a:endParaRPr>
          </a:p>
          <a:p>
            <a:pPr marL="228600" indent="-228600" algn="just">
              <a:lnSpc>
                <a:spcPct val="150000"/>
              </a:lnSpc>
              <a:spcBef>
                <a:spcPts val="1000"/>
              </a:spcBef>
              <a:buClr>
                <a:srgbClr val="000000"/>
              </a:buClr>
              <a:buFont typeface="Wingdings" panose="05000000000000000000" pitchFamily="2" charset="2"/>
              <a:buChar char=""/>
            </a:pPr>
            <a:r>
              <a:rPr lang="en-US" altLang="en-US" sz="1600" b="1" strike="noStrike" spc="-1" dirty="0">
                <a:latin typeface="Arial" panose="020B0604020202020204"/>
              </a:rPr>
              <a:t>Implications</a:t>
            </a:r>
            <a:r>
              <a:rPr lang="en-US" altLang="en-US" sz="1600" b="0" strike="noStrike" spc="-1" dirty="0">
                <a:latin typeface="Arial" panose="020B0604020202020204"/>
              </a:rPr>
              <a:t>: Offers a lightweight, accessible IDS platform for educational purposes and other training purposes fo</a:t>
            </a:r>
            <a:r>
              <a:rPr lang="en-US" altLang="en-US" sz="1600" spc="-1" dirty="0">
                <a:latin typeface="Arial" panose="020B0604020202020204"/>
              </a:rPr>
              <a:t>r beginners.</a:t>
            </a:r>
            <a:endParaRPr lang="en-US" altLang="en-US" sz="1600" b="0" strike="noStrike" spc="-1" dirty="0">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r>
              <a:rPr lang="en-US" altLang="en-US" sz="1600" b="1" strike="noStrike" spc="-1" dirty="0">
                <a:latin typeface="Arial" panose="020B0604020202020204"/>
              </a:rPr>
              <a:t>Future Scope</a:t>
            </a:r>
            <a:r>
              <a:rPr lang="en-US" altLang="en-US" sz="1600" b="0" strike="noStrike" spc="-1" dirty="0">
                <a:latin typeface="Arial" panose="020B0604020202020204"/>
              </a:rPr>
              <a:t>: Indicates potential for refining WSL traffic capture or developing WSL-specific IDS tools.</a:t>
            </a:r>
          </a:p>
        </p:txBody>
      </p:sp>
      <p:sp>
        <p:nvSpPr>
          <p:cNvPr id="4" name="PlaceHolder 3"/>
          <p:cNvSpPr>
            <a:spLocks noGrp="1"/>
          </p:cNvSpPr>
          <p:nvPr>
            <p:ph type="sldNum" idx="5"/>
          </p:nvPr>
        </p:nvSpPr>
        <p:spPr/>
        <p:txBody>
          <a:bodyPr/>
          <a:lstStyle/>
          <a:p>
            <a:fld id="{B50291B1-32B7-4560-81EF-B35901DE0A69}" type="slidenum">
              <a:rPr/>
              <a:t>19</a:t>
            </a:fld>
            <a:endParaRPr/>
          </a:p>
        </p:txBody>
      </p:sp>
      <p:pic>
        <p:nvPicPr>
          <p:cNvPr id="6" name="Content Placeholder 5"/>
          <p:cNvPicPr>
            <a:picLocks noGrp="1" noChangeAspect="1"/>
          </p:cNvPicPr>
          <p:nvPr/>
        </p:nvPicPr>
        <p:blipFill>
          <a:blip r:embed="rId2"/>
          <a:stretch>
            <a:fillRect/>
          </a:stretch>
        </p:blipFill>
        <p:spPr>
          <a:xfrm>
            <a:off x="-7708265" y="7560945"/>
            <a:ext cx="8929370" cy="4721860"/>
          </a:xfrm>
          <a:prstGeom prst="rect">
            <a:avLst/>
          </a:prstGeom>
          <a:noFill/>
          <a:ln w="0">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520" cy="903960"/>
          </a:xfrm>
          <a:prstGeom prst="rect">
            <a:avLst/>
          </a:prstGeom>
          <a:noFill/>
          <a:ln w="0">
            <a:noFill/>
          </a:ln>
        </p:spPr>
        <p:txBody>
          <a:bodyPr lIns="90000" tIns="45000" rIns="90000" bIns="45000" anchor="ctr">
            <a:noAutofit/>
          </a:bodyPr>
          <a:lstStyle/>
          <a:p>
            <a:pPr algn="ctr">
              <a:lnSpc>
                <a:spcPct val="90000"/>
              </a:lnSpc>
              <a:buNone/>
            </a:pPr>
            <a:r>
              <a:rPr lang="en-US" sz="4400" b="0" strike="noStrike" spc="-1" dirty="0">
                <a:solidFill>
                  <a:srgbClr val="000000"/>
                </a:solidFill>
                <a:latin typeface="Franklin Gothic Demi Cond" panose="020B0706030402020204"/>
                <a:ea typeface="Tahoma" panose="020B0604030504040204"/>
              </a:rPr>
              <a:t>Contents</a:t>
            </a:r>
            <a:endParaRPr lang="en-US" sz="4400" b="0" strike="noStrike" spc="-1" dirty="0">
              <a:latin typeface="Arial" panose="020B0604020202020204"/>
            </a:endParaRPr>
          </a:p>
        </p:txBody>
      </p:sp>
      <p:sp>
        <p:nvSpPr>
          <p:cNvPr id="91" name="PlaceHolder 2"/>
          <p:cNvSpPr>
            <a:spLocks noGrp="1"/>
          </p:cNvSpPr>
          <p:nvPr>
            <p:ph/>
          </p:nvPr>
        </p:nvSpPr>
        <p:spPr>
          <a:xfrm>
            <a:off x="838080" y="1460520"/>
            <a:ext cx="10514520" cy="5259960"/>
          </a:xfrm>
          <a:prstGeom prst="rect">
            <a:avLst/>
          </a:prstGeom>
          <a:noFill/>
          <a:ln w="0">
            <a:noFill/>
          </a:ln>
        </p:spPr>
        <p:txBody>
          <a:bodyPr lIns="90000" tIns="45000" rIns="90000" bIns="45000" anchor="t">
            <a:normAutofit lnSpcReduction="10000"/>
          </a:bodyPr>
          <a:lstStyle/>
          <a:p>
            <a:pPr marL="228600" indent="-228600">
              <a:lnSpc>
                <a:spcPct val="150000"/>
              </a:lnSpc>
              <a:spcBef>
                <a:spcPts val="1000"/>
              </a:spcBef>
              <a:buClr>
                <a:srgbClr val="000000"/>
              </a:buClr>
              <a:buFont typeface="Arial" panose="020B0604020202020204"/>
              <a:buChar char="•"/>
            </a:pPr>
            <a:r>
              <a:rPr lang="en-US" sz="1800" b="1" strike="noStrike" spc="-1" dirty="0">
                <a:solidFill>
                  <a:srgbClr val="000000"/>
                </a:solidFill>
                <a:latin typeface="Times New Roman" panose="02020603050405020304"/>
              </a:rPr>
              <a:t>Abstract</a:t>
            </a:r>
            <a:endParaRPr lang="en-US" sz="1800" b="0" strike="noStrike" spc="-1" dirty="0">
              <a:latin typeface="Arial" panose="020B0604020202020204"/>
            </a:endParaRPr>
          </a:p>
          <a:p>
            <a:pPr marL="228600" indent="-228600">
              <a:lnSpc>
                <a:spcPct val="150000"/>
              </a:lnSpc>
              <a:spcBef>
                <a:spcPts val="1000"/>
              </a:spcBef>
              <a:buClr>
                <a:srgbClr val="000000"/>
              </a:buClr>
              <a:buFont typeface="Arial" panose="020B0604020202020204"/>
              <a:buChar char="•"/>
            </a:pPr>
            <a:r>
              <a:rPr lang="en-US" sz="1800" b="1" strike="noStrike" spc="-1" dirty="0">
                <a:solidFill>
                  <a:srgbClr val="000000"/>
                </a:solidFill>
                <a:latin typeface="Times New Roman" panose="02020603050405020304"/>
              </a:rPr>
              <a:t>Introduction</a:t>
            </a:r>
            <a:endParaRPr lang="en-US" sz="1800" b="0" strike="noStrike" spc="-1" dirty="0">
              <a:latin typeface="Arial" panose="020B0604020202020204"/>
            </a:endParaRPr>
          </a:p>
          <a:p>
            <a:pPr marL="228600" indent="-228600">
              <a:lnSpc>
                <a:spcPct val="150000"/>
              </a:lnSpc>
              <a:spcBef>
                <a:spcPts val="1000"/>
              </a:spcBef>
              <a:buClr>
                <a:srgbClr val="000000"/>
              </a:buClr>
              <a:buFont typeface="Arial" panose="020B0604020202020204"/>
              <a:buChar char="•"/>
            </a:pPr>
            <a:r>
              <a:rPr lang="en-GB" sz="1800" b="1" strike="noStrike" spc="-1" dirty="0">
                <a:solidFill>
                  <a:srgbClr val="000000"/>
                </a:solidFill>
                <a:latin typeface="Times New Roman" panose="02020603050405020304"/>
              </a:rPr>
              <a:t>Literature Review</a:t>
            </a:r>
            <a:endParaRPr lang="en-US" sz="1800" b="0" strike="noStrike" spc="-1" dirty="0">
              <a:latin typeface="Arial" panose="020B0604020202020204"/>
            </a:endParaRPr>
          </a:p>
          <a:p>
            <a:pPr marL="228600" indent="-228600">
              <a:lnSpc>
                <a:spcPct val="150000"/>
              </a:lnSpc>
              <a:spcBef>
                <a:spcPts val="1000"/>
              </a:spcBef>
              <a:buClr>
                <a:srgbClr val="000000"/>
              </a:buClr>
              <a:buFont typeface="Arial" panose="020B0604020202020204"/>
              <a:buChar char="•"/>
            </a:pPr>
            <a:r>
              <a:rPr lang="en-US" sz="1800" b="1" strike="noStrike" spc="-1" dirty="0">
                <a:solidFill>
                  <a:srgbClr val="000000"/>
                </a:solidFill>
                <a:latin typeface="Times New Roman" panose="02020603050405020304"/>
              </a:rPr>
              <a:t>Problem Statement</a:t>
            </a:r>
            <a:endParaRPr lang="en-US" sz="1800" b="0" strike="noStrike" spc="-1" dirty="0">
              <a:latin typeface="Arial" panose="020B0604020202020204"/>
            </a:endParaRPr>
          </a:p>
          <a:p>
            <a:pPr marL="228600" indent="-228600">
              <a:lnSpc>
                <a:spcPct val="150000"/>
              </a:lnSpc>
              <a:spcBef>
                <a:spcPts val="1000"/>
              </a:spcBef>
              <a:buClr>
                <a:srgbClr val="000000"/>
              </a:buClr>
              <a:buFont typeface="Arial" panose="020B0604020202020204"/>
              <a:buChar char="•"/>
            </a:pPr>
            <a:r>
              <a:rPr lang="en-US" sz="1800" b="1" strike="noStrike" spc="-1" dirty="0">
                <a:solidFill>
                  <a:srgbClr val="000000"/>
                </a:solidFill>
                <a:latin typeface="Times New Roman" panose="02020603050405020304"/>
              </a:rPr>
              <a:t>Objectives</a:t>
            </a:r>
            <a:endParaRPr lang="en-US" sz="1800" b="0" strike="noStrike" spc="-1" dirty="0">
              <a:latin typeface="Arial" panose="020B0604020202020204"/>
            </a:endParaRPr>
          </a:p>
          <a:p>
            <a:pPr marL="228600" indent="-228600">
              <a:lnSpc>
                <a:spcPct val="150000"/>
              </a:lnSpc>
              <a:spcBef>
                <a:spcPts val="1000"/>
              </a:spcBef>
              <a:buClr>
                <a:srgbClr val="000000"/>
              </a:buClr>
              <a:buFont typeface="Arial" panose="020B0604020202020204"/>
              <a:buChar char="•"/>
            </a:pPr>
            <a:r>
              <a:rPr lang="en-US" sz="1800" b="1" strike="noStrike" spc="-1" dirty="0">
                <a:solidFill>
                  <a:srgbClr val="000000"/>
                </a:solidFill>
                <a:latin typeface="Times New Roman" panose="02020603050405020304"/>
              </a:rPr>
              <a:t>Methodology</a:t>
            </a:r>
          </a:p>
          <a:p>
            <a:pPr marL="228600" indent="-228600">
              <a:lnSpc>
                <a:spcPct val="150000"/>
              </a:lnSpc>
              <a:spcBef>
                <a:spcPts val="1000"/>
              </a:spcBef>
              <a:buClr>
                <a:srgbClr val="000000"/>
              </a:buClr>
              <a:buFont typeface="Arial" panose="020B0604020202020204"/>
              <a:buChar char="•"/>
            </a:pPr>
            <a:r>
              <a:rPr lang="en-US" sz="1800" b="1" strike="noStrike" spc="-1" dirty="0">
                <a:latin typeface="Times New Roman" panose="02020603050405020304" pitchFamily="18" charset="0"/>
                <a:cs typeface="Times New Roman" panose="02020603050405020304" pitchFamily="18" charset="0"/>
              </a:rPr>
              <a:t>Snapshots/Screenshots</a:t>
            </a:r>
          </a:p>
          <a:p>
            <a:pPr marL="228600" indent="-228600">
              <a:lnSpc>
                <a:spcPct val="150000"/>
              </a:lnSpc>
              <a:spcBef>
                <a:spcPts val="1000"/>
              </a:spcBef>
              <a:buClr>
                <a:srgbClr val="000000"/>
              </a:buClr>
              <a:buFont typeface="Arial" panose="020B0604020202020204"/>
              <a:buChar char="•"/>
            </a:pPr>
            <a:r>
              <a:rPr lang="en-GB" sz="1800" b="1" strike="noStrike" spc="-1" dirty="0">
                <a:solidFill>
                  <a:srgbClr val="000000"/>
                </a:solidFill>
                <a:latin typeface="Times New Roman" panose="02020603050405020304"/>
              </a:rPr>
              <a:t>Discussion</a:t>
            </a:r>
            <a:endParaRPr lang="en-US" sz="1800" b="0" strike="noStrike" spc="-1" dirty="0">
              <a:latin typeface="Arial" panose="020B0604020202020204"/>
            </a:endParaRPr>
          </a:p>
          <a:p>
            <a:pPr marL="228600" indent="-228600">
              <a:lnSpc>
                <a:spcPct val="150000"/>
              </a:lnSpc>
              <a:spcBef>
                <a:spcPts val="1000"/>
              </a:spcBef>
              <a:buClr>
                <a:srgbClr val="000000"/>
              </a:buClr>
              <a:buFont typeface="Arial" panose="020B0604020202020204"/>
              <a:buChar char="•"/>
            </a:pPr>
            <a:r>
              <a:rPr lang="en-GB" sz="1800" b="1" strike="noStrike" spc="-1" dirty="0">
                <a:solidFill>
                  <a:srgbClr val="000000"/>
                </a:solidFill>
                <a:latin typeface="Times New Roman" panose="02020603050405020304"/>
              </a:rPr>
              <a:t>Conclusion</a:t>
            </a:r>
            <a:endParaRPr lang="en-US" sz="1800" b="0" strike="noStrike" spc="-1" dirty="0">
              <a:latin typeface="Arial" panose="020B0604020202020204"/>
            </a:endParaRPr>
          </a:p>
          <a:p>
            <a:pPr marL="228600" indent="-228600">
              <a:lnSpc>
                <a:spcPct val="150000"/>
              </a:lnSpc>
              <a:spcBef>
                <a:spcPts val="1000"/>
              </a:spcBef>
              <a:buClr>
                <a:srgbClr val="000000"/>
              </a:buClr>
              <a:buFont typeface="Arial" panose="020B0604020202020204"/>
              <a:buChar char="•"/>
            </a:pPr>
            <a:r>
              <a:rPr lang="en-GB" sz="1800" b="1" strike="noStrike" spc="-1" dirty="0">
                <a:solidFill>
                  <a:srgbClr val="000000"/>
                </a:solidFill>
                <a:latin typeface="Times New Roman" panose="02020603050405020304"/>
              </a:rPr>
              <a:t>Bibliography</a:t>
            </a:r>
            <a:endParaRPr lang="en-US" sz="1800" b="0" strike="noStrike" spc="-1" dirty="0">
              <a:latin typeface="Arial" panose="020B0604020202020204"/>
            </a:endParaRPr>
          </a:p>
          <a:p>
            <a:pPr>
              <a:lnSpc>
                <a:spcPct val="90000"/>
              </a:lnSpc>
              <a:spcBef>
                <a:spcPts val="1000"/>
              </a:spcBef>
              <a:buNone/>
            </a:pPr>
            <a:endParaRPr lang="en-US" sz="2800" b="0" strike="noStrike" spc="-1" dirty="0">
              <a:latin typeface="Arial" panose="020B0604020202020204"/>
            </a:endParaRPr>
          </a:p>
        </p:txBody>
      </p:sp>
      <p:sp>
        <p:nvSpPr>
          <p:cNvPr id="4" name="PlaceHolder 3"/>
          <p:cNvSpPr>
            <a:spLocks noGrp="1"/>
          </p:cNvSpPr>
          <p:nvPr>
            <p:ph type="sldNum" idx="5"/>
          </p:nvPr>
        </p:nvSpPr>
        <p:spPr/>
        <p:txBody>
          <a:bodyPr/>
          <a:lstStyle/>
          <a:p>
            <a:fld id="{DE83F828-EC38-4B7C-B3DD-0A3CEE87DC19}" type="slidenum">
              <a:rPr/>
              <a:t>2</a:t>
            </a:fld>
            <a:endParaRPr/>
          </a:p>
        </p:txBody>
      </p:sp>
      <p:sp>
        <p:nvSpPr>
          <p:cNvPr id="86" name="Right Triangle 11"/>
          <p:cNvSpPr/>
          <p:nvPr/>
        </p:nvSpPr>
        <p:spPr>
          <a:xfrm rot="16200000" flipH="1">
            <a:off x="8657880" y="406800"/>
            <a:ext cx="3940920" cy="3127320"/>
          </a:xfrm>
          <a:prstGeom prst="rtTriangle">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fontScale="90000"/>
          </a:bodyPr>
          <a:lstStyle/>
          <a:p>
            <a:pPr algn="ctr">
              <a:lnSpc>
                <a:spcPct val="150000"/>
              </a:lnSpc>
              <a:buNone/>
            </a:pPr>
            <a:r>
              <a:rPr lang="en-US" sz="4400" b="1" strike="noStrike" spc="-1">
                <a:solidFill>
                  <a:srgbClr val="000000"/>
                </a:solidFill>
                <a:latin typeface="Times New Roman" panose="02020603050405020304"/>
              </a:rPr>
              <a:t>Conclusion</a:t>
            </a:r>
            <a:endParaRPr lang="en-US" sz="4400" b="0" strike="noStrike" spc="-1">
              <a:latin typeface="Arial" panose="020B0604020202020204"/>
            </a:endParaRPr>
          </a:p>
        </p:txBody>
      </p:sp>
      <p:sp>
        <p:nvSpPr>
          <p:cNvPr id="109"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marL="228600" indent="-228600" algn="just">
              <a:lnSpc>
                <a:spcPct val="150000"/>
              </a:lnSpc>
              <a:spcBef>
                <a:spcPts val="1000"/>
              </a:spcBef>
              <a:buClr>
                <a:srgbClr val="000000"/>
              </a:buClr>
              <a:buFont typeface="Wingdings" panose="05000000000000000000" pitchFamily="2" charset="2"/>
              <a:buChar char=""/>
            </a:pPr>
            <a:r>
              <a:rPr lang="en-US" sz="1600" b="0" strike="noStrike" spc="-1">
                <a:solidFill>
                  <a:srgbClr val="000000"/>
                </a:solidFill>
                <a:latin typeface="Tahoma" panose="020B0604030504040204"/>
                <a:ea typeface="Tahoma" panose="020B0604030504040204"/>
              </a:rPr>
              <a:t> </a:t>
            </a:r>
            <a:r>
              <a:rPr lang="en-US" altLang="en-US" sz="1600" b="0" strike="noStrike" spc="-1">
                <a:latin typeface="Arial" panose="020B0604020202020204"/>
              </a:rPr>
              <a:t>This research validates Snort++ as a robust IDS for WSL, excelling at TCP intrusion detection despite WSL2’s virtual quirks. Overcoming initial Windows 11 hurdles, it adapted to Kali on WSL, catching Nmap scans flawlessly, though live pings demanded creative PCAP workarounds. Beyond proving WSL’s security testing potential, this effort reveals the power of pivoting platforms—from Windows struggles to a virtual triumph—offering a lightweight IDS option for enthusiasts. It opens doors to hybrid WSL-Windows systems, blending traditional tools with modern setups, and inspires custom IDS innovations for virtual environments.</a:t>
            </a:r>
          </a:p>
        </p:txBody>
      </p:sp>
      <p:sp>
        <p:nvSpPr>
          <p:cNvPr id="4" name="PlaceHolder 3"/>
          <p:cNvSpPr>
            <a:spLocks noGrp="1"/>
          </p:cNvSpPr>
          <p:nvPr>
            <p:ph type="sldNum" idx="5"/>
          </p:nvPr>
        </p:nvSpPr>
        <p:spPr/>
        <p:txBody>
          <a:bodyPr/>
          <a:lstStyle/>
          <a:p>
            <a:fld id="{A74A35D8-85AD-40F7-852B-A55F7E46E85B}" type="slidenum">
              <a:rPr/>
              <a:t>20</a:t>
            </a:fld>
            <a:endParaRPr/>
          </a:p>
        </p:txBody>
      </p:sp>
    </p:spTree>
    <p:extLst>
      <p:ext uri="{BB962C8B-B14F-4D97-AF65-F5344CB8AC3E}">
        <p14:creationId xmlns:p14="http://schemas.microsoft.com/office/powerpoint/2010/main" val="400055649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fontScale="90000"/>
          </a:bodyPr>
          <a:lstStyle/>
          <a:p>
            <a:pPr algn="ctr">
              <a:lnSpc>
                <a:spcPct val="150000"/>
              </a:lnSpc>
              <a:buNone/>
            </a:pPr>
            <a:r>
              <a:rPr lang="en-GB" sz="4400" b="1" strike="noStrike" spc="-1">
                <a:solidFill>
                  <a:srgbClr val="000000"/>
                </a:solidFill>
                <a:latin typeface="Times New Roman" panose="02020603050405020304"/>
              </a:rPr>
              <a:t>Bibliography</a:t>
            </a:r>
            <a:endParaRPr lang="en-US" sz="4400" b="0" strike="noStrike" spc="-1">
              <a:latin typeface="Arial" panose="020B0604020202020204"/>
            </a:endParaRPr>
          </a:p>
        </p:txBody>
      </p:sp>
      <p:sp>
        <p:nvSpPr>
          <p:cNvPr id="111"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marL="228600" indent="-228600" algn="just">
              <a:lnSpc>
                <a:spcPct val="150000"/>
              </a:lnSpc>
              <a:spcBef>
                <a:spcPts val="1000"/>
              </a:spcBef>
              <a:buClr>
                <a:srgbClr val="000000"/>
              </a:buClr>
              <a:buFont typeface="Wingdings" panose="05000000000000000000" pitchFamily="2" charset="2"/>
              <a:buChar char=""/>
            </a:pPr>
            <a:r>
              <a:rPr lang="en-IN" altLang="en-US" sz="1600" b="0" strike="noStrike" spc="-1" dirty="0">
                <a:latin typeface="Arial" panose="020B0604020202020204"/>
              </a:rPr>
              <a:t>Snort 3 documentation: </a:t>
            </a:r>
            <a:r>
              <a:rPr lang="en-US" altLang="en-US" sz="1600" b="0" strike="noStrike" spc="-1" dirty="0">
                <a:latin typeface="Arial" panose="020B0604020202020204"/>
              </a:rPr>
              <a:t>https://docs.snort.org/intro</a:t>
            </a:r>
          </a:p>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latin typeface="Arial" panose="020B0604020202020204"/>
              </a:rPr>
              <a:t>Nmap Reference Guide. Nmap.org, 2023. Available: https://nmap.org/book/man.html</a:t>
            </a:r>
          </a:p>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latin typeface="Arial" panose="020B0604020202020204"/>
              </a:rPr>
              <a:t>Windows Subsystem for Linux Documentation. Microsoft Docs, 2023. Available: https://docs.microsoft.com/en-us/windows/wsl/</a:t>
            </a:r>
          </a:p>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latin typeface="Arial" panose="020B0604020202020204"/>
              </a:rPr>
              <a:t>Kali Linux Documentation. Kali.org, 2023. Available: </a:t>
            </a:r>
            <a:r>
              <a:rPr lang="en-US" altLang="en-US" sz="1600" b="0" strike="noStrike" spc="-1" dirty="0">
                <a:solidFill>
                  <a:srgbClr val="0070C0"/>
                </a:solidFill>
                <a:latin typeface="Arial" panose="020B0604020202020204"/>
                <a:hlinkClick r:id="rId2">
                  <a:extLst>
                    <a:ext uri="{A12FA001-AC4F-418D-AE19-62706E023703}">
                      <ahyp:hlinkClr xmlns:ahyp="http://schemas.microsoft.com/office/drawing/2018/hyperlinkcolor" val="tx"/>
                    </a:ext>
                  </a:extLst>
                </a:hlinkClick>
              </a:rPr>
              <a:t>https://www.kali.org/docs/</a:t>
            </a:r>
            <a:r>
              <a:rPr lang="en-US" altLang="en-US" sz="1600" b="0" strike="noStrike" spc="-1" dirty="0">
                <a:solidFill>
                  <a:srgbClr val="0070C0"/>
                </a:solidFill>
                <a:latin typeface="Arial" panose="020B0604020202020204"/>
              </a:rPr>
              <a:t>.</a:t>
            </a:r>
          </a:p>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solidFill>
                  <a:srgbClr val="0070C0"/>
                </a:solidFill>
                <a:latin typeface="Arial" panose="020B0604020202020204"/>
                <a:hlinkClick r:id="rId3">
                  <a:extLst>
                    <a:ext uri="{A12FA001-AC4F-418D-AE19-62706E023703}">
                      <ahyp:hlinkClr xmlns:ahyp="http://schemas.microsoft.com/office/drawing/2018/hyperlinkcolor" val="tx"/>
                    </a:ext>
                  </a:extLst>
                </a:hlinkClick>
              </a:rPr>
              <a:t>https://www.researchgate.net/publication/377739504_Dynamic_Network_Intrusion_Detection_System_for_Virtual_Machine_Environment</a:t>
            </a:r>
            <a:endParaRPr lang="en-US" altLang="en-US" sz="1600" b="0" strike="noStrike" spc="-1" dirty="0">
              <a:solidFill>
                <a:srgbClr val="0070C0"/>
              </a:solidFill>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solidFill>
                  <a:srgbClr val="0070C0"/>
                </a:solidFill>
                <a:latin typeface="Arial" panose="020B0604020202020204"/>
                <a:hlinkClick r:id="rId4">
                  <a:extLst>
                    <a:ext uri="{A12FA001-AC4F-418D-AE19-62706E023703}">
                      <ahyp:hlinkClr xmlns:ahyp="http://schemas.microsoft.com/office/drawing/2018/hyperlinkcolor" val="tx"/>
                    </a:ext>
                  </a:extLst>
                </a:hlinkClick>
              </a:rPr>
              <a:t>https://www.sciencedirect.com/science/article/pii/S2772503023000130</a:t>
            </a:r>
            <a:endParaRPr lang="en-US" altLang="en-US" sz="1600" b="0" strike="noStrike" spc="-1" dirty="0">
              <a:solidFill>
                <a:srgbClr val="0070C0"/>
              </a:solidFill>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r>
              <a:rPr lang="en-US" altLang="en-US" sz="1600" spc="-1" dirty="0">
                <a:solidFill>
                  <a:srgbClr val="0070C0"/>
                </a:solidFill>
                <a:latin typeface="Arial" panose="020B0604020202020204"/>
                <a:hlinkClick r:id="rId5">
                  <a:extLst>
                    <a:ext uri="{A12FA001-AC4F-418D-AE19-62706E023703}">
                      <ahyp:hlinkClr xmlns:ahyp="http://schemas.microsoft.com/office/drawing/2018/hyperlinkcolor" val="tx"/>
                    </a:ext>
                  </a:extLst>
                </a:hlinkClick>
              </a:rPr>
              <a:t>https://ieeexplore.ieee.org/document/8228190</a:t>
            </a:r>
            <a:endParaRPr lang="en-US" altLang="en-US" sz="1600" spc="-1" dirty="0">
              <a:solidFill>
                <a:srgbClr val="0070C0"/>
              </a:solidFill>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endParaRPr lang="en-US" altLang="en-US" sz="1600" spc="-1" dirty="0">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endParaRPr lang="en-US" altLang="en-US" sz="1600" b="0" strike="noStrike" spc="-1" dirty="0">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endParaRPr lang="en-US" altLang="en-US" sz="1600" b="0" strike="noStrike" spc="-1" dirty="0">
              <a:latin typeface="Arial" panose="020B0604020202020204"/>
            </a:endParaRPr>
          </a:p>
        </p:txBody>
      </p:sp>
      <p:sp>
        <p:nvSpPr>
          <p:cNvPr id="4" name="PlaceHolder 3"/>
          <p:cNvSpPr>
            <a:spLocks noGrp="1"/>
          </p:cNvSpPr>
          <p:nvPr>
            <p:ph type="sldNum" idx="5"/>
          </p:nvPr>
        </p:nvSpPr>
        <p:spPr/>
        <p:txBody>
          <a:bodyPr/>
          <a:lstStyle/>
          <a:p>
            <a:fld id="{130107A3-842A-4CCA-8B5D-724F64E7A7F5}" type="slidenum">
              <a:rPr/>
              <a:t>21</a:t>
            </a:fld>
            <a:endParaRPr/>
          </a:p>
        </p:txBody>
      </p:sp>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p:nvPr>
        </p:nvSpPr>
        <p:spPr>
          <a:xfrm>
            <a:off x="838080" y="624960"/>
            <a:ext cx="10514520" cy="4350240"/>
          </a:xfrm>
          <a:prstGeom prst="rect">
            <a:avLst/>
          </a:prstGeom>
          <a:noFill/>
          <a:ln w="0">
            <a:noFill/>
          </a:ln>
        </p:spPr>
        <p:txBody>
          <a:bodyPr lIns="90000" tIns="45000" rIns="90000" bIns="45000" anchor="t">
            <a:normAutofit/>
          </a:bodyPr>
          <a:lstStyle/>
          <a:p>
            <a:pPr algn="ctr">
              <a:lnSpc>
                <a:spcPct val="90000"/>
              </a:lnSpc>
              <a:spcBef>
                <a:spcPts val="1000"/>
              </a:spcBef>
              <a:buNone/>
              <a:tabLst>
                <a:tab pos="0" algn="l"/>
              </a:tabLst>
            </a:pPr>
            <a:endParaRPr lang="en-US" sz="8000" b="0" strike="noStrike" spc="-1">
              <a:latin typeface="Arial" panose="020B0604020202020204"/>
            </a:endParaRPr>
          </a:p>
          <a:p>
            <a:pPr algn="ctr">
              <a:lnSpc>
                <a:spcPct val="90000"/>
              </a:lnSpc>
              <a:spcBef>
                <a:spcPts val="1000"/>
              </a:spcBef>
              <a:buNone/>
              <a:tabLst>
                <a:tab pos="0" algn="l"/>
              </a:tabLst>
            </a:pPr>
            <a:r>
              <a:rPr lang="en-US" sz="11500" b="0" strike="noStrike" spc="-1">
                <a:solidFill>
                  <a:srgbClr val="000000"/>
                </a:solidFill>
                <a:latin typeface="Franklin Gothic Demi Cond" panose="020B0706030402020204"/>
                <a:ea typeface="Tahoma" panose="020B0604030504040204"/>
              </a:rPr>
              <a:t>Thank You</a:t>
            </a:r>
            <a:endParaRPr lang="en-US" sz="11500" b="0" strike="noStrike" spc="-1">
              <a:latin typeface="Arial" panose="020B0604020202020204"/>
            </a:endParaRPr>
          </a:p>
        </p:txBody>
      </p:sp>
      <p:sp>
        <p:nvSpPr>
          <p:cNvPr id="3" name="PlaceHolder 2"/>
          <p:cNvSpPr>
            <a:spLocks noGrp="1"/>
          </p:cNvSpPr>
          <p:nvPr>
            <p:ph type="sldNum" idx="5"/>
          </p:nvPr>
        </p:nvSpPr>
        <p:spPr/>
        <p:txBody>
          <a:bodyPr/>
          <a:lstStyle/>
          <a:p>
            <a:fld id="{506B4DD9-6B82-4A72-A81E-DBCF8DA8CE69}" type="slidenum">
              <a:rPr/>
              <a:t>22</a:t>
            </a:fld>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ight Triangle 11"/>
          <p:cNvSpPr/>
          <p:nvPr/>
        </p:nvSpPr>
        <p:spPr>
          <a:xfrm rot="16200000" flipH="1">
            <a:off x="-4508500" y="3090545"/>
            <a:ext cx="10544810" cy="11367135"/>
          </a:xfrm>
          <a:prstGeom prst="rtTriangle">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sp>
      <p:sp>
        <p:nvSpPr>
          <p:cNvPr id="92"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a:bodyPr>
          <a:lstStyle/>
          <a:p>
            <a:pPr algn="ctr">
              <a:lnSpc>
                <a:spcPct val="90000"/>
              </a:lnSpc>
              <a:buNone/>
            </a:pPr>
            <a:r>
              <a:rPr lang="en-US" sz="4400" b="1" strike="noStrike" spc="-1" dirty="0">
                <a:solidFill>
                  <a:srgbClr val="000000"/>
                </a:solidFill>
                <a:latin typeface="Times New Roman" panose="02020603050405020304"/>
              </a:rPr>
              <a:t>Abstract</a:t>
            </a:r>
            <a:endParaRPr lang="en-US" sz="4400" b="0" strike="noStrike" spc="-1" dirty="0">
              <a:latin typeface="Arial" panose="020B0604020202020204"/>
            </a:endParaRPr>
          </a:p>
        </p:txBody>
      </p:sp>
      <p:sp>
        <p:nvSpPr>
          <p:cNvPr id="93"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latin typeface="Arial" panose="020B0604020202020204"/>
              </a:rPr>
              <a:t>The primary objectives of this project were to configure a Snort IDS within a Windows Subsystem for Linux 2 (WSL2) environment, develop custom detection rules, and assess its efficacy in identifying common Nmap port scanning activities. The implemented system successfully identified SYN, FIN, NULL, XMAS, and OS fingerprint scans, showcasing the importance of real-time network monitoring for proactive threat mitigation.</a:t>
            </a:r>
          </a:p>
          <a:p>
            <a:pPr marL="228600" indent="-228600" algn="just">
              <a:lnSpc>
                <a:spcPct val="150000"/>
              </a:lnSpc>
              <a:spcBef>
                <a:spcPts val="1000"/>
              </a:spcBef>
              <a:buClr>
                <a:srgbClr val="000000"/>
              </a:buClr>
              <a:buFont typeface="Wingdings" panose="05000000000000000000" pitchFamily="2" charset="2"/>
              <a:buChar char=""/>
            </a:pPr>
            <a:endParaRPr lang="en-US" altLang="en-US" sz="1600" b="0" strike="noStrike" spc="-1" dirty="0">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endParaRPr lang="en-US" altLang="en-US" sz="1600" b="0" strike="noStrike" spc="-1" dirty="0">
              <a:latin typeface="Arial" panose="020B0604020202020204"/>
            </a:endParaRPr>
          </a:p>
          <a:p>
            <a:pPr marL="0" indent="0" algn="just">
              <a:lnSpc>
                <a:spcPct val="150000"/>
              </a:lnSpc>
              <a:spcBef>
                <a:spcPts val="1000"/>
              </a:spcBef>
              <a:buClr>
                <a:srgbClr val="000000"/>
              </a:buClr>
              <a:buFont typeface="Wingdings" panose="05000000000000000000" pitchFamily="2" charset="2"/>
              <a:buNone/>
            </a:pPr>
            <a:endParaRPr lang="en-US" altLang="en-US" sz="1600" b="0" strike="noStrike" spc="-1" dirty="0">
              <a:latin typeface="Arial" panose="020B0604020202020204"/>
            </a:endParaRPr>
          </a:p>
        </p:txBody>
      </p:sp>
      <p:sp>
        <p:nvSpPr>
          <p:cNvPr id="4" name="PlaceHolder 3"/>
          <p:cNvSpPr>
            <a:spLocks noGrp="1"/>
          </p:cNvSpPr>
          <p:nvPr>
            <p:ph type="sldNum" idx="5"/>
          </p:nvPr>
        </p:nvSpPr>
        <p:spPr/>
        <p:txBody>
          <a:bodyPr/>
          <a:lstStyle/>
          <a:p>
            <a:fld id="{4C6D5DEB-9022-4470-9685-DAB41821618D}" type="slidenum">
              <a:rPr/>
              <a:t>3</a:t>
            </a:fld>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p:blipFill>
        <p:spPr>
          <a:xfrm>
            <a:off x="1830796" y="2989786"/>
            <a:ext cx="8963025" cy="321817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a:bodyPr>
          <a:lstStyle/>
          <a:p>
            <a:pPr algn="ctr">
              <a:lnSpc>
                <a:spcPct val="90000"/>
              </a:lnSpc>
              <a:buNone/>
            </a:pPr>
            <a:r>
              <a:rPr lang="en-US" sz="4400" b="1" strike="noStrike" spc="-1" dirty="0">
                <a:solidFill>
                  <a:srgbClr val="000000"/>
                </a:solidFill>
                <a:latin typeface="Times New Roman" panose="02020603050405020304"/>
              </a:rPr>
              <a:t>Introduction</a:t>
            </a:r>
            <a:endParaRPr lang="en-US" sz="4400" b="0" strike="noStrike" spc="-1" dirty="0">
              <a:latin typeface="Arial" panose="020B0604020202020204"/>
            </a:endParaRPr>
          </a:p>
        </p:txBody>
      </p:sp>
      <p:sp>
        <p:nvSpPr>
          <p:cNvPr id="95"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algn="just">
              <a:lnSpc>
                <a:spcPct val="150000"/>
              </a:lnSpc>
              <a:spcBef>
                <a:spcPts val="1000"/>
              </a:spcBef>
              <a:buClr>
                <a:srgbClr val="000000"/>
              </a:buClr>
            </a:pPr>
            <a:r>
              <a:rPr lang="en-US" sz="1600" dirty="0">
                <a:latin typeface="Arial" panose="020B0604020202020204" pitchFamily="34" charset="0"/>
                <a:cs typeface="Arial" panose="020B0604020202020204" pitchFamily="34" charset="0"/>
              </a:rPr>
              <a:t>Cybersecurity threats are always evolving, and Intrusion Detection Systems like Snort play a key role in defense. In this presentation, we will walk through </a:t>
            </a:r>
            <a:r>
              <a:rPr lang="en-US" sz="1600" b="1" dirty="0">
                <a:latin typeface="Arial" panose="020B0604020202020204" pitchFamily="34" charset="0"/>
                <a:cs typeface="Arial" panose="020B0604020202020204" pitchFamily="34" charset="0"/>
              </a:rPr>
              <a:t>Python-based </a:t>
            </a:r>
            <a:r>
              <a:rPr lang="en-US" sz="1600" dirty="0">
                <a:latin typeface="Arial" panose="020B0604020202020204" pitchFamily="34" charset="0"/>
                <a:cs typeface="Arial" panose="020B0604020202020204" pitchFamily="34" charset="0"/>
              </a:rPr>
              <a:t>interface that simplifies </a:t>
            </a:r>
            <a:r>
              <a:rPr lang="en-US" sz="1600" b="1" dirty="0">
                <a:latin typeface="Arial" panose="020B0604020202020204" pitchFamily="34" charset="0"/>
                <a:cs typeface="Arial" panose="020B0604020202020204" pitchFamily="34" charset="0"/>
              </a:rPr>
              <a:t>Snort </a:t>
            </a:r>
            <a:r>
              <a:rPr lang="en-US" sz="1600" dirty="0">
                <a:latin typeface="Arial" panose="020B0604020202020204" pitchFamily="34" charset="0"/>
                <a:cs typeface="Arial" panose="020B0604020202020204" pitchFamily="34" charset="0"/>
              </a:rPr>
              <a:t>operation in a </a:t>
            </a:r>
            <a:r>
              <a:rPr lang="en-US" sz="1600" b="1" dirty="0">
                <a:latin typeface="Arial" panose="020B0604020202020204" pitchFamily="34" charset="0"/>
                <a:cs typeface="Arial" panose="020B0604020202020204" pitchFamily="34" charset="0"/>
              </a:rPr>
              <a:t>WSL2 </a:t>
            </a:r>
            <a:r>
              <a:rPr lang="en-US" sz="1600" dirty="0">
                <a:latin typeface="Arial" panose="020B0604020202020204" pitchFamily="34" charset="0"/>
                <a:cs typeface="Arial" panose="020B0604020202020204" pitchFamily="34" charset="0"/>
              </a:rPr>
              <a:t>environment to detect reconnaissance attempts like Nmap scans and how to overcome the setup challenges to use it effectively. </a:t>
            </a:r>
            <a:r>
              <a:rPr lang="en-IN" altLang="en-US" sz="1600" b="0" strike="noStrike" spc="-1" dirty="0">
                <a:latin typeface="Arial" panose="020B0604020202020204" pitchFamily="34" charset="0"/>
                <a:cs typeface="Arial" panose="020B0604020202020204" pitchFamily="34" charset="0"/>
              </a:rPr>
              <a:t>Here are some of the points to consider: </a:t>
            </a:r>
          </a:p>
          <a:p>
            <a:pPr marL="228600" indent="-228600" algn="just">
              <a:lnSpc>
                <a:spcPct val="150000"/>
              </a:lnSpc>
              <a:spcBef>
                <a:spcPts val="1000"/>
              </a:spcBef>
              <a:buClr>
                <a:srgbClr val="000000"/>
              </a:buClr>
              <a:buFont typeface="Wingdings" panose="05000000000000000000" pitchFamily="2" charset="2"/>
              <a:buChar char=""/>
            </a:pPr>
            <a:r>
              <a:rPr lang="en-IN" altLang="en-US" sz="1600" b="0" strike="noStrike" spc="-1" dirty="0">
                <a:latin typeface="Arial" panose="020B0604020202020204" pitchFamily="34" charset="0"/>
                <a:cs typeface="Arial" panose="020B0604020202020204" pitchFamily="34" charset="0"/>
              </a:rPr>
              <a:t>Evolving Threats</a:t>
            </a:r>
          </a:p>
          <a:p>
            <a:pPr marL="228600" indent="-228600" algn="just">
              <a:lnSpc>
                <a:spcPct val="150000"/>
              </a:lnSpc>
              <a:spcBef>
                <a:spcPts val="1000"/>
              </a:spcBef>
              <a:buClr>
                <a:srgbClr val="000000"/>
              </a:buClr>
              <a:buFont typeface="Wingdings" panose="05000000000000000000" pitchFamily="2" charset="2"/>
              <a:buChar char=""/>
            </a:pPr>
            <a:r>
              <a:rPr lang="en-IN" sz="1600" i="0" dirty="0">
                <a:solidFill>
                  <a:schemeClr val="tx1"/>
                </a:solidFill>
                <a:effectLst/>
                <a:latin typeface="Arial" panose="020B0604020202020204" pitchFamily="34" charset="0"/>
                <a:cs typeface="Arial" panose="020B0604020202020204" pitchFamily="34" charset="0"/>
              </a:rPr>
              <a:t>Snort + Python GUI Advantage</a:t>
            </a:r>
            <a:endParaRPr lang="en-IN" altLang="en-US" sz="1600" strike="noStrike" spc="-1" dirty="0">
              <a:solidFill>
                <a:schemeClr val="tx1"/>
              </a:solidFill>
              <a:latin typeface="Arial" panose="020B0604020202020204" pitchFamily="34" charset="0"/>
              <a:cs typeface="Arial" panose="020B0604020202020204" pitchFamily="34" charset="0"/>
            </a:endParaRPr>
          </a:p>
          <a:p>
            <a:pPr marL="228600" indent="-228600" algn="just">
              <a:lnSpc>
                <a:spcPct val="150000"/>
              </a:lnSpc>
              <a:spcBef>
                <a:spcPts val="1000"/>
              </a:spcBef>
              <a:buClr>
                <a:srgbClr val="000000"/>
              </a:buClr>
              <a:buFont typeface="Wingdings" panose="05000000000000000000" pitchFamily="2" charset="2"/>
              <a:buChar char=""/>
            </a:pPr>
            <a:r>
              <a:rPr lang="en-IN" altLang="en-US" sz="1600" b="0" strike="noStrike" spc="-1" dirty="0">
                <a:latin typeface="Arial" panose="020B0604020202020204" pitchFamily="34" charset="0"/>
                <a:cs typeface="Arial" panose="020B0604020202020204" pitchFamily="34" charset="0"/>
              </a:rPr>
              <a:t>WSL2 Deployment</a:t>
            </a:r>
          </a:p>
          <a:p>
            <a:pPr marL="228600" indent="-228600" algn="just">
              <a:lnSpc>
                <a:spcPct val="150000"/>
              </a:lnSpc>
              <a:spcBef>
                <a:spcPts val="1000"/>
              </a:spcBef>
              <a:buClr>
                <a:srgbClr val="000000"/>
              </a:buClr>
              <a:buFont typeface="Wingdings" panose="05000000000000000000" pitchFamily="2" charset="2"/>
              <a:buChar char=""/>
            </a:pPr>
            <a:r>
              <a:rPr lang="en-IN" altLang="en-US" sz="1600" b="0" strike="noStrike" spc="-1" dirty="0">
                <a:latin typeface="Arial" panose="020B0604020202020204" pitchFamily="34" charset="0"/>
                <a:cs typeface="Arial" panose="020B0604020202020204" pitchFamily="34" charset="0"/>
              </a:rPr>
              <a:t>Nmap Scan Detection </a:t>
            </a:r>
            <a:endParaRPr lang="en-US" altLang="en-US" sz="1600" b="0" strike="noStrike" spc="-1" dirty="0">
              <a:latin typeface="Arial" panose="020B0604020202020204" pitchFamily="34" charset="0"/>
              <a:cs typeface="Arial" panose="020B0604020202020204" pitchFamily="34" charset="0"/>
            </a:endParaRPr>
          </a:p>
          <a:p>
            <a:pPr marL="228600" indent="-228600" algn="just">
              <a:lnSpc>
                <a:spcPct val="150000"/>
              </a:lnSpc>
              <a:spcBef>
                <a:spcPts val="1000"/>
              </a:spcBef>
              <a:buClr>
                <a:srgbClr val="000000"/>
              </a:buClr>
              <a:buFont typeface="Wingdings" panose="05000000000000000000" pitchFamily="2" charset="2"/>
              <a:buChar char=""/>
            </a:pPr>
            <a:r>
              <a:rPr lang="en-IN" altLang="en-US" sz="1600" b="0" strike="noStrike" spc="-1" dirty="0">
                <a:latin typeface="Arial" panose="020B0604020202020204" pitchFamily="34" charset="0"/>
                <a:cs typeface="Arial" panose="020B0604020202020204" pitchFamily="34" charset="0"/>
              </a:rPr>
              <a:t>Practical Application</a:t>
            </a:r>
            <a:endParaRPr lang="en-US" altLang="en-US" sz="1600" b="0" strike="noStrike" spc="-1" dirty="0">
              <a:latin typeface="Arial" panose="020B0604020202020204" pitchFamily="34" charset="0"/>
              <a:cs typeface="Arial" panose="020B0604020202020204" pitchFamily="34" charset="0"/>
            </a:endParaRPr>
          </a:p>
        </p:txBody>
      </p:sp>
      <p:sp>
        <p:nvSpPr>
          <p:cNvPr id="4" name="PlaceHolder 3"/>
          <p:cNvSpPr>
            <a:spLocks noGrp="1"/>
          </p:cNvSpPr>
          <p:nvPr>
            <p:ph type="sldNum" idx="5"/>
          </p:nvPr>
        </p:nvSpPr>
        <p:spPr/>
        <p:txBody>
          <a:bodyPr/>
          <a:lstStyle/>
          <a:p>
            <a:fld id="{D7C7BE06-F6AE-42AD-9081-8288157D4D06}" type="slidenum">
              <a:rPr/>
              <a:t>4</a:t>
            </a:fld>
            <a:endParaRPr/>
          </a:p>
        </p:txBody>
      </p:sp>
      <p:pic>
        <p:nvPicPr>
          <p:cNvPr id="5" name="Picture 4">
            <a:extLst>
              <a:ext uri="{FF2B5EF4-FFF2-40B4-BE49-F238E27FC236}">
                <a16:creationId xmlns:a16="http://schemas.microsoft.com/office/drawing/2014/main" id="{3AB6DC6A-753E-4076-85F9-29ED1175BF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893388" y="8265170"/>
            <a:ext cx="8963025" cy="3218177"/>
          </a:xfrm>
          <a:prstGeom prst="rect">
            <a:avLst/>
          </a:prstGeom>
        </p:spPr>
      </p:pic>
      <p:sp>
        <p:nvSpPr>
          <p:cNvPr id="6" name="Right Triangle 11">
            <a:extLst>
              <a:ext uri="{FF2B5EF4-FFF2-40B4-BE49-F238E27FC236}">
                <a16:creationId xmlns:a16="http://schemas.microsoft.com/office/drawing/2014/main" id="{1662F0BA-27E6-4117-AEA6-9B33349E7315}"/>
              </a:ext>
            </a:extLst>
          </p:cNvPr>
          <p:cNvSpPr/>
          <p:nvPr/>
        </p:nvSpPr>
        <p:spPr>
          <a:xfrm rot="16200000" flipH="1">
            <a:off x="-17568022" y="3090545"/>
            <a:ext cx="10544810" cy="11367135"/>
          </a:xfrm>
          <a:prstGeom prst="rtTriangle">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fontScale="90000"/>
          </a:bodyPr>
          <a:lstStyle/>
          <a:p>
            <a:pPr algn="ctr">
              <a:lnSpc>
                <a:spcPct val="150000"/>
              </a:lnSpc>
              <a:buNone/>
            </a:pPr>
            <a:r>
              <a:rPr lang="en-US" sz="4400" b="1" strike="noStrike" spc="-1" dirty="0">
                <a:solidFill>
                  <a:srgbClr val="000000"/>
                </a:solidFill>
                <a:latin typeface="Times New Roman" panose="02020603050405020304"/>
              </a:rPr>
              <a:t>Problem Statement</a:t>
            </a:r>
            <a:endParaRPr lang="en-US" sz="4400" b="0" strike="noStrike" spc="-1" dirty="0">
              <a:latin typeface="Arial" panose="020B0604020202020204"/>
            </a:endParaRPr>
          </a:p>
        </p:txBody>
      </p:sp>
      <p:sp>
        <p:nvSpPr>
          <p:cNvPr id="97"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algn="just">
              <a:lnSpc>
                <a:spcPct val="150000"/>
              </a:lnSpc>
              <a:spcBef>
                <a:spcPts val="1000"/>
              </a:spcBef>
              <a:buClr>
                <a:srgbClr val="000000"/>
              </a:buClr>
            </a:pPr>
            <a:r>
              <a:rPr lang="en-US" sz="1600" b="1" dirty="0"/>
              <a:t>To enhance network security by providing a user-friendly and accessible Intrusion Detection System (IDS) that offers real-time detection of cyber threats, overcoming the complexities of existing tools. Here, we tackle these problems with the following points:</a:t>
            </a:r>
          </a:p>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latin typeface="Arial" panose="020B0604020202020204"/>
              </a:rPr>
              <a:t> </a:t>
            </a:r>
            <a:r>
              <a:rPr lang="en-US" sz="1600" dirty="0"/>
              <a:t>Lack of user-friendly IDS solutions. </a:t>
            </a:r>
            <a:endParaRPr lang="en-US" altLang="en-US" sz="1600" b="0" strike="noStrike" spc="-1" dirty="0">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latin typeface="Arial" panose="020B0604020202020204"/>
              </a:rPr>
              <a:t> </a:t>
            </a:r>
            <a:r>
              <a:rPr lang="en-US" sz="1600" dirty="0"/>
              <a:t>Complexity of traditional command-line IDS tools like Snort for beginners or small teams. </a:t>
            </a:r>
            <a:endParaRPr lang="en-US" altLang="en-US" sz="1600" b="0" strike="noStrike" spc="-1" dirty="0">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r>
              <a:rPr lang="en-US" sz="1600" dirty="0"/>
              <a:t>Need for automated configuration, monitoring, and alert visualization</a:t>
            </a:r>
            <a:endParaRPr lang="en-US" altLang="en-US" sz="1600" b="0" strike="noStrike" spc="-1" dirty="0">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r>
              <a:rPr lang="en-US" sz="1600" dirty="0"/>
              <a:t>Focus on detecting known vulnerabilities and common scanning behaviors, such as those generated by Nmap.</a:t>
            </a:r>
            <a:endParaRPr lang="en-US" altLang="en-US" sz="1600" b="0" strike="noStrike" spc="-1" dirty="0">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latin typeface="Arial" panose="020B0604020202020204"/>
              </a:rPr>
              <a:t>Adjustments for proper traffic monitoring like proper controls for starting, stopping and removing attack or scan history.</a:t>
            </a:r>
          </a:p>
          <a:p>
            <a:pPr marL="228600" indent="-228600" algn="just">
              <a:lnSpc>
                <a:spcPct val="150000"/>
              </a:lnSpc>
              <a:spcBef>
                <a:spcPts val="1000"/>
              </a:spcBef>
              <a:buClr>
                <a:srgbClr val="000000"/>
              </a:buClr>
              <a:buFont typeface="Wingdings" panose="05000000000000000000" pitchFamily="2" charset="2"/>
              <a:buChar char=""/>
            </a:pPr>
            <a:r>
              <a:rPr lang="en-US" sz="1600" dirty="0"/>
              <a:t>Making practical intrusion detection achievable even for entry-level users or educational use cases. </a:t>
            </a:r>
            <a:endParaRPr lang="en-US" altLang="en-US" sz="1600" b="0" strike="noStrike" spc="-1" dirty="0">
              <a:latin typeface="Arial" panose="020B0604020202020204"/>
            </a:endParaRPr>
          </a:p>
        </p:txBody>
      </p:sp>
      <p:sp>
        <p:nvSpPr>
          <p:cNvPr id="4" name="PlaceHolder 3"/>
          <p:cNvSpPr>
            <a:spLocks noGrp="1"/>
          </p:cNvSpPr>
          <p:nvPr>
            <p:ph type="sldNum" idx="5"/>
          </p:nvPr>
        </p:nvSpPr>
        <p:spPr/>
        <p:txBody>
          <a:bodyPr/>
          <a:lstStyle/>
          <a:p>
            <a:fld id="{8DC86F23-AEDF-411F-9E21-822806B6674B}" type="slidenum">
              <a:rPr/>
              <a:t>5</a:t>
            </a:fld>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a:bodyPr>
          <a:lstStyle/>
          <a:p>
            <a:pPr algn="ctr">
              <a:lnSpc>
                <a:spcPct val="90000"/>
              </a:lnSpc>
              <a:buNone/>
            </a:pPr>
            <a:r>
              <a:rPr lang="en-US" sz="4400" b="1" strike="noStrike" spc="-1" dirty="0">
                <a:solidFill>
                  <a:srgbClr val="000000"/>
                </a:solidFill>
                <a:latin typeface="Calibri" panose="020F0502020204030204"/>
              </a:rPr>
              <a:t>Literature Review</a:t>
            </a:r>
            <a:endParaRPr lang="en-US" sz="4400" b="1" strike="noStrike" spc="-1" dirty="0">
              <a:latin typeface="Arial" panose="020B0604020202020204"/>
            </a:endParaRPr>
          </a:p>
        </p:txBody>
      </p:sp>
      <p:sp>
        <p:nvSpPr>
          <p:cNvPr id="101"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This literature review establishes the foundation for our Snort-based HIDS project in WSL2 by examining academic studies on virtualized IDS deployment, signature-based scan detection, and log-based alerting mechanisms. Existing research highlights challenges in resource usage, usability, and platform compatibility—areas our project directly addresses by creating a lightweight, GUI-driven solution tailored for Windows environments and non-expert users. Here are some of the points to consider: </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228600" indent="-228600" algn="just">
              <a:lnSpc>
                <a:spcPct val="150000"/>
              </a:lnSpc>
              <a:spcBef>
                <a:spcPts val="1000"/>
              </a:spcBef>
              <a:buClr>
                <a:srgbClr val="000000"/>
              </a:buClr>
              <a:buFont typeface="Wingdings" panose="05000000000000000000" pitchFamily="2" charset="2"/>
              <a:buChar char=""/>
            </a:pPr>
            <a:endParaRPr lang="en-US" sz="1600" dirty="0"/>
          </a:p>
          <a:p>
            <a:pPr marL="228600" indent="-228600" algn="just">
              <a:lnSpc>
                <a:spcPct val="150000"/>
              </a:lnSpc>
              <a:spcBef>
                <a:spcPts val="1000"/>
              </a:spcBef>
              <a:buClr>
                <a:srgbClr val="000000"/>
              </a:buClr>
              <a:buFont typeface="Wingdings" panose="05000000000000000000" pitchFamily="2" charset="2"/>
              <a:buChar char=""/>
            </a:pPr>
            <a:r>
              <a:rPr lang="en-US" sz="1600" dirty="0"/>
              <a:t>HIDS Deployment in WSL2 Environments</a:t>
            </a:r>
          </a:p>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latin typeface="Arial" panose="020B0604020202020204"/>
              </a:rPr>
              <a:t> Nmap Scanning Techniques &amp; Detection:</a:t>
            </a:r>
          </a:p>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latin typeface="Arial" panose="020B0604020202020204"/>
              </a:rPr>
              <a:t> Log Analysis &amp; Alerting in HIDS</a:t>
            </a:r>
          </a:p>
          <a:p>
            <a:pPr marL="228600" indent="-228600" algn="just">
              <a:lnSpc>
                <a:spcPct val="150000"/>
              </a:lnSpc>
              <a:spcBef>
                <a:spcPts val="1000"/>
              </a:spcBef>
              <a:buClr>
                <a:srgbClr val="000000"/>
              </a:buClr>
              <a:buFont typeface="Wingdings" panose="05000000000000000000" pitchFamily="2" charset="2"/>
              <a:buChar char=""/>
            </a:pPr>
            <a:r>
              <a:rPr lang="en-US" altLang="en-US" sz="1600" b="0" strike="noStrike" spc="-1" dirty="0">
                <a:latin typeface="Arial" panose="020B0604020202020204"/>
              </a:rPr>
              <a:t>Windows Firewall &amp; Resource Constraints</a:t>
            </a:r>
          </a:p>
        </p:txBody>
      </p:sp>
      <p:sp>
        <p:nvSpPr>
          <p:cNvPr id="4" name="PlaceHolder 3"/>
          <p:cNvSpPr>
            <a:spLocks noGrp="1"/>
          </p:cNvSpPr>
          <p:nvPr>
            <p:ph type="sldNum" idx="5"/>
          </p:nvPr>
        </p:nvSpPr>
        <p:spPr/>
        <p:txBody>
          <a:bodyPr/>
          <a:lstStyle/>
          <a:p>
            <a:fld id="{7756BBA1-C63A-41D8-876B-933DB6ECD7E2}" type="slidenum">
              <a:rPr/>
              <a:t>6</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a:bodyPr>
          <a:lstStyle/>
          <a:p>
            <a:pPr algn="ctr">
              <a:lnSpc>
                <a:spcPct val="90000"/>
              </a:lnSpc>
              <a:buNone/>
            </a:pPr>
            <a:r>
              <a:rPr lang="en-US" sz="4400" b="0" strike="noStrike" spc="-1">
                <a:solidFill>
                  <a:srgbClr val="000000"/>
                </a:solidFill>
                <a:latin typeface="Calibri" panose="020F0502020204030204"/>
              </a:rPr>
              <a:t>Literature Review</a:t>
            </a:r>
            <a:endParaRPr lang="en-US" sz="4400" b="0" strike="noStrike" spc="-1">
              <a:latin typeface="Arial" panose="020B0604020202020204"/>
            </a:endParaRPr>
          </a:p>
        </p:txBody>
      </p:sp>
      <p:sp>
        <p:nvSpPr>
          <p:cNvPr id="101"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marL="228600" indent="-228600" algn="just">
              <a:lnSpc>
                <a:spcPct val="150000"/>
              </a:lnSpc>
              <a:spcBef>
                <a:spcPts val="1000"/>
              </a:spcBef>
              <a:buClr>
                <a:srgbClr val="000000"/>
              </a:buClr>
              <a:buFont typeface="Wingdings" panose="05000000000000000000" pitchFamily="2" charset="2"/>
              <a:buChar char=""/>
            </a:pPr>
            <a:endParaRPr lang="en-US" sz="1600" dirty="0"/>
          </a:p>
          <a:p>
            <a:pPr marL="228600" indent="-228600" algn="just">
              <a:lnSpc>
                <a:spcPct val="150000"/>
              </a:lnSpc>
              <a:spcBef>
                <a:spcPts val="1000"/>
              </a:spcBef>
              <a:buClr>
                <a:srgbClr val="000000"/>
              </a:buClr>
              <a:buFont typeface="Wingdings" panose="05000000000000000000" pitchFamily="2" charset="2"/>
              <a:buChar char=""/>
            </a:pPr>
            <a:r>
              <a:rPr lang="en-US" sz="2400" b="1" dirty="0"/>
              <a:t>HIDS Deployment in WSL2 Environments</a:t>
            </a:r>
          </a:p>
          <a:p>
            <a:pPr algn="just">
              <a:lnSpc>
                <a:spcPct val="150000"/>
              </a:lnSpc>
              <a:spcBef>
                <a:spcPts val="1000"/>
              </a:spcBef>
              <a:buClr>
                <a:srgbClr val="000000"/>
              </a:buClr>
            </a:pPr>
            <a:r>
              <a:rPr lang="en-US" sz="1600" dirty="0"/>
              <a:t>Researchers have found that deploying Linux-native security tools like Snort in WSL2 provides a balance between performance and accessibility. It enables non-Linux users to run IDS systems on Windows without needing full dual-boot or VM setups. This aligns with our project’s aim to create a simplified IDS for student and entry-level users.</a:t>
            </a:r>
          </a:p>
          <a:p>
            <a:pPr algn="just">
              <a:lnSpc>
                <a:spcPct val="150000"/>
              </a:lnSpc>
              <a:spcBef>
                <a:spcPts val="1000"/>
              </a:spcBef>
              <a:buClr>
                <a:srgbClr val="000000"/>
              </a:buClr>
            </a:pPr>
            <a:endParaRPr lang="en-US" sz="1600" b="1" dirty="0"/>
          </a:p>
          <a:p>
            <a:pPr algn="just">
              <a:lnSpc>
                <a:spcPct val="150000"/>
              </a:lnSpc>
              <a:spcBef>
                <a:spcPts val="1000"/>
              </a:spcBef>
              <a:buClr>
                <a:srgbClr val="000000"/>
              </a:buClr>
            </a:pPr>
            <a:endParaRPr lang="en-US" sz="1600" b="1" dirty="0"/>
          </a:p>
        </p:txBody>
      </p:sp>
      <p:sp>
        <p:nvSpPr>
          <p:cNvPr id="4" name="PlaceHolder 3"/>
          <p:cNvSpPr>
            <a:spLocks noGrp="1"/>
          </p:cNvSpPr>
          <p:nvPr>
            <p:ph type="sldNum" idx="5"/>
          </p:nvPr>
        </p:nvSpPr>
        <p:spPr/>
        <p:txBody>
          <a:bodyPr/>
          <a:lstStyle/>
          <a:p>
            <a:fld id="{7756BBA1-C63A-41D8-876B-933DB6ECD7E2}" type="slidenum">
              <a:rPr/>
              <a:t>7</a:t>
            </a:fld>
            <a:endParaRPr/>
          </a:p>
        </p:txBody>
      </p:sp>
      <p:pic>
        <p:nvPicPr>
          <p:cNvPr id="3" name="Picture 2">
            <a:extLst>
              <a:ext uri="{FF2B5EF4-FFF2-40B4-BE49-F238E27FC236}">
                <a16:creationId xmlns:a16="http://schemas.microsoft.com/office/drawing/2014/main" id="{0F4BBA58-9F93-4D33-99B8-4D22C288C857}"/>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9777370" y="3483130"/>
            <a:ext cx="2200190" cy="2200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63A98E60-6166-4148-A2A9-89FC6F3AAAA7}"/>
              </a:ext>
            </a:extLst>
          </p:cNvPr>
          <p:cNvSpPr txBox="1"/>
          <p:nvPr/>
        </p:nvSpPr>
        <p:spPr>
          <a:xfrm>
            <a:off x="9953640" y="6003388"/>
            <a:ext cx="2513520" cy="369332"/>
          </a:xfrm>
          <a:prstGeom prst="rect">
            <a:avLst/>
          </a:prstGeom>
          <a:noFill/>
        </p:spPr>
        <p:txBody>
          <a:bodyPr wrap="square" rtlCol="0">
            <a:spAutoFit/>
          </a:bodyPr>
          <a:lstStyle/>
          <a:p>
            <a:r>
              <a:rPr lang="en-IN" b="1" u="sng" dirty="0"/>
              <a:t>WSL Linux logo</a:t>
            </a:r>
          </a:p>
        </p:txBody>
      </p:sp>
    </p:spTree>
    <p:extLst>
      <p:ext uri="{BB962C8B-B14F-4D97-AF65-F5344CB8AC3E}">
        <p14:creationId xmlns:p14="http://schemas.microsoft.com/office/powerpoint/2010/main" val="195864847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a:bodyPr>
          <a:lstStyle/>
          <a:p>
            <a:pPr algn="ctr">
              <a:lnSpc>
                <a:spcPct val="90000"/>
              </a:lnSpc>
              <a:buNone/>
            </a:pPr>
            <a:r>
              <a:rPr lang="en-US" sz="4400" b="0" strike="noStrike" spc="-1">
                <a:solidFill>
                  <a:srgbClr val="000000"/>
                </a:solidFill>
                <a:latin typeface="Calibri" panose="020F0502020204030204"/>
              </a:rPr>
              <a:t>Literature Review</a:t>
            </a:r>
            <a:endParaRPr lang="en-US" sz="4400" b="0" strike="noStrike" spc="-1">
              <a:latin typeface="Arial" panose="020B0604020202020204"/>
            </a:endParaRPr>
          </a:p>
        </p:txBody>
      </p:sp>
      <p:sp>
        <p:nvSpPr>
          <p:cNvPr id="101"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algn="just">
              <a:lnSpc>
                <a:spcPct val="150000"/>
              </a:lnSpc>
              <a:spcBef>
                <a:spcPts val="1000"/>
              </a:spcBef>
              <a:buClr>
                <a:srgbClr val="000000"/>
              </a:buClr>
            </a:pPr>
            <a:endParaRPr lang="en-US" sz="1600" dirty="0"/>
          </a:p>
          <a:p>
            <a:pPr marL="228600" indent="-228600" algn="just">
              <a:lnSpc>
                <a:spcPct val="150000"/>
              </a:lnSpc>
              <a:spcBef>
                <a:spcPts val="1000"/>
              </a:spcBef>
              <a:buClr>
                <a:srgbClr val="000000"/>
              </a:buClr>
              <a:buFont typeface="Wingdings" panose="05000000000000000000" pitchFamily="2" charset="2"/>
              <a:buChar char=""/>
            </a:pPr>
            <a:r>
              <a:rPr lang="en-US" altLang="en-US" sz="2400" b="1" strike="noStrike" spc="-1" dirty="0">
                <a:latin typeface="Arial" panose="020B0604020202020204"/>
              </a:rPr>
              <a:t>Nmap Scanning Techniques &amp; Detection</a:t>
            </a:r>
          </a:p>
          <a:p>
            <a:pPr algn="just">
              <a:lnSpc>
                <a:spcPct val="150000"/>
              </a:lnSpc>
              <a:spcBef>
                <a:spcPts val="1000"/>
              </a:spcBef>
              <a:buClr>
                <a:srgbClr val="000000"/>
              </a:buClr>
            </a:pPr>
            <a:r>
              <a:rPr lang="en-US" altLang="en-US" sz="1600" strike="noStrike" spc="-1" dirty="0">
                <a:latin typeface="Arial" panose="020B0604020202020204"/>
              </a:rPr>
              <a:t>Academic studies confirm that reconnaissance techniques such as SYN, NULL, FIN, and XMAS scans are commonly used by attackers and detectable through crafted Snort rules. Our system integrates these signatures into Snort to detect and alert administrators of suspicious scanning attempts, particularly from tools like Nmap.</a:t>
            </a:r>
          </a:p>
        </p:txBody>
      </p:sp>
      <p:sp>
        <p:nvSpPr>
          <p:cNvPr id="4" name="PlaceHolder 3"/>
          <p:cNvSpPr>
            <a:spLocks noGrp="1"/>
          </p:cNvSpPr>
          <p:nvPr>
            <p:ph type="sldNum" idx="5"/>
          </p:nvPr>
        </p:nvSpPr>
        <p:spPr/>
        <p:txBody>
          <a:bodyPr/>
          <a:lstStyle/>
          <a:p>
            <a:fld id="{7756BBA1-C63A-41D8-876B-933DB6ECD7E2}" type="slidenum">
              <a:rPr/>
              <a:t>8</a:t>
            </a:fld>
            <a:endParaRPr/>
          </a:p>
        </p:txBody>
      </p:sp>
      <p:pic>
        <p:nvPicPr>
          <p:cNvPr id="3" name="Picture 2">
            <a:extLst>
              <a:ext uri="{FF2B5EF4-FFF2-40B4-BE49-F238E27FC236}">
                <a16:creationId xmlns:a16="http://schemas.microsoft.com/office/drawing/2014/main" id="{56A211DC-30AE-41AA-83A9-1810B5EE7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375" y="3429000"/>
            <a:ext cx="2601185" cy="26011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D07936ED-3998-488B-B8CD-27718CACDC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7260" y="3637580"/>
            <a:ext cx="45719" cy="457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01801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95880" y="263520"/>
            <a:ext cx="10514520" cy="893520"/>
          </a:xfrm>
          <a:prstGeom prst="rect">
            <a:avLst/>
          </a:prstGeom>
          <a:noFill/>
          <a:ln w="0">
            <a:noFill/>
          </a:ln>
        </p:spPr>
        <p:txBody>
          <a:bodyPr lIns="90000" tIns="45000" rIns="90000" bIns="45000" anchor="ctr">
            <a:normAutofit/>
          </a:bodyPr>
          <a:lstStyle/>
          <a:p>
            <a:pPr algn="ctr">
              <a:lnSpc>
                <a:spcPct val="90000"/>
              </a:lnSpc>
              <a:buNone/>
            </a:pPr>
            <a:r>
              <a:rPr lang="en-US" sz="4400" b="0" strike="noStrike" spc="-1">
                <a:solidFill>
                  <a:srgbClr val="000000"/>
                </a:solidFill>
                <a:latin typeface="Calibri" panose="020F0502020204030204"/>
              </a:rPr>
              <a:t>Literature Review</a:t>
            </a:r>
            <a:endParaRPr lang="en-US" sz="4400" b="0" strike="noStrike" spc="-1">
              <a:latin typeface="Arial" panose="020B0604020202020204"/>
            </a:endParaRPr>
          </a:p>
        </p:txBody>
      </p:sp>
      <p:sp>
        <p:nvSpPr>
          <p:cNvPr id="101" name="PlaceHolder 2"/>
          <p:cNvSpPr>
            <a:spLocks noGrp="1"/>
          </p:cNvSpPr>
          <p:nvPr>
            <p:ph/>
          </p:nvPr>
        </p:nvSpPr>
        <p:spPr>
          <a:xfrm>
            <a:off x="442080" y="1174680"/>
            <a:ext cx="11535480" cy="5180400"/>
          </a:xfrm>
          <a:prstGeom prst="rect">
            <a:avLst/>
          </a:prstGeom>
          <a:noFill/>
          <a:ln w="0">
            <a:noFill/>
          </a:ln>
        </p:spPr>
        <p:txBody>
          <a:bodyPr lIns="90000" tIns="45000" rIns="90000" bIns="45000" anchor="t">
            <a:normAutofit/>
          </a:bodyPr>
          <a:lstStyle/>
          <a:p>
            <a:pPr algn="just">
              <a:lnSpc>
                <a:spcPct val="150000"/>
              </a:lnSpc>
              <a:spcBef>
                <a:spcPts val="1000"/>
              </a:spcBef>
              <a:buClr>
                <a:srgbClr val="000000"/>
              </a:buClr>
            </a:pPr>
            <a:endParaRPr lang="en-US" altLang="en-US" sz="2400" b="1" strike="noStrike" spc="-1" dirty="0">
              <a:latin typeface="Arial" panose="020B0604020202020204"/>
            </a:endParaRPr>
          </a:p>
          <a:p>
            <a:pPr marL="228600" indent="-228600" algn="just">
              <a:lnSpc>
                <a:spcPct val="150000"/>
              </a:lnSpc>
              <a:spcBef>
                <a:spcPts val="1000"/>
              </a:spcBef>
              <a:buClr>
                <a:srgbClr val="000000"/>
              </a:buClr>
              <a:buFont typeface="Wingdings" panose="05000000000000000000" pitchFamily="2" charset="2"/>
              <a:buChar char=""/>
            </a:pPr>
            <a:r>
              <a:rPr lang="en-US" altLang="en-US" sz="2400" b="1" strike="noStrike" spc="-1" dirty="0">
                <a:latin typeface="Arial" panose="020B0604020202020204"/>
              </a:rPr>
              <a:t> Log Analysis &amp; Alerting in HIDS</a:t>
            </a:r>
          </a:p>
          <a:p>
            <a:pPr algn="just">
              <a:lnSpc>
                <a:spcPct val="150000"/>
              </a:lnSpc>
              <a:spcBef>
                <a:spcPts val="1000"/>
              </a:spcBef>
              <a:buClr>
                <a:srgbClr val="000000"/>
              </a:buClr>
            </a:pPr>
            <a:r>
              <a:rPr lang="en-US" altLang="en-US" sz="1600" strike="noStrike" spc="-1" dirty="0">
                <a:latin typeface="Arial" panose="020B0604020202020204"/>
              </a:rPr>
              <a:t>Literature emphasizes the importance of real-time alerting in reducing incident response time. By parsing Snort logs using Python’s </a:t>
            </a:r>
            <a:r>
              <a:rPr lang="en-US" altLang="en-US" sz="1600" strike="noStrike" spc="-1" dirty="0" err="1">
                <a:latin typeface="Arial" panose="020B0604020202020204"/>
              </a:rPr>
              <a:t>Tkinter</a:t>
            </a:r>
            <a:r>
              <a:rPr lang="en-US" altLang="en-US" sz="1600" strike="noStrike" spc="-1" dirty="0">
                <a:latin typeface="Arial" panose="020B0604020202020204"/>
              </a:rPr>
              <a:t> interface, our IDS addresses this by providing users immediate visual feedback without needing to access the CLI or raw logs—making it ideal for learners and quick diagnostics.</a:t>
            </a:r>
          </a:p>
        </p:txBody>
      </p:sp>
      <p:sp>
        <p:nvSpPr>
          <p:cNvPr id="4" name="PlaceHolder 3"/>
          <p:cNvSpPr>
            <a:spLocks noGrp="1"/>
          </p:cNvSpPr>
          <p:nvPr>
            <p:ph type="sldNum" idx="5"/>
          </p:nvPr>
        </p:nvSpPr>
        <p:spPr/>
        <p:txBody>
          <a:bodyPr/>
          <a:lstStyle/>
          <a:p>
            <a:fld id="{7756BBA1-C63A-41D8-876B-933DB6ECD7E2}" type="slidenum">
              <a:rPr/>
              <a:t>9</a:t>
            </a:fld>
            <a:endParaRPr/>
          </a:p>
        </p:txBody>
      </p:sp>
      <p:pic>
        <p:nvPicPr>
          <p:cNvPr id="3" name="Picture 2">
            <a:extLst>
              <a:ext uri="{FF2B5EF4-FFF2-40B4-BE49-F238E27FC236}">
                <a16:creationId xmlns:a16="http://schemas.microsoft.com/office/drawing/2014/main" id="{EA5B7B57-1621-4DEA-9550-86F253D37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7259" y="3637579"/>
            <a:ext cx="2302661" cy="2302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F6740829-88D4-4035-8899-D4C415A58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106652" y="3509501"/>
            <a:ext cx="2558815" cy="25588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57032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415</TotalTime>
  <Words>1465</Words>
  <Application>Microsoft Office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Franklin Gothic Demi Cond</vt:lpstr>
      <vt:lpstr>Symbol</vt:lpstr>
      <vt:lpstr>Tahoma</vt:lpstr>
      <vt:lpstr>Times New Roman</vt:lpstr>
      <vt:lpstr>Wingdings</vt:lpstr>
      <vt:lpstr>Office Theme</vt:lpstr>
      <vt:lpstr>Office Theme</vt:lpstr>
      <vt:lpstr>  Intrusion Detection System Group Number: 1</vt:lpstr>
      <vt:lpstr>Contents</vt:lpstr>
      <vt:lpstr>Abstract</vt:lpstr>
      <vt:lpstr>Introduction</vt:lpstr>
      <vt:lpstr>Problem Statement</vt:lpstr>
      <vt:lpstr>Literature Review</vt:lpstr>
      <vt:lpstr>Literature Review</vt:lpstr>
      <vt:lpstr>Literature Review</vt:lpstr>
      <vt:lpstr>Literature Review</vt:lpstr>
      <vt:lpstr>Literature Review</vt:lpstr>
      <vt:lpstr>Objectives  </vt:lpstr>
      <vt:lpstr>Methodology</vt:lpstr>
      <vt:lpstr>Methodology</vt:lpstr>
      <vt:lpstr>Methodology</vt:lpstr>
      <vt:lpstr>     Snapshots(Before)</vt:lpstr>
      <vt:lpstr>     Snapshots(After)</vt:lpstr>
      <vt:lpstr>     Snapshots(After)</vt:lpstr>
      <vt:lpstr>     Snapshots(After)</vt:lpstr>
      <vt:lpstr>Discussion</vt:lpstr>
      <vt:lpstr>Conclusion</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Arnob Bormudoi</dc:creator>
  <cp:lastModifiedBy>Anon Man</cp:lastModifiedBy>
  <cp:revision>127</cp:revision>
  <dcterms:created xsi:type="dcterms:W3CDTF">2023-07-14T10:25:00Z</dcterms:created>
  <dcterms:modified xsi:type="dcterms:W3CDTF">2025-05-23T04:43:50Z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13</vt:i4>
  </property>
  <property fmtid="{D5CDD505-2E9C-101B-9397-08002B2CF9AE}" pid="4" name="ICV">
    <vt:lpwstr>60FA439EFF23417894C9809A3FD3830A_12</vt:lpwstr>
  </property>
  <property fmtid="{D5CDD505-2E9C-101B-9397-08002B2CF9AE}" pid="5" name="KSOProductBuildVer">
    <vt:lpwstr>1033-12.2.0.20795</vt:lpwstr>
  </property>
</Properties>
</file>