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7" r:id="rId5"/>
    <p:sldId id="259" r:id="rId6"/>
    <p:sldId id="265" r:id="rId7"/>
    <p:sldId id="266"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DM Sans" panose="020B0604020202020204" charset="0"/>
      <p:regular r:id="rId13"/>
    </p:embeddedFont>
    <p:embeddedFont>
      <p:font typeface="DM San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5100418" y="2948139"/>
            <a:ext cx="10910396" cy="4778744"/>
          </a:xfrm>
          <a:prstGeom prst="rect">
            <a:avLst/>
          </a:prstGeom>
        </p:spPr>
        <p:txBody>
          <a:bodyPr lIns="0" tIns="0" rIns="0" bIns="0" rtlCol="0" anchor="t">
            <a:spAutoFit/>
          </a:bodyPr>
          <a:lstStyle/>
          <a:p>
            <a:pPr algn="ctr">
              <a:lnSpc>
                <a:spcPts val="12218"/>
              </a:lnSpc>
            </a:pPr>
            <a:r>
              <a:rPr lang="en-US" sz="12998" dirty="0">
                <a:solidFill>
                  <a:srgbClr val="000000"/>
                </a:solidFill>
                <a:latin typeface="DM Sans Bold"/>
                <a:ea typeface="DM Sans Bold"/>
                <a:cs typeface="DM Sans Bold"/>
                <a:sym typeface="DM Sans Bold"/>
              </a:rPr>
              <a:t>Introduction to OOP in</a:t>
            </a:r>
          </a:p>
          <a:p>
            <a:pPr algn="ctr">
              <a:lnSpc>
                <a:spcPts val="12218"/>
              </a:lnSpc>
            </a:pPr>
            <a:r>
              <a:rPr lang="en-US" sz="12998" dirty="0">
                <a:solidFill>
                  <a:srgbClr val="000000"/>
                </a:solidFill>
                <a:latin typeface="DM Sans Bold"/>
                <a:ea typeface="DM Sans Bold"/>
                <a:cs typeface="DM Sans Bold"/>
                <a:sym typeface="DM Sans Bold"/>
              </a:rPr>
              <a:t>Python </a:t>
            </a:r>
          </a:p>
        </p:txBody>
      </p:sp>
      <p:sp>
        <p:nvSpPr>
          <p:cNvPr id="18" name="TextBox 18"/>
          <p:cNvSpPr txBox="1"/>
          <p:nvPr/>
        </p:nvSpPr>
        <p:spPr>
          <a:xfrm>
            <a:off x="1696057" y="7690387"/>
            <a:ext cx="8459795" cy="583686"/>
          </a:xfrm>
          <a:prstGeom prst="rect">
            <a:avLst/>
          </a:prstGeom>
        </p:spPr>
        <p:txBody>
          <a:bodyPr lIns="0" tIns="0" rIns="0" bIns="0" rtlCol="0" anchor="t">
            <a:spAutoFit/>
          </a:bodyPr>
          <a:lstStyle/>
          <a:p>
            <a:pPr algn="ctr">
              <a:lnSpc>
                <a:spcPts val="4381"/>
              </a:lnSpc>
            </a:pPr>
            <a:r>
              <a:rPr lang="en-US" sz="4381" spc="-87" dirty="0">
                <a:solidFill>
                  <a:srgbClr val="000000"/>
                </a:solidFill>
                <a:latin typeface="DM Sans Bold"/>
                <a:ea typeface="DM Sans Bold"/>
                <a:cs typeface="DM Sans Bold"/>
                <a:sym typeface="DM Sans Bold"/>
              </a:rPr>
              <a:t>Abhishek Dutta</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345718"/>
            <a:ext cx="7848753" cy="1166538"/>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ea typeface="DM Sans Bold"/>
                <a:cs typeface="DM Sans Bold"/>
                <a:sym typeface="DM Sans Bold"/>
              </a:rPr>
              <a:t>What is OOP?</a:t>
            </a:r>
          </a:p>
        </p:txBody>
      </p:sp>
      <p:sp>
        <p:nvSpPr>
          <p:cNvPr id="5" name="TextBox 5"/>
          <p:cNvSpPr txBox="1"/>
          <p:nvPr/>
        </p:nvSpPr>
        <p:spPr>
          <a:xfrm>
            <a:off x="1464502" y="3912631"/>
            <a:ext cx="7707571" cy="5872890"/>
          </a:xfrm>
          <a:prstGeom prst="rect">
            <a:avLst/>
          </a:prstGeom>
        </p:spPr>
        <p:txBody>
          <a:bodyPr lIns="0" tIns="0" rIns="0" bIns="0" rtlCol="0" anchor="t">
            <a:spAutoFit/>
          </a:bodyPr>
          <a:lstStyle/>
          <a:p>
            <a:pPr marL="0" lvl="0" indent="0" algn="l">
              <a:lnSpc>
                <a:spcPts val="2699"/>
              </a:lnSpc>
              <a:spcBef>
                <a:spcPct val="0"/>
              </a:spcBef>
            </a:pPr>
            <a:r>
              <a:rPr lang="en-US" sz="1999" u="none" spc="119" dirty="0">
                <a:solidFill>
                  <a:srgbClr val="000000"/>
                </a:solidFill>
                <a:latin typeface="DM Sans"/>
                <a:ea typeface="DM Sans"/>
                <a:cs typeface="DM Sans"/>
                <a:sym typeface="DM Sans"/>
              </a:rPr>
              <a:t>OOP in programming language stands for Object-Oriented Programming. Basically, in Object-Oriented Programming we treat each an every in the real world thing as an object, to define it’s characteristics and the other stuff. For example, if we take a car, we have some of the functions like: move(), accelerate(), music(), etc</a:t>
            </a:r>
            <a:r>
              <a:rPr lang="en-US" sz="1999" spc="119" dirty="0">
                <a:solidFill>
                  <a:srgbClr val="000000"/>
                </a:solidFill>
                <a:latin typeface="DM Sans"/>
                <a:ea typeface="DM Sans"/>
                <a:cs typeface="DM Sans"/>
                <a:sym typeface="DM Sans"/>
              </a:rPr>
              <a:t>. These are some of the things that can be highlighted by using OOP. </a:t>
            </a:r>
            <a:r>
              <a:rPr lang="en-US" sz="1999" u="none" spc="119" dirty="0">
                <a:solidFill>
                  <a:srgbClr val="000000"/>
                </a:solidFill>
                <a:latin typeface="DM Sans"/>
                <a:ea typeface="DM Sans"/>
                <a:cs typeface="DM Sans"/>
                <a:sym typeface="DM Sans"/>
              </a:rPr>
              <a:t>There are some of the major paradigms in OOP, they are:-</a:t>
            </a:r>
          </a:p>
          <a:p>
            <a:pPr marL="342900" lvl="0" indent="-342900" algn="l">
              <a:lnSpc>
                <a:spcPts val="2699"/>
              </a:lnSpc>
              <a:spcBef>
                <a:spcPct val="0"/>
              </a:spcBef>
              <a:buFont typeface="Arial" panose="020B0604020202020204" pitchFamily="34" charset="0"/>
              <a:buChar char="•"/>
            </a:pPr>
            <a:endParaRPr lang="en-US" sz="1999" spc="119" dirty="0">
              <a:solidFill>
                <a:srgbClr val="000000"/>
              </a:solidFill>
              <a:latin typeface="DM Sans"/>
              <a:ea typeface="DM Sans"/>
              <a:cs typeface="DM Sans"/>
              <a:sym typeface="DM Sans"/>
            </a:endParaRP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Class</a:t>
            </a:r>
          </a:p>
          <a:p>
            <a:pPr marL="342900" lvl="0" indent="-342900" algn="l">
              <a:lnSpc>
                <a:spcPts val="2699"/>
              </a:lnSpc>
              <a:spcBef>
                <a:spcPct val="0"/>
              </a:spcBef>
              <a:buFont typeface="Arial" panose="020B0604020202020204" pitchFamily="34" charset="0"/>
              <a:buChar char="•"/>
            </a:pPr>
            <a:r>
              <a:rPr lang="en-US" sz="1999" spc="119" dirty="0">
                <a:solidFill>
                  <a:srgbClr val="000000"/>
                </a:solidFill>
                <a:latin typeface="DM Sans"/>
                <a:ea typeface="DM Sans"/>
                <a:cs typeface="DM Sans"/>
                <a:sym typeface="DM Sans"/>
              </a:rPr>
              <a:t>Object </a:t>
            </a: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Inheritance</a:t>
            </a:r>
          </a:p>
          <a:p>
            <a:pPr marL="342900" lvl="0" indent="-342900" algn="l">
              <a:lnSpc>
                <a:spcPts val="2699"/>
              </a:lnSpc>
              <a:spcBef>
                <a:spcPct val="0"/>
              </a:spcBef>
              <a:buFont typeface="Arial" panose="020B0604020202020204" pitchFamily="34" charset="0"/>
              <a:buChar char="•"/>
            </a:pPr>
            <a:r>
              <a:rPr lang="en-US" sz="1999" spc="119" dirty="0">
                <a:solidFill>
                  <a:srgbClr val="000000"/>
                </a:solidFill>
                <a:latin typeface="DM Sans"/>
                <a:ea typeface="DM Sans"/>
                <a:cs typeface="DM Sans"/>
                <a:sym typeface="DM Sans"/>
              </a:rPr>
              <a:t>Polymorphism</a:t>
            </a: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Data Abstraction</a:t>
            </a:r>
          </a:p>
          <a:p>
            <a:pPr marL="342900" lvl="0" indent="-342900" algn="l">
              <a:lnSpc>
                <a:spcPts val="2699"/>
              </a:lnSpc>
              <a:spcBef>
                <a:spcPct val="0"/>
              </a:spcBef>
              <a:buFont typeface="Arial" panose="020B0604020202020204" pitchFamily="34" charset="0"/>
              <a:buChar char="•"/>
            </a:pPr>
            <a:r>
              <a:rPr lang="en-US" sz="1999" spc="119" dirty="0">
                <a:solidFill>
                  <a:srgbClr val="000000"/>
                </a:solidFill>
                <a:latin typeface="DM Sans"/>
                <a:ea typeface="DM Sans"/>
                <a:cs typeface="DM Sans"/>
                <a:sym typeface="DM Sans"/>
              </a:rPr>
              <a:t>Encapsulation</a:t>
            </a: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Message Passing</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475201" y="3415389"/>
            <a:ext cx="7025086" cy="3397918"/>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ea typeface="DM Sans Bold"/>
                <a:cs typeface="DM Sans Bold"/>
                <a:sym typeface="DM Sans Bold"/>
              </a:rPr>
              <a:t>Core concepts of OOP 1</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7" name="TextBox 17"/>
          <p:cNvSpPr txBox="1"/>
          <p:nvPr/>
        </p:nvSpPr>
        <p:spPr>
          <a:xfrm>
            <a:off x="12218908" y="1730935"/>
            <a:ext cx="4132127" cy="1208664"/>
          </a:xfrm>
          <a:prstGeom prst="rect">
            <a:avLst/>
          </a:prstGeom>
        </p:spPr>
        <p:txBody>
          <a:bodyPr lIns="0" tIns="0" rIns="0" bIns="0" rtlCol="0" anchor="t">
            <a:spAutoFit/>
          </a:bodyPr>
          <a:lstStyle/>
          <a:p>
            <a:pPr marL="0" lvl="0" indent="0" algn="just">
              <a:lnSpc>
                <a:spcPts val="1890"/>
              </a:lnSpc>
              <a:spcBef>
                <a:spcPct val="0"/>
              </a:spcBef>
            </a:pPr>
            <a:r>
              <a:rPr lang="en-US" sz="1400" b="1" u="none" spc="22" dirty="0">
                <a:solidFill>
                  <a:srgbClr val="000000"/>
                </a:solidFill>
                <a:latin typeface="DM Sans"/>
                <a:ea typeface="DM Sans"/>
                <a:cs typeface="DM Sans"/>
                <a:sym typeface="DM Sans"/>
              </a:rPr>
              <a:t>Classes and Objects: </a:t>
            </a:r>
            <a:r>
              <a:rPr lang="en-US" sz="1400" u="none" spc="22" dirty="0">
                <a:solidFill>
                  <a:srgbClr val="000000"/>
                </a:solidFill>
                <a:latin typeface="DM Sans"/>
                <a:ea typeface="DM Sans"/>
                <a:cs typeface="DM Sans"/>
                <a:sym typeface="DM Sans"/>
              </a:rPr>
              <a:t>In </a:t>
            </a:r>
            <a:r>
              <a:rPr lang="en-US" sz="1400" spc="22" dirty="0">
                <a:solidFill>
                  <a:srgbClr val="000000"/>
                </a:solidFill>
                <a:latin typeface="DM Sans"/>
                <a:ea typeface="DM Sans"/>
                <a:cs typeface="DM Sans"/>
                <a:sym typeface="DM Sans"/>
              </a:rPr>
              <a:t>object-oriented programming, a class is a blueprint that defines attributes and methods, while an object is an instance of class with own specific data and behavior.</a:t>
            </a:r>
            <a:endParaRPr lang="en-US" sz="1400" b="1" u="none" spc="22" dirty="0">
              <a:solidFill>
                <a:srgbClr val="000000"/>
              </a:solidFill>
              <a:latin typeface="DM Sans"/>
              <a:ea typeface="DM Sans"/>
              <a:cs typeface="DM Sans"/>
              <a:sym typeface="DM Sans"/>
            </a:endParaRPr>
          </a:p>
        </p:txBody>
      </p:sp>
      <p:sp>
        <p:nvSpPr>
          <p:cNvPr id="18" name="TextBox 18"/>
          <p:cNvSpPr txBox="1"/>
          <p:nvPr/>
        </p:nvSpPr>
        <p:spPr>
          <a:xfrm>
            <a:off x="12218908" y="4424417"/>
            <a:ext cx="4132127" cy="1208664"/>
          </a:xfrm>
          <a:prstGeom prst="rect">
            <a:avLst/>
          </a:prstGeom>
        </p:spPr>
        <p:txBody>
          <a:bodyPr lIns="0" tIns="0" rIns="0" bIns="0" rtlCol="0" anchor="t">
            <a:spAutoFit/>
          </a:bodyPr>
          <a:lstStyle/>
          <a:p>
            <a:pPr marL="0" lvl="0" indent="0" algn="just">
              <a:lnSpc>
                <a:spcPts val="1890"/>
              </a:lnSpc>
              <a:spcBef>
                <a:spcPct val="0"/>
              </a:spcBef>
            </a:pPr>
            <a:r>
              <a:rPr lang="en-US" sz="1400" b="1" u="none" spc="22" dirty="0">
                <a:solidFill>
                  <a:srgbClr val="000000"/>
                </a:solidFill>
                <a:latin typeface="DM Sans"/>
                <a:ea typeface="DM Sans"/>
                <a:cs typeface="DM Sans"/>
                <a:sym typeface="DM Sans"/>
              </a:rPr>
              <a:t>Encapsulation: </a:t>
            </a:r>
            <a:r>
              <a:rPr lang="en-US" sz="1400" u="none" spc="22" dirty="0">
                <a:solidFill>
                  <a:srgbClr val="000000"/>
                </a:solidFill>
                <a:latin typeface="DM Sans"/>
                <a:ea typeface="DM Sans"/>
                <a:cs typeface="DM Sans"/>
                <a:sym typeface="DM Sans"/>
              </a:rPr>
              <a:t>In object-oriented programming, encapsulation bundles up the data and methods into a single unit(in simple terms) and restricts access to some components to protect data integrity. </a:t>
            </a:r>
          </a:p>
        </p:txBody>
      </p:sp>
      <p:sp>
        <p:nvSpPr>
          <p:cNvPr id="19" name="TextBox 19"/>
          <p:cNvSpPr txBox="1"/>
          <p:nvPr/>
        </p:nvSpPr>
        <p:spPr>
          <a:xfrm>
            <a:off x="12218908" y="7117899"/>
            <a:ext cx="4132127" cy="965008"/>
          </a:xfrm>
          <a:prstGeom prst="rect">
            <a:avLst/>
          </a:prstGeom>
        </p:spPr>
        <p:txBody>
          <a:bodyPr lIns="0" tIns="0" rIns="0" bIns="0" rtlCol="0" anchor="t">
            <a:spAutoFit/>
          </a:bodyPr>
          <a:lstStyle/>
          <a:p>
            <a:pPr marL="0" lvl="0" indent="0" algn="just">
              <a:lnSpc>
                <a:spcPts val="1890"/>
              </a:lnSpc>
              <a:spcBef>
                <a:spcPct val="0"/>
              </a:spcBef>
            </a:pPr>
            <a:r>
              <a:rPr lang="en-US" sz="1400" b="1" spc="22" dirty="0">
                <a:solidFill>
                  <a:srgbClr val="000000"/>
                </a:solidFill>
                <a:latin typeface="DM Sans"/>
                <a:ea typeface="DM Sans"/>
                <a:cs typeface="DM Sans"/>
                <a:sym typeface="DM Sans"/>
              </a:rPr>
              <a:t>Inheritance: </a:t>
            </a:r>
            <a:r>
              <a:rPr lang="en-US" sz="1400" spc="22" dirty="0">
                <a:solidFill>
                  <a:srgbClr val="000000"/>
                </a:solidFill>
                <a:latin typeface="DM Sans"/>
                <a:ea typeface="DM Sans"/>
                <a:cs typeface="DM Sans"/>
                <a:sym typeface="DM Sans"/>
              </a:rPr>
              <a:t>Inheritance allows a class to inherit attributes and methods from another class. This promotes code reuse and hierarchical relationships. </a:t>
            </a:r>
            <a:endParaRPr lang="en-US" sz="1400" u="none" spc="22" dirty="0">
              <a:solidFill>
                <a:srgbClr val="000000"/>
              </a:solidFill>
              <a:latin typeface="DM Sans"/>
              <a:ea typeface="DM Sans"/>
              <a:cs typeface="DM Sans"/>
              <a:sym typeface="DM Sans"/>
            </a:endParaRP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475201" y="3415389"/>
            <a:ext cx="7025086" cy="3397918"/>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ea typeface="DM Sans Bold"/>
                <a:cs typeface="DM Sans Bold"/>
                <a:sym typeface="DM Sans Bold"/>
              </a:rPr>
              <a:t>Core concepts of OOP 2</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dirty="0">
                <a:solidFill>
                  <a:srgbClr val="000000"/>
                </a:solidFill>
                <a:latin typeface="DM Sans"/>
                <a:ea typeface="DM Sans"/>
                <a:cs typeface="DM Sans"/>
                <a:sym typeface="DM Sans"/>
              </a:rPr>
              <a:t>04</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dirty="0">
                <a:solidFill>
                  <a:srgbClr val="000000"/>
                </a:solidFill>
                <a:latin typeface="DM Sans"/>
                <a:ea typeface="DM Sans"/>
                <a:cs typeface="DM Sans"/>
                <a:sym typeface="DM Sans"/>
              </a:rPr>
              <a:t>05.</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dirty="0">
                <a:solidFill>
                  <a:srgbClr val="000000"/>
                </a:solidFill>
                <a:latin typeface="DM Sans"/>
                <a:ea typeface="DM Sans"/>
                <a:cs typeface="DM Sans"/>
                <a:sym typeface="DM Sans"/>
              </a:rPr>
              <a:t>06.</a:t>
            </a:r>
          </a:p>
        </p:txBody>
      </p:sp>
      <p:sp>
        <p:nvSpPr>
          <p:cNvPr id="17" name="TextBox 17"/>
          <p:cNvSpPr txBox="1"/>
          <p:nvPr/>
        </p:nvSpPr>
        <p:spPr>
          <a:xfrm>
            <a:off x="12218908" y="1730935"/>
            <a:ext cx="4132127" cy="965008"/>
          </a:xfrm>
          <a:prstGeom prst="rect">
            <a:avLst/>
          </a:prstGeom>
        </p:spPr>
        <p:txBody>
          <a:bodyPr lIns="0" tIns="0" rIns="0" bIns="0" rtlCol="0" anchor="t">
            <a:spAutoFit/>
          </a:bodyPr>
          <a:lstStyle/>
          <a:p>
            <a:pPr marL="0" lvl="0" indent="0" algn="just">
              <a:lnSpc>
                <a:spcPts val="1890"/>
              </a:lnSpc>
              <a:spcBef>
                <a:spcPct val="0"/>
              </a:spcBef>
            </a:pPr>
            <a:r>
              <a:rPr lang="en-US" sz="1400" b="1" u="none" spc="22" dirty="0">
                <a:solidFill>
                  <a:srgbClr val="000000"/>
                </a:solidFill>
                <a:latin typeface="DM Sans"/>
                <a:ea typeface="DM Sans"/>
                <a:cs typeface="DM Sans"/>
                <a:sym typeface="DM Sans"/>
              </a:rPr>
              <a:t>Polymorphism: </a:t>
            </a:r>
            <a:r>
              <a:rPr lang="en-US" sz="1400" u="none" spc="22" dirty="0">
                <a:solidFill>
                  <a:srgbClr val="000000"/>
                </a:solidFill>
                <a:latin typeface="DM Sans"/>
                <a:ea typeface="DM Sans"/>
                <a:cs typeface="DM Sans"/>
                <a:sym typeface="DM Sans"/>
              </a:rPr>
              <a:t>Polymorphism allows methods to do different things based on the object they are called on, even if they share the same name. This promotes flexibility and code reusability.  </a:t>
            </a:r>
          </a:p>
        </p:txBody>
      </p:sp>
      <p:sp>
        <p:nvSpPr>
          <p:cNvPr id="18" name="TextBox 18"/>
          <p:cNvSpPr txBox="1"/>
          <p:nvPr/>
        </p:nvSpPr>
        <p:spPr>
          <a:xfrm>
            <a:off x="12218908" y="4424417"/>
            <a:ext cx="4132127" cy="1208664"/>
          </a:xfrm>
          <a:prstGeom prst="rect">
            <a:avLst/>
          </a:prstGeom>
        </p:spPr>
        <p:txBody>
          <a:bodyPr lIns="0" tIns="0" rIns="0" bIns="0" rtlCol="0" anchor="t">
            <a:spAutoFit/>
          </a:bodyPr>
          <a:lstStyle/>
          <a:p>
            <a:pPr marL="0" lvl="0" indent="0" algn="just">
              <a:lnSpc>
                <a:spcPts val="1890"/>
              </a:lnSpc>
              <a:spcBef>
                <a:spcPct val="0"/>
              </a:spcBef>
            </a:pPr>
            <a:r>
              <a:rPr lang="en-US" sz="1400" b="1" u="none" spc="22" dirty="0">
                <a:solidFill>
                  <a:srgbClr val="000000"/>
                </a:solidFill>
                <a:latin typeface="DM Sans"/>
                <a:ea typeface="DM Sans"/>
                <a:cs typeface="DM Sans"/>
                <a:sym typeface="DM Sans"/>
              </a:rPr>
              <a:t>Data Abstraction: </a:t>
            </a:r>
            <a:r>
              <a:rPr lang="en-US" sz="1400" u="none" spc="22" dirty="0">
                <a:solidFill>
                  <a:srgbClr val="000000"/>
                </a:solidFill>
                <a:latin typeface="DM Sans"/>
                <a:ea typeface="DM Sans"/>
                <a:cs typeface="DM Sans"/>
                <a:sym typeface="DM Sans"/>
              </a:rPr>
              <a:t>Data abstraction is the concept of hiding the complex implementation details of an object and exposing </a:t>
            </a:r>
            <a:r>
              <a:rPr lang="en-US" sz="1400" spc="22" dirty="0">
                <a:solidFill>
                  <a:srgbClr val="000000"/>
                </a:solidFill>
                <a:latin typeface="DM Sans"/>
                <a:ea typeface="DM Sans"/>
                <a:cs typeface="DM Sans"/>
                <a:sym typeface="DM Sans"/>
              </a:rPr>
              <a:t>only the essential features. This simplifies interaction with the object and enhances modularity. </a:t>
            </a:r>
            <a:endParaRPr lang="en-US" sz="1400" b="1" u="none" spc="22" dirty="0">
              <a:solidFill>
                <a:srgbClr val="000000"/>
              </a:solidFill>
              <a:latin typeface="DM Sans"/>
              <a:ea typeface="DM Sans"/>
              <a:cs typeface="DM Sans"/>
              <a:sym typeface="DM Sans"/>
            </a:endParaRPr>
          </a:p>
        </p:txBody>
      </p:sp>
      <p:sp>
        <p:nvSpPr>
          <p:cNvPr id="19" name="TextBox 19"/>
          <p:cNvSpPr txBox="1"/>
          <p:nvPr/>
        </p:nvSpPr>
        <p:spPr>
          <a:xfrm>
            <a:off x="12218908" y="7117899"/>
            <a:ext cx="4132127" cy="965008"/>
          </a:xfrm>
          <a:prstGeom prst="rect">
            <a:avLst/>
          </a:prstGeom>
        </p:spPr>
        <p:txBody>
          <a:bodyPr lIns="0" tIns="0" rIns="0" bIns="0" rtlCol="0" anchor="t">
            <a:spAutoFit/>
          </a:bodyPr>
          <a:lstStyle/>
          <a:p>
            <a:pPr marL="0" lvl="0" indent="0" algn="just">
              <a:lnSpc>
                <a:spcPts val="1890"/>
              </a:lnSpc>
              <a:spcBef>
                <a:spcPct val="0"/>
              </a:spcBef>
            </a:pPr>
            <a:r>
              <a:rPr lang="en-US" sz="1400" b="1" u="none" spc="22" dirty="0">
                <a:solidFill>
                  <a:srgbClr val="000000"/>
                </a:solidFill>
                <a:latin typeface="DM Sans"/>
                <a:ea typeface="DM Sans"/>
                <a:cs typeface="DM Sans"/>
                <a:sym typeface="DM Sans"/>
              </a:rPr>
              <a:t>Message Passing: </a:t>
            </a:r>
            <a:r>
              <a:rPr lang="en-US" sz="1400" u="none" spc="22" dirty="0">
                <a:solidFill>
                  <a:srgbClr val="000000"/>
                </a:solidFill>
                <a:latin typeface="DM Sans"/>
                <a:ea typeface="DM Sans"/>
                <a:cs typeface="DM Sans"/>
                <a:sym typeface="DM Sans"/>
              </a:rPr>
              <a:t>Message passing is a way for objects to communicate by sending and receiving messages usually through method or function calls.</a:t>
            </a:r>
            <a:endParaRPr lang="en-US" sz="1400" b="1" u="none" spc="22" dirty="0">
              <a:solidFill>
                <a:srgbClr val="000000"/>
              </a:solidFill>
              <a:latin typeface="DM Sans"/>
              <a:ea typeface="DM Sans"/>
              <a:cs typeface="DM Sans"/>
              <a:sym typeface="DM Sans"/>
            </a:endParaRP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extLst>
      <p:ext uri="{BB962C8B-B14F-4D97-AF65-F5344CB8AC3E}">
        <p14:creationId xmlns:p14="http://schemas.microsoft.com/office/powerpoint/2010/main" val="10659478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2345718"/>
            <a:ext cx="8092094" cy="2282228"/>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ea typeface="DM Sans Bold"/>
                <a:cs typeface="DM Sans Bold"/>
                <a:sym typeface="DM Sans Bold"/>
              </a:rPr>
              <a:t>Practical Example</a:t>
            </a:r>
          </a:p>
        </p:txBody>
      </p:sp>
      <p:sp>
        <p:nvSpPr>
          <p:cNvPr id="6" name="TextBox 6"/>
          <p:cNvSpPr txBox="1"/>
          <p:nvPr/>
        </p:nvSpPr>
        <p:spPr>
          <a:xfrm>
            <a:off x="1504950" y="4807557"/>
            <a:ext cx="7707571" cy="3795398"/>
          </a:xfrm>
          <a:prstGeom prst="rect">
            <a:avLst/>
          </a:prstGeom>
        </p:spPr>
        <p:txBody>
          <a:bodyPr lIns="0" tIns="0" rIns="0" bIns="0" rtlCol="0" anchor="t">
            <a:spAutoFit/>
          </a:bodyPr>
          <a:lstStyle/>
          <a:p>
            <a:pPr marL="0" lvl="0" indent="0" algn="l">
              <a:lnSpc>
                <a:spcPts val="2699"/>
              </a:lnSpc>
              <a:spcBef>
                <a:spcPct val="0"/>
              </a:spcBef>
            </a:pPr>
            <a:r>
              <a:rPr lang="en-US" sz="1999" u="none" spc="119" dirty="0">
                <a:solidFill>
                  <a:srgbClr val="000000"/>
                </a:solidFill>
                <a:latin typeface="DM Sans"/>
                <a:ea typeface="DM Sans"/>
                <a:cs typeface="DM Sans"/>
                <a:sym typeface="DM Sans"/>
              </a:rPr>
              <a:t>Object Oriented Programming is widely used across various domains due to its benefits in organizing and managing complex systems. Some of the common real world scenarios that can be mentioned:----</a:t>
            </a:r>
          </a:p>
          <a:p>
            <a:pPr marL="342900" lvl="0" indent="-342900" algn="l">
              <a:lnSpc>
                <a:spcPts val="2699"/>
              </a:lnSpc>
              <a:spcBef>
                <a:spcPct val="0"/>
              </a:spcBef>
              <a:buFont typeface="Arial" panose="020B0604020202020204" pitchFamily="34" charset="0"/>
              <a:buChar char="•"/>
            </a:pPr>
            <a:endParaRPr lang="en-US" sz="1999" spc="119" dirty="0">
              <a:solidFill>
                <a:srgbClr val="000000"/>
              </a:solidFill>
              <a:latin typeface="DM Sans"/>
              <a:ea typeface="DM Sans"/>
              <a:cs typeface="DM Sans"/>
              <a:sym typeface="DM Sans"/>
            </a:endParaRP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Software Development.</a:t>
            </a:r>
          </a:p>
          <a:p>
            <a:pPr marL="342900" lvl="0" indent="-342900" algn="l">
              <a:lnSpc>
                <a:spcPts val="2699"/>
              </a:lnSpc>
              <a:spcBef>
                <a:spcPct val="0"/>
              </a:spcBef>
              <a:buFont typeface="Arial" panose="020B0604020202020204" pitchFamily="34" charset="0"/>
              <a:buChar char="•"/>
            </a:pPr>
            <a:r>
              <a:rPr lang="en-US" sz="1999" spc="119" dirty="0">
                <a:solidFill>
                  <a:srgbClr val="000000"/>
                </a:solidFill>
                <a:latin typeface="DM Sans"/>
                <a:ea typeface="DM Sans"/>
                <a:cs typeface="DM Sans"/>
                <a:sym typeface="DM Sans"/>
              </a:rPr>
              <a:t>Game Development</a:t>
            </a: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Web Development</a:t>
            </a:r>
          </a:p>
          <a:p>
            <a:pPr marL="342900" lvl="0" indent="-342900" algn="l">
              <a:lnSpc>
                <a:spcPts val="2699"/>
              </a:lnSpc>
              <a:spcBef>
                <a:spcPct val="0"/>
              </a:spcBef>
              <a:buFont typeface="Arial" panose="020B0604020202020204" pitchFamily="34" charset="0"/>
              <a:buChar char="•"/>
            </a:pPr>
            <a:r>
              <a:rPr lang="en-US" sz="1999" spc="119" dirty="0">
                <a:solidFill>
                  <a:srgbClr val="000000"/>
                </a:solidFill>
                <a:latin typeface="DM Sans"/>
                <a:ea typeface="DM Sans"/>
                <a:cs typeface="DM Sans"/>
                <a:sym typeface="DM Sans"/>
              </a:rPr>
              <a:t>Simulation and Modeling </a:t>
            </a:r>
          </a:p>
          <a:p>
            <a:pPr marL="342900" lvl="0" indent="-342900" algn="l">
              <a:lnSpc>
                <a:spcPts val="2699"/>
              </a:lnSpc>
              <a:spcBef>
                <a:spcPct val="0"/>
              </a:spcBef>
              <a:buFont typeface="Arial" panose="020B0604020202020204" pitchFamily="34" charset="0"/>
              <a:buChar char="•"/>
            </a:pPr>
            <a:r>
              <a:rPr lang="en-US" sz="1999" u="none" spc="119" dirty="0">
                <a:solidFill>
                  <a:srgbClr val="000000"/>
                </a:solidFill>
                <a:latin typeface="DM Sans"/>
                <a:ea typeface="DM Sans"/>
                <a:cs typeface="DM Sans"/>
                <a:sym typeface="DM Sans"/>
              </a:rPr>
              <a:t>Embedded Systems</a:t>
            </a:r>
          </a:p>
          <a:p>
            <a:pPr marL="342900" lvl="0" indent="-342900" algn="l">
              <a:lnSpc>
                <a:spcPts val="2699"/>
              </a:lnSpc>
              <a:spcBef>
                <a:spcPct val="0"/>
              </a:spcBef>
              <a:buFont typeface="Arial" panose="020B0604020202020204" pitchFamily="34" charset="0"/>
              <a:buChar char="•"/>
            </a:pPr>
            <a:r>
              <a:rPr lang="en-US" sz="1999" spc="119" dirty="0">
                <a:solidFill>
                  <a:srgbClr val="000000"/>
                </a:solidFill>
                <a:latin typeface="DM Sans"/>
                <a:ea typeface="DM Sans"/>
                <a:cs typeface="DM Sans"/>
                <a:sym typeface="DM Sans"/>
              </a:rPr>
              <a:t>Database Management</a:t>
            </a:r>
            <a:endParaRPr lang="en-US" sz="1999" u="none" spc="119" dirty="0">
              <a:solidFill>
                <a:srgbClr val="000000"/>
              </a:solidFill>
              <a:latin typeface="DM Sans"/>
              <a:ea typeface="DM Sans"/>
              <a:cs typeface="DM Sans"/>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1754505"/>
            <a:ext cx="8751165" cy="1166538"/>
          </a:xfrm>
          <a:prstGeom prst="rect">
            <a:avLst/>
          </a:prstGeom>
        </p:spPr>
        <p:txBody>
          <a:bodyPr lIns="0" tIns="0" rIns="0" bIns="0" rtlCol="0" anchor="t">
            <a:spAutoFit/>
          </a:bodyPr>
          <a:lstStyle/>
          <a:p>
            <a:pPr algn="l">
              <a:lnSpc>
                <a:spcPts val="8730"/>
              </a:lnSpc>
            </a:pPr>
            <a:r>
              <a:rPr lang="en-US" sz="9000" dirty="0">
                <a:solidFill>
                  <a:srgbClr val="000000"/>
                </a:solidFill>
                <a:latin typeface="DM Sans Bold"/>
                <a:ea typeface="DM Sans Bold"/>
                <a:cs typeface="DM Sans Bold"/>
                <a:sym typeface="DM Sans Bold"/>
              </a:rPr>
              <a:t>Conclusion</a:t>
            </a:r>
          </a:p>
        </p:txBody>
      </p:sp>
      <p:sp>
        <p:nvSpPr>
          <p:cNvPr id="6" name="TextBox 6"/>
          <p:cNvSpPr txBox="1"/>
          <p:nvPr/>
        </p:nvSpPr>
        <p:spPr>
          <a:xfrm>
            <a:off x="1543050" y="3297222"/>
            <a:ext cx="7707571" cy="2756652"/>
          </a:xfrm>
          <a:prstGeom prst="rect">
            <a:avLst/>
          </a:prstGeom>
        </p:spPr>
        <p:txBody>
          <a:bodyPr lIns="0" tIns="0" rIns="0" bIns="0" rtlCol="0" anchor="t">
            <a:spAutoFit/>
          </a:bodyPr>
          <a:lstStyle/>
          <a:p>
            <a:pPr marL="0" lvl="0" indent="0" algn="l">
              <a:lnSpc>
                <a:spcPts val="2699"/>
              </a:lnSpc>
              <a:spcBef>
                <a:spcPct val="0"/>
              </a:spcBef>
            </a:pPr>
            <a:r>
              <a:rPr lang="en-US" sz="1999" u="none" spc="119" dirty="0">
                <a:solidFill>
                  <a:srgbClr val="000000"/>
                </a:solidFill>
                <a:latin typeface="DM Sans"/>
                <a:ea typeface="DM Sans"/>
                <a:cs typeface="DM Sans"/>
                <a:sym typeface="DM Sans"/>
              </a:rPr>
              <a:t>Object-Oriented Programming(OOP) is widely used across software development, game design, web applications, and embedded systems and much more, due to it’s ability to manage complexity and enhance code reusability. By applying OOP principles like encapsulation, inheritance, polymorphism, etc</a:t>
            </a:r>
            <a:r>
              <a:rPr lang="en-US" sz="1999" spc="119" dirty="0">
                <a:solidFill>
                  <a:srgbClr val="000000"/>
                </a:solidFill>
                <a:latin typeface="DM Sans"/>
                <a:ea typeface="DM Sans"/>
                <a:cs typeface="DM Sans"/>
                <a:sym typeface="DM Sans"/>
              </a:rPr>
              <a:t>. Developers can create scalable and maintainable systems that model real-world problems. </a:t>
            </a:r>
            <a:endParaRPr lang="en-US" sz="1999" u="none" spc="119" dirty="0">
              <a:solidFill>
                <a:srgbClr val="000000"/>
              </a:solidFill>
              <a:latin typeface="DM Sans"/>
              <a:ea typeface="DM Sans"/>
              <a:cs typeface="DM Sans"/>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427</Words>
  <Application>Microsoft Office PowerPoint</Application>
  <PresentationFormat>Custom</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DM Sans Bold</vt:lpstr>
      <vt:lpstr>Arial</vt:lpstr>
      <vt:lpstr>DM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Anon Man</dc:creator>
  <cp:lastModifiedBy>Anon</cp:lastModifiedBy>
  <cp:revision>18</cp:revision>
  <dcterms:created xsi:type="dcterms:W3CDTF">2006-08-16T00:00:00Z</dcterms:created>
  <dcterms:modified xsi:type="dcterms:W3CDTF">2024-07-22T07:01:35Z</dcterms:modified>
  <dc:identifier>DAGLl62w6Jo</dc:identifier>
</cp:coreProperties>
</file>