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Gotham" panose="020B0604020202020204" charset="0"/>
      <p:regular r:id="rId16"/>
    </p:embeddedFont>
    <p:embeddedFont>
      <p:font typeface="Gotham Bold" panose="020B0604020202020204" charset="0"/>
      <p:regular r:id="rId17"/>
    </p:embeddedFont>
    <p:embeddedFont>
      <p:font typeface="Gotham Bold Italics"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25" d="100"/>
          <a:sy n="25" d="100"/>
        </p:scale>
        <p:origin x="2386" y="9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4468512" y="-353712"/>
            <a:ext cx="10994424" cy="1099442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 cap="sq">
              <a:solidFill>
                <a:srgbClr val="FD6220"/>
              </a:solidFill>
              <a:prstDash val="solid"/>
              <a:miter/>
            </a:ln>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91400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6384897" y="5379918"/>
            <a:ext cx="6059445" cy="605944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5720762" y="6964430"/>
            <a:ext cx="2000810" cy="4114800"/>
          </a:xfrm>
          <a:custGeom>
            <a:avLst/>
            <a:gdLst/>
            <a:ahLst/>
            <a:cxnLst/>
            <a:rect l="l" t="t" r="r" b="b"/>
            <a:pathLst>
              <a:path w="2000810" h="4114800">
                <a:moveTo>
                  <a:pt x="0" y="0"/>
                </a:moveTo>
                <a:lnTo>
                  <a:pt x="2000810" y="0"/>
                </a:lnTo>
                <a:lnTo>
                  <a:pt x="2000810" y="4114800"/>
                </a:lnTo>
                <a:lnTo>
                  <a:pt x="0" y="4114800"/>
                </a:lnTo>
                <a:lnTo>
                  <a:pt x="0" y="0"/>
                </a:lnTo>
                <a:close/>
              </a:path>
            </a:pathLst>
          </a:custGeom>
          <a:blipFill>
            <a:blip r:embed="rId4">
              <a:alphaModFix amt="53000"/>
              <a:extLst>
                <a:ext uri="{96DAC541-7B7A-43D3-8B79-37D633B846F1}">
                  <asvg:svgBlip xmlns:asvg="http://schemas.microsoft.com/office/drawing/2016/SVG/main" r:embed="rId5"/>
                </a:ext>
              </a:extLst>
            </a:blip>
            <a:stretch>
              <a:fillRect r="-204881"/>
            </a:stretch>
          </a:blipFill>
        </p:spPr>
      </p:sp>
      <p:grpSp>
        <p:nvGrpSpPr>
          <p:cNvPr id="10" name="Group 10"/>
          <p:cNvGrpSpPr/>
          <p:nvPr/>
        </p:nvGrpSpPr>
        <p:grpSpPr>
          <a:xfrm>
            <a:off x="11762088" y="-9632634"/>
            <a:ext cx="10994424" cy="1099442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3349998" y="4114076"/>
            <a:ext cx="12198237" cy="2291464"/>
            <a:chOff x="0" y="0"/>
            <a:chExt cx="3212705" cy="603513"/>
          </a:xfrm>
        </p:grpSpPr>
        <p:sp>
          <p:nvSpPr>
            <p:cNvPr id="14" name="Freeform 14"/>
            <p:cNvSpPr/>
            <p:nvPr/>
          </p:nvSpPr>
          <p:spPr>
            <a:xfrm>
              <a:off x="0" y="0"/>
              <a:ext cx="3212704" cy="603513"/>
            </a:xfrm>
            <a:custGeom>
              <a:avLst/>
              <a:gdLst/>
              <a:ahLst/>
              <a:cxnLst/>
              <a:rect l="l" t="t" r="r" b="b"/>
              <a:pathLst>
                <a:path w="3212704" h="603513">
                  <a:moveTo>
                    <a:pt x="0" y="0"/>
                  </a:moveTo>
                  <a:lnTo>
                    <a:pt x="3212704" y="0"/>
                  </a:lnTo>
                  <a:lnTo>
                    <a:pt x="3212704" y="603513"/>
                  </a:lnTo>
                  <a:lnTo>
                    <a:pt x="0" y="603513"/>
                  </a:lnTo>
                  <a:close/>
                </a:path>
              </a:pathLst>
            </a:custGeom>
            <a:solidFill>
              <a:srgbClr val="FFFEFE"/>
            </a:solidFill>
          </p:spPr>
        </p:sp>
        <p:sp>
          <p:nvSpPr>
            <p:cNvPr id="15" name="TextBox 15"/>
            <p:cNvSpPr txBox="1"/>
            <p:nvPr/>
          </p:nvSpPr>
          <p:spPr>
            <a:xfrm>
              <a:off x="0" y="-28575"/>
              <a:ext cx="3212705" cy="632088"/>
            </a:xfrm>
            <a:prstGeom prst="rect">
              <a:avLst/>
            </a:prstGeom>
          </p:spPr>
          <p:txBody>
            <a:bodyPr lIns="50800" tIns="50800" rIns="50800" bIns="50800" rtlCol="0" anchor="ctr"/>
            <a:lstStyle/>
            <a:p>
              <a:pPr algn="ctr">
                <a:lnSpc>
                  <a:spcPts val="2380"/>
                </a:lnSpc>
              </a:pPr>
              <a:endParaRPr/>
            </a:p>
          </p:txBody>
        </p:sp>
      </p:grpSp>
      <p:sp>
        <p:nvSpPr>
          <p:cNvPr id="16" name="TextBox 16"/>
          <p:cNvSpPr txBox="1"/>
          <p:nvPr/>
        </p:nvSpPr>
        <p:spPr>
          <a:xfrm>
            <a:off x="6078409" y="5459428"/>
            <a:ext cx="6131182" cy="946111"/>
          </a:xfrm>
          <a:prstGeom prst="rect">
            <a:avLst/>
          </a:prstGeom>
        </p:spPr>
        <p:txBody>
          <a:bodyPr lIns="0" tIns="0" rIns="0" bIns="0" rtlCol="0" anchor="t">
            <a:spAutoFit/>
          </a:bodyPr>
          <a:lstStyle/>
          <a:p>
            <a:pPr algn="ctr">
              <a:lnSpc>
                <a:spcPts val="7702"/>
              </a:lnSpc>
              <a:spcBef>
                <a:spcPct val="0"/>
              </a:spcBef>
            </a:pPr>
            <a:r>
              <a:rPr lang="en-US" sz="5501" spc="308" dirty="0">
                <a:solidFill>
                  <a:srgbClr val="191919"/>
                </a:solidFill>
                <a:latin typeface="Gotham"/>
                <a:ea typeface="Gotham"/>
                <a:cs typeface="Gotham"/>
                <a:sym typeface="Gotham"/>
              </a:rPr>
              <a:t>Abhishek Dutta</a:t>
            </a:r>
          </a:p>
        </p:txBody>
      </p:sp>
      <p:sp>
        <p:nvSpPr>
          <p:cNvPr id="17" name="TextBox 17"/>
          <p:cNvSpPr txBox="1"/>
          <p:nvPr/>
        </p:nvSpPr>
        <p:spPr>
          <a:xfrm>
            <a:off x="3542119" y="3757315"/>
            <a:ext cx="11159517" cy="1866079"/>
          </a:xfrm>
          <a:prstGeom prst="rect">
            <a:avLst/>
          </a:prstGeom>
        </p:spPr>
        <p:txBody>
          <a:bodyPr lIns="0" tIns="0" rIns="0" bIns="0" rtlCol="0" anchor="t">
            <a:spAutoFit/>
          </a:bodyPr>
          <a:lstStyle/>
          <a:p>
            <a:pPr algn="ctr">
              <a:lnSpc>
                <a:spcPts val="15270"/>
              </a:lnSpc>
              <a:spcBef>
                <a:spcPct val="0"/>
              </a:spcBef>
            </a:pPr>
            <a:r>
              <a:rPr lang="en-US" sz="10907" spc="1527" dirty="0">
                <a:solidFill>
                  <a:srgbClr val="191919"/>
                </a:solidFill>
                <a:latin typeface="Gotham Bold"/>
                <a:ea typeface="Gotham Bold"/>
                <a:cs typeface="Gotham Bold"/>
                <a:sym typeface="Gotham Bold"/>
              </a:rPr>
              <a:t>Python</a:t>
            </a:r>
          </a:p>
        </p:txBody>
      </p:sp>
      <p:grpSp>
        <p:nvGrpSpPr>
          <p:cNvPr id="19" name="Group 19"/>
          <p:cNvGrpSpPr/>
          <p:nvPr/>
        </p:nvGrpSpPr>
        <p:grpSpPr>
          <a:xfrm>
            <a:off x="-9965724" y="-1383136"/>
            <a:ext cx="10994424" cy="10994424"/>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21" name="TextBox 21"/>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35588" y="7321525"/>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9</a:t>
              </a:r>
            </a:p>
          </p:txBody>
        </p:sp>
      </p:grpSp>
      <p:grpSp>
        <p:nvGrpSpPr>
          <p:cNvPr id="8" name="Group 8"/>
          <p:cNvGrpSpPr/>
          <p:nvPr/>
        </p:nvGrpSpPr>
        <p:grpSpPr>
          <a:xfrm>
            <a:off x="977741" y="3315742"/>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1" name="Group 11"/>
          <p:cNvGrpSpPr/>
          <p:nvPr/>
        </p:nvGrpSpPr>
        <p:grpSpPr>
          <a:xfrm>
            <a:off x="977741" y="1982349"/>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14" name="Group 14"/>
          <p:cNvGrpSpPr/>
          <p:nvPr/>
        </p:nvGrpSpPr>
        <p:grpSpPr>
          <a:xfrm>
            <a:off x="977741" y="3983373"/>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7" name="Group 17"/>
          <p:cNvGrpSpPr/>
          <p:nvPr/>
        </p:nvGrpSpPr>
        <p:grpSpPr>
          <a:xfrm>
            <a:off x="977741" y="2648112"/>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20" name="Group 20"/>
          <p:cNvGrpSpPr/>
          <p:nvPr/>
        </p:nvGrpSpPr>
        <p:grpSpPr>
          <a:xfrm>
            <a:off x="977741" y="5318634"/>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23" name="Group 23"/>
          <p:cNvGrpSpPr/>
          <p:nvPr/>
        </p:nvGrpSpPr>
        <p:grpSpPr>
          <a:xfrm>
            <a:off x="977741" y="4651003"/>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26" name="Group 26"/>
          <p:cNvGrpSpPr/>
          <p:nvPr/>
        </p:nvGrpSpPr>
        <p:grpSpPr>
          <a:xfrm>
            <a:off x="977741" y="5986264"/>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9" name="Group 29"/>
          <p:cNvGrpSpPr/>
          <p:nvPr/>
        </p:nvGrpSpPr>
        <p:grpSpPr>
          <a:xfrm>
            <a:off x="977741" y="6653894"/>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sp>
        <p:nvSpPr>
          <p:cNvPr id="32" name="Freeform 32"/>
          <p:cNvSpPr/>
          <p:nvPr/>
        </p:nvSpPr>
        <p:spPr>
          <a:xfrm>
            <a:off x="16313420" y="1028700"/>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3" name="Group 33"/>
          <p:cNvGrpSpPr>
            <a:grpSpLocks noChangeAspect="1"/>
          </p:cNvGrpSpPr>
          <p:nvPr/>
        </p:nvGrpSpPr>
        <p:grpSpPr>
          <a:xfrm>
            <a:off x="2322878" y="2164932"/>
            <a:ext cx="3789216" cy="5660444"/>
            <a:chOff x="0" y="0"/>
            <a:chExt cx="5969000" cy="8916670"/>
          </a:xfrm>
        </p:grpSpPr>
        <p:sp>
          <p:nvSpPr>
            <p:cNvPr id="34" name="Freeform 34"/>
            <p:cNvSpPr/>
            <p:nvPr/>
          </p:nvSpPr>
          <p:spPr>
            <a:xfrm>
              <a:off x="127" y="6350"/>
              <a:ext cx="5968747" cy="8903970"/>
            </a:xfrm>
            <a:custGeom>
              <a:avLst/>
              <a:gdLst/>
              <a:ahLst/>
              <a:cxnLst/>
              <a:rect l="l" t="t" r="r" b="b"/>
              <a:pathLst>
                <a:path w="5968747" h="8903970">
                  <a:moveTo>
                    <a:pt x="2988310" y="8903970"/>
                  </a:moveTo>
                  <a:lnTo>
                    <a:pt x="2980563" y="8903970"/>
                  </a:lnTo>
                  <a:cubicBezTo>
                    <a:pt x="2246376" y="8903970"/>
                    <a:pt x="1538224" y="8630412"/>
                    <a:pt x="986790" y="8133714"/>
                  </a:cubicBezTo>
                  <a:cubicBezTo>
                    <a:pt x="420243" y="7623429"/>
                    <a:pt x="76581" y="6921881"/>
                    <a:pt x="19177" y="6158230"/>
                  </a:cubicBezTo>
                  <a:lnTo>
                    <a:pt x="16510" y="6121781"/>
                  </a:lnTo>
                  <a:cubicBezTo>
                    <a:pt x="4064" y="5781802"/>
                    <a:pt x="0" y="2921762"/>
                    <a:pt x="23876" y="2678811"/>
                  </a:cubicBezTo>
                  <a:cubicBezTo>
                    <a:pt x="96647" y="1941195"/>
                    <a:pt x="439801" y="1261618"/>
                    <a:pt x="990092" y="765302"/>
                  </a:cubicBezTo>
                  <a:cubicBezTo>
                    <a:pt x="1537208" y="271780"/>
                    <a:pt x="2242439" y="0"/>
                    <a:pt x="2975737" y="0"/>
                  </a:cubicBezTo>
                  <a:lnTo>
                    <a:pt x="2992882" y="0"/>
                  </a:lnTo>
                  <a:cubicBezTo>
                    <a:pt x="3726180" y="0"/>
                    <a:pt x="4431411" y="271780"/>
                    <a:pt x="4978527" y="765302"/>
                  </a:cubicBezTo>
                  <a:cubicBezTo>
                    <a:pt x="5528945" y="1261745"/>
                    <a:pt x="5871972" y="1941195"/>
                    <a:pt x="5944743" y="2678684"/>
                  </a:cubicBezTo>
                  <a:cubicBezTo>
                    <a:pt x="5968747" y="2921762"/>
                    <a:pt x="5964555" y="5782310"/>
                    <a:pt x="5952109" y="6122289"/>
                  </a:cubicBezTo>
                  <a:lnTo>
                    <a:pt x="5951982" y="6125083"/>
                  </a:lnTo>
                  <a:lnTo>
                    <a:pt x="5949442" y="6158230"/>
                  </a:lnTo>
                  <a:cubicBezTo>
                    <a:pt x="5892038" y="6921881"/>
                    <a:pt x="5548376" y="7623429"/>
                    <a:pt x="4981829" y="8133715"/>
                  </a:cubicBezTo>
                  <a:cubicBezTo>
                    <a:pt x="4430522" y="8630412"/>
                    <a:pt x="3722497" y="8903970"/>
                    <a:pt x="2988310" y="8903970"/>
                  </a:cubicBezTo>
                  <a:close/>
                  <a:moveTo>
                    <a:pt x="2975737" y="19050"/>
                  </a:moveTo>
                  <a:cubicBezTo>
                    <a:pt x="2247138" y="19050"/>
                    <a:pt x="1546479" y="289052"/>
                    <a:pt x="1002792" y="779399"/>
                  </a:cubicBezTo>
                  <a:cubicBezTo>
                    <a:pt x="455930" y="1272540"/>
                    <a:pt x="115062" y="1947799"/>
                    <a:pt x="42926" y="2680589"/>
                  </a:cubicBezTo>
                  <a:cubicBezTo>
                    <a:pt x="19050" y="2923286"/>
                    <a:pt x="23241" y="5781167"/>
                    <a:pt x="35560" y="6121019"/>
                  </a:cubicBezTo>
                  <a:lnTo>
                    <a:pt x="35687" y="6123686"/>
                  </a:lnTo>
                  <a:lnTo>
                    <a:pt x="38227" y="6156706"/>
                  </a:lnTo>
                  <a:cubicBezTo>
                    <a:pt x="95250" y="6915403"/>
                    <a:pt x="436626" y="7612507"/>
                    <a:pt x="999617" y="8119490"/>
                  </a:cubicBezTo>
                  <a:cubicBezTo>
                    <a:pt x="1547622" y="8613012"/>
                    <a:pt x="2251202" y="8884793"/>
                    <a:pt x="2980690" y="8884793"/>
                  </a:cubicBezTo>
                  <a:lnTo>
                    <a:pt x="2988437" y="8884793"/>
                  </a:lnTo>
                  <a:cubicBezTo>
                    <a:pt x="3717925" y="8884793"/>
                    <a:pt x="4421378" y="8613012"/>
                    <a:pt x="4969383" y="8119490"/>
                  </a:cubicBezTo>
                  <a:cubicBezTo>
                    <a:pt x="5532374" y="7612507"/>
                    <a:pt x="5873750" y="6915403"/>
                    <a:pt x="5930773" y="6156706"/>
                  </a:cubicBezTo>
                  <a:lnTo>
                    <a:pt x="5933313" y="6121527"/>
                  </a:lnTo>
                  <a:cubicBezTo>
                    <a:pt x="5945632" y="5781675"/>
                    <a:pt x="5949950" y="2923159"/>
                    <a:pt x="5925947" y="2680462"/>
                  </a:cubicBezTo>
                  <a:cubicBezTo>
                    <a:pt x="5853684" y="1947672"/>
                    <a:pt x="5512816" y="1272540"/>
                    <a:pt x="4965954" y="779272"/>
                  </a:cubicBezTo>
                  <a:cubicBezTo>
                    <a:pt x="4422140" y="289052"/>
                    <a:pt x="3721481" y="19050"/>
                    <a:pt x="2992882" y="19050"/>
                  </a:cubicBezTo>
                  <a:lnTo>
                    <a:pt x="2975737" y="19050"/>
                  </a:lnTo>
                  <a:close/>
                </a:path>
              </a:pathLst>
            </a:custGeom>
            <a:solidFill>
              <a:srgbClr val="FD6220"/>
            </a:solidFill>
          </p:spPr>
        </p:sp>
        <p:sp>
          <p:nvSpPr>
            <p:cNvPr id="35" name="Freeform 35"/>
            <p:cNvSpPr/>
            <p:nvPr/>
          </p:nvSpPr>
          <p:spPr>
            <a:xfrm>
              <a:off x="148844" y="155701"/>
              <a:ext cx="5671185" cy="8605520"/>
            </a:xfrm>
            <a:custGeom>
              <a:avLst/>
              <a:gdLst/>
              <a:ahLst/>
              <a:cxnLst/>
              <a:rect l="l" t="t" r="r" b="b"/>
              <a:pathLst>
                <a:path w="5671185" h="8605520">
                  <a:moveTo>
                    <a:pt x="2831846" y="8605394"/>
                  </a:moveTo>
                  <a:cubicBezTo>
                    <a:pt x="2134616" y="8605394"/>
                    <a:pt x="1462024" y="8345425"/>
                    <a:pt x="937895" y="7873493"/>
                  </a:cubicBezTo>
                  <a:cubicBezTo>
                    <a:pt x="399923" y="7388987"/>
                    <a:pt x="73660" y="6722873"/>
                    <a:pt x="19177" y="5997702"/>
                  </a:cubicBezTo>
                  <a:lnTo>
                    <a:pt x="16891" y="5966968"/>
                  </a:lnTo>
                  <a:cubicBezTo>
                    <a:pt x="4572" y="5629021"/>
                    <a:pt x="0" y="2784729"/>
                    <a:pt x="23749" y="2544064"/>
                  </a:cubicBezTo>
                  <a:cubicBezTo>
                    <a:pt x="92710" y="1843532"/>
                    <a:pt x="418592" y="1198245"/>
                    <a:pt x="941324" y="726821"/>
                  </a:cubicBezTo>
                  <a:cubicBezTo>
                    <a:pt x="1461008" y="258064"/>
                    <a:pt x="2130679" y="0"/>
                    <a:pt x="2827020" y="0"/>
                  </a:cubicBezTo>
                  <a:lnTo>
                    <a:pt x="2844165" y="0"/>
                  </a:lnTo>
                  <a:cubicBezTo>
                    <a:pt x="3540506" y="0"/>
                    <a:pt x="4210177" y="258191"/>
                    <a:pt x="4729861" y="726949"/>
                  </a:cubicBezTo>
                  <a:cubicBezTo>
                    <a:pt x="5252593" y="1198373"/>
                    <a:pt x="5578475" y="1843787"/>
                    <a:pt x="5647436" y="2544192"/>
                  </a:cubicBezTo>
                  <a:cubicBezTo>
                    <a:pt x="5671185" y="2784857"/>
                    <a:pt x="5666613" y="5629149"/>
                    <a:pt x="5654167" y="5967731"/>
                  </a:cubicBezTo>
                  <a:lnTo>
                    <a:pt x="5651881" y="5997830"/>
                  </a:lnTo>
                  <a:cubicBezTo>
                    <a:pt x="5597398" y="6722999"/>
                    <a:pt x="5271135" y="7389242"/>
                    <a:pt x="4733163" y="7873747"/>
                  </a:cubicBezTo>
                  <a:cubicBezTo>
                    <a:pt x="4209161" y="8345679"/>
                    <a:pt x="3536569" y="8605521"/>
                    <a:pt x="2839339" y="8605521"/>
                  </a:cubicBezTo>
                  <a:lnTo>
                    <a:pt x="2831846" y="8605521"/>
                  </a:lnTo>
                  <a:close/>
                </a:path>
              </a:pathLst>
            </a:custGeom>
            <a:blipFill>
              <a:blip r:embed="rId4"/>
              <a:stretch>
                <a:fillRect l="-64150" r="-64150"/>
              </a:stretch>
            </a:blipFill>
          </p:spPr>
        </p:sp>
      </p:grpSp>
      <p:sp>
        <p:nvSpPr>
          <p:cNvPr id="43" name="TextBox 43"/>
          <p:cNvSpPr txBox="1"/>
          <p:nvPr/>
        </p:nvSpPr>
        <p:spPr>
          <a:xfrm>
            <a:off x="6583277" y="3635584"/>
            <a:ext cx="8863490" cy="1314655"/>
          </a:xfrm>
          <a:prstGeom prst="rect">
            <a:avLst/>
          </a:prstGeom>
        </p:spPr>
        <p:txBody>
          <a:bodyPr wrap="square" lIns="0" tIns="0" rIns="0" bIns="0" rtlCol="0" anchor="t">
            <a:spAutoFit/>
          </a:bodyPr>
          <a:lstStyle/>
          <a:p>
            <a:pPr algn="l">
              <a:lnSpc>
                <a:spcPts val="10149"/>
              </a:lnSpc>
            </a:pPr>
            <a:r>
              <a:rPr lang="en-US" sz="11153" dirty="0">
                <a:solidFill>
                  <a:srgbClr val="191919"/>
                </a:solidFill>
                <a:latin typeface="Gotham Bold Italics"/>
                <a:ea typeface="Gotham Bold Italics"/>
                <a:cs typeface="Gotham Bold Italics"/>
                <a:sym typeface="Gotham Bold Italics"/>
              </a:rPr>
              <a:t>Thank you</a:t>
            </a:r>
          </a:p>
        </p:txBody>
      </p:sp>
      <p:grpSp>
        <p:nvGrpSpPr>
          <p:cNvPr id="44" name="Group 44"/>
          <p:cNvGrpSpPr/>
          <p:nvPr/>
        </p:nvGrpSpPr>
        <p:grpSpPr>
          <a:xfrm>
            <a:off x="16764000" y="-430067"/>
            <a:ext cx="10228372" cy="10228372"/>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sp>
        <p:sp>
          <p:nvSpPr>
            <p:cNvPr id="46" name="TextBox 46"/>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7" name="TextBox 46">
            <a:extLst>
              <a:ext uri="{FF2B5EF4-FFF2-40B4-BE49-F238E27FC236}">
                <a16:creationId xmlns:a16="http://schemas.microsoft.com/office/drawing/2014/main" id="{9C5940CA-286F-42C8-8585-836C14C37010}"/>
              </a:ext>
            </a:extLst>
          </p:cNvPr>
          <p:cNvSpPr txBox="1"/>
          <p:nvPr/>
        </p:nvSpPr>
        <p:spPr>
          <a:xfrm>
            <a:off x="6548108" y="5666400"/>
            <a:ext cx="10058400" cy="2554545"/>
          </a:xfrm>
          <a:prstGeom prst="rect">
            <a:avLst/>
          </a:prstGeom>
          <a:noFill/>
        </p:spPr>
        <p:txBody>
          <a:bodyPr wrap="square" rtlCol="0">
            <a:spAutoFit/>
          </a:bodyPr>
          <a:lstStyle/>
          <a:p>
            <a:r>
              <a:rPr lang="en-IN" sz="4000" b="1" dirty="0"/>
              <a:t>Name</a:t>
            </a:r>
            <a:r>
              <a:rPr lang="en-IN" sz="4000" dirty="0"/>
              <a:t>: Abhishek Dutta </a:t>
            </a:r>
          </a:p>
          <a:p>
            <a:r>
              <a:rPr lang="en-IN" sz="4000" b="1" dirty="0"/>
              <a:t>University</a:t>
            </a:r>
            <a:r>
              <a:rPr lang="en-IN" sz="4000" dirty="0"/>
              <a:t>: Assam Down Town University</a:t>
            </a:r>
          </a:p>
          <a:p>
            <a:r>
              <a:rPr lang="en-IN" sz="4000" b="1" dirty="0"/>
              <a:t>Course</a:t>
            </a:r>
            <a:r>
              <a:rPr lang="en-IN" sz="4000" dirty="0"/>
              <a:t>: Bachelor of Computer Application(BCA)</a:t>
            </a:r>
          </a:p>
          <a:p>
            <a:r>
              <a:rPr lang="en-IN" sz="4000" b="1" dirty="0"/>
              <a:t>Semester</a:t>
            </a:r>
            <a:r>
              <a:rPr lang="en-IN" sz="4000" dirty="0"/>
              <a:t>: 5</a:t>
            </a:r>
            <a:r>
              <a:rPr lang="en-IN" sz="4000" baseline="30000" dirty="0"/>
              <a:t>th</a:t>
            </a:r>
            <a:r>
              <a:rPr lang="en-IN" sz="4000" dirty="0"/>
              <a:t> Semester</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365826" y="-3098808"/>
            <a:ext cx="10994424" cy="1099442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6313420" y="9104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706082" y="1952203"/>
            <a:ext cx="992463" cy="99246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1</a:t>
              </a:r>
            </a:p>
          </p:txBody>
        </p:sp>
      </p:grpSp>
      <p:grpSp>
        <p:nvGrpSpPr>
          <p:cNvPr id="12" name="Group 12"/>
          <p:cNvGrpSpPr/>
          <p:nvPr/>
        </p:nvGrpSpPr>
        <p:grpSpPr>
          <a:xfrm>
            <a:off x="948235" y="4447339"/>
            <a:ext cx="508158" cy="543805"/>
            <a:chOff x="0" y="0"/>
            <a:chExt cx="812800" cy="869819"/>
          </a:xfrm>
        </p:grpSpPr>
        <p:sp>
          <p:nvSpPr>
            <p:cNvPr id="13" name="Freeform 1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4" name="TextBox 1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5" name="Group 15"/>
          <p:cNvGrpSpPr/>
          <p:nvPr/>
        </p:nvGrpSpPr>
        <p:grpSpPr>
          <a:xfrm>
            <a:off x="948235" y="3107362"/>
            <a:ext cx="508158" cy="543805"/>
            <a:chOff x="0" y="0"/>
            <a:chExt cx="812800" cy="869819"/>
          </a:xfrm>
        </p:grpSpPr>
        <p:sp>
          <p:nvSpPr>
            <p:cNvPr id="16" name="Freeform 1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7" name="TextBox 1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18" name="Group 18"/>
          <p:cNvGrpSpPr/>
          <p:nvPr/>
        </p:nvGrpSpPr>
        <p:grpSpPr>
          <a:xfrm>
            <a:off x="948235" y="5115753"/>
            <a:ext cx="508158" cy="543805"/>
            <a:chOff x="0" y="0"/>
            <a:chExt cx="812800" cy="869819"/>
          </a:xfrm>
        </p:grpSpPr>
        <p:sp>
          <p:nvSpPr>
            <p:cNvPr id="19" name="Freeform 1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0" name="TextBox 2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21" name="Group 21"/>
          <p:cNvGrpSpPr/>
          <p:nvPr/>
        </p:nvGrpSpPr>
        <p:grpSpPr>
          <a:xfrm>
            <a:off x="948235" y="3776486"/>
            <a:ext cx="508158" cy="543805"/>
            <a:chOff x="0" y="0"/>
            <a:chExt cx="812800" cy="869819"/>
          </a:xfrm>
        </p:grpSpPr>
        <p:sp>
          <p:nvSpPr>
            <p:cNvPr id="22" name="Freeform 2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3" name="TextBox 2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24" name="Group 24"/>
          <p:cNvGrpSpPr/>
          <p:nvPr/>
        </p:nvGrpSpPr>
        <p:grpSpPr>
          <a:xfrm>
            <a:off x="948235" y="6455730"/>
            <a:ext cx="508158" cy="543805"/>
            <a:chOff x="0" y="0"/>
            <a:chExt cx="812800" cy="869819"/>
          </a:xfrm>
        </p:grpSpPr>
        <p:sp>
          <p:nvSpPr>
            <p:cNvPr id="25" name="Freeform 2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6" name="TextBox 2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7" name="Group 27"/>
          <p:cNvGrpSpPr/>
          <p:nvPr/>
        </p:nvGrpSpPr>
        <p:grpSpPr>
          <a:xfrm>
            <a:off x="948235" y="5784877"/>
            <a:ext cx="508158" cy="543805"/>
            <a:chOff x="0" y="0"/>
            <a:chExt cx="812800" cy="869819"/>
          </a:xfrm>
        </p:grpSpPr>
        <p:sp>
          <p:nvSpPr>
            <p:cNvPr id="28" name="Freeform 2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9" name="TextBox 2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sp>
        <p:nvSpPr>
          <p:cNvPr id="32" name="TextBox 32"/>
          <p:cNvSpPr txBox="1"/>
          <p:nvPr/>
        </p:nvSpPr>
        <p:spPr>
          <a:xfrm>
            <a:off x="3024989" y="6052870"/>
            <a:ext cx="8568692" cy="2851230"/>
          </a:xfrm>
          <a:prstGeom prst="rect">
            <a:avLst/>
          </a:prstGeom>
        </p:spPr>
        <p:txBody>
          <a:bodyPr lIns="0" tIns="0" rIns="0" bIns="0" rtlCol="0" anchor="t">
            <a:spAutoFit/>
          </a:bodyPr>
          <a:lstStyle/>
          <a:p>
            <a:pPr algn="l">
              <a:lnSpc>
                <a:spcPts val="3234"/>
              </a:lnSpc>
            </a:pPr>
            <a:r>
              <a:rPr lang="en-US" sz="2400" spc="-197" dirty="0">
                <a:solidFill>
                  <a:srgbClr val="191919"/>
                </a:solidFill>
                <a:ea typeface="Gotham Light"/>
                <a:cs typeface="Gotham Light"/>
                <a:sym typeface="Gotham Light"/>
              </a:rPr>
              <a:t>Python was created in the late 1980s by Guido van Rossum at Centrum </a:t>
            </a:r>
            <a:r>
              <a:rPr lang="en-US" sz="2400" spc="-197" dirty="0" err="1">
                <a:solidFill>
                  <a:srgbClr val="191919"/>
                </a:solidFill>
                <a:ea typeface="Gotham Light"/>
                <a:cs typeface="Gotham Light"/>
                <a:sym typeface="Gotham Light"/>
              </a:rPr>
              <a:t>Wiskunde</a:t>
            </a:r>
            <a:r>
              <a:rPr lang="en-US" sz="2400" spc="-197" dirty="0">
                <a:solidFill>
                  <a:srgbClr val="191919"/>
                </a:solidFill>
                <a:ea typeface="Gotham Light"/>
                <a:cs typeface="Gotham Light"/>
                <a:sym typeface="Gotham Light"/>
              </a:rPr>
              <a:t> &amp; Informatica (CWI) in the Netherlands. It was first released in 1991 as Python 0.9.0. Guido aimed to create an easy-to-read and simple-to-use programming language, which was influenced by ABC, a teaching language he had worked on previously. Python's design philosophy emphasizes code readability, and its syntax allows programmers to express concepts in fewer lines of code compared to other languages like C++ or Java.</a:t>
            </a:r>
          </a:p>
        </p:txBody>
      </p:sp>
      <p:sp>
        <p:nvSpPr>
          <p:cNvPr id="33" name="TextBox 33"/>
          <p:cNvSpPr txBox="1"/>
          <p:nvPr/>
        </p:nvSpPr>
        <p:spPr>
          <a:xfrm>
            <a:off x="2898695" y="2810652"/>
            <a:ext cx="8694985" cy="1962076"/>
          </a:xfrm>
          <a:prstGeom prst="rect">
            <a:avLst/>
          </a:prstGeom>
        </p:spPr>
        <p:txBody>
          <a:bodyPr wrap="square" lIns="0" tIns="0" rIns="0" bIns="0" rtlCol="0" anchor="t">
            <a:spAutoFit/>
          </a:bodyPr>
          <a:lstStyle/>
          <a:p>
            <a:pPr algn="l">
              <a:lnSpc>
                <a:spcPts val="15266"/>
              </a:lnSpc>
            </a:pPr>
            <a:r>
              <a:rPr lang="en-US" sz="15738" spc="786" dirty="0">
                <a:solidFill>
                  <a:srgbClr val="191919"/>
                </a:solidFill>
                <a:latin typeface="Gotham Bold"/>
                <a:ea typeface="Gotham Bold"/>
                <a:cs typeface="Gotham Bold"/>
                <a:sym typeface="Gotham Bold"/>
              </a:rPr>
              <a:t>History,</a:t>
            </a:r>
          </a:p>
        </p:txBody>
      </p:sp>
      <p:sp>
        <p:nvSpPr>
          <p:cNvPr id="34" name="TextBox 34"/>
          <p:cNvSpPr txBox="1"/>
          <p:nvPr/>
        </p:nvSpPr>
        <p:spPr>
          <a:xfrm>
            <a:off x="3024989" y="4755763"/>
            <a:ext cx="6598813" cy="590640"/>
          </a:xfrm>
          <a:prstGeom prst="rect">
            <a:avLst/>
          </a:prstGeom>
        </p:spPr>
        <p:txBody>
          <a:bodyPr lIns="0" tIns="0" rIns="0" bIns="0" rtlCol="0" anchor="t">
            <a:spAutoFit/>
          </a:bodyPr>
          <a:lstStyle/>
          <a:p>
            <a:pPr algn="l">
              <a:lnSpc>
                <a:spcPts val="4858"/>
              </a:lnSpc>
            </a:pPr>
            <a:r>
              <a:rPr lang="en-US" sz="3470">
                <a:solidFill>
                  <a:srgbClr val="191919"/>
                </a:solidFill>
                <a:latin typeface="Gotham Bold"/>
                <a:ea typeface="Gotham Bold"/>
                <a:cs typeface="Gotham Bold"/>
                <a:sym typeface="Gotham Bold"/>
              </a:rPr>
              <a:t>Of Python</a:t>
            </a:r>
          </a:p>
        </p:txBody>
      </p:sp>
      <p:grpSp>
        <p:nvGrpSpPr>
          <p:cNvPr id="36" name="Group 36"/>
          <p:cNvGrpSpPr/>
          <p:nvPr/>
        </p:nvGrpSpPr>
        <p:grpSpPr>
          <a:xfrm>
            <a:off x="948235" y="7123361"/>
            <a:ext cx="508158" cy="543805"/>
            <a:chOff x="0" y="0"/>
            <a:chExt cx="812800" cy="869819"/>
          </a:xfrm>
        </p:grpSpPr>
        <p:sp>
          <p:nvSpPr>
            <p:cNvPr id="37" name="Freeform 3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8" name="TextBox 3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39" name="Group 39"/>
          <p:cNvGrpSpPr/>
          <p:nvPr/>
        </p:nvGrpSpPr>
        <p:grpSpPr>
          <a:xfrm>
            <a:off x="948235" y="7790991"/>
            <a:ext cx="508158" cy="543805"/>
            <a:chOff x="0" y="0"/>
            <a:chExt cx="812800" cy="869819"/>
          </a:xfrm>
        </p:grpSpPr>
        <p:sp>
          <p:nvSpPr>
            <p:cNvPr id="40" name="Freeform 4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41" name="TextBox 4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42" name="Group 42"/>
          <p:cNvGrpSpPr/>
          <p:nvPr/>
        </p:nvGrpSpPr>
        <p:grpSpPr>
          <a:xfrm rot="3945801">
            <a:off x="14189917" y="8469274"/>
            <a:ext cx="4776403" cy="4776403"/>
            <a:chOff x="0" y="0"/>
            <a:chExt cx="812800" cy="812800"/>
          </a:xfrm>
        </p:grpSpPr>
        <p:sp>
          <p:nvSpPr>
            <p:cNvPr id="43" name="Freeform 4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44" name="TextBox 4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5" name="Freeform 45"/>
          <p:cNvSpPr/>
          <p:nvPr/>
        </p:nvSpPr>
        <p:spPr>
          <a:xfrm rot="3945801">
            <a:off x="14410507" y="7552292"/>
            <a:ext cx="1577153" cy="3243522"/>
          </a:xfrm>
          <a:custGeom>
            <a:avLst/>
            <a:gdLst/>
            <a:ahLst/>
            <a:cxnLst/>
            <a:rect l="l" t="t" r="r" b="b"/>
            <a:pathLst>
              <a:path w="1577153" h="3243522">
                <a:moveTo>
                  <a:pt x="0" y="0"/>
                </a:moveTo>
                <a:lnTo>
                  <a:pt x="1577154" y="0"/>
                </a:lnTo>
                <a:lnTo>
                  <a:pt x="1577154" y="3243523"/>
                </a:lnTo>
                <a:lnTo>
                  <a:pt x="0" y="3243523"/>
                </a:lnTo>
                <a:lnTo>
                  <a:pt x="0" y="0"/>
                </a:lnTo>
                <a:close/>
              </a:path>
            </a:pathLst>
          </a:custGeom>
          <a:blipFill>
            <a:blip r:embed="rId4">
              <a:extLst>
                <a:ext uri="{96DAC541-7B7A-43D3-8B79-37D633B846F1}">
                  <asvg:svgBlip xmlns:asvg="http://schemas.microsoft.com/office/drawing/2016/SVG/main" r:embed="rId5"/>
                </a:ext>
              </a:extLst>
            </a:blip>
            <a:stretch>
              <a:fillRect r="-204881"/>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0882580" y="-3503638"/>
            <a:ext cx="12753441" cy="1275344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373119" y="-1315898"/>
            <a:ext cx="3499668" cy="13405540"/>
            <a:chOff x="0" y="0"/>
            <a:chExt cx="212191" cy="812800"/>
          </a:xfrm>
        </p:grpSpPr>
        <p:sp>
          <p:nvSpPr>
            <p:cNvPr id="8" name="Freeform 8"/>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id="9" name="TextBox 9"/>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313420" y="9104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709357" y="2648112"/>
            <a:ext cx="992463" cy="99246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13" name="TextBox 13"/>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2</a:t>
              </a:r>
            </a:p>
          </p:txBody>
        </p:sp>
      </p:grpSp>
      <p:grpSp>
        <p:nvGrpSpPr>
          <p:cNvPr id="14" name="Group 14"/>
          <p:cNvGrpSpPr/>
          <p:nvPr/>
        </p:nvGrpSpPr>
        <p:grpSpPr>
          <a:xfrm>
            <a:off x="951509" y="4428296"/>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7" name="Group 17"/>
          <p:cNvGrpSpPr/>
          <p:nvPr/>
        </p:nvGrpSpPr>
        <p:grpSpPr>
          <a:xfrm>
            <a:off x="951509" y="1982349"/>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20" name="Group 20"/>
          <p:cNvGrpSpPr/>
          <p:nvPr/>
        </p:nvGrpSpPr>
        <p:grpSpPr>
          <a:xfrm>
            <a:off x="951509" y="5094059"/>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23" name="Group 23"/>
          <p:cNvGrpSpPr/>
          <p:nvPr/>
        </p:nvGrpSpPr>
        <p:grpSpPr>
          <a:xfrm>
            <a:off x="951509" y="3762533"/>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26" name="Group 26"/>
          <p:cNvGrpSpPr/>
          <p:nvPr/>
        </p:nvGrpSpPr>
        <p:grpSpPr>
          <a:xfrm>
            <a:off x="951509" y="6425585"/>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9" name="Group 29"/>
          <p:cNvGrpSpPr/>
          <p:nvPr/>
        </p:nvGrpSpPr>
        <p:grpSpPr>
          <a:xfrm>
            <a:off x="951509" y="5759822"/>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32" name="Group 32"/>
          <p:cNvGrpSpPr/>
          <p:nvPr/>
        </p:nvGrpSpPr>
        <p:grpSpPr>
          <a:xfrm>
            <a:off x="10977636" y="2281303"/>
            <a:ext cx="4511095" cy="5547016"/>
            <a:chOff x="0" y="0"/>
            <a:chExt cx="3547686" cy="4362370"/>
          </a:xfrm>
        </p:grpSpPr>
        <p:pic>
          <p:nvPicPr>
            <p:cNvPr id="33" name="Picture 33"/>
            <p:cNvPicPr>
              <a:picLocks noChangeAspect="1"/>
            </p:cNvPicPr>
            <p:nvPr/>
          </p:nvPicPr>
          <p:blipFill>
            <a:blip r:embed="rId4"/>
            <a:srcRect t="11872" b="6203"/>
            <a:stretch>
              <a:fillRect/>
            </a:stretch>
          </p:blipFill>
          <p:spPr>
            <a:xfrm>
              <a:off x="0" y="0"/>
              <a:ext cx="3547686" cy="4362370"/>
            </a:xfrm>
            <a:prstGeom prst="rect">
              <a:avLst/>
            </a:prstGeom>
          </p:spPr>
        </p:pic>
      </p:grpSp>
      <p:grpSp>
        <p:nvGrpSpPr>
          <p:cNvPr id="36" name="Group 36"/>
          <p:cNvGrpSpPr/>
          <p:nvPr/>
        </p:nvGrpSpPr>
        <p:grpSpPr>
          <a:xfrm>
            <a:off x="951509" y="7093216"/>
            <a:ext cx="508158" cy="543805"/>
            <a:chOff x="0" y="0"/>
            <a:chExt cx="812800" cy="869819"/>
          </a:xfrm>
        </p:grpSpPr>
        <p:sp>
          <p:nvSpPr>
            <p:cNvPr id="37" name="Freeform 3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8" name="TextBox 3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39" name="Group 39"/>
          <p:cNvGrpSpPr/>
          <p:nvPr/>
        </p:nvGrpSpPr>
        <p:grpSpPr>
          <a:xfrm>
            <a:off x="951509" y="7760846"/>
            <a:ext cx="508158" cy="543805"/>
            <a:chOff x="0" y="0"/>
            <a:chExt cx="812800" cy="869819"/>
          </a:xfrm>
        </p:grpSpPr>
        <p:sp>
          <p:nvSpPr>
            <p:cNvPr id="40" name="Freeform 4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41" name="TextBox 4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sp>
        <p:nvSpPr>
          <p:cNvPr id="42" name="TextBox 42"/>
          <p:cNvSpPr txBox="1"/>
          <p:nvPr/>
        </p:nvSpPr>
        <p:spPr>
          <a:xfrm>
            <a:off x="2687900" y="2194500"/>
            <a:ext cx="7633998" cy="1074397"/>
          </a:xfrm>
          <a:prstGeom prst="rect">
            <a:avLst/>
          </a:prstGeom>
        </p:spPr>
        <p:txBody>
          <a:bodyPr wrap="square" lIns="0" tIns="0" rIns="0" bIns="0" rtlCol="0" anchor="t">
            <a:spAutoFit/>
          </a:bodyPr>
          <a:lstStyle/>
          <a:p>
            <a:pPr algn="l">
              <a:lnSpc>
                <a:spcPts val="9059"/>
              </a:lnSpc>
            </a:pPr>
            <a:r>
              <a:rPr lang="en-US" sz="6471" dirty="0">
                <a:solidFill>
                  <a:srgbClr val="191919"/>
                </a:solidFill>
                <a:latin typeface="Gotham Bold"/>
                <a:ea typeface="Gotham Bold"/>
                <a:cs typeface="Gotham Bold"/>
                <a:sym typeface="Gotham Bold"/>
              </a:rPr>
              <a:t>What is Python? </a:t>
            </a:r>
          </a:p>
        </p:txBody>
      </p:sp>
      <p:sp>
        <p:nvSpPr>
          <p:cNvPr id="47" name="TextBox 46">
            <a:extLst>
              <a:ext uri="{FF2B5EF4-FFF2-40B4-BE49-F238E27FC236}">
                <a16:creationId xmlns:a16="http://schemas.microsoft.com/office/drawing/2014/main" id="{34EBA868-5CC2-4FCD-81A7-513112A00CAE}"/>
              </a:ext>
            </a:extLst>
          </p:cNvPr>
          <p:cNvSpPr txBox="1"/>
          <p:nvPr/>
        </p:nvSpPr>
        <p:spPr>
          <a:xfrm>
            <a:off x="2971800" y="4255355"/>
            <a:ext cx="5946689" cy="3416320"/>
          </a:xfrm>
          <a:prstGeom prst="rect">
            <a:avLst/>
          </a:prstGeom>
          <a:noFill/>
        </p:spPr>
        <p:txBody>
          <a:bodyPr wrap="square" rtlCol="0">
            <a:spAutoFit/>
          </a:bodyPr>
          <a:lstStyle/>
          <a:p>
            <a:r>
              <a:rPr lang="en-US" sz="2400" dirty="0"/>
              <a:t>Python is a high-level, interpreted programming language known for its simplicity and readability. It is widely used in various domains such as web development, data analysis, artificial intelligence, scientific computing, and automation. Python's extensive standard library and vibrant ecosystem of third-party packages make it a versatile tool for many programming tasks.</a:t>
            </a:r>
            <a:endParaRPr lang="en-IN"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4" name="Group 4"/>
          <p:cNvGrpSpPr/>
          <p:nvPr/>
        </p:nvGrpSpPr>
        <p:grpSpPr>
          <a:xfrm>
            <a:off x="-1373119" y="-1315898"/>
            <a:ext cx="3499668" cy="13405540"/>
            <a:chOff x="0" y="0"/>
            <a:chExt cx="212191" cy="812800"/>
          </a:xfrm>
        </p:grpSpPr>
        <p:sp>
          <p:nvSpPr>
            <p:cNvPr id="5" name="Freeform 5"/>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id="6" name="TextBox 6"/>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709357" y="3315742"/>
            <a:ext cx="992463" cy="992463"/>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9" name="TextBox 9"/>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3</a:t>
              </a:r>
            </a:p>
          </p:txBody>
        </p:sp>
      </p:grpSp>
      <p:grpSp>
        <p:nvGrpSpPr>
          <p:cNvPr id="10" name="Group 10"/>
          <p:cNvGrpSpPr/>
          <p:nvPr/>
        </p:nvGrpSpPr>
        <p:grpSpPr>
          <a:xfrm>
            <a:off x="951509" y="4428296"/>
            <a:ext cx="508158" cy="543805"/>
            <a:chOff x="0" y="0"/>
            <a:chExt cx="812800" cy="869819"/>
          </a:xfrm>
        </p:grpSpPr>
        <p:sp>
          <p:nvSpPr>
            <p:cNvPr id="11" name="Freeform 1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2" name="TextBox 1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3" name="Group 13"/>
          <p:cNvGrpSpPr/>
          <p:nvPr/>
        </p:nvGrpSpPr>
        <p:grpSpPr>
          <a:xfrm>
            <a:off x="951509" y="1982349"/>
            <a:ext cx="508158" cy="543805"/>
            <a:chOff x="0" y="0"/>
            <a:chExt cx="812800" cy="869819"/>
          </a:xfrm>
        </p:grpSpPr>
        <p:sp>
          <p:nvSpPr>
            <p:cNvPr id="14" name="Freeform 1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5" name="TextBox 1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16" name="Group 16"/>
          <p:cNvGrpSpPr/>
          <p:nvPr/>
        </p:nvGrpSpPr>
        <p:grpSpPr>
          <a:xfrm>
            <a:off x="951509" y="5094059"/>
            <a:ext cx="508158" cy="543805"/>
            <a:chOff x="0" y="0"/>
            <a:chExt cx="812800" cy="869819"/>
          </a:xfrm>
        </p:grpSpPr>
        <p:sp>
          <p:nvSpPr>
            <p:cNvPr id="17" name="Freeform 1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8" name="TextBox 1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19" name="Group 19"/>
          <p:cNvGrpSpPr/>
          <p:nvPr/>
        </p:nvGrpSpPr>
        <p:grpSpPr>
          <a:xfrm>
            <a:off x="951509" y="2648112"/>
            <a:ext cx="508158" cy="543805"/>
            <a:chOff x="0" y="0"/>
            <a:chExt cx="812800" cy="869819"/>
          </a:xfrm>
        </p:grpSpPr>
        <p:sp>
          <p:nvSpPr>
            <p:cNvPr id="20" name="Freeform 2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1" name="TextBox 2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22" name="Group 22"/>
          <p:cNvGrpSpPr/>
          <p:nvPr/>
        </p:nvGrpSpPr>
        <p:grpSpPr>
          <a:xfrm>
            <a:off x="951509" y="6425585"/>
            <a:ext cx="508158" cy="543805"/>
            <a:chOff x="0" y="0"/>
            <a:chExt cx="812800" cy="869819"/>
          </a:xfrm>
        </p:grpSpPr>
        <p:sp>
          <p:nvSpPr>
            <p:cNvPr id="23" name="Freeform 2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4" name="TextBox 2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5" name="Group 25"/>
          <p:cNvGrpSpPr/>
          <p:nvPr/>
        </p:nvGrpSpPr>
        <p:grpSpPr>
          <a:xfrm>
            <a:off x="951509" y="5759822"/>
            <a:ext cx="508158" cy="543805"/>
            <a:chOff x="0" y="0"/>
            <a:chExt cx="812800" cy="869819"/>
          </a:xfrm>
        </p:grpSpPr>
        <p:sp>
          <p:nvSpPr>
            <p:cNvPr id="26" name="Freeform 2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7" name="TextBox 2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30" name="Group 30"/>
          <p:cNvGrpSpPr/>
          <p:nvPr/>
        </p:nvGrpSpPr>
        <p:grpSpPr>
          <a:xfrm>
            <a:off x="16570614" y="208833"/>
            <a:ext cx="1436473" cy="3317308"/>
            <a:chOff x="0" y="0"/>
            <a:chExt cx="1915297" cy="4423077"/>
          </a:xfrm>
        </p:grpSpPr>
        <p:sp>
          <p:nvSpPr>
            <p:cNvPr id="31" name="AutoShape 31"/>
            <p:cNvSpPr/>
            <p:nvPr/>
          </p:nvSpPr>
          <p:spPr>
            <a:xfrm>
              <a:off x="0" y="0"/>
              <a:ext cx="1915297" cy="4423077"/>
            </a:xfrm>
            <a:prstGeom prst="rect">
              <a:avLst/>
            </a:prstGeom>
            <a:solidFill>
              <a:srgbClr val="FD6220"/>
            </a:solidFill>
          </p:spPr>
        </p:sp>
      </p:grpSp>
      <p:sp>
        <p:nvSpPr>
          <p:cNvPr id="36" name="TextBox 36"/>
          <p:cNvSpPr txBox="1"/>
          <p:nvPr/>
        </p:nvSpPr>
        <p:spPr>
          <a:xfrm>
            <a:off x="2618056" y="1839474"/>
            <a:ext cx="6989101" cy="1269365"/>
          </a:xfrm>
          <a:prstGeom prst="rect">
            <a:avLst/>
          </a:prstGeom>
        </p:spPr>
        <p:txBody>
          <a:bodyPr lIns="0" tIns="0" rIns="0" bIns="0" rtlCol="0" anchor="t">
            <a:spAutoFit/>
          </a:bodyPr>
          <a:lstStyle/>
          <a:p>
            <a:pPr algn="l">
              <a:lnSpc>
                <a:spcPts val="10359"/>
              </a:lnSpc>
            </a:pPr>
            <a:r>
              <a:rPr lang="en-US" sz="7399" dirty="0">
                <a:solidFill>
                  <a:srgbClr val="191919"/>
                </a:solidFill>
                <a:latin typeface="Gotham Bold"/>
                <a:ea typeface="Gotham Bold"/>
                <a:cs typeface="Gotham Bold"/>
                <a:sym typeface="Gotham Bold"/>
              </a:rPr>
              <a:t>Versions</a:t>
            </a:r>
          </a:p>
        </p:txBody>
      </p:sp>
      <p:sp>
        <p:nvSpPr>
          <p:cNvPr id="37" name="TextBox 37"/>
          <p:cNvSpPr txBox="1"/>
          <p:nvPr/>
        </p:nvSpPr>
        <p:spPr>
          <a:xfrm>
            <a:off x="2618056" y="6845875"/>
            <a:ext cx="5213387" cy="472437"/>
          </a:xfrm>
          <a:prstGeom prst="rect">
            <a:avLst/>
          </a:prstGeom>
        </p:spPr>
        <p:txBody>
          <a:bodyPr lIns="0" tIns="0" rIns="0" bIns="0" rtlCol="0" anchor="t">
            <a:spAutoFit/>
          </a:bodyPr>
          <a:lstStyle/>
          <a:p>
            <a:pPr algn="l">
              <a:lnSpc>
                <a:spcPts val="3990"/>
              </a:lnSpc>
            </a:pPr>
            <a:r>
              <a:rPr lang="en-US" sz="2850" dirty="0">
                <a:solidFill>
                  <a:srgbClr val="191919"/>
                </a:solidFill>
                <a:latin typeface="Gotham"/>
                <a:ea typeface="Gotham"/>
                <a:cs typeface="Gotham"/>
                <a:sym typeface="Gotham"/>
              </a:rPr>
              <a:t>Python 3.0</a:t>
            </a:r>
          </a:p>
        </p:txBody>
      </p:sp>
      <p:sp>
        <p:nvSpPr>
          <p:cNvPr id="38" name="TextBox 38"/>
          <p:cNvSpPr txBox="1"/>
          <p:nvPr/>
        </p:nvSpPr>
        <p:spPr>
          <a:xfrm>
            <a:off x="2618056" y="3938727"/>
            <a:ext cx="5213387" cy="489568"/>
          </a:xfrm>
          <a:prstGeom prst="rect">
            <a:avLst/>
          </a:prstGeom>
        </p:spPr>
        <p:txBody>
          <a:bodyPr lIns="0" tIns="0" rIns="0" bIns="0" rtlCol="0" anchor="t">
            <a:spAutoFit/>
          </a:bodyPr>
          <a:lstStyle/>
          <a:p>
            <a:pPr algn="l">
              <a:lnSpc>
                <a:spcPts val="3990"/>
              </a:lnSpc>
            </a:pPr>
            <a:r>
              <a:rPr lang="en-US" sz="2850" dirty="0">
                <a:solidFill>
                  <a:srgbClr val="191919"/>
                </a:solidFill>
                <a:latin typeface="Gotham"/>
                <a:ea typeface="Gotham"/>
                <a:cs typeface="Gotham"/>
                <a:sym typeface="Gotham"/>
              </a:rPr>
              <a:t>Python 2.0</a:t>
            </a:r>
          </a:p>
        </p:txBody>
      </p:sp>
      <p:sp>
        <p:nvSpPr>
          <p:cNvPr id="39" name="TextBox 39"/>
          <p:cNvSpPr txBox="1"/>
          <p:nvPr/>
        </p:nvSpPr>
        <p:spPr>
          <a:xfrm>
            <a:off x="2618056" y="4529201"/>
            <a:ext cx="6794951" cy="1542474"/>
          </a:xfrm>
          <a:prstGeom prst="rect">
            <a:avLst/>
          </a:prstGeom>
        </p:spPr>
        <p:txBody>
          <a:bodyPr lIns="0" tIns="0" rIns="0" bIns="0" rtlCol="0" anchor="t">
            <a:spAutoFit/>
          </a:bodyPr>
          <a:lstStyle/>
          <a:p>
            <a:pPr algn="l">
              <a:lnSpc>
                <a:spcPts val="1995"/>
              </a:lnSpc>
            </a:pPr>
            <a:r>
              <a:rPr lang="en-US" sz="2000" dirty="0">
                <a:solidFill>
                  <a:srgbClr val="191919"/>
                </a:solidFill>
                <a:ea typeface="Gotham Light Italics"/>
                <a:cs typeface="Gotham Light Italics"/>
                <a:sym typeface="Gotham Light Italics"/>
              </a:rPr>
              <a:t>Python 2.0 was released in 2000, introducing features like list comprehensions and a garbage collection system capable of collecting reference cycles. However, Python 2.x series had limitations, and to address these, Python 3.0 was released in 2008. The development of Python 2 continued until 2020 when Python 2.7 was officially discontinued.</a:t>
            </a:r>
          </a:p>
        </p:txBody>
      </p:sp>
      <p:sp>
        <p:nvSpPr>
          <p:cNvPr id="40" name="TextBox 40"/>
          <p:cNvSpPr txBox="1"/>
          <p:nvPr/>
        </p:nvSpPr>
        <p:spPr>
          <a:xfrm>
            <a:off x="2618056" y="7308891"/>
            <a:ext cx="6794951" cy="1798954"/>
          </a:xfrm>
          <a:prstGeom prst="rect">
            <a:avLst/>
          </a:prstGeom>
        </p:spPr>
        <p:txBody>
          <a:bodyPr lIns="0" tIns="0" rIns="0" bIns="0" rtlCol="0" anchor="t">
            <a:spAutoFit/>
          </a:bodyPr>
          <a:lstStyle/>
          <a:p>
            <a:pPr algn="l">
              <a:lnSpc>
                <a:spcPts val="1995"/>
              </a:lnSpc>
            </a:pPr>
            <a:r>
              <a:rPr lang="en-US" sz="2000" dirty="0">
                <a:solidFill>
                  <a:srgbClr val="191919"/>
                </a:solidFill>
                <a:ea typeface="Gotham Light Italics"/>
                <a:cs typeface="Gotham Light Italics" panose="020B0604020202020204" charset="0"/>
                <a:sym typeface="Gotham Light Italics"/>
              </a:rPr>
              <a:t>Python 3.0, released in 2008, was a major update aimed at fixing design flaws and improving consistency. Key changes included the new print function, improved integer division, and better Unicode support. Major releases like Python 3.5 (2015) introduced async/await, and Python 3.6 (2016) added formatted string literals. Python 3.x series continues to evolve with ongoing updates and improvements, solidifying its popularity.</a:t>
            </a:r>
          </a:p>
        </p:txBody>
      </p:sp>
      <p:grpSp>
        <p:nvGrpSpPr>
          <p:cNvPr id="41" name="Group 41"/>
          <p:cNvGrpSpPr/>
          <p:nvPr/>
        </p:nvGrpSpPr>
        <p:grpSpPr>
          <a:xfrm>
            <a:off x="951509" y="7093216"/>
            <a:ext cx="508158" cy="543805"/>
            <a:chOff x="0" y="0"/>
            <a:chExt cx="812800" cy="869819"/>
          </a:xfrm>
        </p:grpSpPr>
        <p:sp>
          <p:nvSpPr>
            <p:cNvPr id="42" name="Freeform 4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43" name="TextBox 4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44" name="Group 44"/>
          <p:cNvGrpSpPr/>
          <p:nvPr/>
        </p:nvGrpSpPr>
        <p:grpSpPr>
          <a:xfrm>
            <a:off x="951509" y="7760846"/>
            <a:ext cx="508158" cy="543805"/>
            <a:chOff x="0" y="0"/>
            <a:chExt cx="812800" cy="869819"/>
          </a:xfrm>
        </p:grpSpPr>
        <p:sp>
          <p:nvSpPr>
            <p:cNvPr id="45" name="Freeform 4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46" name="TextBox 4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47" name="Group 47"/>
          <p:cNvGrpSpPr/>
          <p:nvPr/>
        </p:nvGrpSpPr>
        <p:grpSpPr>
          <a:xfrm>
            <a:off x="11658601" y="3956492"/>
            <a:ext cx="8477930" cy="8477930"/>
            <a:chOff x="0" y="0"/>
            <a:chExt cx="812800" cy="812800"/>
          </a:xfrm>
        </p:grpSpPr>
        <p:sp>
          <p:nvSpPr>
            <p:cNvPr id="48" name="Freeform 4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id="49" name="TextBox 4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50" name="TextBox 38">
            <a:extLst>
              <a:ext uri="{FF2B5EF4-FFF2-40B4-BE49-F238E27FC236}">
                <a16:creationId xmlns:a16="http://schemas.microsoft.com/office/drawing/2014/main" id="{6A3204B8-DE67-4BB4-9A79-ACE33B7784BB}"/>
              </a:ext>
            </a:extLst>
          </p:cNvPr>
          <p:cNvSpPr txBox="1"/>
          <p:nvPr/>
        </p:nvSpPr>
        <p:spPr>
          <a:xfrm>
            <a:off x="2618056" y="3289923"/>
            <a:ext cx="6525944" cy="472437"/>
          </a:xfrm>
          <a:prstGeom prst="rect">
            <a:avLst/>
          </a:prstGeom>
        </p:spPr>
        <p:txBody>
          <a:bodyPr wrap="square" lIns="0" tIns="0" rIns="0" bIns="0" rtlCol="0" anchor="t">
            <a:spAutoFit/>
          </a:bodyPr>
          <a:lstStyle/>
          <a:p>
            <a:pPr algn="l">
              <a:lnSpc>
                <a:spcPts val="3990"/>
              </a:lnSpc>
            </a:pPr>
            <a:r>
              <a:rPr lang="en-US" sz="2850" dirty="0">
                <a:solidFill>
                  <a:srgbClr val="191919"/>
                </a:solidFill>
                <a:latin typeface="Gotham"/>
                <a:ea typeface="Gotham"/>
                <a:cs typeface="Gotham"/>
                <a:sym typeface="Gotham"/>
              </a:rPr>
              <a:t>Versions of Python: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8" name="TextBox 8"/>
          <p:cNvSpPr txBox="1"/>
          <p:nvPr/>
        </p:nvSpPr>
        <p:spPr>
          <a:xfrm>
            <a:off x="2604120" y="885825"/>
            <a:ext cx="11721480" cy="1240724"/>
          </a:xfrm>
          <a:prstGeom prst="rect">
            <a:avLst/>
          </a:prstGeom>
        </p:spPr>
        <p:txBody>
          <a:bodyPr wrap="square" lIns="0" tIns="0" rIns="0" bIns="0" rtlCol="0" anchor="t">
            <a:spAutoFit/>
          </a:bodyPr>
          <a:lstStyle/>
          <a:p>
            <a:pPr algn="just">
              <a:lnSpc>
                <a:spcPts val="10500"/>
              </a:lnSpc>
              <a:spcBef>
                <a:spcPct val="0"/>
              </a:spcBef>
            </a:pPr>
            <a:r>
              <a:rPr lang="en-US" sz="7500" dirty="0">
                <a:solidFill>
                  <a:srgbClr val="191919"/>
                </a:solidFill>
                <a:latin typeface="Gotham Bold"/>
                <a:ea typeface="Gotham Bold"/>
                <a:cs typeface="Gotham Bold"/>
                <a:sym typeface="Gotham Bold"/>
              </a:rPr>
              <a:t>Key features of Python:</a:t>
            </a:r>
          </a:p>
        </p:txBody>
      </p:sp>
      <p:grpSp>
        <p:nvGrpSpPr>
          <p:cNvPr id="10" name="Group 10"/>
          <p:cNvGrpSpPr/>
          <p:nvPr/>
        </p:nvGrpSpPr>
        <p:grpSpPr>
          <a:xfrm>
            <a:off x="-1373119" y="-1315898"/>
            <a:ext cx="3499668" cy="13405540"/>
            <a:chOff x="0" y="0"/>
            <a:chExt cx="212191" cy="812800"/>
          </a:xfrm>
        </p:grpSpPr>
        <p:sp>
          <p:nvSpPr>
            <p:cNvPr id="11" name="Freeform 11"/>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id="12" name="TextBox 12"/>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709357" y="3983373"/>
            <a:ext cx="992463" cy="992463"/>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15" name="TextBox 15"/>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4</a:t>
              </a:r>
            </a:p>
          </p:txBody>
        </p:sp>
      </p:grpSp>
      <p:grpSp>
        <p:nvGrpSpPr>
          <p:cNvPr id="16" name="Group 16"/>
          <p:cNvGrpSpPr/>
          <p:nvPr/>
        </p:nvGrpSpPr>
        <p:grpSpPr>
          <a:xfrm>
            <a:off x="951509" y="3315742"/>
            <a:ext cx="508158" cy="543805"/>
            <a:chOff x="0" y="0"/>
            <a:chExt cx="812800" cy="869819"/>
          </a:xfrm>
        </p:grpSpPr>
        <p:sp>
          <p:nvSpPr>
            <p:cNvPr id="17" name="Freeform 1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8" name="TextBox 1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9" name="Group 19"/>
          <p:cNvGrpSpPr/>
          <p:nvPr/>
        </p:nvGrpSpPr>
        <p:grpSpPr>
          <a:xfrm>
            <a:off x="951509" y="1982349"/>
            <a:ext cx="508158" cy="543805"/>
            <a:chOff x="0" y="0"/>
            <a:chExt cx="812800" cy="869819"/>
          </a:xfrm>
        </p:grpSpPr>
        <p:sp>
          <p:nvSpPr>
            <p:cNvPr id="20" name="Freeform 2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1" name="TextBox 2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22" name="Group 22"/>
          <p:cNvGrpSpPr/>
          <p:nvPr/>
        </p:nvGrpSpPr>
        <p:grpSpPr>
          <a:xfrm>
            <a:off x="951509" y="5094059"/>
            <a:ext cx="508158" cy="543805"/>
            <a:chOff x="0" y="0"/>
            <a:chExt cx="812800" cy="869819"/>
          </a:xfrm>
        </p:grpSpPr>
        <p:sp>
          <p:nvSpPr>
            <p:cNvPr id="23" name="Freeform 2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4" name="TextBox 2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25" name="Group 25"/>
          <p:cNvGrpSpPr/>
          <p:nvPr/>
        </p:nvGrpSpPr>
        <p:grpSpPr>
          <a:xfrm>
            <a:off x="951509" y="2648112"/>
            <a:ext cx="508158" cy="543805"/>
            <a:chOff x="0" y="0"/>
            <a:chExt cx="812800" cy="869819"/>
          </a:xfrm>
        </p:grpSpPr>
        <p:sp>
          <p:nvSpPr>
            <p:cNvPr id="26" name="Freeform 2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7" name="TextBox 2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28" name="Group 28"/>
          <p:cNvGrpSpPr/>
          <p:nvPr/>
        </p:nvGrpSpPr>
        <p:grpSpPr>
          <a:xfrm>
            <a:off x="951509" y="6425585"/>
            <a:ext cx="508158" cy="543805"/>
            <a:chOff x="0" y="0"/>
            <a:chExt cx="812800" cy="869819"/>
          </a:xfrm>
        </p:grpSpPr>
        <p:sp>
          <p:nvSpPr>
            <p:cNvPr id="29" name="Freeform 2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0" name="TextBox 3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31" name="Group 31"/>
          <p:cNvGrpSpPr/>
          <p:nvPr/>
        </p:nvGrpSpPr>
        <p:grpSpPr>
          <a:xfrm>
            <a:off x="951509" y="5759822"/>
            <a:ext cx="508158" cy="543805"/>
            <a:chOff x="0" y="0"/>
            <a:chExt cx="812800" cy="869819"/>
          </a:xfrm>
        </p:grpSpPr>
        <p:sp>
          <p:nvSpPr>
            <p:cNvPr id="32" name="Freeform 3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3" name="TextBox 3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34" name="Group 34"/>
          <p:cNvGrpSpPr/>
          <p:nvPr/>
        </p:nvGrpSpPr>
        <p:grpSpPr>
          <a:xfrm>
            <a:off x="951509" y="7093216"/>
            <a:ext cx="508158" cy="543805"/>
            <a:chOff x="0" y="0"/>
            <a:chExt cx="812800" cy="869819"/>
          </a:xfrm>
        </p:grpSpPr>
        <p:sp>
          <p:nvSpPr>
            <p:cNvPr id="35" name="Freeform 3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6" name="TextBox 3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37" name="Group 37"/>
          <p:cNvGrpSpPr/>
          <p:nvPr/>
        </p:nvGrpSpPr>
        <p:grpSpPr>
          <a:xfrm>
            <a:off x="951509" y="7760846"/>
            <a:ext cx="508158" cy="543805"/>
            <a:chOff x="0" y="0"/>
            <a:chExt cx="812800" cy="869819"/>
          </a:xfrm>
        </p:grpSpPr>
        <p:sp>
          <p:nvSpPr>
            <p:cNvPr id="38" name="Freeform 3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9" name="TextBox 3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40" name="Group 40"/>
          <p:cNvGrpSpPr/>
          <p:nvPr/>
        </p:nvGrpSpPr>
        <p:grpSpPr>
          <a:xfrm>
            <a:off x="11762088" y="-9632634"/>
            <a:ext cx="10994424" cy="10994424"/>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42" name="TextBox 42"/>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4" name="TextBox 43">
            <a:extLst>
              <a:ext uri="{FF2B5EF4-FFF2-40B4-BE49-F238E27FC236}">
                <a16:creationId xmlns:a16="http://schemas.microsoft.com/office/drawing/2014/main" id="{10D9ED4C-CB55-4780-99BE-6F88D6F62D5A}"/>
              </a:ext>
            </a:extLst>
          </p:cNvPr>
          <p:cNvSpPr txBox="1"/>
          <p:nvPr/>
        </p:nvSpPr>
        <p:spPr>
          <a:xfrm>
            <a:off x="2895600" y="2526154"/>
            <a:ext cx="13411200" cy="4108817"/>
          </a:xfrm>
          <a:prstGeom prst="rect">
            <a:avLst/>
          </a:prstGeom>
          <a:noFill/>
        </p:spPr>
        <p:txBody>
          <a:bodyPr wrap="square" rtlCol="0">
            <a:spAutoFit/>
          </a:bodyPr>
          <a:lstStyle/>
          <a:p>
            <a:pPr marL="285750" indent="-285750">
              <a:buFont typeface="Arial" panose="020B0604020202020204" pitchFamily="34" charset="0"/>
              <a:buChar char="•"/>
            </a:pPr>
            <a:r>
              <a:rPr lang="en-IN" sz="2900" b="1" dirty="0"/>
              <a:t>Easy to learn and use</a:t>
            </a:r>
            <a:r>
              <a:rPr lang="en-IN" sz="2900" dirty="0"/>
              <a:t>: Python’s syntax is clear and concise, making it an excellent language for beginners. </a:t>
            </a:r>
          </a:p>
          <a:p>
            <a:pPr marL="285750" indent="-285750">
              <a:buFont typeface="Arial" panose="020B0604020202020204" pitchFamily="34" charset="0"/>
              <a:buChar char="•"/>
            </a:pPr>
            <a:r>
              <a:rPr lang="en-IN" sz="2900" b="1" dirty="0"/>
              <a:t>Interpreted Language</a:t>
            </a:r>
            <a:r>
              <a:rPr lang="en-IN" sz="2900" dirty="0"/>
              <a:t>: Python code is executed line by line, which helps with debugging and rapid development. </a:t>
            </a:r>
          </a:p>
          <a:p>
            <a:pPr marL="285750" indent="-285750">
              <a:buFont typeface="Arial" panose="020B0604020202020204" pitchFamily="34" charset="0"/>
              <a:buChar char="•"/>
            </a:pPr>
            <a:r>
              <a:rPr lang="en-IN" sz="2900" b="1" dirty="0"/>
              <a:t>Dynamically Typed</a:t>
            </a:r>
            <a:r>
              <a:rPr lang="en-IN" sz="2900" dirty="0"/>
              <a:t>: Variables in Python do not need explicit declaration of their type. </a:t>
            </a:r>
          </a:p>
          <a:p>
            <a:pPr marL="285750" indent="-285750">
              <a:buFont typeface="Arial" panose="020B0604020202020204" pitchFamily="34" charset="0"/>
              <a:buChar char="•"/>
            </a:pPr>
            <a:r>
              <a:rPr lang="en-IN" sz="2900" b="1" dirty="0"/>
              <a:t>High-level Language</a:t>
            </a:r>
            <a:r>
              <a:rPr lang="en-IN" sz="2900" dirty="0"/>
              <a:t>: Python abstracts away many low-level details like memory management, making it easier to write complex programs.</a:t>
            </a:r>
          </a:p>
          <a:p>
            <a:pPr marL="285750" indent="-285750">
              <a:buFont typeface="Arial" panose="020B0604020202020204" pitchFamily="34" charset="0"/>
              <a:buChar char="•"/>
            </a:pPr>
            <a:r>
              <a:rPr lang="en-IN" sz="2900" b="1" dirty="0"/>
              <a:t>Extensive libraries</a:t>
            </a:r>
            <a:r>
              <a:rPr lang="en-IN" sz="2900" dirty="0"/>
              <a:t>: </a:t>
            </a:r>
            <a:r>
              <a:rPr lang="en-US" sz="2900" dirty="0"/>
              <a:t>Python has a rich set of libraries and frameworks that support a wide range of applications.</a:t>
            </a:r>
            <a:r>
              <a:rPr lang="en-IN" sz="2900"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73119" y="-1315898"/>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09357" y="4655766"/>
            <a:ext cx="992463" cy="9924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5</a:t>
              </a:r>
            </a:p>
          </p:txBody>
        </p:sp>
      </p:grpSp>
      <p:grpSp>
        <p:nvGrpSpPr>
          <p:cNvPr id="8" name="Group 8"/>
          <p:cNvGrpSpPr/>
          <p:nvPr/>
        </p:nvGrpSpPr>
        <p:grpSpPr>
          <a:xfrm>
            <a:off x="951509" y="3320505"/>
            <a:ext cx="508158" cy="543805"/>
            <a:chOff x="0" y="0"/>
            <a:chExt cx="812800" cy="869819"/>
          </a:xfrm>
        </p:grpSpPr>
        <p:sp>
          <p:nvSpPr>
            <p:cNvPr id="9" name="Freeform 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0" name="TextBox 1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1" name="Group 11"/>
          <p:cNvGrpSpPr/>
          <p:nvPr/>
        </p:nvGrpSpPr>
        <p:grpSpPr>
          <a:xfrm>
            <a:off x="951509" y="1987111"/>
            <a:ext cx="508158" cy="543805"/>
            <a:chOff x="0" y="0"/>
            <a:chExt cx="812800" cy="869819"/>
          </a:xfrm>
        </p:grpSpPr>
        <p:sp>
          <p:nvSpPr>
            <p:cNvPr id="12" name="Freeform 1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3" name="TextBox 1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14" name="Group 14"/>
          <p:cNvGrpSpPr/>
          <p:nvPr/>
        </p:nvGrpSpPr>
        <p:grpSpPr>
          <a:xfrm>
            <a:off x="951509" y="3988135"/>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7" name="Group 17"/>
          <p:cNvGrpSpPr/>
          <p:nvPr/>
        </p:nvGrpSpPr>
        <p:grpSpPr>
          <a:xfrm>
            <a:off x="951509" y="2652874"/>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20" name="Group 20"/>
          <p:cNvGrpSpPr/>
          <p:nvPr/>
        </p:nvGrpSpPr>
        <p:grpSpPr>
          <a:xfrm>
            <a:off x="951509" y="6430348"/>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3" name="Group 23"/>
          <p:cNvGrpSpPr/>
          <p:nvPr/>
        </p:nvGrpSpPr>
        <p:grpSpPr>
          <a:xfrm>
            <a:off x="951509" y="5764584"/>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26" name="Group 26"/>
          <p:cNvGrpSpPr/>
          <p:nvPr/>
        </p:nvGrpSpPr>
        <p:grpSpPr>
          <a:xfrm>
            <a:off x="951509" y="7088453"/>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29" name="Group 29"/>
          <p:cNvGrpSpPr/>
          <p:nvPr/>
        </p:nvGrpSpPr>
        <p:grpSpPr>
          <a:xfrm>
            <a:off x="951509" y="7756083"/>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37" name="Group 37"/>
          <p:cNvGrpSpPr/>
          <p:nvPr/>
        </p:nvGrpSpPr>
        <p:grpSpPr>
          <a:xfrm>
            <a:off x="11762088" y="-9632634"/>
            <a:ext cx="10994424" cy="10994424"/>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39" name="TextBox 3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0" name="TextBox 40"/>
          <p:cNvSpPr txBox="1"/>
          <p:nvPr/>
        </p:nvSpPr>
        <p:spPr>
          <a:xfrm>
            <a:off x="2749920" y="2210404"/>
            <a:ext cx="7824944" cy="1285871"/>
          </a:xfrm>
          <a:prstGeom prst="rect">
            <a:avLst/>
          </a:prstGeom>
        </p:spPr>
        <p:txBody>
          <a:bodyPr lIns="0" tIns="0" rIns="0" bIns="0" rtlCol="0" anchor="t">
            <a:spAutoFit/>
          </a:bodyPr>
          <a:lstStyle/>
          <a:p>
            <a:pPr algn="just">
              <a:lnSpc>
                <a:spcPts val="10500"/>
              </a:lnSpc>
              <a:spcBef>
                <a:spcPct val="0"/>
              </a:spcBef>
            </a:pPr>
            <a:r>
              <a:rPr lang="en-US" sz="7500" dirty="0">
                <a:solidFill>
                  <a:srgbClr val="191919"/>
                </a:solidFill>
                <a:latin typeface="Gotham Bold"/>
                <a:ea typeface="Gotham Bold"/>
                <a:cs typeface="Gotham Bold"/>
                <a:sym typeface="Gotham Bold"/>
              </a:rPr>
              <a:t>Functions</a:t>
            </a:r>
          </a:p>
        </p:txBody>
      </p:sp>
      <p:sp>
        <p:nvSpPr>
          <p:cNvPr id="41" name="TextBox 40">
            <a:extLst>
              <a:ext uri="{FF2B5EF4-FFF2-40B4-BE49-F238E27FC236}">
                <a16:creationId xmlns:a16="http://schemas.microsoft.com/office/drawing/2014/main" id="{6E3C1131-29E9-41AF-9DA3-908787864DFC}"/>
              </a:ext>
            </a:extLst>
          </p:cNvPr>
          <p:cNvSpPr txBox="1"/>
          <p:nvPr/>
        </p:nvSpPr>
        <p:spPr>
          <a:xfrm>
            <a:off x="2749920" y="4200459"/>
            <a:ext cx="15385680" cy="2062103"/>
          </a:xfrm>
          <a:prstGeom prst="rect">
            <a:avLst/>
          </a:prstGeom>
          <a:noFill/>
        </p:spPr>
        <p:txBody>
          <a:bodyPr wrap="square" rtlCol="0">
            <a:spAutoFit/>
          </a:bodyPr>
          <a:lstStyle/>
          <a:p>
            <a:r>
              <a:rPr lang="en-US" sz="3200" dirty="0"/>
              <a:t>Functions are reusable blocks of code that perform a specific task. They help to organize code into manageable sections and make it easier to debug and maintain. In Python, functions are defined using the def keyword followed by the function name and parentheses containing any parameters.</a:t>
            </a:r>
            <a:endParaRPr lang="en-IN" sz="32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11" name="Group 11"/>
          <p:cNvGrpSpPr/>
          <p:nvPr/>
        </p:nvGrpSpPr>
        <p:grpSpPr>
          <a:xfrm>
            <a:off x="-1373119" y="-1315898"/>
            <a:ext cx="3499668" cy="13405540"/>
            <a:chOff x="0" y="0"/>
            <a:chExt cx="212191" cy="812800"/>
          </a:xfrm>
        </p:grpSpPr>
        <p:sp>
          <p:nvSpPr>
            <p:cNvPr id="12" name="Freeform 12"/>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id="13" name="TextBox 13"/>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735588" y="5318634"/>
            <a:ext cx="992463" cy="992463"/>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16" name="TextBox 16"/>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6</a:t>
              </a:r>
            </a:p>
          </p:txBody>
        </p:sp>
      </p:grpSp>
      <p:grpSp>
        <p:nvGrpSpPr>
          <p:cNvPr id="17" name="Group 17"/>
          <p:cNvGrpSpPr/>
          <p:nvPr/>
        </p:nvGrpSpPr>
        <p:grpSpPr>
          <a:xfrm>
            <a:off x="977741" y="3315742"/>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20" name="Group 20"/>
          <p:cNvGrpSpPr/>
          <p:nvPr/>
        </p:nvGrpSpPr>
        <p:grpSpPr>
          <a:xfrm>
            <a:off x="977741" y="1982349"/>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23" name="Group 23"/>
          <p:cNvGrpSpPr/>
          <p:nvPr/>
        </p:nvGrpSpPr>
        <p:grpSpPr>
          <a:xfrm>
            <a:off x="977741" y="3983373"/>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5" name="TextBox 2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26" name="Group 26"/>
          <p:cNvGrpSpPr/>
          <p:nvPr/>
        </p:nvGrpSpPr>
        <p:grpSpPr>
          <a:xfrm>
            <a:off x="977741" y="2648112"/>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29" name="Group 29"/>
          <p:cNvGrpSpPr/>
          <p:nvPr/>
        </p:nvGrpSpPr>
        <p:grpSpPr>
          <a:xfrm>
            <a:off x="977741" y="6425585"/>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32" name="Group 32"/>
          <p:cNvGrpSpPr/>
          <p:nvPr/>
        </p:nvGrpSpPr>
        <p:grpSpPr>
          <a:xfrm>
            <a:off x="977741" y="4651003"/>
            <a:ext cx="508158" cy="543805"/>
            <a:chOff x="0" y="0"/>
            <a:chExt cx="812800" cy="869819"/>
          </a:xfrm>
        </p:grpSpPr>
        <p:sp>
          <p:nvSpPr>
            <p:cNvPr id="33" name="Freeform 3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4" name="TextBox 3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sp>
        <p:nvSpPr>
          <p:cNvPr id="35" name="TextBox 35"/>
          <p:cNvSpPr txBox="1"/>
          <p:nvPr/>
        </p:nvSpPr>
        <p:spPr>
          <a:xfrm>
            <a:off x="2859440" y="973737"/>
            <a:ext cx="10627960" cy="1359796"/>
          </a:xfrm>
          <a:prstGeom prst="rect">
            <a:avLst/>
          </a:prstGeom>
        </p:spPr>
        <p:txBody>
          <a:bodyPr wrap="square" lIns="0" tIns="0" rIns="0" bIns="0" rtlCol="0" anchor="t">
            <a:spAutoFit/>
          </a:bodyPr>
          <a:lstStyle/>
          <a:p>
            <a:pPr algn="l">
              <a:lnSpc>
                <a:spcPts val="11540"/>
              </a:lnSpc>
              <a:spcBef>
                <a:spcPct val="0"/>
              </a:spcBef>
            </a:pPr>
            <a:r>
              <a:rPr lang="en-US" sz="8243" dirty="0">
                <a:solidFill>
                  <a:srgbClr val="191919"/>
                </a:solidFill>
                <a:latin typeface="Gotham Bold"/>
                <a:ea typeface="Gotham Bold"/>
                <a:cs typeface="Gotham Bold"/>
                <a:sym typeface="Gotham Bold"/>
              </a:rPr>
              <a:t>Function Types: </a:t>
            </a:r>
          </a:p>
        </p:txBody>
      </p:sp>
      <p:grpSp>
        <p:nvGrpSpPr>
          <p:cNvPr id="37" name="Group 37"/>
          <p:cNvGrpSpPr/>
          <p:nvPr/>
        </p:nvGrpSpPr>
        <p:grpSpPr>
          <a:xfrm>
            <a:off x="977741" y="7093216"/>
            <a:ext cx="508158" cy="543805"/>
            <a:chOff x="0" y="0"/>
            <a:chExt cx="812800" cy="869819"/>
          </a:xfrm>
        </p:grpSpPr>
        <p:sp>
          <p:nvSpPr>
            <p:cNvPr id="38" name="Freeform 3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9" name="TextBox 3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40" name="Group 40"/>
          <p:cNvGrpSpPr/>
          <p:nvPr/>
        </p:nvGrpSpPr>
        <p:grpSpPr>
          <a:xfrm>
            <a:off x="977741" y="7760846"/>
            <a:ext cx="508158" cy="543805"/>
            <a:chOff x="0" y="0"/>
            <a:chExt cx="812800" cy="869819"/>
          </a:xfrm>
        </p:grpSpPr>
        <p:sp>
          <p:nvSpPr>
            <p:cNvPr id="41" name="Freeform 4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42" name="TextBox 4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43" name="Group 43"/>
          <p:cNvGrpSpPr/>
          <p:nvPr/>
        </p:nvGrpSpPr>
        <p:grpSpPr>
          <a:xfrm>
            <a:off x="11762088" y="-9632634"/>
            <a:ext cx="10994424" cy="10994424"/>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45" name="TextBox 4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7" name="TextBox 46">
            <a:extLst>
              <a:ext uri="{FF2B5EF4-FFF2-40B4-BE49-F238E27FC236}">
                <a16:creationId xmlns:a16="http://schemas.microsoft.com/office/drawing/2014/main" id="{7AA028B2-4A4D-4DD2-810D-2EDB242ECF64}"/>
              </a:ext>
            </a:extLst>
          </p:cNvPr>
          <p:cNvSpPr txBox="1"/>
          <p:nvPr/>
        </p:nvSpPr>
        <p:spPr>
          <a:xfrm>
            <a:off x="2859440" y="3348858"/>
            <a:ext cx="15199960" cy="5816977"/>
          </a:xfrm>
          <a:prstGeom prst="rect">
            <a:avLst/>
          </a:prstGeom>
          <a:noFill/>
        </p:spPr>
        <p:txBody>
          <a:bodyPr wrap="square" rtlCol="0">
            <a:spAutoFit/>
          </a:bodyPr>
          <a:lstStyle/>
          <a:p>
            <a:r>
              <a:rPr lang="en-IN" sz="2400" dirty="0"/>
              <a:t>Functions are of two types, they are: </a:t>
            </a:r>
          </a:p>
          <a:p>
            <a:endParaRPr lang="en-IN" sz="2400" dirty="0"/>
          </a:p>
          <a:p>
            <a:pPr marL="742950" indent="-742950">
              <a:buAutoNum type="arabicPeriod"/>
            </a:pPr>
            <a:r>
              <a:rPr lang="en-IN" sz="2400" dirty="0"/>
              <a:t>   Built-In Functions:- These are the type of functions where they convey special meaning to the compiler or the 	interpreter. That means, they are pre-defined and can be used without any of function definition. Here is an 	example of it: print(“Hi”), the function print is an example of a built-in function.</a:t>
            </a:r>
          </a:p>
          <a:p>
            <a:endParaRPr lang="en-IN" sz="4400" dirty="0"/>
          </a:p>
          <a:p>
            <a:r>
              <a:rPr lang="en-IN" sz="2400" dirty="0"/>
              <a:t>2. 	User-Defined Functions:- These are the type of functions where they </a:t>
            </a:r>
          </a:p>
          <a:p>
            <a:r>
              <a:rPr lang="en-IN" sz="2400" dirty="0"/>
              <a:t>     	are being defined by the user itself with or without the parameters. </a:t>
            </a:r>
          </a:p>
          <a:p>
            <a:r>
              <a:rPr lang="en-IN" sz="2400" dirty="0"/>
              <a:t>     	And the name for the function can be given any of it accept keeping</a:t>
            </a:r>
          </a:p>
          <a:p>
            <a:r>
              <a:rPr lang="en-IN" sz="2400" dirty="0"/>
              <a:t>     	mind with the keywords, they can be intimidating at the runtime. To define a function we write “def 	</a:t>
            </a:r>
            <a:r>
              <a:rPr lang="en-IN" sz="2400" dirty="0" err="1"/>
              <a:t>function_name</a:t>
            </a:r>
            <a:r>
              <a:rPr lang="en-IN" sz="2400" dirty="0"/>
              <a:t>():”. Here is an example on the other slide:</a:t>
            </a:r>
          </a:p>
          <a:p>
            <a:endParaRPr lang="en-IN" sz="4400" dirty="0"/>
          </a:p>
          <a:p>
            <a:endParaRPr lang="en-IN" sz="4400" dirty="0"/>
          </a:p>
        </p:txBody>
      </p:sp>
      <p:grpSp>
        <p:nvGrpSpPr>
          <p:cNvPr id="51" name="Group 42">
            <a:extLst>
              <a:ext uri="{FF2B5EF4-FFF2-40B4-BE49-F238E27FC236}">
                <a16:creationId xmlns:a16="http://schemas.microsoft.com/office/drawing/2014/main" id="{8DC3A451-F081-4226-AA31-16FCC0BA6D55}"/>
              </a:ext>
            </a:extLst>
          </p:cNvPr>
          <p:cNvGrpSpPr/>
          <p:nvPr/>
        </p:nvGrpSpPr>
        <p:grpSpPr>
          <a:xfrm rot="3945801">
            <a:off x="18818604" y="9592053"/>
            <a:ext cx="9674186" cy="9674186"/>
            <a:chOff x="0" y="0"/>
            <a:chExt cx="812800" cy="812800"/>
          </a:xfrm>
        </p:grpSpPr>
        <p:sp>
          <p:nvSpPr>
            <p:cNvPr id="52" name="Freeform 43">
              <a:extLst>
                <a:ext uri="{FF2B5EF4-FFF2-40B4-BE49-F238E27FC236}">
                  <a16:creationId xmlns:a16="http://schemas.microsoft.com/office/drawing/2014/main" id="{F72801B7-988B-405C-A85B-E9EEA02F26C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53" name="TextBox 44">
              <a:extLst>
                <a:ext uri="{FF2B5EF4-FFF2-40B4-BE49-F238E27FC236}">
                  <a16:creationId xmlns:a16="http://schemas.microsoft.com/office/drawing/2014/main" id="{0F85D6D0-2615-4C4E-81D7-B59C9461E096}"/>
                </a:ext>
              </a:extLst>
            </p:cNvPr>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16" name="Group 16"/>
          <p:cNvGrpSpPr/>
          <p:nvPr/>
        </p:nvGrpSpPr>
        <p:grpSpPr>
          <a:xfrm>
            <a:off x="-1373119" y="-1315898"/>
            <a:ext cx="3499668" cy="13405540"/>
            <a:chOff x="0" y="0"/>
            <a:chExt cx="212191" cy="812800"/>
          </a:xfrm>
        </p:grpSpPr>
        <p:sp>
          <p:nvSpPr>
            <p:cNvPr id="17" name="Freeform 17"/>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id="18" name="TextBox 18"/>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735588" y="5976927"/>
            <a:ext cx="992463" cy="992463"/>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21" name="TextBox 21"/>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7</a:t>
              </a:r>
            </a:p>
          </p:txBody>
        </p:sp>
      </p:grpSp>
      <p:grpSp>
        <p:nvGrpSpPr>
          <p:cNvPr id="22" name="Group 22"/>
          <p:cNvGrpSpPr/>
          <p:nvPr/>
        </p:nvGrpSpPr>
        <p:grpSpPr>
          <a:xfrm>
            <a:off x="977741" y="3315742"/>
            <a:ext cx="508158" cy="543805"/>
            <a:chOff x="0" y="0"/>
            <a:chExt cx="812800" cy="869819"/>
          </a:xfrm>
        </p:grpSpPr>
        <p:sp>
          <p:nvSpPr>
            <p:cNvPr id="23" name="Freeform 2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4" name="TextBox 2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25" name="Group 25"/>
          <p:cNvGrpSpPr/>
          <p:nvPr/>
        </p:nvGrpSpPr>
        <p:grpSpPr>
          <a:xfrm>
            <a:off x="977741" y="1982349"/>
            <a:ext cx="508158" cy="543805"/>
            <a:chOff x="0" y="0"/>
            <a:chExt cx="812800" cy="869819"/>
          </a:xfrm>
        </p:grpSpPr>
        <p:sp>
          <p:nvSpPr>
            <p:cNvPr id="26" name="Freeform 2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7" name="TextBox 2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28" name="Group 28"/>
          <p:cNvGrpSpPr/>
          <p:nvPr/>
        </p:nvGrpSpPr>
        <p:grpSpPr>
          <a:xfrm>
            <a:off x="977741" y="3983373"/>
            <a:ext cx="508158" cy="543805"/>
            <a:chOff x="0" y="0"/>
            <a:chExt cx="812800" cy="869819"/>
          </a:xfrm>
        </p:grpSpPr>
        <p:sp>
          <p:nvSpPr>
            <p:cNvPr id="29" name="Freeform 2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0" name="TextBox 3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31" name="Group 31"/>
          <p:cNvGrpSpPr/>
          <p:nvPr/>
        </p:nvGrpSpPr>
        <p:grpSpPr>
          <a:xfrm>
            <a:off x="977741" y="2648112"/>
            <a:ext cx="508158" cy="543805"/>
            <a:chOff x="0" y="0"/>
            <a:chExt cx="812800" cy="869819"/>
          </a:xfrm>
        </p:grpSpPr>
        <p:sp>
          <p:nvSpPr>
            <p:cNvPr id="32" name="Freeform 3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3" name="TextBox 3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34" name="Group 34"/>
          <p:cNvGrpSpPr/>
          <p:nvPr/>
        </p:nvGrpSpPr>
        <p:grpSpPr>
          <a:xfrm>
            <a:off x="977741" y="5318634"/>
            <a:ext cx="508158" cy="543805"/>
            <a:chOff x="0" y="0"/>
            <a:chExt cx="812800" cy="869819"/>
          </a:xfrm>
        </p:grpSpPr>
        <p:sp>
          <p:nvSpPr>
            <p:cNvPr id="35" name="Freeform 3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6" name="TextBox 3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37" name="Group 37"/>
          <p:cNvGrpSpPr/>
          <p:nvPr/>
        </p:nvGrpSpPr>
        <p:grpSpPr>
          <a:xfrm>
            <a:off x="977741" y="4651003"/>
            <a:ext cx="508158" cy="543805"/>
            <a:chOff x="0" y="0"/>
            <a:chExt cx="812800" cy="869819"/>
          </a:xfrm>
        </p:grpSpPr>
        <p:sp>
          <p:nvSpPr>
            <p:cNvPr id="38" name="Freeform 3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9" name="TextBox 3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40" name="Group 40"/>
          <p:cNvGrpSpPr/>
          <p:nvPr/>
        </p:nvGrpSpPr>
        <p:grpSpPr>
          <a:xfrm>
            <a:off x="977741" y="7093216"/>
            <a:ext cx="508158" cy="543805"/>
            <a:chOff x="0" y="0"/>
            <a:chExt cx="812800" cy="869819"/>
          </a:xfrm>
        </p:grpSpPr>
        <p:sp>
          <p:nvSpPr>
            <p:cNvPr id="41" name="Freeform 4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42" name="TextBox 4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43" name="Group 43"/>
          <p:cNvGrpSpPr/>
          <p:nvPr/>
        </p:nvGrpSpPr>
        <p:grpSpPr>
          <a:xfrm>
            <a:off x="977741" y="7760846"/>
            <a:ext cx="508158" cy="543805"/>
            <a:chOff x="0" y="0"/>
            <a:chExt cx="812800" cy="869819"/>
          </a:xfrm>
        </p:grpSpPr>
        <p:sp>
          <p:nvSpPr>
            <p:cNvPr id="44" name="Freeform 4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45" name="TextBox 4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sp>
        <p:nvSpPr>
          <p:cNvPr id="47" name="TextBox 46">
            <a:extLst>
              <a:ext uri="{FF2B5EF4-FFF2-40B4-BE49-F238E27FC236}">
                <a16:creationId xmlns:a16="http://schemas.microsoft.com/office/drawing/2014/main" id="{459D0575-A6CB-40F5-B4B6-2A5A50CF7658}"/>
              </a:ext>
            </a:extLst>
          </p:cNvPr>
          <p:cNvSpPr txBox="1"/>
          <p:nvPr/>
        </p:nvSpPr>
        <p:spPr>
          <a:xfrm>
            <a:off x="2743200" y="2877057"/>
            <a:ext cx="13792200" cy="4708981"/>
          </a:xfrm>
          <a:prstGeom prst="rect">
            <a:avLst/>
          </a:prstGeom>
          <a:noFill/>
        </p:spPr>
        <p:txBody>
          <a:bodyPr wrap="square" rtlCol="0">
            <a:spAutoFit/>
          </a:bodyPr>
          <a:lstStyle/>
          <a:p>
            <a:r>
              <a:rPr lang="en-US" sz="6000" dirty="0">
                <a:solidFill>
                  <a:schemeClr val="accent6">
                    <a:lumMod val="75000"/>
                  </a:schemeClr>
                </a:solidFill>
              </a:rPr>
              <a:t>def</a:t>
            </a:r>
            <a:r>
              <a:rPr lang="en-US" sz="6000" dirty="0"/>
              <a:t> hi():</a:t>
            </a:r>
          </a:p>
          <a:p>
            <a:r>
              <a:rPr lang="en-US" sz="6000" dirty="0"/>
              <a:t>    </a:t>
            </a:r>
            <a:r>
              <a:rPr lang="en-US" sz="6000" dirty="0">
                <a:solidFill>
                  <a:srgbClr val="00B050"/>
                </a:solidFill>
              </a:rPr>
              <a:t>print</a:t>
            </a:r>
            <a:r>
              <a:rPr lang="en-US" sz="6000" dirty="0"/>
              <a:t>(</a:t>
            </a:r>
            <a:r>
              <a:rPr lang="en-US" sz="6000" dirty="0">
                <a:solidFill>
                  <a:srgbClr val="FF0000"/>
                </a:solidFill>
              </a:rPr>
              <a:t>"</a:t>
            </a:r>
            <a:r>
              <a:rPr lang="en-US" sz="6000" dirty="0"/>
              <a:t>hi</a:t>
            </a:r>
            <a:r>
              <a:rPr lang="en-US" sz="6000" dirty="0">
                <a:solidFill>
                  <a:srgbClr val="FF0000"/>
                </a:solidFill>
              </a:rPr>
              <a:t>"</a:t>
            </a:r>
            <a:r>
              <a:rPr lang="en-US" sz="6000" dirty="0"/>
              <a:t>)</a:t>
            </a:r>
          </a:p>
          <a:p>
            <a:endParaRPr lang="en-US" sz="6000" dirty="0"/>
          </a:p>
          <a:p>
            <a:r>
              <a:rPr lang="en-US" sz="6000" dirty="0">
                <a:solidFill>
                  <a:srgbClr val="FF0000"/>
                </a:solidFill>
              </a:rPr>
              <a:t>#main function</a:t>
            </a:r>
          </a:p>
          <a:p>
            <a:r>
              <a:rPr lang="en-US" sz="6000" dirty="0"/>
              <a:t>hi()</a:t>
            </a:r>
          </a:p>
        </p:txBody>
      </p:sp>
      <p:sp>
        <p:nvSpPr>
          <p:cNvPr id="48" name="TextBox 47">
            <a:extLst>
              <a:ext uri="{FF2B5EF4-FFF2-40B4-BE49-F238E27FC236}">
                <a16:creationId xmlns:a16="http://schemas.microsoft.com/office/drawing/2014/main" id="{6E7CC576-C8F9-4CD1-8CB6-FE30ADBF17D3}"/>
              </a:ext>
            </a:extLst>
          </p:cNvPr>
          <p:cNvSpPr txBox="1"/>
          <p:nvPr/>
        </p:nvSpPr>
        <p:spPr>
          <a:xfrm>
            <a:off x="2514600" y="190500"/>
            <a:ext cx="15087600" cy="1200329"/>
          </a:xfrm>
          <a:prstGeom prst="rect">
            <a:avLst/>
          </a:prstGeom>
          <a:noFill/>
        </p:spPr>
        <p:txBody>
          <a:bodyPr wrap="square" rtlCol="0">
            <a:spAutoFit/>
          </a:bodyPr>
          <a:lstStyle/>
          <a:p>
            <a:r>
              <a:rPr lang="en-IN" sz="7200" u="sng" dirty="0"/>
              <a:t>User-defined Function:</a:t>
            </a:r>
          </a:p>
        </p:txBody>
      </p:sp>
      <p:grpSp>
        <p:nvGrpSpPr>
          <p:cNvPr id="49" name="Group 42">
            <a:extLst>
              <a:ext uri="{FF2B5EF4-FFF2-40B4-BE49-F238E27FC236}">
                <a16:creationId xmlns:a16="http://schemas.microsoft.com/office/drawing/2014/main" id="{3B9A9202-B0F3-4305-B5B1-06497323B66C}"/>
              </a:ext>
            </a:extLst>
          </p:cNvPr>
          <p:cNvGrpSpPr/>
          <p:nvPr/>
        </p:nvGrpSpPr>
        <p:grpSpPr>
          <a:xfrm rot="3945801">
            <a:off x="11198607" y="3416574"/>
            <a:ext cx="9674186" cy="9674186"/>
            <a:chOff x="0" y="0"/>
            <a:chExt cx="812800" cy="812800"/>
          </a:xfrm>
        </p:grpSpPr>
        <p:sp>
          <p:nvSpPr>
            <p:cNvPr id="50" name="Freeform 43">
              <a:extLst>
                <a:ext uri="{FF2B5EF4-FFF2-40B4-BE49-F238E27FC236}">
                  <a16:creationId xmlns:a16="http://schemas.microsoft.com/office/drawing/2014/main" id="{9736452C-60D2-4C2A-A966-85CF25501B7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51" name="TextBox 44">
              <a:extLst>
                <a:ext uri="{FF2B5EF4-FFF2-40B4-BE49-F238E27FC236}">
                  <a16:creationId xmlns:a16="http://schemas.microsoft.com/office/drawing/2014/main" id="{D2501330-7CEE-48F9-B0EB-172A0622E106}"/>
                </a:ext>
              </a:extLst>
            </p:cNvPr>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4" name="Group 4"/>
          <p:cNvGrpSpPr/>
          <p:nvPr/>
        </p:nvGrpSpPr>
        <p:grpSpPr>
          <a:xfrm>
            <a:off x="-1373119" y="-1315898"/>
            <a:ext cx="3499668" cy="13405540"/>
            <a:chOff x="0" y="0"/>
            <a:chExt cx="212191" cy="812800"/>
          </a:xfrm>
        </p:grpSpPr>
        <p:sp>
          <p:nvSpPr>
            <p:cNvPr id="5" name="Freeform 5"/>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id="6" name="TextBox 6"/>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735588" y="6653894"/>
            <a:ext cx="992463" cy="992463"/>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9" name="TextBox 9"/>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a:solidFill>
                    <a:srgbClr val="FFFEFE"/>
                  </a:solidFill>
                  <a:latin typeface="Gotham"/>
                  <a:ea typeface="Gotham"/>
                  <a:cs typeface="Gotham"/>
                  <a:sym typeface="Gotham"/>
                </a:rPr>
                <a:t>8</a:t>
              </a:r>
            </a:p>
          </p:txBody>
        </p:sp>
      </p:grpSp>
      <p:grpSp>
        <p:nvGrpSpPr>
          <p:cNvPr id="10" name="Group 10"/>
          <p:cNvGrpSpPr/>
          <p:nvPr/>
        </p:nvGrpSpPr>
        <p:grpSpPr>
          <a:xfrm>
            <a:off x="977741" y="3315742"/>
            <a:ext cx="508158" cy="543805"/>
            <a:chOff x="0" y="0"/>
            <a:chExt cx="812800" cy="869819"/>
          </a:xfrm>
        </p:grpSpPr>
        <p:sp>
          <p:nvSpPr>
            <p:cNvPr id="11" name="Freeform 1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2" name="TextBox 1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3" name="Group 13"/>
          <p:cNvGrpSpPr/>
          <p:nvPr/>
        </p:nvGrpSpPr>
        <p:grpSpPr>
          <a:xfrm>
            <a:off x="977741" y="1982349"/>
            <a:ext cx="508158" cy="543805"/>
            <a:chOff x="0" y="0"/>
            <a:chExt cx="812800" cy="869819"/>
          </a:xfrm>
        </p:grpSpPr>
        <p:sp>
          <p:nvSpPr>
            <p:cNvPr id="14" name="Freeform 1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5" name="TextBox 1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16" name="Group 16"/>
          <p:cNvGrpSpPr/>
          <p:nvPr/>
        </p:nvGrpSpPr>
        <p:grpSpPr>
          <a:xfrm>
            <a:off x="977741" y="3983373"/>
            <a:ext cx="508158" cy="543805"/>
            <a:chOff x="0" y="0"/>
            <a:chExt cx="812800" cy="869819"/>
          </a:xfrm>
        </p:grpSpPr>
        <p:sp>
          <p:nvSpPr>
            <p:cNvPr id="17" name="Freeform 1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18" name="TextBox 1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9" name="Group 19"/>
          <p:cNvGrpSpPr/>
          <p:nvPr/>
        </p:nvGrpSpPr>
        <p:grpSpPr>
          <a:xfrm>
            <a:off x="977741" y="2648112"/>
            <a:ext cx="508158" cy="543805"/>
            <a:chOff x="0" y="0"/>
            <a:chExt cx="812800" cy="869819"/>
          </a:xfrm>
        </p:grpSpPr>
        <p:sp>
          <p:nvSpPr>
            <p:cNvPr id="20" name="Freeform 2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1" name="TextBox 2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22" name="Group 22"/>
          <p:cNvGrpSpPr/>
          <p:nvPr/>
        </p:nvGrpSpPr>
        <p:grpSpPr>
          <a:xfrm>
            <a:off x="977741" y="5318634"/>
            <a:ext cx="508158" cy="543805"/>
            <a:chOff x="0" y="0"/>
            <a:chExt cx="812800" cy="869819"/>
          </a:xfrm>
        </p:grpSpPr>
        <p:sp>
          <p:nvSpPr>
            <p:cNvPr id="23" name="Freeform 2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4" name="TextBox 2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25" name="Group 25"/>
          <p:cNvGrpSpPr/>
          <p:nvPr/>
        </p:nvGrpSpPr>
        <p:grpSpPr>
          <a:xfrm>
            <a:off x="977741" y="4651003"/>
            <a:ext cx="508158" cy="543805"/>
            <a:chOff x="0" y="0"/>
            <a:chExt cx="812800" cy="869819"/>
          </a:xfrm>
        </p:grpSpPr>
        <p:sp>
          <p:nvSpPr>
            <p:cNvPr id="26" name="Freeform 2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27" name="TextBox 2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28" name="Group 28"/>
          <p:cNvGrpSpPr/>
          <p:nvPr/>
        </p:nvGrpSpPr>
        <p:grpSpPr>
          <a:xfrm>
            <a:off x="977741" y="5986264"/>
            <a:ext cx="508158" cy="543805"/>
            <a:chOff x="0" y="0"/>
            <a:chExt cx="812800" cy="869819"/>
          </a:xfrm>
        </p:grpSpPr>
        <p:sp>
          <p:nvSpPr>
            <p:cNvPr id="29" name="Freeform 2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0" name="TextBox 3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31" name="Group 31"/>
          <p:cNvGrpSpPr/>
          <p:nvPr/>
        </p:nvGrpSpPr>
        <p:grpSpPr>
          <a:xfrm>
            <a:off x="977741" y="7760846"/>
            <a:ext cx="508158" cy="543805"/>
            <a:chOff x="0" y="0"/>
            <a:chExt cx="812800" cy="869819"/>
          </a:xfrm>
        </p:grpSpPr>
        <p:sp>
          <p:nvSpPr>
            <p:cNvPr id="32" name="Freeform 3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id="33" name="TextBox 3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sp>
        <p:nvSpPr>
          <p:cNvPr id="34" name="Freeform 34"/>
          <p:cNvSpPr/>
          <p:nvPr/>
        </p:nvSpPr>
        <p:spPr>
          <a:xfrm>
            <a:off x="16313420" y="1028700"/>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grpSp>
        <p:nvGrpSpPr>
          <p:cNvPr id="35" name="Group 35"/>
          <p:cNvGrpSpPr/>
          <p:nvPr/>
        </p:nvGrpSpPr>
        <p:grpSpPr>
          <a:xfrm>
            <a:off x="17170670" y="-178579"/>
            <a:ext cx="10994424" cy="10994424"/>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37" name="TextBox 3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0" name="TextBox 40"/>
          <p:cNvSpPr txBox="1"/>
          <p:nvPr/>
        </p:nvSpPr>
        <p:spPr>
          <a:xfrm>
            <a:off x="2964571" y="4016489"/>
            <a:ext cx="6179429" cy="4308872"/>
          </a:xfrm>
          <a:prstGeom prst="rect">
            <a:avLst/>
          </a:prstGeom>
        </p:spPr>
        <p:txBody>
          <a:bodyPr wrap="square" lIns="0" tIns="0" rIns="0" bIns="0" rtlCol="0" anchor="t">
            <a:spAutoFit/>
          </a:bodyPr>
          <a:lstStyle/>
          <a:p>
            <a:pPr algn="l">
              <a:lnSpc>
                <a:spcPts val="2444"/>
              </a:lnSpc>
            </a:pPr>
            <a:r>
              <a:rPr lang="en-US" sz="2400" dirty="0">
                <a:solidFill>
                  <a:srgbClr val="000000"/>
                </a:solidFill>
                <a:latin typeface="Gotham"/>
                <a:ea typeface="Gotham"/>
                <a:cs typeface="Gotham"/>
                <a:sym typeface="Gotham"/>
              </a:rPr>
              <a:t>Modules are files containing Python code that define functions, classes, and variables. They help to organize code into separate files, making it more modular and reusable. Python comes with a standard library of modules, and you can also create your own modules or install third-party modules using package managers like pip.</a:t>
            </a:r>
          </a:p>
          <a:p>
            <a:pPr algn="l">
              <a:lnSpc>
                <a:spcPts val="2444"/>
              </a:lnSpc>
            </a:pPr>
            <a:endParaRPr lang="en-US" sz="2400" dirty="0">
              <a:solidFill>
                <a:srgbClr val="000000"/>
              </a:solidFill>
              <a:latin typeface="Gotham"/>
              <a:ea typeface="Gotham"/>
              <a:cs typeface="Gotham"/>
              <a:sym typeface="Gotham"/>
            </a:endParaRPr>
          </a:p>
          <a:p>
            <a:pPr algn="l">
              <a:lnSpc>
                <a:spcPts val="2444"/>
              </a:lnSpc>
            </a:pPr>
            <a:endParaRPr lang="en-US" sz="2400" dirty="0">
              <a:solidFill>
                <a:srgbClr val="000000"/>
              </a:solidFill>
              <a:latin typeface="Gotham"/>
              <a:ea typeface="Gotham"/>
              <a:cs typeface="Gotham"/>
              <a:sym typeface="Gotham"/>
            </a:endParaRPr>
          </a:p>
          <a:p>
            <a:pPr algn="l">
              <a:lnSpc>
                <a:spcPts val="2444"/>
              </a:lnSpc>
            </a:pPr>
            <a:r>
              <a:rPr lang="en-US" sz="2400" dirty="0">
                <a:solidFill>
                  <a:srgbClr val="000000"/>
                </a:solidFill>
                <a:latin typeface="Gotham"/>
                <a:ea typeface="Gotham"/>
                <a:cs typeface="Gotham"/>
                <a:sym typeface="Gotham"/>
              </a:rPr>
              <a:t>To use a module, you need to import it using the import statement. Example of importing a module:</a:t>
            </a:r>
          </a:p>
        </p:txBody>
      </p:sp>
      <p:sp>
        <p:nvSpPr>
          <p:cNvPr id="41" name="TextBox 41"/>
          <p:cNvSpPr txBox="1"/>
          <p:nvPr/>
        </p:nvSpPr>
        <p:spPr>
          <a:xfrm>
            <a:off x="10174727" y="3937233"/>
            <a:ext cx="5965216" cy="3693319"/>
          </a:xfrm>
          <a:prstGeom prst="rect">
            <a:avLst/>
          </a:prstGeom>
        </p:spPr>
        <p:txBody>
          <a:bodyPr wrap="square" lIns="0" tIns="0" rIns="0" bIns="0" rtlCol="0" anchor="t">
            <a:spAutoFit/>
          </a:bodyPr>
          <a:lstStyle/>
          <a:p>
            <a:pPr algn="l">
              <a:lnSpc>
                <a:spcPts val="2444"/>
              </a:lnSpc>
            </a:pPr>
            <a:r>
              <a:rPr lang="en-US" sz="2400" dirty="0">
                <a:solidFill>
                  <a:srgbClr val="000000"/>
                </a:solidFill>
                <a:latin typeface="Gotham"/>
                <a:ea typeface="Gotham"/>
                <a:cs typeface="Gotham"/>
                <a:sym typeface="Gotham"/>
              </a:rPr>
              <a:t>import </a:t>
            </a:r>
            <a:r>
              <a:rPr lang="en-US" sz="2400" dirty="0">
                <a:solidFill>
                  <a:srgbClr val="92D050"/>
                </a:solidFill>
                <a:latin typeface="Gotham"/>
                <a:ea typeface="Gotham"/>
                <a:cs typeface="Gotham"/>
                <a:sym typeface="Gotham"/>
              </a:rPr>
              <a:t>math</a:t>
            </a:r>
          </a:p>
          <a:p>
            <a:pPr algn="l">
              <a:lnSpc>
                <a:spcPts val="2444"/>
              </a:lnSpc>
            </a:pPr>
            <a:r>
              <a:rPr lang="en-US" sz="2400" dirty="0">
                <a:solidFill>
                  <a:srgbClr val="000000"/>
                </a:solidFill>
                <a:latin typeface="Gotham"/>
                <a:ea typeface="Gotham"/>
                <a:cs typeface="Gotham"/>
                <a:sym typeface="Gotham"/>
              </a:rPr>
              <a:t>result =</a:t>
            </a:r>
            <a:r>
              <a:rPr lang="en-US" sz="2400" dirty="0" err="1">
                <a:solidFill>
                  <a:srgbClr val="92D050"/>
                </a:solidFill>
                <a:latin typeface="Gotham"/>
                <a:ea typeface="Gotham"/>
                <a:cs typeface="Gotham"/>
                <a:sym typeface="Gotham"/>
              </a:rPr>
              <a:t>math</a:t>
            </a:r>
            <a:r>
              <a:rPr lang="en-US" sz="2400" dirty="0" err="1">
                <a:solidFill>
                  <a:srgbClr val="000000"/>
                </a:solidFill>
                <a:latin typeface="Gotham"/>
                <a:ea typeface="Gotham"/>
                <a:cs typeface="Gotham"/>
                <a:sym typeface="Gotham"/>
              </a:rPr>
              <a:t>.sqrt</a:t>
            </a:r>
            <a:r>
              <a:rPr lang="en-US" sz="2400" dirty="0">
                <a:solidFill>
                  <a:srgbClr val="000000"/>
                </a:solidFill>
                <a:latin typeface="Gotham"/>
                <a:ea typeface="Gotham"/>
                <a:cs typeface="Gotham"/>
                <a:sym typeface="Gotham"/>
              </a:rPr>
              <a:t>(16)</a:t>
            </a:r>
          </a:p>
          <a:p>
            <a:pPr algn="l">
              <a:lnSpc>
                <a:spcPts val="2444"/>
              </a:lnSpc>
            </a:pPr>
            <a:r>
              <a:rPr lang="en-US" sz="2400" dirty="0">
                <a:solidFill>
                  <a:srgbClr val="00B0F0"/>
                </a:solidFill>
                <a:latin typeface="Gotham"/>
                <a:ea typeface="Gotham"/>
                <a:cs typeface="Gotham"/>
                <a:sym typeface="Gotham"/>
              </a:rPr>
              <a:t>print</a:t>
            </a:r>
            <a:r>
              <a:rPr lang="en-US" sz="2400" dirty="0">
                <a:solidFill>
                  <a:srgbClr val="000000"/>
                </a:solidFill>
                <a:latin typeface="Gotham"/>
                <a:ea typeface="Gotham"/>
                <a:cs typeface="Gotham"/>
                <a:sym typeface="Gotham"/>
              </a:rPr>
              <a:t>(result)</a:t>
            </a:r>
          </a:p>
          <a:p>
            <a:pPr algn="l">
              <a:lnSpc>
                <a:spcPts val="2444"/>
              </a:lnSpc>
            </a:pPr>
            <a:endParaRPr lang="en-US" sz="2400" dirty="0">
              <a:solidFill>
                <a:srgbClr val="000000"/>
              </a:solidFill>
              <a:latin typeface="Gotham"/>
              <a:ea typeface="Gotham"/>
              <a:cs typeface="Gotham"/>
              <a:sym typeface="Gotham"/>
            </a:endParaRPr>
          </a:p>
          <a:p>
            <a:pPr algn="l">
              <a:lnSpc>
                <a:spcPts val="2444"/>
              </a:lnSpc>
            </a:pPr>
            <a:endParaRPr lang="en-US" sz="2400" dirty="0">
              <a:solidFill>
                <a:srgbClr val="000000"/>
              </a:solidFill>
              <a:latin typeface="Gotham"/>
              <a:ea typeface="Gotham"/>
              <a:cs typeface="Gotham"/>
              <a:sym typeface="Gotham"/>
            </a:endParaRPr>
          </a:p>
          <a:p>
            <a:pPr algn="l">
              <a:lnSpc>
                <a:spcPts val="2444"/>
              </a:lnSpc>
            </a:pPr>
            <a:r>
              <a:rPr lang="en-US" sz="2400" dirty="0">
                <a:solidFill>
                  <a:srgbClr val="000000"/>
                </a:solidFill>
                <a:latin typeface="Gotham"/>
                <a:ea typeface="Gotham"/>
                <a:cs typeface="Gotham"/>
                <a:sym typeface="Gotham"/>
              </a:rPr>
              <a:t>You can also import specific functions or variables from a module:</a:t>
            </a:r>
          </a:p>
          <a:p>
            <a:pPr algn="l">
              <a:lnSpc>
                <a:spcPts val="2444"/>
              </a:lnSpc>
            </a:pPr>
            <a:endParaRPr lang="en-US" sz="2400" dirty="0">
              <a:solidFill>
                <a:srgbClr val="000000"/>
              </a:solidFill>
              <a:latin typeface="Gotham"/>
              <a:ea typeface="Gotham"/>
              <a:cs typeface="Gotham"/>
              <a:sym typeface="Gotham"/>
            </a:endParaRPr>
          </a:p>
          <a:p>
            <a:pPr algn="l">
              <a:lnSpc>
                <a:spcPts val="2444"/>
              </a:lnSpc>
            </a:pPr>
            <a:r>
              <a:rPr lang="en-US" sz="2400" dirty="0">
                <a:solidFill>
                  <a:srgbClr val="000000"/>
                </a:solidFill>
                <a:latin typeface="Gotham"/>
                <a:ea typeface="Gotham"/>
                <a:cs typeface="Gotham"/>
                <a:sym typeface="Gotham"/>
              </a:rPr>
              <a:t>from </a:t>
            </a:r>
            <a:r>
              <a:rPr lang="en-US" sz="2400" dirty="0">
                <a:solidFill>
                  <a:srgbClr val="92D050"/>
                </a:solidFill>
                <a:latin typeface="Gotham"/>
                <a:ea typeface="Gotham"/>
                <a:cs typeface="Gotham"/>
                <a:sym typeface="Gotham"/>
              </a:rPr>
              <a:t>math</a:t>
            </a:r>
            <a:r>
              <a:rPr lang="en-US" sz="2400" dirty="0">
                <a:solidFill>
                  <a:srgbClr val="000000"/>
                </a:solidFill>
                <a:latin typeface="Gotham"/>
                <a:ea typeface="Gotham"/>
                <a:cs typeface="Gotham"/>
                <a:sym typeface="Gotham"/>
              </a:rPr>
              <a:t> import </a:t>
            </a:r>
            <a:r>
              <a:rPr lang="en-US" sz="2400" dirty="0">
                <a:solidFill>
                  <a:srgbClr val="92D050"/>
                </a:solidFill>
                <a:latin typeface="Gotham"/>
                <a:ea typeface="Gotham"/>
                <a:cs typeface="Gotham"/>
                <a:sym typeface="Gotham"/>
              </a:rPr>
              <a:t>pi</a:t>
            </a:r>
            <a:r>
              <a:rPr lang="en-US" sz="2400" dirty="0">
                <a:solidFill>
                  <a:srgbClr val="000000"/>
                </a:solidFill>
                <a:latin typeface="Gotham"/>
                <a:ea typeface="Gotham"/>
                <a:cs typeface="Gotham"/>
                <a:sym typeface="Gotham"/>
              </a:rPr>
              <a:t>, </a:t>
            </a:r>
            <a:r>
              <a:rPr lang="en-US" sz="2400" dirty="0">
                <a:solidFill>
                  <a:srgbClr val="92D050"/>
                </a:solidFill>
                <a:latin typeface="Gotham"/>
                <a:ea typeface="Gotham"/>
                <a:cs typeface="Gotham"/>
                <a:sym typeface="Gotham"/>
              </a:rPr>
              <a:t>sqrt</a:t>
            </a:r>
          </a:p>
          <a:p>
            <a:pPr algn="l">
              <a:lnSpc>
                <a:spcPts val="2444"/>
              </a:lnSpc>
            </a:pPr>
            <a:r>
              <a:rPr lang="en-US" sz="2400" dirty="0">
                <a:solidFill>
                  <a:srgbClr val="00B0F0"/>
                </a:solidFill>
                <a:latin typeface="Gotham"/>
                <a:ea typeface="Gotham"/>
                <a:cs typeface="Gotham"/>
                <a:sym typeface="Gotham"/>
              </a:rPr>
              <a:t>print</a:t>
            </a:r>
            <a:r>
              <a:rPr lang="en-US" sz="2400" dirty="0">
                <a:solidFill>
                  <a:srgbClr val="000000"/>
                </a:solidFill>
                <a:latin typeface="Gotham"/>
                <a:ea typeface="Gotham"/>
                <a:cs typeface="Gotham"/>
                <a:sym typeface="Gotham"/>
              </a:rPr>
              <a:t>(</a:t>
            </a:r>
            <a:r>
              <a:rPr lang="en-US" sz="2400" dirty="0">
                <a:solidFill>
                  <a:srgbClr val="92D050"/>
                </a:solidFill>
                <a:latin typeface="Gotham"/>
                <a:ea typeface="Gotham"/>
                <a:cs typeface="Gotham"/>
                <a:sym typeface="Gotham"/>
              </a:rPr>
              <a:t>pi</a:t>
            </a:r>
            <a:r>
              <a:rPr lang="en-US" sz="2400" dirty="0">
                <a:solidFill>
                  <a:srgbClr val="000000"/>
                </a:solidFill>
                <a:latin typeface="Gotham"/>
                <a:ea typeface="Gotham"/>
                <a:cs typeface="Gotham"/>
                <a:sym typeface="Gotham"/>
              </a:rPr>
              <a:t>)  </a:t>
            </a:r>
          </a:p>
          <a:p>
            <a:pPr algn="l">
              <a:lnSpc>
                <a:spcPts val="2444"/>
              </a:lnSpc>
            </a:pPr>
            <a:r>
              <a:rPr lang="en-US" sz="2400" dirty="0">
                <a:solidFill>
                  <a:srgbClr val="00B0F0"/>
                </a:solidFill>
                <a:latin typeface="Gotham"/>
                <a:ea typeface="Gotham"/>
                <a:cs typeface="Gotham"/>
                <a:sym typeface="Gotham"/>
              </a:rPr>
              <a:t>print</a:t>
            </a:r>
            <a:r>
              <a:rPr lang="en-US" sz="2400" dirty="0">
                <a:solidFill>
                  <a:srgbClr val="000000"/>
                </a:solidFill>
                <a:latin typeface="Gotham"/>
                <a:ea typeface="Gotham"/>
                <a:cs typeface="Gotham"/>
                <a:sym typeface="Gotham"/>
              </a:rPr>
              <a:t>(</a:t>
            </a:r>
            <a:r>
              <a:rPr lang="en-US" sz="2400" dirty="0">
                <a:solidFill>
                  <a:srgbClr val="92D050"/>
                </a:solidFill>
                <a:latin typeface="Gotham"/>
                <a:ea typeface="Gotham"/>
                <a:cs typeface="Gotham"/>
                <a:sym typeface="Gotham"/>
              </a:rPr>
              <a:t>sqrt</a:t>
            </a:r>
            <a:r>
              <a:rPr lang="en-US" sz="2400" dirty="0">
                <a:solidFill>
                  <a:srgbClr val="000000"/>
                </a:solidFill>
                <a:latin typeface="Gotham"/>
                <a:ea typeface="Gotham"/>
                <a:cs typeface="Gotham"/>
                <a:sym typeface="Gotham"/>
              </a:rPr>
              <a:t>(25))</a:t>
            </a:r>
          </a:p>
          <a:p>
            <a:pPr algn="l">
              <a:lnSpc>
                <a:spcPts val="2444"/>
              </a:lnSpc>
            </a:pPr>
            <a:endParaRPr lang="en-US" sz="2400" dirty="0">
              <a:solidFill>
                <a:srgbClr val="000000"/>
              </a:solidFill>
              <a:latin typeface="Gotham"/>
              <a:ea typeface="Gotham"/>
              <a:cs typeface="Gotham"/>
              <a:sym typeface="Gotham"/>
            </a:endParaRPr>
          </a:p>
        </p:txBody>
      </p:sp>
      <p:sp>
        <p:nvSpPr>
          <p:cNvPr id="42" name="TextBox 42"/>
          <p:cNvSpPr txBox="1"/>
          <p:nvPr/>
        </p:nvSpPr>
        <p:spPr>
          <a:xfrm>
            <a:off x="2964571" y="1484258"/>
            <a:ext cx="5751127" cy="2282676"/>
          </a:xfrm>
          <a:prstGeom prst="rect">
            <a:avLst/>
          </a:prstGeom>
        </p:spPr>
        <p:txBody>
          <a:bodyPr lIns="0" tIns="0" rIns="0" bIns="0" rtlCol="0" anchor="t">
            <a:spAutoFit/>
          </a:bodyPr>
          <a:lstStyle/>
          <a:p>
            <a:pPr marL="0" lvl="0" indent="0" algn="l">
              <a:lnSpc>
                <a:spcPts val="8902"/>
              </a:lnSpc>
              <a:spcBef>
                <a:spcPct val="0"/>
              </a:spcBef>
            </a:pPr>
            <a:r>
              <a:rPr lang="en-US" sz="8243" dirty="0">
                <a:solidFill>
                  <a:srgbClr val="191919"/>
                </a:solidFill>
                <a:latin typeface="Gotham Bold"/>
                <a:ea typeface="Gotham Bold"/>
                <a:cs typeface="Gotham Bold"/>
                <a:sym typeface="Gotham Bold"/>
              </a:rPr>
              <a:t>Modules in Python: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862</Words>
  <Application>Microsoft Office PowerPoint</Application>
  <PresentationFormat>Custom</PresentationFormat>
  <Paragraphs>137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Gotham</vt:lpstr>
      <vt:lpstr>Gotham Bold Italics</vt:lpstr>
      <vt:lpstr>Calibri</vt:lpstr>
      <vt:lpstr>Gotham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Anon</cp:lastModifiedBy>
  <cp:revision>23</cp:revision>
  <dcterms:created xsi:type="dcterms:W3CDTF">2006-08-16T00:00:00Z</dcterms:created>
  <dcterms:modified xsi:type="dcterms:W3CDTF">2024-07-06T18:44:00Z</dcterms:modified>
  <dc:identifier>DAGKA_avSGY</dc:identifier>
</cp:coreProperties>
</file>