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1"/>
  </p:sldMasterIdLst>
  <p:sldIdLst>
    <p:sldId id="256" r:id="rId2"/>
    <p:sldId id="258" r:id="rId3"/>
    <p:sldId id="321" r:id="rId4"/>
    <p:sldId id="259" r:id="rId5"/>
    <p:sldId id="261" r:id="rId6"/>
    <p:sldId id="267" r:id="rId7"/>
    <p:sldId id="260" r:id="rId8"/>
    <p:sldId id="333" r:id="rId9"/>
    <p:sldId id="322" r:id="rId10"/>
    <p:sldId id="262" r:id="rId11"/>
    <p:sldId id="263" r:id="rId12"/>
    <p:sldId id="335" r:id="rId13"/>
    <p:sldId id="337" r:id="rId14"/>
    <p:sldId id="323" r:id="rId15"/>
    <p:sldId id="264" r:id="rId16"/>
    <p:sldId id="265" r:id="rId17"/>
    <p:sldId id="266" r:id="rId18"/>
    <p:sldId id="268" r:id="rId19"/>
    <p:sldId id="338" r:id="rId20"/>
    <p:sldId id="324" r:id="rId21"/>
    <p:sldId id="269" r:id="rId22"/>
    <p:sldId id="270" r:id="rId23"/>
    <p:sldId id="271" r:id="rId24"/>
    <p:sldId id="273" r:id="rId25"/>
    <p:sldId id="274" r:id="rId26"/>
    <p:sldId id="275" r:id="rId27"/>
    <p:sldId id="339" r:id="rId28"/>
    <p:sldId id="325" r:id="rId29"/>
    <p:sldId id="276" r:id="rId30"/>
    <p:sldId id="272" r:id="rId31"/>
    <p:sldId id="277" r:id="rId32"/>
    <p:sldId id="278" r:id="rId33"/>
    <p:sldId id="340" r:id="rId34"/>
    <p:sldId id="326" r:id="rId35"/>
    <p:sldId id="279" r:id="rId36"/>
    <p:sldId id="284" r:id="rId37"/>
    <p:sldId id="281" r:id="rId38"/>
    <p:sldId id="285" r:id="rId39"/>
    <p:sldId id="282" r:id="rId40"/>
    <p:sldId id="283" r:id="rId41"/>
    <p:sldId id="286" r:id="rId42"/>
    <p:sldId id="341" r:id="rId43"/>
    <p:sldId id="327" r:id="rId44"/>
    <p:sldId id="280" r:id="rId45"/>
    <p:sldId id="292" r:id="rId46"/>
    <p:sldId id="287" r:id="rId47"/>
    <p:sldId id="288" r:id="rId48"/>
    <p:sldId id="289" r:id="rId49"/>
    <p:sldId id="291" r:id="rId50"/>
    <p:sldId id="342" r:id="rId51"/>
    <p:sldId id="290" r:id="rId52"/>
    <p:sldId id="343" r:id="rId53"/>
    <p:sldId id="328" r:id="rId54"/>
    <p:sldId id="293" r:id="rId55"/>
    <p:sldId id="294" r:id="rId56"/>
    <p:sldId id="295" r:id="rId57"/>
    <p:sldId id="296" r:id="rId58"/>
    <p:sldId id="297" r:id="rId59"/>
    <p:sldId id="298" r:id="rId60"/>
    <p:sldId id="299" r:id="rId61"/>
    <p:sldId id="345" r:id="rId62"/>
    <p:sldId id="329" r:id="rId63"/>
    <p:sldId id="300" r:id="rId64"/>
    <p:sldId id="302" r:id="rId65"/>
    <p:sldId id="303" r:id="rId66"/>
    <p:sldId id="304" r:id="rId67"/>
    <p:sldId id="305" r:id="rId68"/>
    <p:sldId id="306" r:id="rId69"/>
    <p:sldId id="344" r:id="rId70"/>
    <p:sldId id="330" r:id="rId71"/>
    <p:sldId id="301" r:id="rId72"/>
    <p:sldId id="307" r:id="rId73"/>
    <p:sldId id="308" r:id="rId74"/>
    <p:sldId id="309" r:id="rId75"/>
    <p:sldId id="310" r:id="rId76"/>
    <p:sldId id="311" r:id="rId77"/>
    <p:sldId id="312" r:id="rId78"/>
    <p:sldId id="346" r:id="rId79"/>
    <p:sldId id="331" r:id="rId80"/>
    <p:sldId id="313" r:id="rId81"/>
    <p:sldId id="315" r:id="rId82"/>
    <p:sldId id="316" r:id="rId83"/>
    <p:sldId id="317" r:id="rId84"/>
    <p:sldId id="314" r:id="rId85"/>
    <p:sldId id="318" r:id="rId86"/>
    <p:sldId id="319" r:id="rId87"/>
    <p:sldId id="347" r:id="rId88"/>
    <p:sldId id="320" r:id="rId8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82E"/>
    <a:srgbClr val="FF0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81"/>
    <p:restoredTop sz="94014"/>
  </p:normalViewPr>
  <p:slideViewPr>
    <p:cSldViewPr snapToGrid="0">
      <p:cViewPr varScale="1">
        <p:scale>
          <a:sx n="97" d="100"/>
          <a:sy n="97" d="100"/>
        </p:scale>
        <p:origin x="208"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E233A-9146-3744-51DF-B356383A6A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A24614-3BA3-81A6-F8A9-3F4383498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09DA31F-BB7D-556E-3019-F43BCA828094}"/>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5" name="フッター プレースホルダー 4">
            <a:extLst>
              <a:ext uri="{FF2B5EF4-FFF2-40B4-BE49-F238E27FC236}">
                <a16:creationId xmlns:a16="http://schemas.microsoft.com/office/drawing/2014/main" id="{6DA3ADE9-1B3E-12D1-6316-7A53859AE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68F491-E123-6455-9FE9-FFE0299C0B3F}"/>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6554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F06E6-1BE7-1BDD-2C3A-A69A89E7AE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86519C-D3A0-915E-7193-F094563FA8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996F96-D085-F861-60FC-5BCDCBF76BD0}"/>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5" name="フッター プレースホルダー 4">
            <a:extLst>
              <a:ext uri="{FF2B5EF4-FFF2-40B4-BE49-F238E27FC236}">
                <a16:creationId xmlns:a16="http://schemas.microsoft.com/office/drawing/2014/main" id="{06E8300F-282C-D3BC-6D8D-5C26B3B7D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8DCD7E-71B1-C50B-FE8E-49C362A3FFBC}"/>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01657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67F6B3-1817-F48D-0724-C98F50579F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35D5F1-FE41-0724-C7B6-B1B21F09EB5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04421B-BACB-B218-A1BE-701DCBD2EAD3}"/>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5" name="フッター プレースホルダー 4">
            <a:extLst>
              <a:ext uri="{FF2B5EF4-FFF2-40B4-BE49-F238E27FC236}">
                <a16:creationId xmlns:a16="http://schemas.microsoft.com/office/drawing/2014/main" id="{79A93C50-C2C8-3ACA-83CD-0A2B2A1527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DF488-EBFB-3C44-7EB7-6D176FDDE1D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4993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F6A0-C08A-620C-3354-3D1FB2A199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C65120-6971-79F5-310F-7482FE0A00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3DD1FE-DE7A-6CC4-16E6-3692E6A504DA}"/>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5" name="フッター プレースホルダー 4">
            <a:extLst>
              <a:ext uri="{FF2B5EF4-FFF2-40B4-BE49-F238E27FC236}">
                <a16:creationId xmlns:a16="http://schemas.microsoft.com/office/drawing/2014/main" id="{2E7700F9-93D6-28B1-83F4-5B9B25811C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0FFF1-20E5-3D9A-0ED6-A34CED9F05AD}"/>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67347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E2F2D-F9D4-5F4F-8781-82DF5D4EA20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B4D2A6-CE32-9687-3B9E-B4C80BBD5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07C6E9-B41C-E8B0-1978-7CDB8299378F}"/>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5" name="フッター プレースホルダー 4">
            <a:extLst>
              <a:ext uri="{FF2B5EF4-FFF2-40B4-BE49-F238E27FC236}">
                <a16:creationId xmlns:a16="http://schemas.microsoft.com/office/drawing/2014/main" id="{51168135-60FC-4A0F-0FA1-511B1E1864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D9ADA3-EEA7-DC3E-1555-7985A1048E49}"/>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8365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CF373-4C5D-78D7-EC01-0CD23106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70E834-75E6-7199-F904-811DAE0A01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69CFD8-24A7-BB04-C6C2-E9E4A8A31C8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A830F-AABF-8B83-A12C-D8164E999B2A}"/>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6" name="フッター プレースホルダー 5">
            <a:extLst>
              <a:ext uri="{FF2B5EF4-FFF2-40B4-BE49-F238E27FC236}">
                <a16:creationId xmlns:a16="http://schemas.microsoft.com/office/drawing/2014/main" id="{1F2C2DDF-03F3-1FF3-A8A9-5225D6B1C3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810203-34EC-52F3-9CDE-ACA71627377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96029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2A7C0-0271-B3A6-EC50-D6D8D35204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4B4C5-9D6A-7435-C7A4-502A6C58B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3CE88F-3B59-E82A-AEF7-770E18780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C8AAAD-0E80-C4C3-A1DC-BBA85C58E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0E0FAC-25FE-AE8A-2B91-CC79950BE2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A7A82B-01E8-DC95-E070-67690C6FAB74}"/>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8" name="フッター プレースホルダー 7">
            <a:extLst>
              <a:ext uri="{FF2B5EF4-FFF2-40B4-BE49-F238E27FC236}">
                <a16:creationId xmlns:a16="http://schemas.microsoft.com/office/drawing/2014/main" id="{0ACDFA7F-DFE7-9965-2CD0-FE5AC42649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F04E41-800D-7A38-CC6B-934A27B9758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472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69048-EED1-F1E7-C5C5-55EE462307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43264A-F292-AB22-FBF7-4EA8C56CFF2A}"/>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4" name="フッター プレースホルダー 3">
            <a:extLst>
              <a:ext uri="{FF2B5EF4-FFF2-40B4-BE49-F238E27FC236}">
                <a16:creationId xmlns:a16="http://schemas.microsoft.com/office/drawing/2014/main" id="{541BDFD8-CAD5-659A-C613-9B16EAD854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22E486F-06B8-A73E-26F9-541FA1052AFE}"/>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187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4E3C94-A30C-E95E-841D-7226C120139A}"/>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3" name="フッター プレースホルダー 2">
            <a:extLst>
              <a:ext uri="{FF2B5EF4-FFF2-40B4-BE49-F238E27FC236}">
                <a16:creationId xmlns:a16="http://schemas.microsoft.com/office/drawing/2014/main" id="{AC0FDFFA-4232-D025-6061-6808616FAE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25845F-1A03-6370-8F9F-CA13CAEB105A}"/>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7055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02A88-EBAE-4543-A070-DFFB40189D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6C06AB-6CF2-C40E-4CED-C70AFBA75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86DA05-34FB-535F-5021-029DEBEF4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772286-4CF0-0EAA-C3B2-72A5864C7BA3}"/>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6" name="フッター プレースホルダー 5">
            <a:extLst>
              <a:ext uri="{FF2B5EF4-FFF2-40B4-BE49-F238E27FC236}">
                <a16:creationId xmlns:a16="http://schemas.microsoft.com/office/drawing/2014/main" id="{FCB717AE-2A32-8398-F469-041CC05510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7881F1-AE92-458C-DCD4-0D397F81D7E7}"/>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80575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7AB72-0D7F-00A3-43A9-2A392C3BF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335BE6-1600-274C-9576-4D69C81EF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D54827-395D-51AB-D6FB-C24F14ADA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C98863-1CED-0C0E-CF72-97D1A34EFB0D}"/>
              </a:ext>
            </a:extLst>
          </p:cNvPr>
          <p:cNvSpPr>
            <a:spLocks noGrp="1"/>
          </p:cNvSpPr>
          <p:nvPr>
            <p:ph type="dt" sz="half" idx="10"/>
          </p:nvPr>
        </p:nvSpPr>
        <p:spPr/>
        <p:txBody>
          <a:bodyPr/>
          <a:lstStyle/>
          <a:p>
            <a:fld id="{D0E1A5E5-5F72-824E-A0A4-7C25FD3E80B9}" type="datetimeFigureOut">
              <a:rPr kumimoji="1" lang="ja-JP" altLang="en-US" smtClean="0"/>
              <a:t>2024/3/8</a:t>
            </a:fld>
            <a:endParaRPr kumimoji="1" lang="ja-JP" altLang="en-US"/>
          </a:p>
        </p:txBody>
      </p:sp>
      <p:sp>
        <p:nvSpPr>
          <p:cNvPr id="6" name="フッター プレースホルダー 5">
            <a:extLst>
              <a:ext uri="{FF2B5EF4-FFF2-40B4-BE49-F238E27FC236}">
                <a16:creationId xmlns:a16="http://schemas.microsoft.com/office/drawing/2014/main" id="{0D94ED06-95DF-B491-32D5-4A2896C78865}"/>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F1974F7-EE66-7C57-1C6A-D5E19244C09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055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047AF6-2C19-43E6-C3E1-456416074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D77CF6-2FC0-4D58-C605-A390ABB14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82E3AC-B80D-D762-1522-E0E7013D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1A5E5-5F72-824E-A0A4-7C25FD3E80B9}" type="datetimeFigureOut">
              <a:rPr kumimoji="1" lang="ja-JP" altLang="en-US" smtClean="0"/>
              <a:t>2024/3/8</a:t>
            </a:fld>
            <a:endParaRPr kumimoji="1" lang="ja-JP" altLang="en-US"/>
          </a:p>
        </p:txBody>
      </p:sp>
      <p:sp>
        <p:nvSpPr>
          <p:cNvPr id="5" name="フッター プレースホルダー 4">
            <a:extLst>
              <a:ext uri="{FF2B5EF4-FFF2-40B4-BE49-F238E27FC236}">
                <a16:creationId xmlns:a16="http://schemas.microsoft.com/office/drawing/2014/main" id="{0D895F4E-537E-410E-9C3E-6EA067034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EF5AAF-BA16-3693-0030-46E37A0DE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722109298"/>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tcoder.jp/contests/abc088/tasks/abc088_a" TargetMode="External"/><Relationship Id="rId2" Type="http://schemas.openxmlformats.org/officeDocument/2006/relationships/hyperlink" Target="https://atcoder.jp/contests/abc064/tasks/abc064_a" TargetMode="External"/><Relationship Id="rId1" Type="http://schemas.openxmlformats.org/officeDocument/2006/relationships/slideLayout" Target="../slideLayouts/slideLayout2.xml"/><Relationship Id="rId5" Type="http://schemas.openxmlformats.org/officeDocument/2006/relationships/hyperlink" Target="https://atcoder.jp/contests/APG4b/tasks/APG4b_m" TargetMode="External"/><Relationship Id="rId4" Type="http://schemas.openxmlformats.org/officeDocument/2006/relationships/hyperlink" Target="https://atcoder.jp/contests/abc157/tasks/abc157_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tcoder.jp/contests/abc085/tasks/abc085_a" TargetMode="External"/><Relationship Id="rId2" Type="http://schemas.openxmlformats.org/officeDocument/2006/relationships/hyperlink" Target="https://atcoder.jp/contests/abc095/tasks/abc095_a" TargetMode="External"/><Relationship Id="rId1" Type="http://schemas.openxmlformats.org/officeDocument/2006/relationships/slideLayout" Target="../slideLayouts/slideLayout2.xml"/><Relationship Id="rId6" Type="http://schemas.openxmlformats.org/officeDocument/2006/relationships/hyperlink" Target="https://atcoder.jp/contests/APG4b/tasks/APG4b_m" TargetMode="External"/><Relationship Id="rId5" Type="http://schemas.openxmlformats.org/officeDocument/2006/relationships/hyperlink" Target="https://atcoder.jp/contests/abc082/tasks/abc082_b" TargetMode="External"/><Relationship Id="rId4" Type="http://schemas.openxmlformats.org/officeDocument/2006/relationships/hyperlink" Target="https://atcoder.jp/contests/abc069/tasks/abc069_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tcoder.jp/contests/apg4b/tasks/APG4b_n" TargetMode="External"/><Relationship Id="rId2" Type="http://schemas.openxmlformats.org/officeDocument/2006/relationships/hyperlink" Target="https://cpprefjp.github.io/reference/vector/vector.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tcoder.jp/contests/abc102/tasks/abc102_b" TargetMode="External"/><Relationship Id="rId2" Type="http://schemas.openxmlformats.org/officeDocument/2006/relationships/hyperlink" Target="https://atcoder.jp/contests/abc068/tasks/abc068_b" TargetMode="External"/><Relationship Id="rId1" Type="http://schemas.openxmlformats.org/officeDocument/2006/relationships/slideLayout" Target="../slideLayouts/slideLayout2.xml"/><Relationship Id="rId6" Type="http://schemas.openxmlformats.org/officeDocument/2006/relationships/hyperlink" Target="https://atcoder.jp/contests/APG4b/tasks/APG4b_k" TargetMode="External"/><Relationship Id="rId5" Type="http://schemas.openxmlformats.org/officeDocument/2006/relationships/hyperlink" Target="https://atcoder.jp/contests/APG4b/tasks/APG4b_l" TargetMode="External"/><Relationship Id="rId4" Type="http://schemas.openxmlformats.org/officeDocument/2006/relationships/hyperlink" Target="https://atcoder.jp/contests/abc113/tasks/abc113_b"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tcoder.jp/contests/abc144/tasks/abc144_b" TargetMode="External"/><Relationship Id="rId2" Type="http://schemas.openxmlformats.org/officeDocument/2006/relationships/hyperlink" Target="https://atcoder.jp/contests/abc105/tasks/abc105_b" TargetMode="External"/><Relationship Id="rId1" Type="http://schemas.openxmlformats.org/officeDocument/2006/relationships/slideLayout" Target="../slideLayouts/slideLayout2.xml"/><Relationship Id="rId5" Type="http://schemas.openxmlformats.org/officeDocument/2006/relationships/hyperlink" Target="https://algo-method.com/courses/3" TargetMode="External"/><Relationship Id="rId4" Type="http://schemas.openxmlformats.org/officeDocument/2006/relationships/hyperlink" Target="https://atcoder.jp/contests/abc175/tasks/abc175_b"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tcoder.jp/contests/agc025/tasks/agc025_a" TargetMode="External"/><Relationship Id="rId2" Type="http://schemas.openxmlformats.org/officeDocument/2006/relationships/hyperlink" Target="https://atcoder.jp/contests/abc090/tasks/abc090_b" TargetMode="External"/><Relationship Id="rId1" Type="http://schemas.openxmlformats.org/officeDocument/2006/relationships/slideLayout" Target="../slideLayouts/slideLayout2.xml"/><Relationship Id="rId4" Type="http://schemas.openxmlformats.org/officeDocument/2006/relationships/hyperlink" Target="https://atcoder.jp/contests/abc156/tasks/abc156_b"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atcoder.jp/contests/abc042/tasks/abc042_b" TargetMode="External"/><Relationship Id="rId2" Type="http://schemas.openxmlformats.org/officeDocument/2006/relationships/hyperlink" Target="https://atcoder.jp/contests/abc067/tasks/abc067_b" TargetMode="External"/><Relationship Id="rId1" Type="http://schemas.openxmlformats.org/officeDocument/2006/relationships/slideLayout" Target="../slideLayouts/slideLayout2.xml"/><Relationship Id="rId4" Type="http://schemas.openxmlformats.org/officeDocument/2006/relationships/hyperlink" Target="https://atcoder.jp/contests/agc027/tasks/agc027_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qiita.com/Koichiro-Kanaya/items/4f46fe2c98a415681210#Python%E3%81%A7%E3%81%AE%E5%85%A5%E5%87%BA%E5%8A%9B" TargetMode="External"/><Relationship Id="rId2" Type="http://schemas.openxmlformats.org/officeDocument/2006/relationships/hyperlink" Target="https://qiita.com/scythercas/items/5e08dfffb49468dd1176"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atcoder.jp/contests/apg4b/tasks/APG4b_a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atcoder.jp/contests/abc091/tasks/abc091_b" TargetMode="External"/><Relationship Id="rId2" Type="http://schemas.openxmlformats.org/officeDocument/2006/relationships/hyperlink" Target="https://atcoder.jp/contests/abc071/tasks/abc071_b" TargetMode="External"/><Relationship Id="rId1" Type="http://schemas.openxmlformats.org/officeDocument/2006/relationships/slideLayout" Target="../slideLayouts/slideLayout2.xml"/><Relationship Id="rId4" Type="http://schemas.openxmlformats.org/officeDocument/2006/relationships/hyperlink" Target="https://atcoder.jp/contests/abc047/tasks/abc047_b"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qiita.com/drken/items/872ebc3a2b5caaa4a0d0"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atcoder.jp/contests/abc057/tasks/abc057_c" TargetMode="External"/><Relationship Id="rId2" Type="http://schemas.openxmlformats.org/officeDocument/2006/relationships/hyperlink" Target="https://atcoder.jp/contests/abc088/tasks/abc088_c" TargetMode="External"/><Relationship Id="rId1" Type="http://schemas.openxmlformats.org/officeDocument/2006/relationships/slideLayout" Target="../slideLayouts/slideLayout2.xml"/><Relationship Id="rId4" Type="http://schemas.openxmlformats.org/officeDocument/2006/relationships/hyperlink" Target="https://atcoder.jp/contests/arc096/tasks/arc096_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atcoder.jp/contests/tessoku-book/tasks/tessoku_book_dn" TargetMode="External"/><Relationship Id="rId2" Type="http://schemas.openxmlformats.org/officeDocument/2006/relationships/hyperlink" Target="https://atcoder.jp/contests/tessoku-book/tasks/tessoku_book_ao"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atcoder.jp/contests/abc072/tasks/arc082_a" TargetMode="External"/><Relationship Id="rId2" Type="http://schemas.openxmlformats.org/officeDocument/2006/relationships/hyperlink" Target="https://atcoder.jp/contests/agc013/tasks/agc013_a" TargetMode="External"/><Relationship Id="rId1" Type="http://schemas.openxmlformats.org/officeDocument/2006/relationships/slideLayout" Target="../slideLayouts/slideLayout2.xml"/><Relationship Id="rId4" Type="http://schemas.openxmlformats.org/officeDocument/2006/relationships/hyperlink" Target="https://atcoder.jp/contests/abc059/tasks/arc072_a"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lgo-method.com/courses/2" TargetMode="External"/><Relationship Id="rId2" Type="http://schemas.openxmlformats.org/officeDocument/2006/relationships/hyperlink" Target="https://atcoder.jp/contests/APG4b/tasks/APG4b_f"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atcoder.jp/contests/agc010/tasks/agc010_a" TargetMode="External"/><Relationship Id="rId2" Type="http://schemas.openxmlformats.org/officeDocument/2006/relationships/hyperlink" Target="https://atcoder.jp/contests/abc093/tasks/arc094_a" TargetMode="External"/><Relationship Id="rId1" Type="http://schemas.openxmlformats.org/officeDocument/2006/relationships/slideLayout" Target="../slideLayouts/slideLayout2.xml"/><Relationship Id="rId4" Type="http://schemas.openxmlformats.org/officeDocument/2006/relationships/hyperlink" Target="https://atcoder.jp/contests/abc073/tasks/abc073_c"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E0FF2-F7E4-A570-B7E2-373A6A616A4D}"/>
              </a:ext>
            </a:extLst>
          </p:cNvPr>
          <p:cNvSpPr>
            <a:spLocks noGrp="1"/>
          </p:cNvSpPr>
          <p:nvPr>
            <p:ph type="ctrTitle"/>
          </p:nvPr>
        </p:nvSpPr>
        <p:spPr>
          <a:xfrm>
            <a:off x="1524000" y="1107373"/>
            <a:ext cx="9144000" cy="2387600"/>
          </a:xfrm>
        </p:spPr>
        <p:txBody>
          <a:bodyPr/>
          <a:lstStyle/>
          <a:p>
            <a:r>
              <a:rPr kumimoji="1" lang="en-US" altLang="ja-JP" b="1" dirty="0">
                <a:solidFill>
                  <a:schemeClr val="bg1"/>
                </a:solidFill>
              </a:rPr>
              <a:t>ABS</a:t>
            </a:r>
            <a:r>
              <a:rPr kumimoji="1" lang="ja-JP" altLang="en-US" b="1">
                <a:solidFill>
                  <a:schemeClr val="bg1"/>
                </a:solidFill>
              </a:rPr>
              <a:t>を解く！</a:t>
            </a:r>
          </a:p>
        </p:txBody>
      </p:sp>
      <p:sp>
        <p:nvSpPr>
          <p:cNvPr id="3" name="字幕 2">
            <a:extLst>
              <a:ext uri="{FF2B5EF4-FFF2-40B4-BE49-F238E27FC236}">
                <a16:creationId xmlns:a16="http://schemas.microsoft.com/office/drawing/2014/main" id="{DC2AE97C-1A31-1C79-4BF3-EA8C9C155585}"/>
              </a:ext>
            </a:extLst>
          </p:cNvPr>
          <p:cNvSpPr>
            <a:spLocks noGrp="1"/>
          </p:cNvSpPr>
          <p:nvPr>
            <p:ph type="subTitle" idx="1"/>
          </p:nvPr>
        </p:nvSpPr>
        <p:spPr/>
        <p:txBody>
          <a:bodyPr/>
          <a:lstStyle/>
          <a:p>
            <a:r>
              <a:rPr kumimoji="1" lang="en-US" altLang="ja-JP" dirty="0" err="1">
                <a:solidFill>
                  <a:schemeClr val="bg1"/>
                </a:solidFill>
              </a:rPr>
              <a:t>triC</a:t>
            </a:r>
            <a:r>
              <a:rPr kumimoji="1" lang="en-US" altLang="ja-JP" dirty="0">
                <a:solidFill>
                  <a:schemeClr val="bg1"/>
                </a:solidFill>
              </a:rPr>
              <a:t> 2024/01/06</a:t>
            </a:r>
            <a:endParaRPr kumimoji="1" lang="ja-JP" altLang="en-US">
              <a:solidFill>
                <a:schemeClr val="bg1"/>
              </a:solidFill>
            </a:endParaRPr>
          </a:p>
        </p:txBody>
      </p:sp>
    </p:spTree>
    <p:extLst>
      <p:ext uri="{BB962C8B-B14F-4D97-AF65-F5344CB8AC3E}">
        <p14:creationId xmlns:p14="http://schemas.microsoft.com/office/powerpoint/2010/main" val="315196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２</a:t>
            </a:r>
          </a:p>
        </p:txBody>
      </p:sp>
      <p:sp>
        <p:nvSpPr>
          <p:cNvPr id="8" name="テキスト ボックス 7">
            <a:extLst>
              <a:ext uri="{FF2B5EF4-FFF2-40B4-BE49-F238E27FC236}">
                <a16:creationId xmlns:a16="http://schemas.microsoft.com/office/drawing/2014/main" id="{2B42B197-558D-6D36-11E0-B0BA72AC98FA}"/>
              </a:ext>
            </a:extLst>
          </p:cNvPr>
          <p:cNvSpPr txBox="1"/>
          <p:nvPr/>
        </p:nvSpPr>
        <p:spPr>
          <a:xfrm>
            <a:off x="611484" y="1696720"/>
            <a:ext cx="1569660" cy="646331"/>
          </a:xfrm>
          <a:prstGeom prst="rect">
            <a:avLst/>
          </a:prstGeom>
          <a:noFill/>
        </p:spPr>
        <p:txBody>
          <a:bodyPr wrap="none" rtlCol="0">
            <a:spAutoFit/>
          </a:bodyPr>
          <a:lstStyle/>
          <a:p>
            <a:r>
              <a:rPr kumimoji="1" lang="ja-JP" altLang="en-US" sz="3600"/>
              <a:t>解き方</a:t>
            </a:r>
          </a:p>
        </p:txBody>
      </p:sp>
      <p:sp>
        <p:nvSpPr>
          <p:cNvPr id="9" name="テキスト ボックス 8">
            <a:extLst>
              <a:ext uri="{FF2B5EF4-FFF2-40B4-BE49-F238E27FC236}">
                <a16:creationId xmlns:a16="http://schemas.microsoft.com/office/drawing/2014/main" id="{EB5EC51D-CB96-82DF-9001-926781ADBB85}"/>
              </a:ext>
            </a:extLst>
          </p:cNvPr>
          <p:cNvSpPr txBox="1"/>
          <p:nvPr/>
        </p:nvSpPr>
        <p:spPr>
          <a:xfrm>
            <a:off x="611484" y="2349507"/>
            <a:ext cx="8836657" cy="584775"/>
          </a:xfrm>
          <a:prstGeom prst="rect">
            <a:avLst/>
          </a:prstGeom>
          <a:noFill/>
        </p:spPr>
        <p:txBody>
          <a:bodyPr wrap="square" rtlCol="0">
            <a:spAutoFit/>
          </a:bodyPr>
          <a:lstStyle/>
          <a:p>
            <a:r>
              <a:rPr kumimoji="1" lang="ja-JP" altLang="en-US" sz="3200"/>
              <a:t>・偶数か奇数か２で割った余りで判定する</a:t>
            </a:r>
          </a:p>
        </p:txBody>
      </p:sp>
      <p:sp>
        <p:nvSpPr>
          <p:cNvPr id="10" name="テキスト ボックス 9">
            <a:extLst>
              <a:ext uri="{FF2B5EF4-FFF2-40B4-BE49-F238E27FC236}">
                <a16:creationId xmlns:a16="http://schemas.microsoft.com/office/drawing/2014/main" id="{2E4E035C-3573-5C73-0B03-D4F8C6A08920}"/>
              </a:ext>
            </a:extLst>
          </p:cNvPr>
          <p:cNvSpPr txBox="1"/>
          <p:nvPr/>
        </p:nvSpPr>
        <p:spPr>
          <a:xfrm>
            <a:off x="611484" y="4180344"/>
            <a:ext cx="3950120" cy="2677656"/>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2" name="テキスト ボックス 11">
            <a:extLst>
              <a:ext uri="{FF2B5EF4-FFF2-40B4-BE49-F238E27FC236}">
                <a16:creationId xmlns:a16="http://schemas.microsoft.com/office/drawing/2014/main" id="{DE1CD09F-DA7C-8110-3C4F-74C87A44FC3F}"/>
              </a:ext>
            </a:extLst>
          </p:cNvPr>
          <p:cNvSpPr txBox="1"/>
          <p:nvPr/>
        </p:nvSpPr>
        <p:spPr>
          <a:xfrm>
            <a:off x="2021840" y="3810000"/>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4070855C-9BE0-D13A-29AA-F0D79C5650C0}"/>
              </a:ext>
            </a:extLst>
          </p:cNvPr>
          <p:cNvSpPr txBox="1"/>
          <p:nvPr/>
        </p:nvSpPr>
        <p:spPr>
          <a:xfrm>
            <a:off x="6350000" y="5483265"/>
            <a:ext cx="4368504" cy="137473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6EC03FAE-FA4B-638E-03D2-F1A5F6CB43A8}"/>
              </a:ext>
            </a:extLst>
          </p:cNvPr>
          <p:cNvSpPr txBox="1"/>
          <p:nvPr/>
        </p:nvSpPr>
        <p:spPr>
          <a:xfrm>
            <a:off x="7934960" y="5110986"/>
            <a:ext cx="931665" cy="369332"/>
          </a:xfrm>
          <a:prstGeom prst="rect">
            <a:avLst/>
          </a:prstGeom>
          <a:noFill/>
        </p:spPr>
        <p:txBody>
          <a:bodyPr wrap="none" rtlCol="0">
            <a:spAutoFit/>
          </a:bodyPr>
          <a:lstStyle/>
          <a:p>
            <a:r>
              <a:rPr kumimoji="1" lang="en-US" altLang="ja-JP"/>
              <a:t>Python</a:t>
            </a:r>
          </a:p>
        </p:txBody>
      </p:sp>
    </p:spTree>
    <p:extLst>
      <p:ext uri="{BB962C8B-B14F-4D97-AF65-F5344CB8AC3E}">
        <p14:creationId xmlns:p14="http://schemas.microsoft.com/office/powerpoint/2010/main" val="321115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2.1</a:t>
            </a:r>
            <a:endParaRPr kumimoji="1" lang="ja-JP" altLang="en-US" sz="3200" b="1"/>
          </a:p>
        </p:txBody>
      </p:sp>
      <p:sp>
        <p:nvSpPr>
          <p:cNvPr id="2" name="テキスト ボックス 1">
            <a:extLst>
              <a:ext uri="{FF2B5EF4-FFF2-40B4-BE49-F238E27FC236}">
                <a16:creationId xmlns:a16="http://schemas.microsoft.com/office/drawing/2014/main" id="{C2C4EA9F-620C-9C2C-9DCE-B30E6C1C6CED}"/>
              </a:ext>
            </a:extLst>
          </p:cNvPr>
          <p:cNvSpPr txBox="1"/>
          <p:nvPr/>
        </p:nvSpPr>
        <p:spPr>
          <a:xfrm>
            <a:off x="548640" y="1727200"/>
            <a:ext cx="4358640" cy="584775"/>
          </a:xfrm>
          <a:prstGeom prst="rect">
            <a:avLst/>
          </a:prstGeom>
          <a:noFill/>
        </p:spPr>
        <p:txBody>
          <a:bodyPr wrap="squar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CEC03C21-1CCE-0556-4371-BCD03A139BD0}"/>
              </a:ext>
            </a:extLst>
          </p:cNvPr>
          <p:cNvSpPr txBox="1"/>
          <p:nvPr/>
        </p:nvSpPr>
        <p:spPr>
          <a:xfrm>
            <a:off x="1319049" y="2821698"/>
            <a:ext cx="3416320" cy="523220"/>
          </a:xfrm>
          <a:prstGeom prst="rect">
            <a:avLst/>
          </a:prstGeom>
          <a:noFill/>
        </p:spPr>
        <p:txBody>
          <a:bodyPr wrap="none" rtlCol="0">
            <a:spAutoFit/>
          </a:bodyPr>
          <a:lstStyle/>
          <a:p>
            <a:r>
              <a:rPr lang="ja-JP" altLang="en-US" sz="2800"/>
              <a:t>・四則演算に慣れる</a:t>
            </a:r>
            <a:endParaRPr kumimoji="1" lang="ja-JP" altLang="en-US" sz="2800"/>
          </a:p>
        </p:txBody>
      </p:sp>
    </p:spTree>
    <p:extLst>
      <p:ext uri="{BB962C8B-B14F-4D97-AF65-F5344CB8AC3E}">
        <p14:creationId xmlns:p14="http://schemas.microsoft.com/office/powerpoint/2010/main" val="408462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4000" b="1">
                <a:solidFill>
                  <a:schemeClr val="tx1"/>
                </a:solidFill>
              </a:rPr>
              <a:t>四則演算になれる</a:t>
            </a:r>
            <a:endParaRPr kumimoji="1" lang="ja-JP" altLang="en-US" sz="4000" b="1">
              <a:solidFill>
                <a:schemeClr val="tx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2.2</a:t>
            </a:r>
            <a:endParaRPr kumimoji="1" lang="ja-JP" altLang="en-US" sz="3200" b="1"/>
          </a:p>
        </p:txBody>
      </p:sp>
      <p:sp>
        <p:nvSpPr>
          <p:cNvPr id="2" name="テキスト ボックス 1">
            <a:extLst>
              <a:ext uri="{FF2B5EF4-FFF2-40B4-BE49-F238E27FC236}">
                <a16:creationId xmlns:a16="http://schemas.microsoft.com/office/drawing/2014/main" id="{C2C4EA9F-620C-9C2C-9DCE-B30E6C1C6CED}"/>
              </a:ext>
            </a:extLst>
          </p:cNvPr>
          <p:cNvSpPr txBox="1"/>
          <p:nvPr/>
        </p:nvSpPr>
        <p:spPr>
          <a:xfrm>
            <a:off x="843930" y="1899478"/>
            <a:ext cx="9240973" cy="584775"/>
          </a:xfrm>
          <a:prstGeom prst="rect">
            <a:avLst/>
          </a:prstGeom>
          <a:noFill/>
        </p:spPr>
        <p:txBody>
          <a:bodyPr wrap="square" rtlCol="0">
            <a:spAutoFit/>
          </a:bodyPr>
          <a:lstStyle/>
          <a:p>
            <a:r>
              <a:rPr lang="ja-JP" altLang="en-US" sz="3200"/>
              <a:t>プログラムの四則演算も演算子の優先順位がある</a:t>
            </a:r>
            <a:endParaRPr kumimoji="1" lang="ja-JP" altLang="en-US" sz="3200"/>
          </a:p>
        </p:txBody>
      </p:sp>
      <p:sp>
        <p:nvSpPr>
          <p:cNvPr id="6" name="テキスト ボックス 5">
            <a:extLst>
              <a:ext uri="{FF2B5EF4-FFF2-40B4-BE49-F238E27FC236}">
                <a16:creationId xmlns:a16="http://schemas.microsoft.com/office/drawing/2014/main" id="{5828B354-537D-ECCF-F422-17D41F6B0FE7}"/>
              </a:ext>
            </a:extLst>
          </p:cNvPr>
          <p:cNvSpPr txBox="1"/>
          <p:nvPr/>
        </p:nvSpPr>
        <p:spPr>
          <a:xfrm>
            <a:off x="1073426" y="2817131"/>
            <a:ext cx="2813591" cy="584775"/>
          </a:xfrm>
          <a:prstGeom prst="rect">
            <a:avLst/>
          </a:prstGeom>
          <a:noFill/>
        </p:spPr>
        <p:txBody>
          <a:bodyPr wrap="none" rtlCol="0">
            <a:spAutoFit/>
          </a:bodyPr>
          <a:lstStyle/>
          <a:p>
            <a:r>
              <a:rPr kumimoji="1" lang="en-US" altLang="ja-JP" sz="3200"/>
              <a:t>3 + 5 * 2</a:t>
            </a:r>
            <a:r>
              <a:rPr lang="en-US" altLang="ja-JP" sz="3200"/>
              <a:t> = 13</a:t>
            </a:r>
            <a:endParaRPr kumimoji="1" lang="en-US" altLang="ja-JP" sz="3200"/>
          </a:p>
        </p:txBody>
      </p:sp>
      <p:sp>
        <p:nvSpPr>
          <p:cNvPr id="7" name="テキスト ボックス 6">
            <a:extLst>
              <a:ext uri="{FF2B5EF4-FFF2-40B4-BE49-F238E27FC236}">
                <a16:creationId xmlns:a16="http://schemas.microsoft.com/office/drawing/2014/main" id="{A3EB9C43-C5B4-4A40-55AF-D02977D4E465}"/>
              </a:ext>
            </a:extLst>
          </p:cNvPr>
          <p:cNvSpPr txBox="1"/>
          <p:nvPr/>
        </p:nvSpPr>
        <p:spPr>
          <a:xfrm>
            <a:off x="1073426" y="3788973"/>
            <a:ext cx="3130985" cy="584775"/>
          </a:xfrm>
          <a:prstGeom prst="rect">
            <a:avLst/>
          </a:prstGeom>
          <a:noFill/>
        </p:spPr>
        <p:txBody>
          <a:bodyPr wrap="none" rtlCol="0">
            <a:spAutoFit/>
          </a:bodyPr>
          <a:lstStyle/>
          <a:p>
            <a:r>
              <a:rPr kumimoji="1" lang="en-US" altLang="ja-JP" sz="3200"/>
              <a:t>(3 + 5) * 2 = 16</a:t>
            </a:r>
            <a:endParaRPr kumimoji="1" lang="ja-JP" altLang="en-US" sz="3200"/>
          </a:p>
        </p:txBody>
      </p:sp>
    </p:spTree>
    <p:extLst>
      <p:ext uri="{BB962C8B-B14F-4D97-AF65-F5344CB8AC3E}">
        <p14:creationId xmlns:p14="http://schemas.microsoft.com/office/powerpoint/2010/main" val="291933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類題など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2.2</a:t>
            </a:r>
            <a:endParaRPr kumimoji="1" lang="ja-JP" altLang="en-US" sz="3200" b="1"/>
          </a:p>
        </p:txBody>
      </p:sp>
      <p:sp>
        <p:nvSpPr>
          <p:cNvPr id="2" name="テキスト ボックス 1">
            <a:extLst>
              <a:ext uri="{FF2B5EF4-FFF2-40B4-BE49-F238E27FC236}">
                <a16:creationId xmlns:a16="http://schemas.microsoft.com/office/drawing/2014/main" id="{C2C4EA9F-620C-9C2C-9DCE-B30E6C1C6CED}"/>
              </a:ext>
            </a:extLst>
          </p:cNvPr>
          <p:cNvSpPr txBox="1"/>
          <p:nvPr/>
        </p:nvSpPr>
        <p:spPr>
          <a:xfrm>
            <a:off x="843930" y="1899478"/>
            <a:ext cx="9240973" cy="584775"/>
          </a:xfrm>
          <a:prstGeom prst="rect">
            <a:avLst/>
          </a:prstGeom>
          <a:noFill/>
        </p:spPr>
        <p:txBody>
          <a:bodyPr wrap="square" rtlCol="0">
            <a:spAutoFit/>
          </a:bodyPr>
          <a:lstStyle/>
          <a:p>
            <a:r>
              <a:rPr lang="ja-JP" altLang="en-US" sz="3200"/>
              <a:t>類題</a:t>
            </a:r>
            <a:endParaRPr lang="en-US" altLang="ja-JP" sz="3200"/>
          </a:p>
        </p:txBody>
      </p:sp>
      <p:sp>
        <p:nvSpPr>
          <p:cNvPr id="8" name="テキスト ボックス 7">
            <a:extLst>
              <a:ext uri="{FF2B5EF4-FFF2-40B4-BE49-F238E27FC236}">
                <a16:creationId xmlns:a16="http://schemas.microsoft.com/office/drawing/2014/main" id="{3946CD05-0F00-BB0B-7F3C-D3075DD924EF}"/>
              </a:ext>
            </a:extLst>
          </p:cNvPr>
          <p:cNvSpPr txBox="1"/>
          <p:nvPr/>
        </p:nvSpPr>
        <p:spPr>
          <a:xfrm>
            <a:off x="843930" y="2616523"/>
            <a:ext cx="2372140" cy="369332"/>
          </a:xfrm>
          <a:prstGeom prst="rect">
            <a:avLst/>
          </a:prstGeom>
          <a:noFill/>
        </p:spPr>
        <p:txBody>
          <a:bodyPr wrap="square">
            <a:spAutoFit/>
          </a:bodyPr>
          <a:lstStyle/>
          <a:p>
            <a:r>
              <a:rPr lang="en" altLang="ja-JP" b="0" i="0">
                <a:effectLst/>
                <a:latin typeface="YakuHanJPs"/>
                <a:hlinkClick r:id="rId2"/>
              </a:rPr>
              <a:t>ABC 064 A - RGB Cards</a:t>
            </a:r>
            <a:r>
              <a:rPr lang="en" altLang="ja-JP" b="0" i="0">
                <a:effectLst/>
                <a:latin typeface="YakuHanJPs"/>
              </a:rPr>
              <a:t> </a:t>
            </a:r>
            <a:r>
              <a:rPr lang="ja-JP" altLang="en" b="0" i="0">
                <a:effectLst/>
                <a:latin typeface="YakuHanJPs"/>
              </a:rPr>
              <a:t>　</a:t>
            </a:r>
            <a:endParaRPr lang="ja-JP" altLang="en-US"/>
          </a:p>
        </p:txBody>
      </p:sp>
      <p:sp>
        <p:nvSpPr>
          <p:cNvPr id="9" name="テキスト ボックス 8">
            <a:extLst>
              <a:ext uri="{FF2B5EF4-FFF2-40B4-BE49-F238E27FC236}">
                <a16:creationId xmlns:a16="http://schemas.microsoft.com/office/drawing/2014/main" id="{D0724A52-61B4-1590-2854-A59FD0E9439E}"/>
              </a:ext>
            </a:extLst>
          </p:cNvPr>
          <p:cNvSpPr txBox="1"/>
          <p:nvPr/>
        </p:nvSpPr>
        <p:spPr>
          <a:xfrm>
            <a:off x="3750365" y="2616523"/>
            <a:ext cx="1287532" cy="369332"/>
          </a:xfrm>
          <a:prstGeom prst="rect">
            <a:avLst/>
          </a:prstGeom>
          <a:noFill/>
        </p:spPr>
        <p:txBody>
          <a:bodyPr wrap="none" rtlCol="0">
            <a:spAutoFit/>
          </a:bodyPr>
          <a:lstStyle/>
          <a:p>
            <a:r>
              <a:rPr kumimoji="1" lang="en-US" altLang="ja-JP"/>
              <a:t>(</a:t>
            </a:r>
            <a:r>
              <a:rPr kumimoji="1" lang="ja-JP" altLang="en-US"/>
              <a:t>倍数判定</a:t>
            </a:r>
            <a:r>
              <a:rPr kumimoji="1" lang="en-US" altLang="ja-JP"/>
              <a:t>)</a:t>
            </a:r>
            <a:endParaRPr kumimoji="1" lang="ja-JP" altLang="en-US"/>
          </a:p>
        </p:txBody>
      </p:sp>
      <p:sp>
        <p:nvSpPr>
          <p:cNvPr id="11" name="テキスト ボックス 10">
            <a:extLst>
              <a:ext uri="{FF2B5EF4-FFF2-40B4-BE49-F238E27FC236}">
                <a16:creationId xmlns:a16="http://schemas.microsoft.com/office/drawing/2014/main" id="{E83D18EB-842A-4731-8D1E-056E61683972}"/>
              </a:ext>
            </a:extLst>
          </p:cNvPr>
          <p:cNvSpPr txBox="1"/>
          <p:nvPr/>
        </p:nvSpPr>
        <p:spPr>
          <a:xfrm>
            <a:off x="843930" y="3244334"/>
            <a:ext cx="2747409" cy="369332"/>
          </a:xfrm>
          <a:prstGeom prst="rect">
            <a:avLst/>
          </a:prstGeom>
          <a:noFill/>
        </p:spPr>
        <p:txBody>
          <a:bodyPr wrap="square">
            <a:spAutoFit/>
          </a:bodyPr>
          <a:lstStyle/>
          <a:p>
            <a:r>
              <a:rPr lang="en" altLang="ja-JP" b="0" i="0" u="none" strike="noStrike">
                <a:effectLst/>
                <a:latin typeface="YakuHanJPs"/>
                <a:hlinkClick r:id="rId3"/>
              </a:rPr>
              <a:t>ABC 088 A - Infinite Coins</a:t>
            </a:r>
            <a:endParaRPr lang="ja-JP" altLang="en-US"/>
          </a:p>
        </p:txBody>
      </p:sp>
      <p:sp>
        <p:nvSpPr>
          <p:cNvPr id="13" name="テキスト ボックス 12">
            <a:extLst>
              <a:ext uri="{FF2B5EF4-FFF2-40B4-BE49-F238E27FC236}">
                <a16:creationId xmlns:a16="http://schemas.microsoft.com/office/drawing/2014/main" id="{0EF47B18-AEBC-7D94-0055-0BCC668EF6F7}"/>
              </a:ext>
            </a:extLst>
          </p:cNvPr>
          <p:cNvSpPr txBox="1"/>
          <p:nvPr/>
        </p:nvSpPr>
        <p:spPr>
          <a:xfrm>
            <a:off x="3842730" y="3254273"/>
            <a:ext cx="1749197" cy="369332"/>
          </a:xfrm>
          <a:prstGeom prst="rect">
            <a:avLst/>
          </a:prstGeom>
          <a:noFill/>
        </p:spPr>
        <p:txBody>
          <a:bodyPr wrap="none" rtlCol="0">
            <a:spAutoFit/>
          </a:bodyPr>
          <a:lstStyle/>
          <a:p>
            <a:r>
              <a:rPr kumimoji="1" lang="en-US" altLang="ja-JP"/>
              <a:t>(</a:t>
            </a:r>
            <a:r>
              <a:rPr kumimoji="1" lang="ja-JP" altLang="en-US"/>
              <a:t>あまりの計算</a:t>
            </a:r>
            <a:r>
              <a:rPr kumimoji="1" lang="en-US" altLang="ja-JP"/>
              <a:t>)</a:t>
            </a:r>
            <a:endParaRPr kumimoji="1" lang="ja-JP" altLang="en-US"/>
          </a:p>
        </p:txBody>
      </p:sp>
      <p:sp>
        <p:nvSpPr>
          <p:cNvPr id="14" name="テキスト ボックス 13">
            <a:extLst>
              <a:ext uri="{FF2B5EF4-FFF2-40B4-BE49-F238E27FC236}">
                <a16:creationId xmlns:a16="http://schemas.microsoft.com/office/drawing/2014/main" id="{A1BCA930-A42D-C45D-BE3D-BC5DCEB446FB}"/>
              </a:ext>
            </a:extLst>
          </p:cNvPr>
          <p:cNvSpPr txBox="1"/>
          <p:nvPr/>
        </p:nvSpPr>
        <p:spPr>
          <a:xfrm>
            <a:off x="823402" y="3872145"/>
            <a:ext cx="2767937" cy="369332"/>
          </a:xfrm>
          <a:prstGeom prst="rect">
            <a:avLst/>
          </a:prstGeom>
          <a:noFill/>
        </p:spPr>
        <p:txBody>
          <a:bodyPr wrap="none" rtlCol="0">
            <a:spAutoFit/>
          </a:bodyPr>
          <a:lstStyle/>
          <a:p>
            <a:r>
              <a:rPr lang="en" altLang="ja-JP" b="0" i="0">
                <a:effectLst/>
                <a:latin typeface="YakuHanJPs"/>
                <a:hlinkClick r:id="rId4"/>
              </a:rPr>
              <a:t>ABC 157 A - Duplex Printing</a:t>
            </a:r>
            <a:endParaRPr kumimoji="1" lang="ja-JP" altLang="en-US"/>
          </a:p>
        </p:txBody>
      </p:sp>
      <p:sp>
        <p:nvSpPr>
          <p:cNvPr id="15" name="テキスト ボックス 14">
            <a:extLst>
              <a:ext uri="{FF2B5EF4-FFF2-40B4-BE49-F238E27FC236}">
                <a16:creationId xmlns:a16="http://schemas.microsoft.com/office/drawing/2014/main" id="{B7C565B8-B765-D6A4-E202-040ADB7AFA54}"/>
              </a:ext>
            </a:extLst>
          </p:cNvPr>
          <p:cNvSpPr txBox="1"/>
          <p:nvPr/>
        </p:nvSpPr>
        <p:spPr>
          <a:xfrm>
            <a:off x="3842730" y="4004416"/>
            <a:ext cx="8076250" cy="369332"/>
          </a:xfrm>
          <a:prstGeom prst="rect">
            <a:avLst/>
          </a:prstGeom>
          <a:noFill/>
        </p:spPr>
        <p:txBody>
          <a:bodyPr wrap="none" rtlCol="0">
            <a:spAutoFit/>
          </a:bodyPr>
          <a:lstStyle/>
          <a:p>
            <a:r>
              <a:rPr kumimoji="1" lang="en-US" altLang="ja-JP"/>
              <a:t>(</a:t>
            </a:r>
            <a:r>
              <a:rPr kumimoji="1" lang="ja-JP" altLang="en-US"/>
              <a:t>あまりの切り上げ　</a:t>
            </a:r>
            <a:r>
              <a:rPr kumimoji="1" lang="en-US" altLang="ja-JP"/>
              <a:t>(a + b-1)/b</a:t>
            </a:r>
            <a:r>
              <a:rPr kumimoji="1" lang="ja-JP" altLang="en-US"/>
              <a:t>とすることで</a:t>
            </a:r>
            <a:r>
              <a:rPr kumimoji="1" lang="en-US" altLang="ja-JP"/>
              <a:t>a</a:t>
            </a:r>
            <a:r>
              <a:rPr kumimoji="1" lang="ja-JP" altLang="en-US"/>
              <a:t>を</a:t>
            </a:r>
            <a:r>
              <a:rPr kumimoji="1" lang="en-US" altLang="ja-JP"/>
              <a:t>b</a:t>
            </a:r>
            <a:r>
              <a:rPr lang="ja-JP" altLang="en-US"/>
              <a:t>で切り上げ除算ができる</a:t>
            </a:r>
            <a:r>
              <a:rPr kumimoji="1" lang="en-US" altLang="ja-JP"/>
              <a:t>)</a:t>
            </a:r>
            <a:endParaRPr kumimoji="1" lang="ja-JP" altLang="en-US"/>
          </a:p>
        </p:txBody>
      </p:sp>
      <p:sp>
        <p:nvSpPr>
          <p:cNvPr id="16" name="テキスト ボックス 15">
            <a:extLst>
              <a:ext uri="{FF2B5EF4-FFF2-40B4-BE49-F238E27FC236}">
                <a16:creationId xmlns:a16="http://schemas.microsoft.com/office/drawing/2014/main" id="{A8EAFAD5-2B1C-E8FD-E380-8CC009E1327F}"/>
              </a:ext>
            </a:extLst>
          </p:cNvPr>
          <p:cNvSpPr txBox="1"/>
          <p:nvPr/>
        </p:nvSpPr>
        <p:spPr>
          <a:xfrm>
            <a:off x="843930" y="4816892"/>
            <a:ext cx="1800493" cy="369332"/>
          </a:xfrm>
          <a:prstGeom prst="rect">
            <a:avLst/>
          </a:prstGeom>
          <a:noFill/>
        </p:spPr>
        <p:txBody>
          <a:bodyPr wrap="none" rtlCol="0">
            <a:spAutoFit/>
          </a:bodyPr>
          <a:lstStyle/>
          <a:p>
            <a:r>
              <a:rPr kumimoji="1" lang="ja-JP" altLang="en-US"/>
              <a:t>四則演算の参考</a:t>
            </a:r>
          </a:p>
        </p:txBody>
      </p:sp>
      <p:sp>
        <p:nvSpPr>
          <p:cNvPr id="17" name="テキスト ボックス 16">
            <a:extLst>
              <a:ext uri="{FF2B5EF4-FFF2-40B4-BE49-F238E27FC236}">
                <a16:creationId xmlns:a16="http://schemas.microsoft.com/office/drawing/2014/main" id="{C6B89333-AE16-6173-59A5-DFE387083B5A}"/>
              </a:ext>
            </a:extLst>
          </p:cNvPr>
          <p:cNvSpPr txBox="1"/>
          <p:nvPr/>
        </p:nvSpPr>
        <p:spPr>
          <a:xfrm>
            <a:off x="1003268" y="5444703"/>
            <a:ext cx="740908" cy="369332"/>
          </a:xfrm>
          <a:prstGeom prst="rect">
            <a:avLst/>
          </a:prstGeom>
          <a:noFill/>
        </p:spPr>
        <p:txBody>
          <a:bodyPr wrap="none" rtlCol="0">
            <a:spAutoFit/>
          </a:bodyPr>
          <a:lstStyle/>
          <a:p>
            <a:r>
              <a:rPr kumimoji="1" lang="en-US" altLang="ja-JP"/>
              <a:t>C++ </a:t>
            </a:r>
            <a:endParaRPr kumimoji="1" lang="ja-JP" altLang="en-US"/>
          </a:p>
        </p:txBody>
      </p:sp>
      <p:sp>
        <p:nvSpPr>
          <p:cNvPr id="18" name="テキスト ボックス 17">
            <a:extLst>
              <a:ext uri="{FF2B5EF4-FFF2-40B4-BE49-F238E27FC236}">
                <a16:creationId xmlns:a16="http://schemas.microsoft.com/office/drawing/2014/main" id="{6DD5AAD9-6C03-0669-8F2D-205DB832EE07}"/>
              </a:ext>
            </a:extLst>
          </p:cNvPr>
          <p:cNvSpPr txBox="1"/>
          <p:nvPr/>
        </p:nvSpPr>
        <p:spPr>
          <a:xfrm>
            <a:off x="1854204" y="5460352"/>
            <a:ext cx="5726248" cy="369332"/>
          </a:xfrm>
          <a:prstGeom prst="rect">
            <a:avLst/>
          </a:prstGeom>
          <a:noFill/>
        </p:spPr>
        <p:txBody>
          <a:bodyPr wrap="none" rtlCol="0">
            <a:spAutoFit/>
          </a:bodyPr>
          <a:lstStyle/>
          <a:p>
            <a:r>
              <a:rPr kumimoji="1" lang="en" altLang="ja-JP">
                <a:hlinkClick r:id="rId5"/>
              </a:rPr>
              <a:t>https://atcoder.jp/contests/APG4b/tasks/APG4b_d</a:t>
            </a:r>
            <a:endParaRPr kumimoji="1" lang="ja-JP" altLang="en-US"/>
          </a:p>
        </p:txBody>
      </p:sp>
      <p:sp>
        <p:nvSpPr>
          <p:cNvPr id="19" name="テキスト ボックス 18">
            <a:extLst>
              <a:ext uri="{FF2B5EF4-FFF2-40B4-BE49-F238E27FC236}">
                <a16:creationId xmlns:a16="http://schemas.microsoft.com/office/drawing/2014/main" id="{7EC404E6-B7E2-154B-9CDE-C2CF96F19FBE}"/>
              </a:ext>
            </a:extLst>
          </p:cNvPr>
          <p:cNvSpPr txBox="1"/>
          <p:nvPr/>
        </p:nvSpPr>
        <p:spPr>
          <a:xfrm>
            <a:off x="1003268" y="6210495"/>
            <a:ext cx="3419526" cy="369332"/>
          </a:xfrm>
          <a:prstGeom prst="rect">
            <a:avLst/>
          </a:prstGeom>
          <a:noFill/>
        </p:spPr>
        <p:txBody>
          <a:bodyPr wrap="none" rtlCol="0">
            <a:spAutoFit/>
          </a:bodyPr>
          <a:lstStyle/>
          <a:p>
            <a:r>
              <a:rPr kumimoji="1" lang="en-US" altLang="ja-JP"/>
              <a:t>(Python</a:t>
            </a:r>
            <a:r>
              <a:rPr kumimoji="1" lang="ja-JP" altLang="en-US"/>
              <a:t>は</a:t>
            </a:r>
            <a:r>
              <a:rPr lang="ja-JP" altLang="en-US"/>
              <a:t>あれば募集してます</a:t>
            </a:r>
            <a:r>
              <a:rPr kumimoji="1" lang="en-US" altLang="ja-JP"/>
              <a:t>)</a:t>
            </a:r>
            <a:endParaRPr kumimoji="1" lang="ja-JP" altLang="en-US"/>
          </a:p>
        </p:txBody>
      </p:sp>
    </p:spTree>
    <p:extLst>
      <p:ext uri="{BB962C8B-B14F-4D97-AF65-F5344CB8AC3E}">
        <p14:creationId xmlns:p14="http://schemas.microsoft.com/office/powerpoint/2010/main" val="361018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970049" y="2730062"/>
            <a:ext cx="8251902"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t>3. ABC081A - Placing Marbles </a:t>
            </a:r>
            <a:endParaRPr kumimoji="1" lang="ja-JP" altLang="en-US" sz="4000" b="1"/>
          </a:p>
        </p:txBody>
      </p:sp>
    </p:spTree>
    <p:extLst>
      <p:ext uri="{BB962C8B-B14F-4D97-AF65-F5344CB8AC3E}">
        <p14:creationId xmlns:p14="http://schemas.microsoft.com/office/powerpoint/2010/main" val="370082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67546BB9-F05F-F469-0233-9ABC530DBB0F}"/>
              </a:ext>
            </a:extLst>
          </p:cNvPr>
          <p:cNvSpPr txBox="1"/>
          <p:nvPr/>
        </p:nvSpPr>
        <p:spPr>
          <a:xfrm>
            <a:off x="718477" y="1702654"/>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BFB52527-ED7A-4290-56CF-BCD987241647}"/>
              </a:ext>
            </a:extLst>
          </p:cNvPr>
          <p:cNvSpPr txBox="1"/>
          <p:nvPr/>
        </p:nvSpPr>
        <p:spPr>
          <a:xfrm>
            <a:off x="737958" y="2552127"/>
            <a:ext cx="3616696" cy="523220"/>
          </a:xfrm>
          <a:prstGeom prst="rect">
            <a:avLst/>
          </a:prstGeom>
          <a:noFill/>
        </p:spPr>
        <p:txBody>
          <a:bodyPr wrap="none" rtlCol="0">
            <a:spAutoFit/>
          </a:bodyPr>
          <a:lstStyle/>
          <a:p>
            <a:r>
              <a:rPr kumimoji="1" lang="en-US" altLang="ja-JP" sz="2800"/>
              <a:t>1</a:t>
            </a:r>
            <a:r>
              <a:rPr kumimoji="1" lang="ja-JP" altLang="en-US" sz="2800"/>
              <a:t>の箇所を全探索する</a:t>
            </a:r>
          </a:p>
        </p:txBody>
      </p:sp>
      <p:sp>
        <p:nvSpPr>
          <p:cNvPr id="7" name="テキスト ボックス 6">
            <a:extLst>
              <a:ext uri="{FF2B5EF4-FFF2-40B4-BE49-F238E27FC236}">
                <a16:creationId xmlns:a16="http://schemas.microsoft.com/office/drawing/2014/main" id="{D9C1DBF7-D244-E79A-4DE4-92B82A7BA974}"/>
              </a:ext>
            </a:extLst>
          </p:cNvPr>
          <p:cNvSpPr txBox="1"/>
          <p:nvPr/>
        </p:nvSpPr>
        <p:spPr>
          <a:xfrm>
            <a:off x="7638706" y="2107982"/>
            <a:ext cx="3252814" cy="4750018"/>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29261D43-4F44-F19A-0AE9-90A6358E2844}"/>
              </a:ext>
            </a:extLst>
          </p:cNvPr>
          <p:cNvSpPr txBox="1"/>
          <p:nvPr/>
        </p:nvSpPr>
        <p:spPr>
          <a:xfrm>
            <a:off x="6794157" y="6370320"/>
            <a:ext cx="675185" cy="369332"/>
          </a:xfrm>
          <a:prstGeom prst="rect">
            <a:avLst/>
          </a:prstGeom>
          <a:noFill/>
        </p:spPr>
        <p:txBody>
          <a:bodyPr wrap="none" rtlCol="0">
            <a:spAutoFit/>
          </a:bodyPr>
          <a:lstStyle/>
          <a:p>
            <a:r>
              <a:rPr lang="en-US" altLang="ja-JP"/>
              <a:t>C++</a:t>
            </a:r>
            <a:endParaRPr kumimoji="1" lang="ja-JP" altLang="en-US"/>
          </a:p>
        </p:txBody>
      </p:sp>
      <p:sp>
        <p:nvSpPr>
          <p:cNvPr id="9" name="テキスト ボックス 8">
            <a:extLst>
              <a:ext uri="{FF2B5EF4-FFF2-40B4-BE49-F238E27FC236}">
                <a16:creationId xmlns:a16="http://schemas.microsoft.com/office/drawing/2014/main" id="{F69B878D-2EE7-0D94-D7CB-89A02CB1618E}"/>
              </a:ext>
            </a:extLst>
          </p:cNvPr>
          <p:cNvSpPr txBox="1"/>
          <p:nvPr/>
        </p:nvSpPr>
        <p:spPr>
          <a:xfrm>
            <a:off x="1757680" y="3903345"/>
            <a:ext cx="2276585" cy="295465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0" name="テキスト ボックス 9">
            <a:extLst>
              <a:ext uri="{FF2B5EF4-FFF2-40B4-BE49-F238E27FC236}">
                <a16:creationId xmlns:a16="http://schemas.microsoft.com/office/drawing/2014/main" id="{F6C32D82-A005-A60D-8159-BE2EC78AD518}"/>
              </a:ext>
            </a:extLst>
          </p:cNvPr>
          <p:cNvSpPr txBox="1"/>
          <p:nvPr/>
        </p:nvSpPr>
        <p:spPr>
          <a:xfrm>
            <a:off x="826015" y="637032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90706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3.1</a:t>
            </a:r>
            <a:endParaRPr kumimoji="1" lang="ja-JP" altLang="en-US" sz="3200" b="1"/>
          </a:p>
        </p:txBody>
      </p:sp>
      <p:sp>
        <p:nvSpPr>
          <p:cNvPr id="2" name="テキスト ボックス 1">
            <a:extLst>
              <a:ext uri="{FF2B5EF4-FFF2-40B4-BE49-F238E27FC236}">
                <a16:creationId xmlns:a16="http://schemas.microsoft.com/office/drawing/2014/main" id="{161591DB-1EF2-E922-A815-8B06DFFDF60A}"/>
              </a:ext>
            </a:extLst>
          </p:cNvPr>
          <p:cNvSpPr txBox="1"/>
          <p:nvPr/>
        </p:nvSpPr>
        <p:spPr>
          <a:xfrm>
            <a:off x="426720" y="157480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1C62E2DE-3232-2137-9302-A497F41A30B2}"/>
              </a:ext>
            </a:extLst>
          </p:cNvPr>
          <p:cNvSpPr txBox="1"/>
          <p:nvPr/>
        </p:nvSpPr>
        <p:spPr>
          <a:xfrm>
            <a:off x="1396314" y="2458720"/>
            <a:ext cx="1826141" cy="584775"/>
          </a:xfrm>
          <a:prstGeom prst="rect">
            <a:avLst/>
          </a:prstGeom>
          <a:noFill/>
        </p:spPr>
        <p:txBody>
          <a:bodyPr wrap="none" rtlCol="0">
            <a:spAutoFit/>
          </a:bodyPr>
          <a:lstStyle/>
          <a:p>
            <a:r>
              <a:rPr kumimoji="1" lang="ja-JP" altLang="en-US" sz="3200"/>
              <a:t>・全探索</a:t>
            </a:r>
          </a:p>
        </p:txBody>
      </p:sp>
      <p:sp>
        <p:nvSpPr>
          <p:cNvPr id="6" name="テキスト ボックス 5">
            <a:extLst>
              <a:ext uri="{FF2B5EF4-FFF2-40B4-BE49-F238E27FC236}">
                <a16:creationId xmlns:a16="http://schemas.microsoft.com/office/drawing/2014/main" id="{1D3D063B-95B0-A11D-2E9D-C4127A9E1772}"/>
              </a:ext>
            </a:extLst>
          </p:cNvPr>
          <p:cNvSpPr txBox="1"/>
          <p:nvPr/>
        </p:nvSpPr>
        <p:spPr>
          <a:xfrm>
            <a:off x="1394746" y="3342640"/>
            <a:ext cx="3467616" cy="584775"/>
          </a:xfrm>
          <a:prstGeom prst="rect">
            <a:avLst/>
          </a:prstGeom>
          <a:noFill/>
        </p:spPr>
        <p:txBody>
          <a:bodyPr wrap="none" rtlCol="0">
            <a:spAutoFit/>
          </a:bodyPr>
          <a:lstStyle/>
          <a:p>
            <a:r>
              <a:rPr kumimoji="1" lang="ja-JP" altLang="en-US" sz="3200"/>
              <a:t>・文字列の扱い方</a:t>
            </a:r>
          </a:p>
        </p:txBody>
      </p:sp>
    </p:spTree>
    <p:extLst>
      <p:ext uri="{BB962C8B-B14F-4D97-AF65-F5344CB8AC3E}">
        <p14:creationId xmlns:p14="http://schemas.microsoft.com/office/powerpoint/2010/main" val="68594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全探索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3.2</a:t>
            </a:r>
            <a:endParaRPr kumimoji="1" lang="ja-JP" altLang="en-US" sz="3200" b="1"/>
          </a:p>
        </p:txBody>
      </p:sp>
      <p:sp>
        <p:nvSpPr>
          <p:cNvPr id="2" name="テキスト ボックス 1">
            <a:extLst>
              <a:ext uri="{FF2B5EF4-FFF2-40B4-BE49-F238E27FC236}">
                <a16:creationId xmlns:a16="http://schemas.microsoft.com/office/drawing/2014/main" id="{5C976671-86AA-635B-FD7A-32C05BE1DB2C}"/>
              </a:ext>
            </a:extLst>
          </p:cNvPr>
          <p:cNvSpPr txBox="1"/>
          <p:nvPr/>
        </p:nvSpPr>
        <p:spPr>
          <a:xfrm>
            <a:off x="454317" y="1686560"/>
            <a:ext cx="10238700" cy="1115690"/>
          </a:xfrm>
          <a:prstGeom prst="rect">
            <a:avLst/>
          </a:prstGeom>
          <a:noFill/>
        </p:spPr>
        <p:txBody>
          <a:bodyPr wrap="none" rtlCol="0">
            <a:spAutoFit/>
          </a:bodyPr>
          <a:lstStyle/>
          <a:p>
            <a:r>
              <a:rPr kumimoji="1" lang="ja-JP" altLang="en-US" sz="2800"/>
              <a:t>全探索とは</a:t>
            </a:r>
            <a:r>
              <a:rPr kumimoji="1" lang="en-US" altLang="ja-JP" sz="2800"/>
              <a:t>…</a:t>
            </a:r>
          </a:p>
          <a:p>
            <a:endParaRPr kumimoji="1" lang="en-US" altLang="ja-JP" sz="1050"/>
          </a:p>
          <a:p>
            <a:r>
              <a:rPr lang="ja-JP" altLang="en-US" sz="2800" b="0" i="0">
                <a:solidFill>
                  <a:srgbClr val="040C28"/>
                </a:solidFill>
                <a:effectLst/>
                <a:latin typeface="Google Sans"/>
              </a:rPr>
              <a:t>あり得る全てのパターンをしらみつぶしに調べるアルゴリズム</a:t>
            </a:r>
            <a:endParaRPr kumimoji="1" lang="ja-JP" altLang="en-US" sz="2800"/>
          </a:p>
        </p:txBody>
      </p:sp>
      <p:sp>
        <p:nvSpPr>
          <p:cNvPr id="3" name="テキスト ボックス 2">
            <a:extLst>
              <a:ext uri="{FF2B5EF4-FFF2-40B4-BE49-F238E27FC236}">
                <a16:creationId xmlns:a16="http://schemas.microsoft.com/office/drawing/2014/main" id="{3E05AA5F-8131-6242-8EA1-2A4D6886A129}"/>
              </a:ext>
            </a:extLst>
          </p:cNvPr>
          <p:cNvSpPr txBox="1"/>
          <p:nvPr/>
        </p:nvSpPr>
        <p:spPr>
          <a:xfrm>
            <a:off x="548640" y="3871085"/>
            <a:ext cx="6378669" cy="369332"/>
          </a:xfrm>
          <a:prstGeom prst="rect">
            <a:avLst/>
          </a:prstGeom>
          <a:noFill/>
        </p:spPr>
        <p:txBody>
          <a:bodyPr wrap="none" rtlCol="0">
            <a:spAutoFit/>
          </a:bodyPr>
          <a:lstStyle/>
          <a:p>
            <a:r>
              <a:rPr kumimoji="1" lang="ja-JP" altLang="en-US"/>
              <a:t>例</a:t>
            </a:r>
            <a:r>
              <a:rPr kumimoji="1" lang="en-US" altLang="ja-JP"/>
              <a:t>)</a:t>
            </a:r>
            <a:r>
              <a:rPr kumimoji="1" lang="ja-JP" altLang="en-US"/>
              <a:t>４桁の暗証番号を</a:t>
            </a:r>
            <a:r>
              <a:rPr kumimoji="1" lang="en-US" altLang="ja-JP"/>
              <a:t>0000</a:t>
            </a:r>
            <a:r>
              <a:rPr kumimoji="1" lang="ja-JP" altLang="en-US"/>
              <a:t>から</a:t>
            </a:r>
            <a:r>
              <a:rPr kumimoji="1" lang="en-US" altLang="ja-JP"/>
              <a:t>9999</a:t>
            </a:r>
            <a:r>
              <a:rPr kumimoji="1" lang="ja-JP" altLang="en-US"/>
              <a:t>までひとつずつ調べる</a:t>
            </a:r>
          </a:p>
        </p:txBody>
      </p:sp>
      <p:sp>
        <p:nvSpPr>
          <p:cNvPr id="7" name="正方形/長方形 6">
            <a:extLst>
              <a:ext uri="{FF2B5EF4-FFF2-40B4-BE49-F238E27FC236}">
                <a16:creationId xmlns:a16="http://schemas.microsoft.com/office/drawing/2014/main" id="{93F35FCE-B832-5732-71E5-EC9D9CBC0BEB}"/>
              </a:ext>
            </a:extLst>
          </p:cNvPr>
          <p:cNvSpPr/>
          <p:nvPr/>
        </p:nvSpPr>
        <p:spPr>
          <a:xfrm>
            <a:off x="1787128"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8" name="正方形/長方形 7">
            <a:extLst>
              <a:ext uri="{FF2B5EF4-FFF2-40B4-BE49-F238E27FC236}">
                <a16:creationId xmlns:a16="http://schemas.microsoft.com/office/drawing/2014/main" id="{D1004D2F-6F8E-8C92-E49B-6A270C33CE62}"/>
              </a:ext>
            </a:extLst>
          </p:cNvPr>
          <p:cNvSpPr/>
          <p:nvPr/>
        </p:nvSpPr>
        <p:spPr>
          <a:xfrm>
            <a:off x="2398831"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0</a:t>
            </a:r>
            <a:endParaRPr kumimoji="1" lang="ja-JP" altLang="en-US"/>
          </a:p>
        </p:txBody>
      </p:sp>
      <p:sp>
        <p:nvSpPr>
          <p:cNvPr id="9" name="正方形/長方形 8">
            <a:extLst>
              <a:ext uri="{FF2B5EF4-FFF2-40B4-BE49-F238E27FC236}">
                <a16:creationId xmlns:a16="http://schemas.microsoft.com/office/drawing/2014/main" id="{2AA16300-E045-25F7-5FF1-12854B437170}"/>
              </a:ext>
            </a:extLst>
          </p:cNvPr>
          <p:cNvSpPr/>
          <p:nvPr/>
        </p:nvSpPr>
        <p:spPr>
          <a:xfrm>
            <a:off x="3049511"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0" name="正方形/長方形 9">
            <a:extLst>
              <a:ext uri="{FF2B5EF4-FFF2-40B4-BE49-F238E27FC236}">
                <a16:creationId xmlns:a16="http://schemas.microsoft.com/office/drawing/2014/main" id="{8A14B2C8-0CB3-A9A0-587D-4F2F8B8CC715}"/>
              </a:ext>
            </a:extLst>
          </p:cNvPr>
          <p:cNvSpPr/>
          <p:nvPr/>
        </p:nvSpPr>
        <p:spPr>
          <a:xfrm>
            <a:off x="3685197"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1" name="テキスト ボックス 10">
            <a:extLst>
              <a:ext uri="{FF2B5EF4-FFF2-40B4-BE49-F238E27FC236}">
                <a16:creationId xmlns:a16="http://schemas.microsoft.com/office/drawing/2014/main" id="{9FADD5EF-4478-A539-9815-C57848DB7DF9}"/>
              </a:ext>
            </a:extLst>
          </p:cNvPr>
          <p:cNvSpPr txBox="1"/>
          <p:nvPr/>
        </p:nvSpPr>
        <p:spPr>
          <a:xfrm>
            <a:off x="5039360" y="5077189"/>
            <a:ext cx="402674" cy="461665"/>
          </a:xfrm>
          <a:prstGeom prst="rect">
            <a:avLst/>
          </a:prstGeom>
          <a:noFill/>
        </p:spPr>
        <p:txBody>
          <a:bodyPr wrap="none" rtlCol="0">
            <a:spAutoFit/>
          </a:bodyPr>
          <a:lstStyle/>
          <a:p>
            <a:r>
              <a:rPr kumimoji="1" lang="en-US" altLang="ja-JP" sz="2400" b="1"/>
              <a:t>~</a:t>
            </a:r>
            <a:endParaRPr kumimoji="1" lang="ja-JP" altLang="en-US" sz="2400" b="1"/>
          </a:p>
        </p:txBody>
      </p:sp>
      <p:sp>
        <p:nvSpPr>
          <p:cNvPr id="12" name="正方形/長方形 11">
            <a:extLst>
              <a:ext uri="{FF2B5EF4-FFF2-40B4-BE49-F238E27FC236}">
                <a16:creationId xmlns:a16="http://schemas.microsoft.com/office/drawing/2014/main" id="{57D7ECE1-07A9-B34D-EA56-123E0E5813C5}"/>
              </a:ext>
            </a:extLst>
          </p:cNvPr>
          <p:cNvSpPr/>
          <p:nvPr/>
        </p:nvSpPr>
        <p:spPr>
          <a:xfrm>
            <a:off x="6179976"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3" name="正方形/長方形 12">
            <a:extLst>
              <a:ext uri="{FF2B5EF4-FFF2-40B4-BE49-F238E27FC236}">
                <a16:creationId xmlns:a16="http://schemas.microsoft.com/office/drawing/2014/main" id="{A2E4C3C4-D6B3-7441-EE76-A37701CE1DC6}"/>
              </a:ext>
            </a:extLst>
          </p:cNvPr>
          <p:cNvSpPr/>
          <p:nvPr/>
        </p:nvSpPr>
        <p:spPr>
          <a:xfrm>
            <a:off x="6815662"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9</a:t>
            </a:r>
            <a:endParaRPr kumimoji="1" lang="ja-JP" altLang="en-US"/>
          </a:p>
        </p:txBody>
      </p:sp>
      <p:sp>
        <p:nvSpPr>
          <p:cNvPr id="14" name="正方形/長方形 13">
            <a:extLst>
              <a:ext uri="{FF2B5EF4-FFF2-40B4-BE49-F238E27FC236}">
                <a16:creationId xmlns:a16="http://schemas.microsoft.com/office/drawing/2014/main" id="{0857ED67-B074-A22D-8E1A-268BEF16DE44}"/>
              </a:ext>
            </a:extLst>
          </p:cNvPr>
          <p:cNvSpPr/>
          <p:nvPr/>
        </p:nvSpPr>
        <p:spPr>
          <a:xfrm>
            <a:off x="7442359"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5" name="正方形/長方形 14">
            <a:extLst>
              <a:ext uri="{FF2B5EF4-FFF2-40B4-BE49-F238E27FC236}">
                <a16:creationId xmlns:a16="http://schemas.microsoft.com/office/drawing/2014/main" id="{358A5244-6A57-C6F1-45E4-65CB70B2B414}"/>
              </a:ext>
            </a:extLst>
          </p:cNvPr>
          <p:cNvSpPr/>
          <p:nvPr/>
        </p:nvSpPr>
        <p:spPr>
          <a:xfrm>
            <a:off x="8078045"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Tree>
    <p:extLst>
      <p:ext uri="{BB962C8B-B14F-4D97-AF65-F5344CB8AC3E}">
        <p14:creationId xmlns:p14="http://schemas.microsoft.com/office/powerpoint/2010/main" val="196294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文字列</a:t>
            </a:r>
            <a:r>
              <a:rPr kumimoji="1" lang="en-US" altLang="ja-JP" sz="4000" b="1">
                <a:solidFill>
                  <a:schemeClr val="tx1"/>
                </a:solidFill>
              </a:rPr>
              <a:t>(string)</a:t>
            </a:r>
            <a:r>
              <a:rPr kumimoji="1" lang="ja-JP" altLang="en-US" sz="4000" b="1">
                <a:solidFill>
                  <a:schemeClr val="tx1"/>
                </a:solidFill>
              </a:rPr>
              <a:t>の扱い方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3.3</a:t>
            </a:r>
            <a:endParaRPr kumimoji="1" lang="ja-JP" altLang="en-US" sz="3200" b="1"/>
          </a:p>
        </p:txBody>
      </p:sp>
      <p:sp>
        <p:nvSpPr>
          <p:cNvPr id="2" name="テキスト ボックス 1">
            <a:extLst>
              <a:ext uri="{FF2B5EF4-FFF2-40B4-BE49-F238E27FC236}">
                <a16:creationId xmlns:a16="http://schemas.microsoft.com/office/drawing/2014/main" id="{9ED8AFAF-BADD-19A2-C6E6-84F4EB472F00}"/>
              </a:ext>
            </a:extLst>
          </p:cNvPr>
          <p:cNvSpPr txBox="1"/>
          <p:nvPr/>
        </p:nvSpPr>
        <p:spPr>
          <a:xfrm>
            <a:off x="833120" y="2514834"/>
            <a:ext cx="3466013" cy="461665"/>
          </a:xfrm>
          <a:prstGeom prst="rect">
            <a:avLst/>
          </a:prstGeom>
          <a:noFill/>
        </p:spPr>
        <p:txBody>
          <a:bodyPr wrap="none" rtlCol="0">
            <a:spAutoFit/>
          </a:bodyPr>
          <a:lstStyle/>
          <a:p>
            <a:r>
              <a:rPr kumimoji="1" lang="ja-JP" altLang="en-US" sz="2400"/>
              <a:t>・文字列の</a:t>
            </a:r>
            <a:r>
              <a:rPr kumimoji="1" lang="en-US" altLang="ja-JP" sz="2400"/>
              <a:t>i</a:t>
            </a:r>
            <a:r>
              <a:rPr kumimoji="1" lang="ja-JP" altLang="en-US" sz="2400"/>
              <a:t>文字目</a:t>
            </a:r>
            <a:r>
              <a:rPr kumimoji="1" lang="en-US" altLang="ja-JP" sz="2400"/>
              <a:t> : s[i]</a:t>
            </a:r>
            <a:endParaRPr kumimoji="1" lang="ja-JP" altLang="en-US" sz="2400"/>
          </a:p>
        </p:txBody>
      </p:sp>
      <p:sp>
        <p:nvSpPr>
          <p:cNvPr id="3" name="テキスト ボックス 2">
            <a:extLst>
              <a:ext uri="{FF2B5EF4-FFF2-40B4-BE49-F238E27FC236}">
                <a16:creationId xmlns:a16="http://schemas.microsoft.com/office/drawing/2014/main" id="{39F1E4A1-ECAA-B62D-374F-30DED9E3FBE7}"/>
              </a:ext>
            </a:extLst>
          </p:cNvPr>
          <p:cNvSpPr txBox="1"/>
          <p:nvPr/>
        </p:nvSpPr>
        <p:spPr>
          <a:xfrm>
            <a:off x="833120" y="1684180"/>
            <a:ext cx="2751074" cy="369332"/>
          </a:xfrm>
          <a:prstGeom prst="rect">
            <a:avLst/>
          </a:prstGeom>
          <a:noFill/>
        </p:spPr>
        <p:txBody>
          <a:bodyPr wrap="none" rtlCol="0">
            <a:spAutoFit/>
          </a:bodyPr>
          <a:lstStyle/>
          <a:p>
            <a:r>
              <a:rPr kumimoji="1" lang="ja-JP" altLang="en-US"/>
              <a:t>文字列の変数</a:t>
            </a:r>
            <a:r>
              <a:rPr kumimoji="1" lang="en-US" altLang="ja-JP"/>
              <a:t>s,t</a:t>
            </a:r>
            <a:r>
              <a:rPr kumimoji="1" lang="ja-JP" altLang="en-US"/>
              <a:t>について</a:t>
            </a:r>
          </a:p>
        </p:txBody>
      </p:sp>
      <p:sp>
        <p:nvSpPr>
          <p:cNvPr id="6" name="テキスト ボックス 5">
            <a:extLst>
              <a:ext uri="{FF2B5EF4-FFF2-40B4-BE49-F238E27FC236}">
                <a16:creationId xmlns:a16="http://schemas.microsoft.com/office/drawing/2014/main" id="{F85C93B7-9808-C682-CD77-0122A253BE78}"/>
              </a:ext>
            </a:extLst>
          </p:cNvPr>
          <p:cNvSpPr txBox="1"/>
          <p:nvPr/>
        </p:nvSpPr>
        <p:spPr>
          <a:xfrm>
            <a:off x="833121" y="3615438"/>
            <a:ext cx="3371018" cy="461665"/>
          </a:xfrm>
          <a:prstGeom prst="rect">
            <a:avLst/>
          </a:prstGeom>
          <a:noFill/>
        </p:spPr>
        <p:txBody>
          <a:bodyPr wrap="square" rtlCol="0">
            <a:spAutoFit/>
          </a:bodyPr>
          <a:lstStyle/>
          <a:p>
            <a:r>
              <a:rPr kumimoji="1" lang="ja-JP" altLang="en-US" sz="2400"/>
              <a:t>・文字列の連結</a:t>
            </a:r>
            <a:r>
              <a:rPr kumimoji="1" lang="en-US" altLang="ja-JP" sz="2400"/>
              <a:t>: s + t</a:t>
            </a:r>
          </a:p>
        </p:txBody>
      </p:sp>
      <p:sp>
        <p:nvSpPr>
          <p:cNvPr id="7" name="テキスト ボックス 6">
            <a:extLst>
              <a:ext uri="{FF2B5EF4-FFF2-40B4-BE49-F238E27FC236}">
                <a16:creationId xmlns:a16="http://schemas.microsoft.com/office/drawing/2014/main" id="{2195E174-42F1-D876-A3B3-5F268AF324BA}"/>
              </a:ext>
            </a:extLst>
          </p:cNvPr>
          <p:cNvSpPr txBox="1"/>
          <p:nvPr/>
        </p:nvSpPr>
        <p:spPr>
          <a:xfrm>
            <a:off x="917202" y="4937760"/>
            <a:ext cx="3042821" cy="461665"/>
          </a:xfrm>
          <a:prstGeom prst="rect">
            <a:avLst/>
          </a:prstGeom>
          <a:noFill/>
        </p:spPr>
        <p:txBody>
          <a:bodyPr wrap="none" rtlCol="0">
            <a:spAutoFit/>
          </a:bodyPr>
          <a:lstStyle/>
          <a:p>
            <a:r>
              <a:rPr kumimoji="1" lang="ja-JP" altLang="en-US" sz="2400"/>
              <a:t>文字列の長さの取得</a:t>
            </a:r>
            <a:r>
              <a:rPr kumimoji="1" lang="en-US" altLang="ja-JP" sz="2400"/>
              <a:t>:</a:t>
            </a:r>
            <a:endParaRPr kumimoji="1" lang="en-US" altLang="ja-JP" sz="800"/>
          </a:p>
        </p:txBody>
      </p:sp>
      <p:sp>
        <p:nvSpPr>
          <p:cNvPr id="8" name="テキスト ボックス 7">
            <a:extLst>
              <a:ext uri="{FF2B5EF4-FFF2-40B4-BE49-F238E27FC236}">
                <a16:creationId xmlns:a16="http://schemas.microsoft.com/office/drawing/2014/main" id="{0EB5CF75-6969-E7AF-497C-BFE970687BFA}"/>
              </a:ext>
            </a:extLst>
          </p:cNvPr>
          <p:cNvSpPr txBox="1"/>
          <p:nvPr/>
        </p:nvSpPr>
        <p:spPr>
          <a:xfrm>
            <a:off x="4891232" y="3510455"/>
            <a:ext cx="3937296" cy="923330"/>
          </a:xfrm>
          <a:prstGeom prst="rect">
            <a:avLst/>
          </a:prstGeom>
          <a:noFill/>
        </p:spPr>
        <p:txBody>
          <a:bodyPr wrap="none" rtlCol="0">
            <a:spAutoFit/>
          </a:bodyPr>
          <a:lstStyle/>
          <a:p>
            <a:r>
              <a:rPr lang="en-US" altLang="ja-JP" sz="1800"/>
              <a:t>C++</a:t>
            </a:r>
            <a:r>
              <a:rPr lang="ja-JP" altLang="en-US" sz="1800"/>
              <a:t>では　</a:t>
            </a:r>
            <a:r>
              <a:rPr lang="en-US" altLang="ja-JP" sz="1800"/>
              <a:t>s = s + t </a:t>
            </a:r>
            <a:r>
              <a:rPr lang="en-US" altLang="ja-JP"/>
              <a:t> </a:t>
            </a:r>
            <a:r>
              <a:rPr lang="en-US" altLang="ja-JP" sz="1800"/>
              <a:t>: O(|s|+|t|)    </a:t>
            </a:r>
          </a:p>
          <a:p>
            <a:r>
              <a:rPr lang="en-US" altLang="ja-JP" sz="1800"/>
              <a:t>                   s += t     : O(|t|)</a:t>
            </a:r>
            <a:endParaRPr kumimoji="1" lang="ja-JP" altLang="en-US" sz="1800"/>
          </a:p>
          <a:p>
            <a:endParaRPr kumimoji="1" lang="ja-JP" altLang="en-US"/>
          </a:p>
        </p:txBody>
      </p:sp>
      <p:sp>
        <p:nvSpPr>
          <p:cNvPr id="9" name="テキスト ボックス 8">
            <a:extLst>
              <a:ext uri="{FF2B5EF4-FFF2-40B4-BE49-F238E27FC236}">
                <a16:creationId xmlns:a16="http://schemas.microsoft.com/office/drawing/2014/main" id="{3CE63261-77F8-16E1-ED84-E0B8DB672DC3}"/>
              </a:ext>
            </a:extLst>
          </p:cNvPr>
          <p:cNvSpPr txBox="1"/>
          <p:nvPr/>
        </p:nvSpPr>
        <p:spPr>
          <a:xfrm>
            <a:off x="5050731" y="4937760"/>
            <a:ext cx="3486852" cy="646331"/>
          </a:xfrm>
          <a:prstGeom prst="rect">
            <a:avLst/>
          </a:prstGeom>
          <a:noFill/>
        </p:spPr>
        <p:txBody>
          <a:bodyPr wrap="none" rtlCol="0">
            <a:spAutoFit/>
          </a:bodyPr>
          <a:lstStyle/>
          <a:p>
            <a:r>
              <a:rPr lang="en-US" altLang="ja-JP"/>
              <a:t>C++ : s.size() </a:t>
            </a:r>
            <a:r>
              <a:rPr lang="ja-JP" altLang="en-US"/>
              <a:t>または</a:t>
            </a:r>
            <a:r>
              <a:rPr lang="en-US" altLang="ja-JP"/>
              <a:t> s.length()</a:t>
            </a:r>
          </a:p>
          <a:p>
            <a:r>
              <a:rPr kumimoji="1" lang="en-US" altLang="ja-JP"/>
              <a:t>Python : len(s)</a:t>
            </a:r>
            <a:endParaRPr kumimoji="1" lang="ja-JP" altLang="en-US"/>
          </a:p>
        </p:txBody>
      </p:sp>
    </p:spTree>
    <p:extLst>
      <p:ext uri="{BB962C8B-B14F-4D97-AF65-F5344CB8AC3E}">
        <p14:creationId xmlns:p14="http://schemas.microsoft.com/office/powerpoint/2010/main" val="2164663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類題など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3.4</a:t>
            </a:r>
            <a:endParaRPr kumimoji="1" lang="ja-JP" altLang="en-US" sz="3200" b="1"/>
          </a:p>
        </p:txBody>
      </p:sp>
      <p:sp>
        <p:nvSpPr>
          <p:cNvPr id="2" name="テキスト ボックス 1">
            <a:extLst>
              <a:ext uri="{FF2B5EF4-FFF2-40B4-BE49-F238E27FC236}">
                <a16:creationId xmlns:a16="http://schemas.microsoft.com/office/drawing/2014/main" id="{9ED8AFAF-BADD-19A2-C6E6-84F4EB472F00}"/>
              </a:ext>
            </a:extLst>
          </p:cNvPr>
          <p:cNvSpPr txBox="1"/>
          <p:nvPr/>
        </p:nvSpPr>
        <p:spPr>
          <a:xfrm>
            <a:off x="698157" y="1761668"/>
            <a:ext cx="800219" cy="461665"/>
          </a:xfrm>
          <a:prstGeom prst="rect">
            <a:avLst/>
          </a:prstGeom>
          <a:noFill/>
        </p:spPr>
        <p:txBody>
          <a:bodyPr wrap="none" rtlCol="0">
            <a:spAutoFit/>
          </a:bodyPr>
          <a:lstStyle/>
          <a:p>
            <a:r>
              <a:rPr kumimoji="1" lang="ja-JP" altLang="en-US" sz="2400"/>
              <a:t>類題</a:t>
            </a:r>
          </a:p>
        </p:txBody>
      </p:sp>
      <p:sp>
        <p:nvSpPr>
          <p:cNvPr id="10" name="テキスト ボックス 9">
            <a:extLst>
              <a:ext uri="{FF2B5EF4-FFF2-40B4-BE49-F238E27FC236}">
                <a16:creationId xmlns:a16="http://schemas.microsoft.com/office/drawing/2014/main" id="{6A6A2767-79D8-BD73-C036-AF06988824E4}"/>
              </a:ext>
            </a:extLst>
          </p:cNvPr>
          <p:cNvSpPr txBox="1"/>
          <p:nvPr/>
        </p:nvSpPr>
        <p:spPr>
          <a:xfrm>
            <a:off x="698157" y="2587125"/>
            <a:ext cx="2825197" cy="369332"/>
          </a:xfrm>
          <a:prstGeom prst="rect">
            <a:avLst/>
          </a:prstGeom>
          <a:noFill/>
        </p:spPr>
        <p:txBody>
          <a:bodyPr wrap="none" rtlCol="0">
            <a:spAutoFit/>
          </a:bodyPr>
          <a:lstStyle/>
          <a:p>
            <a:r>
              <a:rPr lang="en" altLang="ja-JP" b="0" i="0">
                <a:effectLst/>
                <a:latin typeface="YakuHanJPs"/>
                <a:hlinkClick r:id="rId2"/>
              </a:rPr>
              <a:t>ABC 095 A - Something on It</a:t>
            </a:r>
            <a:endParaRPr kumimoji="1" lang="ja-JP" altLang="en-US"/>
          </a:p>
        </p:txBody>
      </p:sp>
      <p:sp>
        <p:nvSpPr>
          <p:cNvPr id="11" name="テキスト ボックス 10">
            <a:extLst>
              <a:ext uri="{FF2B5EF4-FFF2-40B4-BE49-F238E27FC236}">
                <a16:creationId xmlns:a16="http://schemas.microsoft.com/office/drawing/2014/main" id="{443924D8-5C13-0C39-FC34-92187757F585}"/>
              </a:ext>
            </a:extLst>
          </p:cNvPr>
          <p:cNvSpPr txBox="1"/>
          <p:nvPr/>
        </p:nvSpPr>
        <p:spPr>
          <a:xfrm>
            <a:off x="3963044" y="2587125"/>
            <a:ext cx="4265911" cy="369332"/>
          </a:xfrm>
          <a:prstGeom prst="rect">
            <a:avLst/>
          </a:prstGeom>
          <a:noFill/>
        </p:spPr>
        <p:txBody>
          <a:bodyPr wrap="none" rtlCol="0">
            <a:spAutoFit/>
          </a:bodyPr>
          <a:lstStyle/>
          <a:p>
            <a:r>
              <a:rPr kumimoji="1" lang="en-US" altLang="ja-JP"/>
              <a:t>(o</a:t>
            </a:r>
            <a:r>
              <a:rPr lang="en-US" altLang="ja-JP"/>
              <a:t> </a:t>
            </a:r>
            <a:r>
              <a:rPr lang="ja-JP" altLang="en-US"/>
              <a:t>と</a:t>
            </a:r>
            <a:r>
              <a:rPr lang="en-US" altLang="ja-JP"/>
              <a:t> x </a:t>
            </a:r>
            <a:r>
              <a:rPr lang="ja-JP" altLang="en-US"/>
              <a:t>で同じことをやってみましょう</a:t>
            </a:r>
            <a:r>
              <a:rPr kumimoji="1" lang="en-US" altLang="ja-JP"/>
              <a:t>)</a:t>
            </a:r>
            <a:endParaRPr kumimoji="1" lang="ja-JP" altLang="en-US"/>
          </a:p>
        </p:txBody>
      </p:sp>
      <p:sp>
        <p:nvSpPr>
          <p:cNvPr id="12" name="テキスト ボックス 11">
            <a:extLst>
              <a:ext uri="{FF2B5EF4-FFF2-40B4-BE49-F238E27FC236}">
                <a16:creationId xmlns:a16="http://schemas.microsoft.com/office/drawing/2014/main" id="{EE00DC19-939F-4CB2-9C55-9BE878AF2C20}"/>
              </a:ext>
            </a:extLst>
          </p:cNvPr>
          <p:cNvSpPr txBox="1"/>
          <p:nvPr/>
        </p:nvSpPr>
        <p:spPr>
          <a:xfrm>
            <a:off x="712290" y="3244334"/>
            <a:ext cx="2568524" cy="369332"/>
          </a:xfrm>
          <a:prstGeom prst="rect">
            <a:avLst/>
          </a:prstGeom>
          <a:noFill/>
        </p:spPr>
        <p:txBody>
          <a:bodyPr wrap="none" rtlCol="0">
            <a:spAutoFit/>
          </a:bodyPr>
          <a:lstStyle/>
          <a:p>
            <a:r>
              <a:rPr lang="en" altLang="ja-JP" b="0" i="0" u="none" strike="noStrike">
                <a:effectLst/>
                <a:latin typeface="YakuHanJPs"/>
                <a:hlinkClick r:id="rId3"/>
              </a:rPr>
              <a:t>ABC 085 A - Already 2018</a:t>
            </a:r>
            <a:endParaRPr kumimoji="1" lang="ja-JP" altLang="en-US"/>
          </a:p>
        </p:txBody>
      </p:sp>
      <p:sp>
        <p:nvSpPr>
          <p:cNvPr id="13" name="テキスト ボックス 12">
            <a:extLst>
              <a:ext uri="{FF2B5EF4-FFF2-40B4-BE49-F238E27FC236}">
                <a16:creationId xmlns:a16="http://schemas.microsoft.com/office/drawing/2014/main" id="{9D47CFC3-A3B9-B75E-57C6-1251F94514A4}"/>
              </a:ext>
            </a:extLst>
          </p:cNvPr>
          <p:cNvSpPr txBox="1"/>
          <p:nvPr/>
        </p:nvSpPr>
        <p:spPr>
          <a:xfrm>
            <a:off x="3963044" y="3244334"/>
            <a:ext cx="4288353" cy="369332"/>
          </a:xfrm>
          <a:prstGeom prst="rect">
            <a:avLst/>
          </a:prstGeom>
          <a:noFill/>
        </p:spPr>
        <p:txBody>
          <a:bodyPr wrap="none" rtlCol="0">
            <a:spAutoFit/>
          </a:bodyPr>
          <a:lstStyle/>
          <a:p>
            <a:r>
              <a:rPr kumimoji="1" lang="en-US" altLang="ja-JP"/>
              <a:t>(</a:t>
            </a:r>
            <a:r>
              <a:rPr kumimoji="1" lang="ja-JP" altLang="en-US"/>
              <a:t>文字列の変える場所に注目しましょう</a:t>
            </a:r>
            <a:r>
              <a:rPr kumimoji="1" lang="en-US" altLang="ja-JP"/>
              <a:t>)</a:t>
            </a:r>
            <a:endParaRPr kumimoji="1" lang="ja-JP" altLang="en-US"/>
          </a:p>
        </p:txBody>
      </p:sp>
      <p:sp>
        <p:nvSpPr>
          <p:cNvPr id="15" name="テキスト ボックス 14">
            <a:extLst>
              <a:ext uri="{FF2B5EF4-FFF2-40B4-BE49-F238E27FC236}">
                <a16:creationId xmlns:a16="http://schemas.microsoft.com/office/drawing/2014/main" id="{B9F05207-457A-5A9A-AC07-C7419998B9C8}"/>
              </a:ext>
            </a:extLst>
          </p:cNvPr>
          <p:cNvSpPr txBox="1"/>
          <p:nvPr/>
        </p:nvSpPr>
        <p:spPr>
          <a:xfrm>
            <a:off x="755706" y="3961040"/>
            <a:ext cx="2239285" cy="369332"/>
          </a:xfrm>
          <a:prstGeom prst="rect">
            <a:avLst/>
          </a:prstGeom>
          <a:noFill/>
        </p:spPr>
        <p:txBody>
          <a:bodyPr wrap="square">
            <a:spAutoFit/>
          </a:bodyPr>
          <a:lstStyle/>
          <a:p>
            <a:r>
              <a:rPr lang="en" altLang="ja-JP" b="0" i="0">
                <a:effectLst/>
                <a:latin typeface="YakuHanJPs"/>
                <a:hlinkClick r:id="rId4"/>
              </a:rPr>
              <a:t>ABC 069 B - i18n</a:t>
            </a:r>
            <a:endParaRPr lang="ja-JP" altLang="en-US"/>
          </a:p>
        </p:txBody>
      </p:sp>
      <p:sp>
        <p:nvSpPr>
          <p:cNvPr id="16" name="テキスト ボックス 15">
            <a:extLst>
              <a:ext uri="{FF2B5EF4-FFF2-40B4-BE49-F238E27FC236}">
                <a16:creationId xmlns:a16="http://schemas.microsoft.com/office/drawing/2014/main" id="{3AAACC41-C645-48C3-F000-8267D908187E}"/>
              </a:ext>
            </a:extLst>
          </p:cNvPr>
          <p:cNvSpPr txBox="1"/>
          <p:nvPr/>
        </p:nvSpPr>
        <p:spPr>
          <a:xfrm>
            <a:off x="3963044" y="3961040"/>
            <a:ext cx="3365024" cy="369332"/>
          </a:xfrm>
          <a:prstGeom prst="rect">
            <a:avLst/>
          </a:prstGeom>
          <a:noFill/>
        </p:spPr>
        <p:txBody>
          <a:bodyPr wrap="none" rtlCol="0">
            <a:spAutoFit/>
          </a:bodyPr>
          <a:lstStyle/>
          <a:p>
            <a:r>
              <a:rPr kumimoji="1" lang="en-US" altLang="ja-JP"/>
              <a:t>(</a:t>
            </a:r>
            <a:r>
              <a:rPr kumimoji="1" lang="ja-JP" altLang="en-US"/>
              <a:t>文字列の長さを扱う問題です</a:t>
            </a:r>
            <a:r>
              <a:rPr kumimoji="1" lang="en-US" altLang="ja-JP"/>
              <a:t>)</a:t>
            </a:r>
            <a:endParaRPr kumimoji="1" lang="ja-JP" altLang="en-US"/>
          </a:p>
        </p:txBody>
      </p:sp>
      <p:sp>
        <p:nvSpPr>
          <p:cNvPr id="17" name="テキスト ボックス 16">
            <a:extLst>
              <a:ext uri="{FF2B5EF4-FFF2-40B4-BE49-F238E27FC236}">
                <a16:creationId xmlns:a16="http://schemas.microsoft.com/office/drawing/2014/main" id="{9B232F63-7042-704F-5485-9B586B0F0CDC}"/>
              </a:ext>
            </a:extLst>
          </p:cNvPr>
          <p:cNvSpPr txBox="1"/>
          <p:nvPr/>
        </p:nvSpPr>
        <p:spPr>
          <a:xfrm>
            <a:off x="712290" y="4677746"/>
            <a:ext cx="2930098" cy="369332"/>
          </a:xfrm>
          <a:prstGeom prst="rect">
            <a:avLst/>
          </a:prstGeom>
          <a:noFill/>
        </p:spPr>
        <p:txBody>
          <a:bodyPr wrap="none" rtlCol="0">
            <a:spAutoFit/>
          </a:bodyPr>
          <a:lstStyle/>
          <a:p>
            <a:r>
              <a:rPr lang="en" altLang="ja-JP" b="0" i="0">
                <a:effectLst/>
                <a:latin typeface="YakuHanJPs"/>
                <a:hlinkClick r:id="rId5"/>
              </a:rPr>
              <a:t>ABC 082 B - Two Anagrams</a:t>
            </a:r>
            <a:r>
              <a:rPr lang="ja-JP" altLang="en" b="0" i="0">
                <a:effectLst/>
                <a:latin typeface="YakuHanJPs"/>
              </a:rPr>
              <a:t>　</a:t>
            </a:r>
            <a:endParaRPr kumimoji="1" lang="ja-JP" altLang="en-US"/>
          </a:p>
        </p:txBody>
      </p:sp>
      <p:sp>
        <p:nvSpPr>
          <p:cNvPr id="18" name="テキスト ボックス 17">
            <a:extLst>
              <a:ext uri="{FF2B5EF4-FFF2-40B4-BE49-F238E27FC236}">
                <a16:creationId xmlns:a16="http://schemas.microsoft.com/office/drawing/2014/main" id="{89126E7D-CB8E-A4A1-2AD8-13EB1B08402E}"/>
              </a:ext>
            </a:extLst>
          </p:cNvPr>
          <p:cNvSpPr txBox="1"/>
          <p:nvPr/>
        </p:nvSpPr>
        <p:spPr>
          <a:xfrm>
            <a:off x="3963044" y="4677746"/>
            <a:ext cx="7981672" cy="369332"/>
          </a:xfrm>
          <a:prstGeom prst="rect">
            <a:avLst/>
          </a:prstGeom>
          <a:noFill/>
        </p:spPr>
        <p:txBody>
          <a:bodyPr wrap="none" rtlCol="0">
            <a:spAutoFit/>
          </a:bodyPr>
          <a:lstStyle/>
          <a:p>
            <a:r>
              <a:rPr kumimoji="1" lang="en-US" altLang="ja-JP"/>
              <a:t>(</a:t>
            </a:r>
            <a:r>
              <a:rPr kumimoji="1" lang="ja-JP" altLang="en-US"/>
              <a:t>文字列の辞書順の問題です　文字列に対しても比較演算子が適用できます</a:t>
            </a:r>
            <a:r>
              <a:rPr kumimoji="1" lang="en-US" altLang="ja-JP"/>
              <a:t>)</a:t>
            </a:r>
            <a:endParaRPr kumimoji="1" lang="ja-JP" altLang="en-US"/>
          </a:p>
        </p:txBody>
      </p:sp>
      <p:sp>
        <p:nvSpPr>
          <p:cNvPr id="19" name="テキスト ボックス 18">
            <a:extLst>
              <a:ext uri="{FF2B5EF4-FFF2-40B4-BE49-F238E27FC236}">
                <a16:creationId xmlns:a16="http://schemas.microsoft.com/office/drawing/2014/main" id="{E1BAF414-C127-762E-D532-2CAC00D49A14}"/>
              </a:ext>
            </a:extLst>
          </p:cNvPr>
          <p:cNvSpPr txBox="1"/>
          <p:nvPr/>
        </p:nvSpPr>
        <p:spPr>
          <a:xfrm>
            <a:off x="712290" y="5493502"/>
            <a:ext cx="1800493" cy="369332"/>
          </a:xfrm>
          <a:prstGeom prst="rect">
            <a:avLst/>
          </a:prstGeom>
          <a:noFill/>
        </p:spPr>
        <p:txBody>
          <a:bodyPr wrap="none" rtlCol="0">
            <a:spAutoFit/>
          </a:bodyPr>
          <a:lstStyle/>
          <a:p>
            <a:r>
              <a:rPr kumimoji="1" lang="ja-JP" altLang="en-US"/>
              <a:t>文字列について</a:t>
            </a:r>
          </a:p>
        </p:txBody>
      </p:sp>
      <p:sp>
        <p:nvSpPr>
          <p:cNvPr id="20" name="テキスト ボックス 19">
            <a:extLst>
              <a:ext uri="{FF2B5EF4-FFF2-40B4-BE49-F238E27FC236}">
                <a16:creationId xmlns:a16="http://schemas.microsoft.com/office/drawing/2014/main" id="{C227E17D-0CAC-3805-B55A-2814885F66D7}"/>
              </a:ext>
            </a:extLst>
          </p:cNvPr>
          <p:cNvSpPr txBox="1"/>
          <p:nvPr/>
        </p:nvSpPr>
        <p:spPr>
          <a:xfrm>
            <a:off x="842011" y="5948596"/>
            <a:ext cx="6375463" cy="369332"/>
          </a:xfrm>
          <a:prstGeom prst="rect">
            <a:avLst/>
          </a:prstGeom>
          <a:noFill/>
        </p:spPr>
        <p:txBody>
          <a:bodyPr wrap="none" rtlCol="0">
            <a:spAutoFit/>
          </a:bodyPr>
          <a:lstStyle/>
          <a:p>
            <a:r>
              <a:rPr kumimoji="1" lang="en" altLang="ja-JP"/>
              <a:t>c++  </a:t>
            </a:r>
            <a:r>
              <a:rPr kumimoji="1" lang="en" altLang="ja-JP">
                <a:hlinkClick r:id="rId6"/>
              </a:rPr>
              <a:t>https://atcoder.jp/contests/APG4b/tasks/APG4b_m</a:t>
            </a:r>
            <a:endParaRPr kumimoji="1" lang="ja-JP" altLang="en-US"/>
          </a:p>
        </p:txBody>
      </p:sp>
    </p:spTree>
    <p:extLst>
      <p:ext uri="{BB962C8B-B14F-4D97-AF65-F5344CB8AC3E}">
        <p14:creationId xmlns:p14="http://schemas.microsoft.com/office/powerpoint/2010/main" val="427576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テーマの色と内容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a:t>０</a:t>
            </a:r>
            <a:endParaRPr kumimoji="1" lang="ja-JP" altLang="en-US" sz="3200" b="1"/>
          </a:p>
        </p:txBody>
      </p:sp>
      <p:sp>
        <p:nvSpPr>
          <p:cNvPr id="8" name="角丸四角形 7">
            <a:extLst>
              <a:ext uri="{FF2B5EF4-FFF2-40B4-BE49-F238E27FC236}">
                <a16:creationId xmlns:a16="http://schemas.microsoft.com/office/drawing/2014/main" id="{FF391980-B9F8-2C7C-6526-9A2955ABA876}"/>
              </a:ext>
            </a:extLst>
          </p:cNvPr>
          <p:cNvSpPr/>
          <p:nvPr/>
        </p:nvSpPr>
        <p:spPr>
          <a:xfrm>
            <a:off x="1940011"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chemeClr val="tx1"/>
                </a:solidFill>
              </a:rPr>
              <a:t>黒</a:t>
            </a:r>
            <a:endParaRPr kumimoji="1" lang="ja-JP" altLang="en-US" sz="4000" b="1">
              <a:solidFill>
                <a:schemeClr val="tx1"/>
              </a:solidFill>
            </a:endParaRPr>
          </a:p>
        </p:txBody>
      </p:sp>
      <p:sp>
        <p:nvSpPr>
          <p:cNvPr id="9" name="角丸四角形 8">
            <a:extLst>
              <a:ext uri="{FF2B5EF4-FFF2-40B4-BE49-F238E27FC236}">
                <a16:creationId xmlns:a16="http://schemas.microsoft.com/office/drawing/2014/main" id="{0B01053D-9810-5296-3F12-C2E97EE8BA05}"/>
              </a:ext>
            </a:extLst>
          </p:cNvPr>
          <p:cNvSpPr/>
          <p:nvPr/>
        </p:nvSpPr>
        <p:spPr>
          <a:xfrm>
            <a:off x="7552042"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rgbClr val="FF0000"/>
                </a:solidFill>
              </a:rPr>
              <a:t>赤</a:t>
            </a:r>
            <a:endParaRPr kumimoji="1" lang="ja-JP" altLang="en-US" sz="4000" b="1">
              <a:solidFill>
                <a:srgbClr val="FF0000"/>
              </a:solidFill>
            </a:endParaRPr>
          </a:p>
        </p:txBody>
      </p:sp>
      <p:sp>
        <p:nvSpPr>
          <p:cNvPr id="10" name="テキスト ボックス 9">
            <a:extLst>
              <a:ext uri="{FF2B5EF4-FFF2-40B4-BE49-F238E27FC236}">
                <a16:creationId xmlns:a16="http://schemas.microsoft.com/office/drawing/2014/main" id="{F4AEB0A1-5D88-70BD-A5ED-8482858B81AE}"/>
              </a:ext>
            </a:extLst>
          </p:cNvPr>
          <p:cNvSpPr txBox="1"/>
          <p:nvPr/>
        </p:nvSpPr>
        <p:spPr>
          <a:xfrm>
            <a:off x="656967" y="4859959"/>
            <a:ext cx="5439033" cy="1200329"/>
          </a:xfrm>
          <a:prstGeom prst="rect">
            <a:avLst/>
          </a:prstGeom>
          <a:noFill/>
        </p:spPr>
        <p:txBody>
          <a:bodyPr wrap="square" rtlCol="0">
            <a:spAutoFit/>
          </a:bodyPr>
          <a:lstStyle/>
          <a:p>
            <a:r>
              <a:rPr kumimoji="1" lang="ja-JP" altLang="en-US" sz="3600"/>
              <a:t>一般的なプログラミング</a:t>
            </a:r>
            <a:endParaRPr kumimoji="1" lang="en-US" altLang="ja-JP" sz="3600" dirty="0"/>
          </a:p>
          <a:p>
            <a:pPr algn="ctr"/>
            <a:r>
              <a:rPr lang="ja-JP" altLang="en-US" sz="3600"/>
              <a:t>の内容</a:t>
            </a:r>
            <a:endParaRPr kumimoji="1" lang="ja-JP" altLang="en-US" sz="3600"/>
          </a:p>
        </p:txBody>
      </p:sp>
      <p:sp>
        <p:nvSpPr>
          <p:cNvPr id="11" name="テキスト ボックス 10">
            <a:extLst>
              <a:ext uri="{FF2B5EF4-FFF2-40B4-BE49-F238E27FC236}">
                <a16:creationId xmlns:a16="http://schemas.microsoft.com/office/drawing/2014/main" id="{A0256301-7406-CA2C-583D-DA14640AB099}"/>
              </a:ext>
            </a:extLst>
          </p:cNvPr>
          <p:cNvSpPr txBox="1"/>
          <p:nvPr/>
        </p:nvSpPr>
        <p:spPr>
          <a:xfrm>
            <a:off x="6794157" y="4813792"/>
            <a:ext cx="3877985" cy="646331"/>
          </a:xfrm>
          <a:prstGeom prst="rect">
            <a:avLst/>
          </a:prstGeom>
          <a:noFill/>
        </p:spPr>
        <p:txBody>
          <a:bodyPr wrap="none" rtlCol="0">
            <a:spAutoFit/>
          </a:bodyPr>
          <a:lstStyle/>
          <a:p>
            <a:r>
              <a:rPr lang="ja-JP" altLang="en-US" sz="3600"/>
              <a:t>競プロ特化の内容</a:t>
            </a:r>
            <a:endParaRPr kumimoji="1" lang="ja-JP" altLang="en-US" sz="3600"/>
          </a:p>
        </p:txBody>
      </p:sp>
    </p:spTree>
    <p:extLst>
      <p:ext uri="{BB962C8B-B14F-4D97-AF65-F5344CB8AC3E}">
        <p14:creationId xmlns:p14="http://schemas.microsoft.com/office/powerpoint/2010/main" val="378274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970049" y="2730062"/>
            <a:ext cx="8251902"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t>4. ABC081B - Shift only</a:t>
            </a:r>
            <a:endParaRPr kumimoji="1" lang="ja-JP" altLang="en-US" sz="4000" b="1"/>
          </a:p>
        </p:txBody>
      </p:sp>
    </p:spTree>
    <p:extLst>
      <p:ext uri="{BB962C8B-B14F-4D97-AF65-F5344CB8AC3E}">
        <p14:creationId xmlns:p14="http://schemas.microsoft.com/office/powerpoint/2010/main" val="83609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a:t>
            </a:r>
            <a:endParaRPr kumimoji="1" lang="ja-JP" altLang="en-US" sz="3200" b="1"/>
          </a:p>
        </p:txBody>
      </p:sp>
      <p:sp>
        <p:nvSpPr>
          <p:cNvPr id="2" name="テキスト ボックス 1">
            <a:extLst>
              <a:ext uri="{FF2B5EF4-FFF2-40B4-BE49-F238E27FC236}">
                <a16:creationId xmlns:a16="http://schemas.microsoft.com/office/drawing/2014/main" id="{E46EEAB2-6E1B-7835-F8AD-BA79215C26C3}"/>
              </a:ext>
            </a:extLst>
          </p:cNvPr>
          <p:cNvSpPr txBox="1"/>
          <p:nvPr/>
        </p:nvSpPr>
        <p:spPr>
          <a:xfrm>
            <a:off x="599440" y="1625600"/>
            <a:ext cx="1261884" cy="523220"/>
          </a:xfrm>
          <a:prstGeom prst="rect">
            <a:avLst/>
          </a:prstGeom>
          <a:noFill/>
        </p:spPr>
        <p:txBody>
          <a:bodyPr wrap="none" rtlCol="0">
            <a:spAutoFit/>
          </a:bodyPr>
          <a:lstStyle/>
          <a:p>
            <a:r>
              <a:rPr kumimoji="1" lang="ja-JP" altLang="en-US" sz="2800"/>
              <a:t>解き方</a:t>
            </a:r>
          </a:p>
        </p:txBody>
      </p:sp>
      <p:sp>
        <p:nvSpPr>
          <p:cNvPr id="6" name="テキスト ボックス 5">
            <a:extLst>
              <a:ext uri="{FF2B5EF4-FFF2-40B4-BE49-F238E27FC236}">
                <a16:creationId xmlns:a16="http://schemas.microsoft.com/office/drawing/2014/main" id="{6545255E-AAA2-D738-5D16-FA5AC68E73EB}"/>
              </a:ext>
            </a:extLst>
          </p:cNvPr>
          <p:cNvSpPr txBox="1"/>
          <p:nvPr/>
        </p:nvSpPr>
        <p:spPr>
          <a:xfrm>
            <a:off x="599440" y="2447664"/>
            <a:ext cx="5416868" cy="992579"/>
          </a:xfrm>
          <a:prstGeom prst="rect">
            <a:avLst/>
          </a:prstGeom>
          <a:noFill/>
        </p:spPr>
        <p:txBody>
          <a:bodyPr wrap="none" rtlCol="0">
            <a:spAutoFit/>
          </a:bodyPr>
          <a:lstStyle/>
          <a:p>
            <a:r>
              <a:rPr kumimoji="1" lang="ja-JP" altLang="en-US" sz="2400"/>
              <a:t>・操作を行えなくなるまで実際に行う</a:t>
            </a:r>
            <a:endParaRPr kumimoji="1" lang="en-US" altLang="ja-JP" sz="2400"/>
          </a:p>
          <a:p>
            <a:endParaRPr kumimoji="1" lang="en-US" altLang="ja-JP" sz="1050"/>
          </a:p>
          <a:p>
            <a:r>
              <a:rPr lang="ja-JP" altLang="en-US" sz="2400"/>
              <a:t>　↳</a:t>
            </a:r>
            <a:r>
              <a:rPr lang="en-US" altLang="ja-JP" sz="2400"/>
              <a:t>while</a:t>
            </a:r>
            <a:r>
              <a:rPr lang="ja-JP" altLang="en-US" sz="2400"/>
              <a:t>文をうまく使う</a:t>
            </a:r>
            <a:endParaRPr lang="en-US" altLang="ja-JP" sz="2400"/>
          </a:p>
        </p:txBody>
      </p:sp>
      <p:sp>
        <p:nvSpPr>
          <p:cNvPr id="7" name="テキスト ボックス 6">
            <a:extLst>
              <a:ext uri="{FF2B5EF4-FFF2-40B4-BE49-F238E27FC236}">
                <a16:creationId xmlns:a16="http://schemas.microsoft.com/office/drawing/2014/main" id="{1B6F47CE-D427-3B87-0255-897DE5ED1D33}"/>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8" name="テキスト ボックス 7">
            <a:extLst>
              <a:ext uri="{FF2B5EF4-FFF2-40B4-BE49-F238E27FC236}">
                <a16:creationId xmlns:a16="http://schemas.microsoft.com/office/drawing/2014/main" id="{E7B8286B-8B3F-1208-DA5C-29BD47779AF1}"/>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9" name="テキスト ボックス 8">
            <a:extLst>
              <a:ext uri="{FF2B5EF4-FFF2-40B4-BE49-F238E27FC236}">
                <a16:creationId xmlns:a16="http://schemas.microsoft.com/office/drawing/2014/main" id="{8C1185C3-84F1-4514-5B45-29D4EB7E28DD}"/>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12" name="直線矢印コネクタ 11">
            <a:extLst>
              <a:ext uri="{FF2B5EF4-FFF2-40B4-BE49-F238E27FC236}">
                <a16:creationId xmlns:a16="http://schemas.microsoft.com/office/drawing/2014/main" id="{1F3D58CC-C1C6-C544-7AEF-1CD06B7DB610}"/>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4D2B578-8D6A-D336-29FB-29B335F628C8}"/>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D77C3B9-6897-F5BE-B9CC-BADF23460220}"/>
              </a:ext>
            </a:extLst>
          </p:cNvPr>
          <p:cNvCxnSpPr/>
          <p:nvPr/>
        </p:nvCxnSpPr>
        <p:spPr>
          <a:xfrm>
            <a:off x="8554720" y="6009724"/>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乗算記号 15">
            <a:extLst>
              <a:ext uri="{FF2B5EF4-FFF2-40B4-BE49-F238E27FC236}">
                <a16:creationId xmlns:a16="http://schemas.microsoft.com/office/drawing/2014/main" id="{64148ED6-B32B-F5A3-9844-FDEE68128804}"/>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78914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4.1</a:t>
            </a:r>
            <a:endParaRPr kumimoji="1" lang="ja-JP" altLang="en-US" sz="3200" b="1"/>
          </a:p>
        </p:txBody>
      </p:sp>
      <p:sp>
        <p:nvSpPr>
          <p:cNvPr id="3" name="テキスト ボックス 2">
            <a:extLst>
              <a:ext uri="{FF2B5EF4-FFF2-40B4-BE49-F238E27FC236}">
                <a16:creationId xmlns:a16="http://schemas.microsoft.com/office/drawing/2014/main" id="{986A304C-85D0-CAA4-4E20-5466A413405B}"/>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6" name="テキスト ボックス 5">
            <a:extLst>
              <a:ext uri="{FF2B5EF4-FFF2-40B4-BE49-F238E27FC236}">
                <a16:creationId xmlns:a16="http://schemas.microsoft.com/office/drawing/2014/main" id="{C5252B4E-8416-5059-ABFF-08F9E765C9DC}"/>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7" name="テキスト ボックス 6">
            <a:extLst>
              <a:ext uri="{FF2B5EF4-FFF2-40B4-BE49-F238E27FC236}">
                <a16:creationId xmlns:a16="http://schemas.microsoft.com/office/drawing/2014/main" id="{EF95A735-45B8-7979-82F9-AF760BA4F0C3}"/>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8" name="直線矢印コネクタ 7">
            <a:extLst>
              <a:ext uri="{FF2B5EF4-FFF2-40B4-BE49-F238E27FC236}">
                <a16:creationId xmlns:a16="http://schemas.microsoft.com/office/drawing/2014/main" id="{421DBE41-D5E3-66FE-84D1-432B20CFA88C}"/>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5A457DE-FB4B-63F0-0E96-EFE275BAC25E}"/>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乗算記号 9">
            <a:extLst>
              <a:ext uri="{FF2B5EF4-FFF2-40B4-BE49-F238E27FC236}">
                <a16:creationId xmlns:a16="http://schemas.microsoft.com/office/drawing/2014/main" id="{F60B17E7-47B3-5F3B-AD9B-ACDA94B1B3C2}"/>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cxnSp>
        <p:nvCxnSpPr>
          <p:cNvPr id="11" name="直線矢印コネクタ 10">
            <a:extLst>
              <a:ext uri="{FF2B5EF4-FFF2-40B4-BE49-F238E27FC236}">
                <a16:creationId xmlns:a16="http://schemas.microsoft.com/office/drawing/2014/main" id="{0903C262-CB58-748E-DF96-064446F3BDED}"/>
              </a:ext>
            </a:extLst>
          </p:cNvPr>
          <p:cNvCxnSpPr/>
          <p:nvPr/>
        </p:nvCxnSpPr>
        <p:spPr>
          <a:xfrm>
            <a:off x="8554720" y="5938655"/>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40C3541-5BB9-F9B1-8E73-8A6F297370AC}"/>
              </a:ext>
            </a:extLst>
          </p:cNvPr>
          <p:cNvSpPr txBox="1"/>
          <p:nvPr/>
        </p:nvSpPr>
        <p:spPr>
          <a:xfrm>
            <a:off x="397560" y="1645676"/>
            <a:ext cx="4718061" cy="5212324"/>
          </a:xfrm>
          <a:prstGeom prst="rect">
            <a:avLst/>
          </a:prstGeom>
          <a:solidFill>
            <a:schemeClr val="tx1"/>
          </a:solidFill>
        </p:spPr>
        <p:txBody>
          <a:bodyPr wrap="square" rtlCol="0">
            <a:spAutoFit/>
          </a:bodyPr>
          <a:lstStyle/>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C0463C9B-4403-6308-0EF2-29C59C866602}"/>
              </a:ext>
            </a:extLst>
          </p:cNvPr>
          <p:cNvSpPr txBox="1"/>
          <p:nvPr/>
        </p:nvSpPr>
        <p:spPr>
          <a:xfrm>
            <a:off x="2201830" y="1342872"/>
            <a:ext cx="914033" cy="369332"/>
          </a:xfrm>
          <a:prstGeom prst="rect">
            <a:avLst/>
          </a:prstGeom>
          <a:noFill/>
        </p:spPr>
        <p:txBody>
          <a:bodyPr wrap="none" rtlCol="0">
            <a:spAutoFit/>
          </a:bodyPr>
          <a:lstStyle/>
          <a:p>
            <a:r>
              <a:rPr kumimoji="1" lang="en-US" altLang="ja-JP"/>
              <a:t>python</a:t>
            </a:r>
            <a:endParaRPr kumimoji="1" lang="ja-JP" altLang="en-US"/>
          </a:p>
        </p:txBody>
      </p:sp>
      <p:sp>
        <p:nvSpPr>
          <p:cNvPr id="14" name="テキスト ボックス 13">
            <a:extLst>
              <a:ext uri="{FF2B5EF4-FFF2-40B4-BE49-F238E27FC236}">
                <a16:creationId xmlns:a16="http://schemas.microsoft.com/office/drawing/2014/main" id="{2CC91E9C-936D-9443-A977-8E1BD3808A32}"/>
              </a:ext>
            </a:extLst>
          </p:cNvPr>
          <p:cNvSpPr txBox="1"/>
          <p:nvPr/>
        </p:nvSpPr>
        <p:spPr>
          <a:xfrm>
            <a:off x="9940288" y="2519650"/>
            <a:ext cx="946093" cy="369332"/>
          </a:xfrm>
          <a:prstGeom prst="rect">
            <a:avLst/>
          </a:prstGeom>
          <a:noFill/>
        </p:spPr>
        <p:txBody>
          <a:bodyPr wrap="none" rtlCol="0">
            <a:spAutoFit/>
          </a:bodyPr>
          <a:lstStyle/>
          <a:p>
            <a:r>
              <a:rPr kumimoji="1" lang="en-US" altLang="ja-JP"/>
              <a:t>cnt = 0</a:t>
            </a:r>
            <a:endParaRPr kumimoji="1" lang="ja-JP" altLang="en-US"/>
          </a:p>
        </p:txBody>
      </p:sp>
      <p:sp>
        <p:nvSpPr>
          <p:cNvPr id="15" name="テキスト ボックス 14">
            <a:extLst>
              <a:ext uri="{FF2B5EF4-FFF2-40B4-BE49-F238E27FC236}">
                <a16:creationId xmlns:a16="http://schemas.microsoft.com/office/drawing/2014/main" id="{9FA844C4-A316-654A-3F06-4B0F78B1A890}"/>
              </a:ext>
            </a:extLst>
          </p:cNvPr>
          <p:cNvSpPr txBox="1"/>
          <p:nvPr/>
        </p:nvSpPr>
        <p:spPr>
          <a:xfrm>
            <a:off x="6710946" y="3158563"/>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6" name="テキスト ボックス 15">
            <a:extLst>
              <a:ext uri="{FF2B5EF4-FFF2-40B4-BE49-F238E27FC236}">
                <a16:creationId xmlns:a16="http://schemas.microsoft.com/office/drawing/2014/main" id="{BC58F111-130A-533A-A5C2-75D950D9484A}"/>
              </a:ext>
            </a:extLst>
          </p:cNvPr>
          <p:cNvSpPr txBox="1"/>
          <p:nvPr/>
        </p:nvSpPr>
        <p:spPr>
          <a:xfrm>
            <a:off x="9940288" y="3969019"/>
            <a:ext cx="946093" cy="369332"/>
          </a:xfrm>
          <a:prstGeom prst="rect">
            <a:avLst/>
          </a:prstGeom>
          <a:noFill/>
        </p:spPr>
        <p:txBody>
          <a:bodyPr wrap="none" rtlCol="0">
            <a:spAutoFit/>
          </a:bodyPr>
          <a:lstStyle/>
          <a:p>
            <a:r>
              <a:rPr kumimoji="1" lang="en-US" altLang="ja-JP"/>
              <a:t>cnt = 1</a:t>
            </a:r>
            <a:endParaRPr kumimoji="1" lang="ja-JP" altLang="en-US"/>
          </a:p>
        </p:txBody>
      </p:sp>
      <p:sp>
        <p:nvSpPr>
          <p:cNvPr id="18" name="テキスト ボックス 17">
            <a:extLst>
              <a:ext uri="{FF2B5EF4-FFF2-40B4-BE49-F238E27FC236}">
                <a16:creationId xmlns:a16="http://schemas.microsoft.com/office/drawing/2014/main" id="{12DF809D-B443-F0EA-1971-833B93C4E01C}"/>
              </a:ext>
            </a:extLst>
          </p:cNvPr>
          <p:cNvSpPr txBox="1"/>
          <p:nvPr/>
        </p:nvSpPr>
        <p:spPr>
          <a:xfrm>
            <a:off x="6710946" y="4697265"/>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9" name="テキスト ボックス 18">
            <a:extLst>
              <a:ext uri="{FF2B5EF4-FFF2-40B4-BE49-F238E27FC236}">
                <a16:creationId xmlns:a16="http://schemas.microsoft.com/office/drawing/2014/main" id="{24C03B12-2DB2-A09E-72CA-A2E8DA939736}"/>
              </a:ext>
            </a:extLst>
          </p:cNvPr>
          <p:cNvSpPr txBox="1"/>
          <p:nvPr/>
        </p:nvSpPr>
        <p:spPr>
          <a:xfrm>
            <a:off x="6548386" y="6231430"/>
            <a:ext cx="1927131" cy="369332"/>
          </a:xfrm>
          <a:prstGeom prst="rect">
            <a:avLst/>
          </a:prstGeom>
          <a:noFill/>
        </p:spPr>
        <p:txBody>
          <a:bodyPr wrap="none" rtlCol="0">
            <a:spAutoFit/>
          </a:bodyPr>
          <a:lstStyle/>
          <a:p>
            <a:r>
              <a:rPr kumimoji="1" lang="en-US" altLang="ja-JP"/>
              <a:t>all_even = False</a:t>
            </a:r>
            <a:endParaRPr kumimoji="1" lang="ja-JP" altLang="en-US"/>
          </a:p>
        </p:txBody>
      </p:sp>
      <p:sp>
        <p:nvSpPr>
          <p:cNvPr id="20" name="テキスト ボックス 19">
            <a:extLst>
              <a:ext uri="{FF2B5EF4-FFF2-40B4-BE49-F238E27FC236}">
                <a16:creationId xmlns:a16="http://schemas.microsoft.com/office/drawing/2014/main" id="{74E12112-A538-EED9-2257-0D9B06896F3A}"/>
              </a:ext>
            </a:extLst>
          </p:cNvPr>
          <p:cNvSpPr txBox="1"/>
          <p:nvPr/>
        </p:nvSpPr>
        <p:spPr>
          <a:xfrm>
            <a:off x="9940288" y="5484210"/>
            <a:ext cx="946093" cy="369332"/>
          </a:xfrm>
          <a:prstGeom prst="rect">
            <a:avLst/>
          </a:prstGeom>
          <a:noFill/>
        </p:spPr>
        <p:txBody>
          <a:bodyPr wrap="none" rtlCol="0">
            <a:spAutoFit/>
          </a:bodyPr>
          <a:lstStyle/>
          <a:p>
            <a:r>
              <a:rPr kumimoji="1" lang="en-US" altLang="ja-JP"/>
              <a:t>cnt = 2</a:t>
            </a:r>
            <a:endParaRPr kumimoji="1" lang="ja-JP" altLang="en-US"/>
          </a:p>
        </p:txBody>
      </p:sp>
      <p:sp>
        <p:nvSpPr>
          <p:cNvPr id="21" name="テキスト ボックス 20">
            <a:extLst>
              <a:ext uri="{FF2B5EF4-FFF2-40B4-BE49-F238E27FC236}">
                <a16:creationId xmlns:a16="http://schemas.microsoft.com/office/drawing/2014/main" id="{3E448D12-01EF-B47E-BC0B-0AFFFCCFBC11}"/>
              </a:ext>
            </a:extLst>
          </p:cNvPr>
          <p:cNvSpPr txBox="1"/>
          <p:nvPr/>
        </p:nvSpPr>
        <p:spPr>
          <a:xfrm>
            <a:off x="8706519" y="3188739"/>
            <a:ext cx="1047082" cy="369332"/>
          </a:xfrm>
          <a:prstGeom prst="rect">
            <a:avLst/>
          </a:prstGeom>
          <a:noFill/>
        </p:spPr>
        <p:txBody>
          <a:bodyPr wrap="none" rtlCol="0">
            <a:spAutoFit/>
          </a:bodyPr>
          <a:lstStyle/>
          <a:p>
            <a:r>
              <a:rPr kumimoji="1" lang="en-US" altLang="ja-JP"/>
              <a:t>cnt +=1</a:t>
            </a:r>
            <a:endParaRPr kumimoji="1" lang="ja-JP" altLang="en-US"/>
          </a:p>
        </p:txBody>
      </p:sp>
      <p:sp>
        <p:nvSpPr>
          <p:cNvPr id="22" name="テキスト ボックス 21">
            <a:extLst>
              <a:ext uri="{FF2B5EF4-FFF2-40B4-BE49-F238E27FC236}">
                <a16:creationId xmlns:a16="http://schemas.microsoft.com/office/drawing/2014/main" id="{9E46462D-F531-969D-50D1-B61DEC906DDC}"/>
              </a:ext>
            </a:extLst>
          </p:cNvPr>
          <p:cNvSpPr txBox="1"/>
          <p:nvPr/>
        </p:nvSpPr>
        <p:spPr>
          <a:xfrm>
            <a:off x="8706519" y="4712359"/>
            <a:ext cx="1047082" cy="369332"/>
          </a:xfrm>
          <a:prstGeom prst="rect">
            <a:avLst/>
          </a:prstGeom>
          <a:noFill/>
        </p:spPr>
        <p:txBody>
          <a:bodyPr wrap="none" rtlCol="0">
            <a:spAutoFit/>
          </a:bodyPr>
          <a:lstStyle/>
          <a:p>
            <a:r>
              <a:rPr kumimoji="1" lang="en-US" altLang="ja-JP"/>
              <a:t>cnt +=1</a:t>
            </a:r>
            <a:endParaRPr kumimoji="1" lang="ja-JP" altLang="en-US"/>
          </a:p>
        </p:txBody>
      </p:sp>
      <p:sp>
        <p:nvSpPr>
          <p:cNvPr id="23" name="テキスト ボックス 22">
            <a:extLst>
              <a:ext uri="{FF2B5EF4-FFF2-40B4-BE49-F238E27FC236}">
                <a16:creationId xmlns:a16="http://schemas.microsoft.com/office/drawing/2014/main" id="{DBD5CCC4-B48F-4D15-365B-D4C34E7D8CCF}"/>
              </a:ext>
            </a:extLst>
          </p:cNvPr>
          <p:cNvSpPr txBox="1"/>
          <p:nvPr/>
        </p:nvSpPr>
        <p:spPr>
          <a:xfrm>
            <a:off x="8839568" y="6249196"/>
            <a:ext cx="780983" cy="369332"/>
          </a:xfrm>
          <a:prstGeom prst="rect">
            <a:avLst/>
          </a:prstGeom>
          <a:noFill/>
        </p:spPr>
        <p:txBody>
          <a:bodyPr wrap="none" rtlCol="0">
            <a:spAutoFit/>
          </a:bodyPr>
          <a:lstStyle/>
          <a:p>
            <a:r>
              <a:rPr kumimoji="1" lang="en-US" altLang="ja-JP"/>
              <a:t>break</a:t>
            </a:r>
            <a:endParaRPr kumimoji="1" lang="ja-JP" altLang="en-US"/>
          </a:p>
        </p:txBody>
      </p:sp>
    </p:spTree>
    <p:extLst>
      <p:ext uri="{BB962C8B-B14F-4D97-AF65-F5344CB8AC3E}">
        <p14:creationId xmlns:p14="http://schemas.microsoft.com/office/powerpoint/2010/main" val="2373500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4.2</a:t>
            </a:r>
            <a:endParaRPr kumimoji="1" lang="ja-JP" altLang="en-US" sz="3200" b="1"/>
          </a:p>
        </p:txBody>
      </p:sp>
      <p:sp>
        <p:nvSpPr>
          <p:cNvPr id="6" name="テキスト ボックス 5">
            <a:extLst>
              <a:ext uri="{FF2B5EF4-FFF2-40B4-BE49-F238E27FC236}">
                <a16:creationId xmlns:a16="http://schemas.microsoft.com/office/drawing/2014/main" id="{3DDE03A7-76F3-AFA3-20FD-938672A68A24}"/>
              </a:ext>
            </a:extLst>
          </p:cNvPr>
          <p:cNvSpPr txBox="1"/>
          <p:nvPr/>
        </p:nvSpPr>
        <p:spPr>
          <a:xfrm>
            <a:off x="365760" y="1544320"/>
            <a:ext cx="3950120" cy="2934137"/>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E16DE5A8-D208-44D3-71DB-4DBB6EBED893}"/>
              </a:ext>
            </a:extLst>
          </p:cNvPr>
          <p:cNvSpPr txBox="1"/>
          <p:nvPr/>
        </p:nvSpPr>
        <p:spPr>
          <a:xfrm>
            <a:off x="4468280" y="1544320"/>
            <a:ext cx="4229043" cy="4708981"/>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FB0C3359-9C6D-81A6-371F-5137BC28ACBD}"/>
              </a:ext>
            </a:extLst>
          </p:cNvPr>
          <p:cNvSpPr txBox="1"/>
          <p:nvPr/>
        </p:nvSpPr>
        <p:spPr>
          <a:xfrm>
            <a:off x="2003227" y="4624901"/>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Tree>
    <p:extLst>
      <p:ext uri="{BB962C8B-B14F-4D97-AF65-F5344CB8AC3E}">
        <p14:creationId xmlns:p14="http://schemas.microsoft.com/office/powerpoint/2010/main" val="227814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4.3</a:t>
            </a:r>
            <a:endParaRPr kumimoji="1" lang="ja-JP" altLang="en-US" sz="3200" b="1"/>
          </a:p>
        </p:txBody>
      </p:sp>
      <p:sp>
        <p:nvSpPr>
          <p:cNvPr id="2" name="テキスト ボックス 1">
            <a:extLst>
              <a:ext uri="{FF2B5EF4-FFF2-40B4-BE49-F238E27FC236}">
                <a16:creationId xmlns:a16="http://schemas.microsoft.com/office/drawing/2014/main" id="{AB25F848-3C30-2A8F-F8EC-18CE576D2629}"/>
              </a:ext>
            </a:extLst>
          </p:cNvPr>
          <p:cNvSpPr txBox="1"/>
          <p:nvPr/>
        </p:nvSpPr>
        <p:spPr>
          <a:xfrm>
            <a:off x="518160" y="165608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2E1A4A9-D096-214C-B518-A93405A7A203}"/>
              </a:ext>
            </a:extLst>
          </p:cNvPr>
          <p:cNvSpPr txBox="1"/>
          <p:nvPr/>
        </p:nvSpPr>
        <p:spPr>
          <a:xfrm>
            <a:off x="698157" y="2659092"/>
            <a:ext cx="5400837" cy="584775"/>
          </a:xfrm>
          <a:prstGeom prst="rect">
            <a:avLst/>
          </a:prstGeom>
          <a:noFill/>
        </p:spPr>
        <p:txBody>
          <a:bodyPr wrap="none" rtlCol="0">
            <a:spAutoFit/>
          </a:bodyPr>
          <a:lstStyle/>
          <a:p>
            <a:r>
              <a:rPr lang="ja-JP" altLang="en-US" sz="3200"/>
              <a:t>・</a:t>
            </a:r>
            <a:r>
              <a:rPr lang="en-US" altLang="ja-JP" sz="3200"/>
              <a:t>while</a:t>
            </a:r>
            <a:r>
              <a:rPr lang="ja-JP" altLang="en-US" sz="3200"/>
              <a:t>文と</a:t>
            </a:r>
            <a:r>
              <a:rPr lang="en-US" altLang="ja-JP" sz="3200"/>
              <a:t>for</a:t>
            </a:r>
            <a:r>
              <a:rPr lang="ja-JP" altLang="en-US" sz="3200"/>
              <a:t>文の使い分け</a:t>
            </a:r>
            <a:endParaRPr kumimoji="1" lang="ja-JP" altLang="en-US" sz="3200"/>
          </a:p>
        </p:txBody>
      </p:sp>
      <p:sp>
        <p:nvSpPr>
          <p:cNvPr id="6" name="テキスト ボックス 5">
            <a:extLst>
              <a:ext uri="{FF2B5EF4-FFF2-40B4-BE49-F238E27FC236}">
                <a16:creationId xmlns:a16="http://schemas.microsoft.com/office/drawing/2014/main" id="{0A8E85AB-741B-595D-CA2C-B30D5719DB22}"/>
              </a:ext>
            </a:extLst>
          </p:cNvPr>
          <p:cNvSpPr txBox="1"/>
          <p:nvPr/>
        </p:nvSpPr>
        <p:spPr>
          <a:xfrm>
            <a:off x="698157" y="3906520"/>
            <a:ext cx="2951449" cy="584775"/>
          </a:xfrm>
          <a:prstGeom prst="rect">
            <a:avLst/>
          </a:prstGeom>
          <a:noFill/>
        </p:spPr>
        <p:txBody>
          <a:bodyPr wrap="none" rtlCol="0">
            <a:spAutoFit/>
          </a:bodyPr>
          <a:lstStyle/>
          <a:p>
            <a:r>
              <a:rPr kumimoji="1" lang="ja-JP" altLang="en-US" sz="3200">
                <a:solidFill>
                  <a:srgbClr val="FF0000"/>
                </a:solidFill>
              </a:rPr>
              <a:t>・</a:t>
            </a:r>
            <a:r>
              <a:rPr lang="en-US" altLang="ja-JP" sz="3200">
                <a:solidFill>
                  <a:srgbClr val="FF0000"/>
                </a:solidFill>
              </a:rPr>
              <a:t>vector</a:t>
            </a:r>
            <a:r>
              <a:rPr kumimoji="1" lang="en-US" altLang="ja-JP" sz="3200">
                <a:solidFill>
                  <a:srgbClr val="FF0000"/>
                </a:solidFill>
              </a:rPr>
              <a:t>(C++)</a:t>
            </a:r>
            <a:endParaRPr kumimoji="1" lang="ja-JP" altLang="en-US" sz="3200">
              <a:solidFill>
                <a:srgbClr val="FF0000"/>
              </a:solidFill>
            </a:endParaRPr>
          </a:p>
        </p:txBody>
      </p:sp>
    </p:spTree>
    <p:extLst>
      <p:ext uri="{BB962C8B-B14F-4D97-AF65-F5344CB8AC3E}">
        <p14:creationId xmlns:p14="http://schemas.microsoft.com/office/powerpoint/2010/main" val="3525899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a:solidFill>
                  <a:schemeClr val="tx1"/>
                </a:solidFill>
              </a:rPr>
              <a:t>while</a:t>
            </a:r>
            <a:r>
              <a:rPr lang="ja-JP" altLang="en-US" sz="4000" b="1">
                <a:solidFill>
                  <a:schemeClr val="tx1"/>
                </a:solidFill>
              </a:rPr>
              <a:t>文と</a:t>
            </a:r>
            <a:r>
              <a:rPr lang="en-US" altLang="ja-JP" sz="4000" b="1">
                <a:solidFill>
                  <a:schemeClr val="tx1"/>
                </a:solidFill>
              </a:rPr>
              <a:t>for</a:t>
            </a:r>
            <a:r>
              <a:rPr lang="ja-JP" altLang="en-US" sz="4000" b="1">
                <a:solidFill>
                  <a:schemeClr val="tx1"/>
                </a:solidFill>
              </a:rPr>
              <a:t>文の使い分け</a:t>
            </a:r>
            <a:endParaRPr kumimoji="1" lang="ja-JP" altLang="en-US" sz="4000" b="1">
              <a:solidFill>
                <a:schemeClr val="tx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4.4</a:t>
            </a:r>
            <a:endParaRPr kumimoji="1" lang="ja-JP" altLang="en-US" sz="3200" b="1"/>
          </a:p>
        </p:txBody>
      </p:sp>
      <p:sp>
        <p:nvSpPr>
          <p:cNvPr id="2" name="テキスト ボックス 1">
            <a:extLst>
              <a:ext uri="{FF2B5EF4-FFF2-40B4-BE49-F238E27FC236}">
                <a16:creationId xmlns:a16="http://schemas.microsoft.com/office/drawing/2014/main" id="{86466B70-23E3-AABC-3175-0C0831D907C1}"/>
              </a:ext>
            </a:extLst>
          </p:cNvPr>
          <p:cNvSpPr txBox="1"/>
          <p:nvPr/>
        </p:nvSpPr>
        <p:spPr>
          <a:xfrm>
            <a:off x="393357" y="3596640"/>
            <a:ext cx="5519460" cy="584775"/>
          </a:xfrm>
          <a:prstGeom prst="rect">
            <a:avLst/>
          </a:prstGeom>
          <a:noFill/>
        </p:spPr>
        <p:txBody>
          <a:bodyPr wrap="none" rtlCol="0">
            <a:spAutoFit/>
          </a:bodyPr>
          <a:lstStyle/>
          <a:p>
            <a:r>
              <a:rPr kumimoji="1" lang="ja-JP" altLang="en-US" sz="3200"/>
              <a:t>ループの回数が決まっている</a:t>
            </a:r>
          </a:p>
        </p:txBody>
      </p:sp>
      <p:cxnSp>
        <p:nvCxnSpPr>
          <p:cNvPr id="7" name="直線矢印コネクタ 6">
            <a:extLst>
              <a:ext uri="{FF2B5EF4-FFF2-40B4-BE49-F238E27FC236}">
                <a16:creationId xmlns:a16="http://schemas.microsoft.com/office/drawing/2014/main" id="{C85ECF42-DD73-57A1-CE38-CB8BC50A8259}"/>
              </a:ext>
            </a:extLst>
          </p:cNvPr>
          <p:cNvCxnSpPr>
            <a:cxnSpLocks/>
          </p:cNvCxnSpPr>
          <p:nvPr/>
        </p:nvCxnSpPr>
        <p:spPr>
          <a:xfrm>
            <a:off x="5912817" y="3860333"/>
            <a:ext cx="180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E1FE2DD-E704-94DC-69AA-07FA3B0DA8DF}"/>
              </a:ext>
            </a:extLst>
          </p:cNvPr>
          <p:cNvSpPr txBox="1"/>
          <p:nvPr/>
        </p:nvSpPr>
        <p:spPr>
          <a:xfrm>
            <a:off x="8249920" y="3596640"/>
            <a:ext cx="998991" cy="523220"/>
          </a:xfrm>
          <a:prstGeom prst="rect">
            <a:avLst/>
          </a:prstGeom>
          <a:noFill/>
        </p:spPr>
        <p:txBody>
          <a:bodyPr wrap="none" rtlCol="0">
            <a:spAutoFit/>
          </a:bodyPr>
          <a:lstStyle/>
          <a:p>
            <a:r>
              <a:rPr kumimoji="1" lang="en-US" altLang="ja-JP" sz="2800"/>
              <a:t>for</a:t>
            </a:r>
            <a:r>
              <a:rPr kumimoji="1" lang="ja-JP" altLang="en-US" sz="2800"/>
              <a:t>文</a:t>
            </a:r>
          </a:p>
        </p:txBody>
      </p:sp>
      <p:cxnSp>
        <p:nvCxnSpPr>
          <p:cNvPr id="13" name="カギ線コネクタ 12">
            <a:extLst>
              <a:ext uri="{FF2B5EF4-FFF2-40B4-BE49-F238E27FC236}">
                <a16:creationId xmlns:a16="http://schemas.microsoft.com/office/drawing/2014/main" id="{51F69E5C-591C-6179-4B37-82B25D433257}"/>
              </a:ext>
            </a:extLst>
          </p:cNvPr>
          <p:cNvCxnSpPr>
            <a:cxnSpLocks/>
          </p:cNvCxnSpPr>
          <p:nvPr/>
        </p:nvCxnSpPr>
        <p:spPr>
          <a:xfrm>
            <a:off x="5922821" y="3889027"/>
            <a:ext cx="1796625" cy="11503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637F6E-94DD-4CEC-3AA5-022DBC211916}"/>
              </a:ext>
            </a:extLst>
          </p:cNvPr>
          <p:cNvSpPr txBox="1"/>
          <p:nvPr/>
        </p:nvSpPr>
        <p:spPr>
          <a:xfrm>
            <a:off x="8249920" y="4777750"/>
            <a:ext cx="1420582" cy="523220"/>
          </a:xfrm>
          <a:prstGeom prst="rect">
            <a:avLst/>
          </a:prstGeom>
          <a:noFill/>
        </p:spPr>
        <p:txBody>
          <a:bodyPr wrap="none" rtlCol="0">
            <a:spAutoFit/>
          </a:bodyPr>
          <a:lstStyle/>
          <a:p>
            <a:r>
              <a:rPr kumimoji="1" lang="en-US" altLang="ja-JP" sz="2800"/>
              <a:t>while</a:t>
            </a:r>
            <a:r>
              <a:rPr kumimoji="1" lang="ja-JP" altLang="en-US" sz="2800"/>
              <a:t>文</a:t>
            </a:r>
          </a:p>
        </p:txBody>
      </p:sp>
      <p:sp>
        <p:nvSpPr>
          <p:cNvPr id="19" name="テキスト ボックス 18">
            <a:extLst>
              <a:ext uri="{FF2B5EF4-FFF2-40B4-BE49-F238E27FC236}">
                <a16:creationId xmlns:a16="http://schemas.microsoft.com/office/drawing/2014/main" id="{D77A0F80-6482-FC31-FEE9-2762432026E3}"/>
              </a:ext>
            </a:extLst>
          </p:cNvPr>
          <p:cNvSpPr txBox="1"/>
          <p:nvPr/>
        </p:nvSpPr>
        <p:spPr>
          <a:xfrm>
            <a:off x="6990080" y="3519695"/>
            <a:ext cx="543739" cy="369332"/>
          </a:xfrm>
          <a:prstGeom prst="rect">
            <a:avLst/>
          </a:prstGeom>
          <a:noFill/>
        </p:spPr>
        <p:txBody>
          <a:bodyPr wrap="none" rtlCol="0">
            <a:spAutoFit/>
          </a:bodyPr>
          <a:lstStyle/>
          <a:p>
            <a:r>
              <a:rPr kumimoji="1" lang="en-US" altLang="ja-JP"/>
              <a:t>yes</a:t>
            </a:r>
            <a:endParaRPr kumimoji="1" lang="ja-JP" altLang="en-US"/>
          </a:p>
        </p:txBody>
      </p:sp>
      <p:sp>
        <p:nvSpPr>
          <p:cNvPr id="20" name="テキスト ボックス 19">
            <a:extLst>
              <a:ext uri="{FF2B5EF4-FFF2-40B4-BE49-F238E27FC236}">
                <a16:creationId xmlns:a16="http://schemas.microsoft.com/office/drawing/2014/main" id="{1D5767B7-131B-EE11-3A92-CCDABFD27019}"/>
              </a:ext>
            </a:extLst>
          </p:cNvPr>
          <p:cNvSpPr txBox="1"/>
          <p:nvPr/>
        </p:nvSpPr>
        <p:spPr>
          <a:xfrm>
            <a:off x="7037368" y="4670028"/>
            <a:ext cx="449162" cy="369332"/>
          </a:xfrm>
          <a:prstGeom prst="rect">
            <a:avLst/>
          </a:prstGeom>
          <a:noFill/>
        </p:spPr>
        <p:txBody>
          <a:bodyPr wrap="square" rtlCol="0">
            <a:spAutoFit/>
          </a:bodyPr>
          <a:lstStyle/>
          <a:p>
            <a:r>
              <a:rPr kumimoji="1" lang="en-US" altLang="ja-JP"/>
              <a:t>no</a:t>
            </a:r>
            <a:endParaRPr kumimoji="1" lang="ja-JP" altLang="en-US"/>
          </a:p>
        </p:txBody>
      </p:sp>
    </p:spTree>
    <p:extLst>
      <p:ext uri="{BB962C8B-B14F-4D97-AF65-F5344CB8AC3E}">
        <p14:creationId xmlns:p14="http://schemas.microsoft.com/office/powerpoint/2010/main" val="280183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solidFill>
                  <a:srgbClr val="F8582E"/>
                </a:solidFill>
              </a:rPr>
              <a:t>C++</a:t>
            </a:r>
            <a:r>
              <a:rPr kumimoji="1" lang="ja-JP" altLang="en-US" sz="4000" b="1">
                <a:solidFill>
                  <a:srgbClr val="F8582E"/>
                </a:solidFill>
              </a:rPr>
              <a:t>の配列は</a:t>
            </a:r>
            <a:r>
              <a:rPr lang="en-US" altLang="ja-JP" sz="4000" b="1">
                <a:solidFill>
                  <a:srgbClr val="F8582E"/>
                </a:solidFill>
              </a:rPr>
              <a:t>vector</a:t>
            </a:r>
            <a:r>
              <a:rPr lang="ja-JP" altLang="en-US" sz="4000" b="1">
                <a:solidFill>
                  <a:srgbClr val="F8582E"/>
                </a:solidFill>
              </a:rPr>
              <a:t>を使う</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4.5</a:t>
            </a:r>
            <a:endParaRPr kumimoji="1" lang="ja-JP" altLang="en-US" sz="3200" b="1"/>
          </a:p>
        </p:txBody>
      </p:sp>
      <p:sp>
        <p:nvSpPr>
          <p:cNvPr id="2" name="テキスト ボックス 1">
            <a:extLst>
              <a:ext uri="{FF2B5EF4-FFF2-40B4-BE49-F238E27FC236}">
                <a16:creationId xmlns:a16="http://schemas.microsoft.com/office/drawing/2014/main" id="{9A0977E2-D6D6-580D-BB8B-3B77622B7B09}"/>
              </a:ext>
            </a:extLst>
          </p:cNvPr>
          <p:cNvSpPr txBox="1"/>
          <p:nvPr/>
        </p:nvSpPr>
        <p:spPr>
          <a:xfrm>
            <a:off x="698157" y="6488668"/>
            <a:ext cx="6082114" cy="369332"/>
          </a:xfrm>
          <a:prstGeom prst="rect">
            <a:avLst/>
          </a:prstGeom>
          <a:noFill/>
        </p:spPr>
        <p:txBody>
          <a:bodyPr wrap="none" rtlCol="0">
            <a:spAutoFit/>
          </a:bodyPr>
          <a:lstStyle/>
          <a:p>
            <a:r>
              <a:rPr kumimoji="1" lang="en" altLang="ja-JP">
                <a:hlinkClick r:id="rId2"/>
              </a:rPr>
              <a:t>https://cpprefjp.github.io/reference/vector/vector.html</a:t>
            </a:r>
            <a:endParaRPr kumimoji="1" lang="ja-JP" altLang="en-US"/>
          </a:p>
        </p:txBody>
      </p:sp>
      <p:sp>
        <p:nvSpPr>
          <p:cNvPr id="3" name="テキスト ボックス 2">
            <a:extLst>
              <a:ext uri="{FF2B5EF4-FFF2-40B4-BE49-F238E27FC236}">
                <a16:creationId xmlns:a16="http://schemas.microsoft.com/office/drawing/2014/main" id="{619A18BF-3B98-A924-17F7-C17255DC8208}"/>
              </a:ext>
            </a:extLst>
          </p:cNvPr>
          <p:cNvSpPr txBox="1"/>
          <p:nvPr/>
        </p:nvSpPr>
        <p:spPr>
          <a:xfrm>
            <a:off x="426720" y="6202958"/>
            <a:ext cx="1569660" cy="369332"/>
          </a:xfrm>
          <a:prstGeom prst="rect">
            <a:avLst/>
          </a:prstGeom>
          <a:noFill/>
        </p:spPr>
        <p:txBody>
          <a:bodyPr wrap="none" rtlCol="0">
            <a:spAutoFit/>
          </a:bodyPr>
          <a:lstStyle/>
          <a:p>
            <a:r>
              <a:rPr kumimoji="1" lang="ja-JP" altLang="en-US"/>
              <a:t>リファレンス</a:t>
            </a:r>
          </a:p>
        </p:txBody>
      </p:sp>
      <p:sp>
        <p:nvSpPr>
          <p:cNvPr id="8" name="テキスト ボックス 7">
            <a:extLst>
              <a:ext uri="{FF2B5EF4-FFF2-40B4-BE49-F238E27FC236}">
                <a16:creationId xmlns:a16="http://schemas.microsoft.com/office/drawing/2014/main" id="{E638A61B-3469-CC94-C440-36A37B59BAFC}"/>
              </a:ext>
            </a:extLst>
          </p:cNvPr>
          <p:cNvSpPr txBox="1"/>
          <p:nvPr/>
        </p:nvSpPr>
        <p:spPr>
          <a:xfrm>
            <a:off x="538480" y="5354320"/>
            <a:ext cx="2763898" cy="369332"/>
          </a:xfrm>
          <a:prstGeom prst="rect">
            <a:avLst/>
          </a:prstGeom>
          <a:noFill/>
        </p:spPr>
        <p:txBody>
          <a:bodyPr wrap="none" rtlCol="0">
            <a:spAutoFit/>
          </a:bodyPr>
          <a:lstStyle/>
          <a:p>
            <a:r>
              <a:rPr kumimoji="1" lang="en-US" altLang="ja-JP"/>
              <a:t>APG4b</a:t>
            </a:r>
            <a:r>
              <a:rPr kumimoji="1" lang="ja-JP" altLang="en-US"/>
              <a:t>で勉強がおすすめ</a:t>
            </a:r>
          </a:p>
        </p:txBody>
      </p:sp>
      <p:sp>
        <p:nvSpPr>
          <p:cNvPr id="9" name="テキスト ボックス 8">
            <a:extLst>
              <a:ext uri="{FF2B5EF4-FFF2-40B4-BE49-F238E27FC236}">
                <a16:creationId xmlns:a16="http://schemas.microsoft.com/office/drawing/2014/main" id="{8F77DA07-81C5-F895-7F74-27E8BC9647B3}"/>
              </a:ext>
            </a:extLst>
          </p:cNvPr>
          <p:cNvSpPr txBox="1"/>
          <p:nvPr/>
        </p:nvSpPr>
        <p:spPr>
          <a:xfrm>
            <a:off x="698157" y="5686306"/>
            <a:ext cx="5647700" cy="369332"/>
          </a:xfrm>
          <a:prstGeom prst="rect">
            <a:avLst/>
          </a:prstGeom>
          <a:noFill/>
        </p:spPr>
        <p:txBody>
          <a:bodyPr wrap="none" rtlCol="0">
            <a:spAutoFit/>
          </a:bodyPr>
          <a:lstStyle/>
          <a:p>
            <a:r>
              <a:rPr kumimoji="1" lang="en" altLang="ja-JP">
                <a:hlinkClick r:id="rId3"/>
              </a:rPr>
              <a:t>https://atcoder.jp/contests/apg4b/tasks/APG4b_n</a:t>
            </a:r>
            <a:endParaRPr kumimoji="1" lang="ja-JP" altLang="en-US"/>
          </a:p>
        </p:txBody>
      </p:sp>
      <p:sp>
        <p:nvSpPr>
          <p:cNvPr id="6" name="テキスト ボックス 5">
            <a:extLst>
              <a:ext uri="{FF2B5EF4-FFF2-40B4-BE49-F238E27FC236}">
                <a16:creationId xmlns:a16="http://schemas.microsoft.com/office/drawing/2014/main" id="{457F3EDD-CE81-072D-74DC-6D1C87B31AEA}"/>
              </a:ext>
            </a:extLst>
          </p:cNvPr>
          <p:cNvSpPr txBox="1"/>
          <p:nvPr/>
        </p:nvSpPr>
        <p:spPr>
          <a:xfrm>
            <a:off x="698157" y="1996523"/>
            <a:ext cx="9409948" cy="461665"/>
          </a:xfrm>
          <a:prstGeom prst="rect">
            <a:avLst/>
          </a:prstGeom>
          <a:noFill/>
        </p:spPr>
        <p:txBody>
          <a:bodyPr wrap="none" rtlCol="0">
            <a:spAutoFit/>
          </a:bodyPr>
          <a:lstStyle/>
          <a:p>
            <a:r>
              <a:rPr kumimoji="1" lang="en-US" altLang="ja-JP" sz="2400"/>
              <a:t>C++</a:t>
            </a:r>
            <a:r>
              <a:rPr kumimoji="1" lang="ja-JP" altLang="en-US" sz="2400"/>
              <a:t>の生配列はちょっと扱いづらいので</a:t>
            </a:r>
            <a:r>
              <a:rPr kumimoji="1" lang="en-US" altLang="ja-JP" sz="2400"/>
              <a:t>vector</a:t>
            </a:r>
            <a:r>
              <a:rPr kumimoji="1" lang="ja-JP" altLang="en-US" sz="2400"/>
              <a:t>を使うのがおすすめ</a:t>
            </a:r>
          </a:p>
        </p:txBody>
      </p:sp>
      <p:sp>
        <p:nvSpPr>
          <p:cNvPr id="7" name="テキスト ボックス 6">
            <a:extLst>
              <a:ext uri="{FF2B5EF4-FFF2-40B4-BE49-F238E27FC236}">
                <a16:creationId xmlns:a16="http://schemas.microsoft.com/office/drawing/2014/main" id="{0EAAB344-61EC-AD33-D777-5F654EAB4EF7}"/>
              </a:ext>
            </a:extLst>
          </p:cNvPr>
          <p:cNvSpPr txBox="1"/>
          <p:nvPr/>
        </p:nvSpPr>
        <p:spPr>
          <a:xfrm>
            <a:off x="8944303" y="2470103"/>
            <a:ext cx="2117887" cy="307777"/>
          </a:xfrm>
          <a:prstGeom prst="rect">
            <a:avLst/>
          </a:prstGeom>
          <a:noFill/>
        </p:spPr>
        <p:txBody>
          <a:bodyPr wrap="none" rtlCol="0">
            <a:spAutoFit/>
          </a:bodyPr>
          <a:lstStyle/>
          <a:p>
            <a:r>
              <a:rPr kumimoji="1" lang="en-US" altLang="ja-JP" sz="1400"/>
              <a:t>(</a:t>
            </a:r>
            <a:r>
              <a:rPr kumimoji="1" lang="ja-JP" altLang="en-US" sz="1400"/>
              <a:t>少なくとも競プロでは</a:t>
            </a:r>
            <a:r>
              <a:rPr kumimoji="1" lang="en-US" altLang="ja-JP" sz="1400"/>
              <a:t>)</a:t>
            </a:r>
            <a:endParaRPr kumimoji="1" lang="ja-JP" altLang="en-US" sz="1400"/>
          </a:p>
        </p:txBody>
      </p:sp>
      <p:sp>
        <p:nvSpPr>
          <p:cNvPr id="10" name="テキスト ボックス 9">
            <a:extLst>
              <a:ext uri="{FF2B5EF4-FFF2-40B4-BE49-F238E27FC236}">
                <a16:creationId xmlns:a16="http://schemas.microsoft.com/office/drawing/2014/main" id="{975342F8-1C23-C0D5-9AB9-545C258EFE9E}"/>
              </a:ext>
            </a:extLst>
          </p:cNvPr>
          <p:cNvSpPr txBox="1"/>
          <p:nvPr/>
        </p:nvSpPr>
        <p:spPr>
          <a:xfrm>
            <a:off x="538480" y="4721235"/>
            <a:ext cx="1210588" cy="400110"/>
          </a:xfrm>
          <a:prstGeom prst="rect">
            <a:avLst/>
          </a:prstGeom>
          <a:noFill/>
        </p:spPr>
        <p:txBody>
          <a:bodyPr wrap="none" rtlCol="0">
            <a:spAutoFit/>
          </a:bodyPr>
          <a:lstStyle/>
          <a:p>
            <a:r>
              <a:rPr kumimoji="1" lang="ja-JP" altLang="en-US" sz="2000"/>
              <a:t>良い資料</a:t>
            </a:r>
          </a:p>
        </p:txBody>
      </p:sp>
    </p:spTree>
    <p:extLst>
      <p:ext uri="{BB962C8B-B14F-4D97-AF65-F5344CB8AC3E}">
        <p14:creationId xmlns:p14="http://schemas.microsoft.com/office/powerpoint/2010/main" val="1065801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類題など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4.6</a:t>
            </a:r>
            <a:endParaRPr kumimoji="1" lang="ja-JP" altLang="en-US" sz="3200" b="1"/>
          </a:p>
        </p:txBody>
      </p:sp>
      <p:sp>
        <p:nvSpPr>
          <p:cNvPr id="6" name="テキスト ボックス 5">
            <a:extLst>
              <a:ext uri="{FF2B5EF4-FFF2-40B4-BE49-F238E27FC236}">
                <a16:creationId xmlns:a16="http://schemas.microsoft.com/office/drawing/2014/main" id="{457F3EDD-CE81-072D-74DC-6D1C87B31AEA}"/>
              </a:ext>
            </a:extLst>
          </p:cNvPr>
          <p:cNvSpPr txBox="1"/>
          <p:nvPr/>
        </p:nvSpPr>
        <p:spPr>
          <a:xfrm>
            <a:off x="698157" y="1996523"/>
            <a:ext cx="800219" cy="461665"/>
          </a:xfrm>
          <a:prstGeom prst="rect">
            <a:avLst/>
          </a:prstGeom>
          <a:noFill/>
        </p:spPr>
        <p:txBody>
          <a:bodyPr wrap="none" rtlCol="0">
            <a:spAutoFit/>
          </a:bodyPr>
          <a:lstStyle/>
          <a:p>
            <a:r>
              <a:rPr kumimoji="1" lang="ja-JP" altLang="en-US" sz="2400"/>
              <a:t>類題</a:t>
            </a:r>
          </a:p>
        </p:txBody>
      </p:sp>
      <p:sp>
        <p:nvSpPr>
          <p:cNvPr id="11" name="テキスト ボックス 10">
            <a:extLst>
              <a:ext uri="{FF2B5EF4-FFF2-40B4-BE49-F238E27FC236}">
                <a16:creationId xmlns:a16="http://schemas.microsoft.com/office/drawing/2014/main" id="{D9C11F67-3137-94AF-10A3-F26217CCFE5B}"/>
              </a:ext>
            </a:extLst>
          </p:cNvPr>
          <p:cNvSpPr txBox="1"/>
          <p:nvPr/>
        </p:nvSpPr>
        <p:spPr>
          <a:xfrm>
            <a:off x="698157" y="2687503"/>
            <a:ext cx="2682337" cy="369332"/>
          </a:xfrm>
          <a:prstGeom prst="rect">
            <a:avLst/>
          </a:prstGeom>
          <a:noFill/>
        </p:spPr>
        <p:txBody>
          <a:bodyPr wrap="none" rtlCol="0">
            <a:spAutoFit/>
          </a:bodyPr>
          <a:lstStyle/>
          <a:p>
            <a:r>
              <a:rPr lang="en" altLang="ja-JP" b="0" i="0">
                <a:effectLst/>
                <a:latin typeface="YakuHanJPs"/>
                <a:hlinkClick r:id="rId2"/>
              </a:rPr>
              <a:t>ABC 068 B - Break Number</a:t>
            </a:r>
            <a:endParaRPr kumimoji="1" lang="ja-JP" altLang="en-US"/>
          </a:p>
        </p:txBody>
      </p:sp>
      <p:sp>
        <p:nvSpPr>
          <p:cNvPr id="12" name="テキスト ボックス 11">
            <a:extLst>
              <a:ext uri="{FF2B5EF4-FFF2-40B4-BE49-F238E27FC236}">
                <a16:creationId xmlns:a16="http://schemas.microsoft.com/office/drawing/2014/main" id="{9FC3C357-7B89-DA3B-254C-71C604831DF1}"/>
              </a:ext>
            </a:extLst>
          </p:cNvPr>
          <p:cNvSpPr txBox="1"/>
          <p:nvPr/>
        </p:nvSpPr>
        <p:spPr>
          <a:xfrm>
            <a:off x="4081670" y="2687503"/>
            <a:ext cx="2441694" cy="369332"/>
          </a:xfrm>
          <a:prstGeom prst="rect">
            <a:avLst/>
          </a:prstGeom>
          <a:noFill/>
        </p:spPr>
        <p:txBody>
          <a:bodyPr wrap="none" rtlCol="0">
            <a:spAutoFit/>
          </a:bodyPr>
          <a:lstStyle/>
          <a:p>
            <a:r>
              <a:rPr kumimoji="1" lang="en-US" altLang="ja-JP"/>
              <a:t>(</a:t>
            </a:r>
            <a:r>
              <a:rPr kumimoji="1" lang="ja-JP" altLang="en-US"/>
              <a:t>似たような問題です</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2595FD38-F73E-8C71-030C-412905EEA2E4}"/>
              </a:ext>
            </a:extLst>
          </p:cNvPr>
          <p:cNvSpPr txBox="1"/>
          <p:nvPr/>
        </p:nvSpPr>
        <p:spPr>
          <a:xfrm>
            <a:off x="745416" y="3325085"/>
            <a:ext cx="3297378" cy="369332"/>
          </a:xfrm>
          <a:prstGeom prst="rect">
            <a:avLst/>
          </a:prstGeom>
          <a:noFill/>
        </p:spPr>
        <p:txBody>
          <a:bodyPr wrap="none" rtlCol="0">
            <a:spAutoFit/>
          </a:bodyPr>
          <a:lstStyle/>
          <a:p>
            <a:r>
              <a:rPr lang="en" altLang="ja-JP" b="0" i="0">
                <a:effectLst/>
                <a:latin typeface="YakuHanJPs"/>
                <a:hlinkClick r:id="rId3"/>
              </a:rPr>
              <a:t>ABC 102 B - Maximum Difference</a:t>
            </a:r>
            <a:endParaRPr kumimoji="1" lang="ja-JP" altLang="en-US"/>
          </a:p>
        </p:txBody>
      </p:sp>
      <p:sp>
        <p:nvSpPr>
          <p:cNvPr id="14" name="テキスト ボックス 13">
            <a:extLst>
              <a:ext uri="{FF2B5EF4-FFF2-40B4-BE49-F238E27FC236}">
                <a16:creationId xmlns:a16="http://schemas.microsoft.com/office/drawing/2014/main" id="{AF3B84C8-6640-78F3-894C-691D269B3835}"/>
              </a:ext>
            </a:extLst>
          </p:cNvPr>
          <p:cNvSpPr txBox="1"/>
          <p:nvPr/>
        </p:nvSpPr>
        <p:spPr>
          <a:xfrm>
            <a:off x="4136326" y="3325085"/>
            <a:ext cx="3114955" cy="369332"/>
          </a:xfrm>
          <a:prstGeom prst="rect">
            <a:avLst/>
          </a:prstGeom>
          <a:noFill/>
        </p:spPr>
        <p:txBody>
          <a:bodyPr wrap="none" rtlCol="0">
            <a:spAutoFit/>
          </a:bodyPr>
          <a:lstStyle/>
          <a:p>
            <a:r>
              <a:rPr kumimoji="1" lang="en-US" altLang="ja-JP"/>
              <a:t>(for </a:t>
            </a:r>
            <a:r>
              <a:rPr kumimoji="1" lang="ja-JP" altLang="en-US"/>
              <a:t>文</a:t>
            </a:r>
            <a:r>
              <a:rPr kumimoji="1" lang="en-US" altLang="ja-JP"/>
              <a:t> 1</a:t>
            </a:r>
            <a:r>
              <a:rPr kumimoji="1" lang="ja-JP" altLang="en-US"/>
              <a:t>回でもできますか</a:t>
            </a:r>
            <a:r>
              <a:rPr kumimoji="1" lang="en-US" altLang="ja-JP"/>
              <a:t>?)</a:t>
            </a:r>
            <a:endParaRPr kumimoji="1" lang="ja-JP" altLang="en-US"/>
          </a:p>
        </p:txBody>
      </p:sp>
      <p:sp>
        <p:nvSpPr>
          <p:cNvPr id="16" name="テキスト ボックス 15">
            <a:extLst>
              <a:ext uri="{FF2B5EF4-FFF2-40B4-BE49-F238E27FC236}">
                <a16:creationId xmlns:a16="http://schemas.microsoft.com/office/drawing/2014/main" id="{D32CBFA6-09F2-835D-FD36-0FB2C0FA079D}"/>
              </a:ext>
            </a:extLst>
          </p:cNvPr>
          <p:cNvSpPr txBox="1"/>
          <p:nvPr/>
        </p:nvSpPr>
        <p:spPr>
          <a:xfrm>
            <a:off x="745416" y="4055432"/>
            <a:ext cx="2090549" cy="369332"/>
          </a:xfrm>
          <a:prstGeom prst="rect">
            <a:avLst/>
          </a:prstGeom>
          <a:noFill/>
        </p:spPr>
        <p:txBody>
          <a:bodyPr wrap="square">
            <a:spAutoFit/>
          </a:bodyPr>
          <a:lstStyle/>
          <a:p>
            <a:r>
              <a:rPr lang="en" altLang="ja-JP" b="0" i="0" u="none" strike="noStrike">
                <a:effectLst/>
                <a:latin typeface="YakuHanJPs"/>
                <a:hlinkClick r:id="rId4"/>
              </a:rPr>
              <a:t>ABC 113 B - Palace</a:t>
            </a:r>
            <a:endParaRPr lang="ja-JP" altLang="en-US"/>
          </a:p>
        </p:txBody>
      </p:sp>
      <p:sp>
        <p:nvSpPr>
          <p:cNvPr id="17" name="テキスト ボックス 16">
            <a:extLst>
              <a:ext uri="{FF2B5EF4-FFF2-40B4-BE49-F238E27FC236}">
                <a16:creationId xmlns:a16="http://schemas.microsoft.com/office/drawing/2014/main" id="{D14FEA73-3F85-0D1F-683A-15753ECA7C23}"/>
              </a:ext>
            </a:extLst>
          </p:cNvPr>
          <p:cNvSpPr txBox="1"/>
          <p:nvPr/>
        </p:nvSpPr>
        <p:spPr>
          <a:xfrm>
            <a:off x="4136326" y="4055432"/>
            <a:ext cx="3703258" cy="369332"/>
          </a:xfrm>
          <a:prstGeom prst="rect">
            <a:avLst/>
          </a:prstGeom>
          <a:noFill/>
        </p:spPr>
        <p:txBody>
          <a:bodyPr wrap="none" rtlCol="0">
            <a:spAutoFit/>
          </a:bodyPr>
          <a:lstStyle/>
          <a:p>
            <a:r>
              <a:rPr kumimoji="1" lang="en-US" altLang="ja-JP"/>
              <a:t>(</a:t>
            </a:r>
            <a:r>
              <a:rPr kumimoji="1" lang="ja-JP" altLang="en-US"/>
              <a:t>最小になる</a:t>
            </a:r>
            <a:r>
              <a:rPr kumimoji="1" lang="en-US" altLang="ja-JP"/>
              <a:t>index</a:t>
            </a:r>
            <a:r>
              <a:rPr kumimoji="1" lang="ja-JP" altLang="en-US"/>
              <a:t>を求めましょう</a:t>
            </a:r>
            <a:r>
              <a:rPr kumimoji="1" lang="en-US" altLang="ja-JP"/>
              <a:t>)</a:t>
            </a:r>
            <a:endParaRPr kumimoji="1" lang="ja-JP" altLang="en-US"/>
          </a:p>
        </p:txBody>
      </p:sp>
      <p:sp>
        <p:nvSpPr>
          <p:cNvPr id="18" name="テキスト ボックス 17">
            <a:extLst>
              <a:ext uri="{FF2B5EF4-FFF2-40B4-BE49-F238E27FC236}">
                <a16:creationId xmlns:a16="http://schemas.microsoft.com/office/drawing/2014/main" id="{1F8F9DA7-83AA-7E9E-5E11-EDD9657B16BF}"/>
              </a:ext>
            </a:extLst>
          </p:cNvPr>
          <p:cNvSpPr txBox="1"/>
          <p:nvPr/>
        </p:nvSpPr>
        <p:spPr>
          <a:xfrm>
            <a:off x="745416" y="4799378"/>
            <a:ext cx="646331" cy="369332"/>
          </a:xfrm>
          <a:prstGeom prst="rect">
            <a:avLst/>
          </a:prstGeom>
          <a:noFill/>
        </p:spPr>
        <p:txBody>
          <a:bodyPr wrap="none" rtlCol="0">
            <a:spAutoFit/>
          </a:bodyPr>
          <a:lstStyle/>
          <a:p>
            <a:r>
              <a:rPr kumimoji="1" lang="ja-JP" altLang="en-US"/>
              <a:t>参考</a:t>
            </a:r>
          </a:p>
        </p:txBody>
      </p:sp>
      <p:sp>
        <p:nvSpPr>
          <p:cNvPr id="19" name="テキスト ボックス 18">
            <a:extLst>
              <a:ext uri="{FF2B5EF4-FFF2-40B4-BE49-F238E27FC236}">
                <a16:creationId xmlns:a16="http://schemas.microsoft.com/office/drawing/2014/main" id="{1F419B2C-0F8A-BEAB-DFCD-E95227DF37C4}"/>
              </a:ext>
            </a:extLst>
          </p:cNvPr>
          <p:cNvSpPr txBox="1"/>
          <p:nvPr/>
        </p:nvSpPr>
        <p:spPr>
          <a:xfrm>
            <a:off x="745416" y="5358658"/>
            <a:ext cx="1226618" cy="369332"/>
          </a:xfrm>
          <a:prstGeom prst="rect">
            <a:avLst/>
          </a:prstGeom>
          <a:noFill/>
        </p:spPr>
        <p:txBody>
          <a:bodyPr wrap="none" rtlCol="0">
            <a:spAutoFit/>
          </a:bodyPr>
          <a:lstStyle/>
          <a:p>
            <a:r>
              <a:rPr kumimoji="1" lang="en-US" altLang="ja-JP"/>
              <a:t>c++ for</a:t>
            </a:r>
            <a:r>
              <a:rPr kumimoji="1" lang="ja-JP" altLang="en-US"/>
              <a:t>文</a:t>
            </a:r>
          </a:p>
        </p:txBody>
      </p:sp>
      <p:sp>
        <p:nvSpPr>
          <p:cNvPr id="20" name="テキスト ボックス 19">
            <a:extLst>
              <a:ext uri="{FF2B5EF4-FFF2-40B4-BE49-F238E27FC236}">
                <a16:creationId xmlns:a16="http://schemas.microsoft.com/office/drawing/2014/main" id="{8E8CAC80-E404-DF83-F0FB-9746802630C7}"/>
              </a:ext>
            </a:extLst>
          </p:cNvPr>
          <p:cNvSpPr txBox="1"/>
          <p:nvPr/>
        </p:nvSpPr>
        <p:spPr>
          <a:xfrm>
            <a:off x="2161914" y="5358658"/>
            <a:ext cx="3140603" cy="369332"/>
          </a:xfrm>
          <a:prstGeom prst="rect">
            <a:avLst/>
          </a:prstGeom>
          <a:noFill/>
        </p:spPr>
        <p:txBody>
          <a:bodyPr wrap="none" rtlCol="0">
            <a:spAutoFit/>
          </a:bodyPr>
          <a:lstStyle/>
          <a:p>
            <a:r>
              <a:rPr lang="en" altLang="ja-JP" b="0" i="0" u="none" strike="noStrike">
                <a:solidFill>
                  <a:srgbClr val="337AB7"/>
                </a:solidFill>
                <a:effectLst/>
                <a:latin typeface="Lato" panose="020F0502020204030203" pitchFamily="34" charset="0"/>
                <a:hlinkClick r:id="rId5"/>
              </a:rPr>
              <a:t>1.11.for</a:t>
            </a:r>
            <a:r>
              <a:rPr lang="ja-JP" altLang="en-US" b="0" i="0" u="none" strike="noStrike">
                <a:solidFill>
                  <a:srgbClr val="337AB7"/>
                </a:solidFill>
                <a:effectLst/>
                <a:latin typeface="Lato" panose="020F0502020204030203" pitchFamily="34" charset="0"/>
                <a:hlinkClick r:id="rId5"/>
              </a:rPr>
              <a:t>文・</a:t>
            </a:r>
            <a:r>
              <a:rPr lang="en" altLang="ja-JP" b="0" i="0" u="none" strike="noStrike">
                <a:solidFill>
                  <a:srgbClr val="337AB7"/>
                </a:solidFill>
                <a:effectLst/>
                <a:latin typeface="Lato" panose="020F0502020204030203" pitchFamily="34" charset="0"/>
                <a:hlinkClick r:id="rId5"/>
              </a:rPr>
              <a:t>break</a:t>
            </a:r>
            <a:r>
              <a:rPr lang="ja-JP" altLang="en" b="0" i="0" u="none" strike="noStrike">
                <a:solidFill>
                  <a:srgbClr val="337AB7"/>
                </a:solidFill>
                <a:effectLst/>
                <a:latin typeface="Lato" panose="020F0502020204030203" pitchFamily="34" charset="0"/>
                <a:hlinkClick r:id="rId5"/>
              </a:rPr>
              <a:t>・</a:t>
            </a:r>
            <a:r>
              <a:rPr lang="en" altLang="ja-JP" b="0" i="0" u="none" strike="noStrike">
                <a:solidFill>
                  <a:srgbClr val="337AB7"/>
                </a:solidFill>
                <a:effectLst/>
                <a:latin typeface="Lato" panose="020F0502020204030203" pitchFamily="34" charset="0"/>
                <a:hlinkClick r:id="rId5"/>
              </a:rPr>
              <a:t>continue</a:t>
            </a:r>
            <a:endParaRPr kumimoji="1" lang="ja-JP" altLang="en-US"/>
          </a:p>
        </p:txBody>
      </p:sp>
      <p:sp>
        <p:nvSpPr>
          <p:cNvPr id="21" name="テキスト ボックス 20">
            <a:extLst>
              <a:ext uri="{FF2B5EF4-FFF2-40B4-BE49-F238E27FC236}">
                <a16:creationId xmlns:a16="http://schemas.microsoft.com/office/drawing/2014/main" id="{79537F0F-8E38-0D57-E6F4-71C482DC726F}"/>
              </a:ext>
            </a:extLst>
          </p:cNvPr>
          <p:cNvSpPr txBox="1"/>
          <p:nvPr/>
        </p:nvSpPr>
        <p:spPr>
          <a:xfrm>
            <a:off x="1223986" y="5830426"/>
            <a:ext cx="979755" cy="369332"/>
          </a:xfrm>
          <a:prstGeom prst="rect">
            <a:avLst/>
          </a:prstGeom>
          <a:noFill/>
        </p:spPr>
        <p:txBody>
          <a:bodyPr wrap="none" rtlCol="0">
            <a:spAutoFit/>
          </a:bodyPr>
          <a:lstStyle/>
          <a:p>
            <a:r>
              <a:rPr kumimoji="1" lang="en-US" altLang="ja-JP"/>
              <a:t>while</a:t>
            </a:r>
            <a:r>
              <a:rPr kumimoji="1" lang="ja-JP" altLang="en-US"/>
              <a:t>文</a:t>
            </a:r>
          </a:p>
        </p:txBody>
      </p:sp>
      <p:sp>
        <p:nvSpPr>
          <p:cNvPr id="26" name="テキスト ボックス 25">
            <a:extLst>
              <a:ext uri="{FF2B5EF4-FFF2-40B4-BE49-F238E27FC236}">
                <a16:creationId xmlns:a16="http://schemas.microsoft.com/office/drawing/2014/main" id="{8E3A54C7-1F82-18E4-FB1A-2F6F8CE9F2FA}"/>
              </a:ext>
            </a:extLst>
          </p:cNvPr>
          <p:cNvSpPr txBox="1"/>
          <p:nvPr/>
        </p:nvSpPr>
        <p:spPr>
          <a:xfrm>
            <a:off x="2176356" y="5800871"/>
            <a:ext cx="1470274" cy="369332"/>
          </a:xfrm>
          <a:prstGeom prst="rect">
            <a:avLst/>
          </a:prstGeom>
          <a:noFill/>
        </p:spPr>
        <p:txBody>
          <a:bodyPr wrap="none" rtlCol="0">
            <a:spAutoFit/>
          </a:bodyPr>
          <a:lstStyle/>
          <a:p>
            <a:r>
              <a:rPr lang="en" altLang="ja-JP" b="0" i="0" u="sng">
                <a:solidFill>
                  <a:srgbClr val="23527C"/>
                </a:solidFill>
                <a:effectLst/>
                <a:latin typeface="Lato" panose="020F0502020204030203" pitchFamily="34" charset="0"/>
                <a:hlinkClick r:id="rId6"/>
              </a:rPr>
              <a:t>1.10.while</a:t>
            </a:r>
            <a:r>
              <a:rPr lang="ja-JP" altLang="en-US" b="0" i="0" u="sng">
                <a:solidFill>
                  <a:srgbClr val="23527C"/>
                </a:solidFill>
                <a:effectLst/>
                <a:latin typeface="Lato" panose="020F0502020204030203" pitchFamily="34" charset="0"/>
                <a:hlinkClick r:id="rId6"/>
              </a:rPr>
              <a:t>文</a:t>
            </a:r>
            <a:endParaRPr kumimoji="1" lang="ja-JP" altLang="en-US"/>
          </a:p>
        </p:txBody>
      </p:sp>
    </p:spTree>
    <p:extLst>
      <p:ext uri="{BB962C8B-B14F-4D97-AF65-F5344CB8AC3E}">
        <p14:creationId xmlns:p14="http://schemas.microsoft.com/office/powerpoint/2010/main" val="2733184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970049" y="2730062"/>
            <a:ext cx="8251902"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t>5. ABC087B - Coins</a:t>
            </a:r>
            <a:endParaRPr kumimoji="1" lang="ja-JP" altLang="en-US" sz="4000" b="1"/>
          </a:p>
        </p:txBody>
      </p:sp>
    </p:spTree>
    <p:extLst>
      <p:ext uri="{BB962C8B-B14F-4D97-AF65-F5344CB8AC3E}">
        <p14:creationId xmlns:p14="http://schemas.microsoft.com/office/powerpoint/2010/main" val="2328274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5</a:t>
            </a:r>
            <a:endParaRPr kumimoji="1" lang="ja-JP" altLang="en-US" sz="3200" b="1"/>
          </a:p>
        </p:txBody>
      </p:sp>
      <p:sp>
        <p:nvSpPr>
          <p:cNvPr id="2" name="テキスト ボックス 1">
            <a:extLst>
              <a:ext uri="{FF2B5EF4-FFF2-40B4-BE49-F238E27FC236}">
                <a16:creationId xmlns:a16="http://schemas.microsoft.com/office/drawing/2014/main" id="{10C04C82-CB75-3A80-0CFB-584B37551B76}"/>
              </a:ext>
            </a:extLst>
          </p:cNvPr>
          <p:cNvSpPr txBox="1"/>
          <p:nvPr/>
        </p:nvSpPr>
        <p:spPr>
          <a:xfrm>
            <a:off x="558800" y="1615440"/>
            <a:ext cx="1261884" cy="523220"/>
          </a:xfrm>
          <a:prstGeom prst="rect">
            <a:avLst/>
          </a:prstGeom>
          <a:noFill/>
        </p:spPr>
        <p:txBody>
          <a:bodyPr wrap="none" rtlCol="0">
            <a:spAutoFit/>
          </a:bodyPr>
          <a:lstStyle/>
          <a:p>
            <a:r>
              <a:rPr kumimoji="1" lang="ja-JP" altLang="en-US" sz="2800"/>
              <a:t>解き方</a:t>
            </a:r>
            <a:endParaRPr kumimoji="1" lang="en-US" altLang="ja-JP" sz="2800"/>
          </a:p>
        </p:txBody>
      </p:sp>
      <p:sp>
        <p:nvSpPr>
          <p:cNvPr id="3" name="テキスト ボックス 2">
            <a:extLst>
              <a:ext uri="{FF2B5EF4-FFF2-40B4-BE49-F238E27FC236}">
                <a16:creationId xmlns:a16="http://schemas.microsoft.com/office/drawing/2014/main" id="{7E2CD1DC-A273-E9FD-AEA5-B147EFFD8CDB}"/>
              </a:ext>
            </a:extLst>
          </p:cNvPr>
          <p:cNvSpPr txBox="1"/>
          <p:nvPr/>
        </p:nvSpPr>
        <p:spPr>
          <a:xfrm>
            <a:off x="873760" y="2385664"/>
            <a:ext cx="1620957" cy="523220"/>
          </a:xfrm>
          <a:prstGeom prst="rect">
            <a:avLst/>
          </a:prstGeom>
          <a:noFill/>
        </p:spPr>
        <p:txBody>
          <a:bodyPr wrap="none" rtlCol="0">
            <a:spAutoFit/>
          </a:bodyPr>
          <a:lstStyle/>
          <a:p>
            <a:r>
              <a:rPr lang="ja-JP" altLang="en-US" sz="2800"/>
              <a:t>・</a:t>
            </a:r>
            <a:r>
              <a:rPr kumimoji="1" lang="ja-JP" altLang="en-US" sz="2800"/>
              <a:t>全探索</a:t>
            </a:r>
          </a:p>
        </p:txBody>
      </p:sp>
      <p:sp>
        <p:nvSpPr>
          <p:cNvPr id="6" name="テキスト ボックス 5">
            <a:extLst>
              <a:ext uri="{FF2B5EF4-FFF2-40B4-BE49-F238E27FC236}">
                <a16:creationId xmlns:a16="http://schemas.microsoft.com/office/drawing/2014/main" id="{E9BB16DA-553A-BEBC-0901-9098708636B0}"/>
              </a:ext>
            </a:extLst>
          </p:cNvPr>
          <p:cNvSpPr txBox="1"/>
          <p:nvPr/>
        </p:nvSpPr>
        <p:spPr>
          <a:xfrm>
            <a:off x="1189742" y="3126448"/>
            <a:ext cx="10068782" cy="2339102"/>
          </a:xfrm>
          <a:prstGeom prst="rect">
            <a:avLst/>
          </a:prstGeom>
          <a:noFill/>
        </p:spPr>
        <p:txBody>
          <a:bodyPr wrap="none" rtlCol="0">
            <a:spAutoFit/>
          </a:bodyPr>
          <a:lstStyle/>
          <a:p>
            <a:r>
              <a:rPr kumimoji="1" lang="en-US" altLang="ja-JP" sz="2800"/>
              <a:t>500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A </a:t>
            </a:r>
            <a:r>
              <a:rPr kumimoji="1" lang="ja-JP" altLang="en-US" sz="2800"/>
              <a:t>枚の場合 </a:t>
            </a:r>
            <a:r>
              <a:rPr kumimoji="1" lang="en-US" altLang="ja-JP" sz="2800"/>
              <a:t>(</a:t>
            </a:r>
            <a:r>
              <a:rPr kumimoji="1" lang="en" altLang="ja-JP" sz="2800">
                <a:highlight>
                  <a:srgbClr val="FFFF00"/>
                </a:highlight>
              </a:rPr>
              <a:t>A + 1 </a:t>
            </a:r>
            <a:r>
              <a:rPr kumimoji="1" lang="ja-JP" altLang="en-US" sz="2800"/>
              <a:t>通り</a:t>
            </a:r>
            <a:r>
              <a:rPr kumimoji="1" lang="en-US" altLang="ja-JP" sz="2800"/>
              <a:t>)</a:t>
            </a:r>
          </a:p>
          <a:p>
            <a:endParaRPr kumimoji="1" lang="en-US" altLang="ja-JP" sz="1600"/>
          </a:p>
          <a:p>
            <a:r>
              <a:rPr kumimoji="1" lang="en-US" altLang="ja-JP" sz="2800"/>
              <a:t>100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B </a:t>
            </a:r>
            <a:r>
              <a:rPr kumimoji="1" lang="ja-JP" altLang="en-US" sz="2800"/>
              <a:t>枚の場合 </a:t>
            </a:r>
            <a:r>
              <a:rPr kumimoji="1" lang="en-US" altLang="ja-JP" sz="2800"/>
              <a:t>(</a:t>
            </a:r>
            <a:r>
              <a:rPr kumimoji="1" lang="en" altLang="ja-JP" sz="2800">
                <a:highlight>
                  <a:srgbClr val="FFFF00"/>
                </a:highlight>
              </a:rPr>
              <a:t>B + 1 </a:t>
            </a:r>
            <a:r>
              <a:rPr kumimoji="1" lang="ja-JP" altLang="en-US" sz="2800"/>
              <a:t>通り</a:t>
            </a:r>
            <a:r>
              <a:rPr kumimoji="1" lang="en-US" altLang="ja-JP" sz="2800"/>
              <a:t>)</a:t>
            </a:r>
          </a:p>
          <a:p>
            <a:endParaRPr kumimoji="1" lang="en-US" altLang="ja-JP"/>
          </a:p>
          <a:p>
            <a:r>
              <a:rPr kumimoji="1" lang="en-US" altLang="ja-JP" sz="2800"/>
              <a:t>50 </a:t>
            </a:r>
            <a:r>
              <a:rPr kumimoji="1" lang="ja-JP" altLang="en-US" sz="2800"/>
              <a:t>円玉</a:t>
            </a:r>
            <a:r>
              <a:rPr kumimoji="1" lang="en-US" altLang="ja-JP" sz="2800"/>
              <a:t>  </a:t>
            </a:r>
            <a:r>
              <a:rPr kumimoji="1" lang="ja-JP" altLang="en-US" sz="2800"/>
              <a:t>が </a:t>
            </a:r>
            <a:r>
              <a:rPr kumimoji="1" lang="en-US" altLang="ja-JP" sz="2800"/>
              <a:t>0 </a:t>
            </a:r>
            <a:r>
              <a:rPr kumimoji="1" lang="ja-JP" altLang="en-US" sz="2800"/>
              <a:t>枚 </a:t>
            </a:r>
            <a:r>
              <a:rPr kumimoji="1" lang="en-US" altLang="ja-JP" sz="2800"/>
              <a:t>〜 </a:t>
            </a:r>
            <a:r>
              <a:rPr kumimoji="1" lang="en" altLang="ja-JP" sz="2800"/>
              <a:t>C </a:t>
            </a:r>
            <a:r>
              <a:rPr kumimoji="1" lang="ja-JP" altLang="en-US" sz="2800"/>
              <a:t>枚の場合 </a:t>
            </a:r>
            <a:r>
              <a:rPr kumimoji="1" lang="en-US" altLang="ja-JP" sz="2800"/>
              <a:t>(</a:t>
            </a:r>
            <a:r>
              <a:rPr kumimoji="1" lang="en" altLang="ja-JP" sz="2800">
                <a:highlight>
                  <a:srgbClr val="FFFF00"/>
                </a:highlight>
              </a:rPr>
              <a:t>C + 1 </a:t>
            </a:r>
            <a:r>
              <a:rPr kumimoji="1" lang="ja-JP" altLang="en-US" sz="2800"/>
              <a:t>通り</a:t>
            </a:r>
            <a:r>
              <a:rPr kumimoji="1" lang="en-US" altLang="ja-JP" sz="2800"/>
              <a:t>) </a:t>
            </a:r>
            <a:r>
              <a:rPr kumimoji="1" lang="ja-JP" altLang="en-US" sz="2800"/>
              <a:t>をすべて調べる</a:t>
            </a:r>
            <a:endParaRPr kumimoji="1" lang="en-US" altLang="ja-JP" sz="2800"/>
          </a:p>
          <a:p>
            <a:endParaRPr kumimoji="1" lang="ja-JP" altLang="en-US" sz="2800"/>
          </a:p>
        </p:txBody>
      </p:sp>
      <p:sp>
        <p:nvSpPr>
          <p:cNvPr id="7" name="テキスト ボックス 6">
            <a:extLst>
              <a:ext uri="{FF2B5EF4-FFF2-40B4-BE49-F238E27FC236}">
                <a16:creationId xmlns:a16="http://schemas.microsoft.com/office/drawing/2014/main" id="{602E6CC0-42BF-AB1F-FFDE-AEBEDEFD2D37}"/>
              </a:ext>
            </a:extLst>
          </p:cNvPr>
          <p:cNvSpPr txBox="1"/>
          <p:nvPr/>
        </p:nvSpPr>
        <p:spPr>
          <a:xfrm>
            <a:off x="6794157" y="5465550"/>
            <a:ext cx="3082895" cy="369332"/>
          </a:xfrm>
          <a:prstGeom prst="rect">
            <a:avLst/>
          </a:prstGeom>
          <a:noFill/>
        </p:spPr>
        <p:txBody>
          <a:bodyPr wrap="none" rtlCol="0">
            <a:spAutoFit/>
          </a:bodyPr>
          <a:lstStyle/>
          <a:p>
            <a:r>
              <a:rPr kumimoji="1" lang="en-US" altLang="ja-JP"/>
              <a:t>※0</a:t>
            </a:r>
            <a:r>
              <a:rPr kumimoji="1" lang="ja-JP" altLang="en-US"/>
              <a:t>枚の場合もあるので注意</a:t>
            </a:r>
          </a:p>
        </p:txBody>
      </p:sp>
    </p:spTree>
    <p:extLst>
      <p:ext uri="{BB962C8B-B14F-4D97-AF65-F5344CB8AC3E}">
        <p14:creationId xmlns:p14="http://schemas.microsoft.com/office/powerpoint/2010/main" val="274846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391391" y="2730062"/>
            <a:ext cx="9409218"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b="1" dirty="0" err="1"/>
              <a:t>1.  PracticeA</a:t>
            </a:r>
            <a:r>
              <a:rPr lang="en-US" altLang="ja-JP" sz="4000" b="1" dirty="0"/>
              <a:t> – Welcome to </a:t>
            </a:r>
            <a:r>
              <a:rPr lang="en-US" altLang="ja-JP" sz="4000" b="1" dirty="0" err="1"/>
              <a:t>AtCoder</a:t>
            </a:r>
            <a:endParaRPr kumimoji="1" lang="ja-JP" altLang="en-US" sz="4000" b="1"/>
          </a:p>
        </p:txBody>
      </p:sp>
    </p:spTree>
    <p:extLst>
      <p:ext uri="{BB962C8B-B14F-4D97-AF65-F5344CB8AC3E}">
        <p14:creationId xmlns:p14="http://schemas.microsoft.com/office/powerpoint/2010/main" val="121922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5.1</a:t>
            </a:r>
            <a:endParaRPr kumimoji="1" lang="ja-JP" altLang="en-US" sz="3200" b="1"/>
          </a:p>
        </p:txBody>
      </p:sp>
      <p:sp>
        <p:nvSpPr>
          <p:cNvPr id="2" name="テキスト ボックス 1">
            <a:extLst>
              <a:ext uri="{FF2B5EF4-FFF2-40B4-BE49-F238E27FC236}">
                <a16:creationId xmlns:a16="http://schemas.microsoft.com/office/drawing/2014/main" id="{C1CC8CED-491E-F32C-1233-E375CE5035A6}"/>
              </a:ext>
            </a:extLst>
          </p:cNvPr>
          <p:cNvSpPr txBox="1"/>
          <p:nvPr/>
        </p:nvSpPr>
        <p:spPr>
          <a:xfrm>
            <a:off x="332884" y="1892538"/>
            <a:ext cx="5623655" cy="4965462"/>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56293D2D-4438-1DA2-489D-B40EF83F8A4C}"/>
              </a:ext>
            </a:extLst>
          </p:cNvPr>
          <p:cNvSpPr txBox="1"/>
          <p:nvPr/>
        </p:nvSpPr>
        <p:spPr>
          <a:xfrm>
            <a:off x="6374922" y="2641461"/>
            <a:ext cx="5484194" cy="4216539"/>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E542B258-7379-B7ED-F4FB-3419BE52A81F}"/>
              </a:ext>
            </a:extLst>
          </p:cNvPr>
          <p:cNvSpPr txBox="1"/>
          <p:nvPr/>
        </p:nvSpPr>
        <p:spPr>
          <a:xfrm>
            <a:off x="2777562" y="1523206"/>
            <a:ext cx="873759" cy="369332"/>
          </a:xfrm>
          <a:prstGeom prst="rect">
            <a:avLst/>
          </a:prstGeom>
          <a:noFill/>
        </p:spPr>
        <p:txBody>
          <a:bodyPr wrap="square" rtlCol="0">
            <a:spAutoFit/>
          </a:bodyPr>
          <a:lstStyle/>
          <a:p>
            <a:r>
              <a:rPr kumimoji="1" lang="en-US" altLang="ja-JP"/>
              <a:t>C++</a:t>
            </a:r>
            <a:endParaRPr kumimoji="1" lang="ja-JP" altLang="en-US"/>
          </a:p>
        </p:txBody>
      </p:sp>
      <p:sp>
        <p:nvSpPr>
          <p:cNvPr id="7" name="テキスト ボックス 6">
            <a:extLst>
              <a:ext uri="{FF2B5EF4-FFF2-40B4-BE49-F238E27FC236}">
                <a16:creationId xmlns:a16="http://schemas.microsoft.com/office/drawing/2014/main" id="{8BF48E59-600F-94DF-2251-49AB695BA9B4}"/>
              </a:ext>
            </a:extLst>
          </p:cNvPr>
          <p:cNvSpPr txBox="1"/>
          <p:nvPr/>
        </p:nvSpPr>
        <p:spPr>
          <a:xfrm>
            <a:off x="8651186" y="2272129"/>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518228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5.2</a:t>
            </a:r>
            <a:endParaRPr kumimoji="1" lang="ja-JP" altLang="en-US" sz="3200" b="1"/>
          </a:p>
        </p:txBody>
      </p:sp>
      <p:sp>
        <p:nvSpPr>
          <p:cNvPr id="2" name="テキスト ボックス 1">
            <a:extLst>
              <a:ext uri="{FF2B5EF4-FFF2-40B4-BE49-F238E27FC236}">
                <a16:creationId xmlns:a16="http://schemas.microsoft.com/office/drawing/2014/main" id="{55DCEEB2-CFE2-9349-3C86-6CF1BF1D27AB}"/>
              </a:ext>
            </a:extLst>
          </p:cNvPr>
          <p:cNvSpPr txBox="1"/>
          <p:nvPr/>
        </p:nvSpPr>
        <p:spPr>
          <a:xfrm>
            <a:off x="497840" y="168656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60D5D3E-BB70-9312-A852-9D30A0EF0A14}"/>
              </a:ext>
            </a:extLst>
          </p:cNvPr>
          <p:cNvSpPr txBox="1"/>
          <p:nvPr/>
        </p:nvSpPr>
        <p:spPr>
          <a:xfrm>
            <a:off x="698157" y="2742899"/>
            <a:ext cx="2646878" cy="584775"/>
          </a:xfrm>
          <a:prstGeom prst="rect">
            <a:avLst/>
          </a:prstGeom>
          <a:noFill/>
        </p:spPr>
        <p:txBody>
          <a:bodyPr wrap="none" rtlCol="0">
            <a:spAutoFit/>
          </a:bodyPr>
          <a:lstStyle/>
          <a:p>
            <a:r>
              <a:rPr kumimoji="1" lang="ja-JP" altLang="en-US" sz="3200"/>
              <a:t>・多重ループ</a:t>
            </a:r>
          </a:p>
        </p:txBody>
      </p:sp>
    </p:spTree>
    <p:extLst>
      <p:ext uri="{BB962C8B-B14F-4D97-AF65-F5344CB8AC3E}">
        <p14:creationId xmlns:p14="http://schemas.microsoft.com/office/powerpoint/2010/main" val="940485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多重ループに慣れる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5.3</a:t>
            </a:r>
            <a:endParaRPr kumimoji="1" lang="ja-JP" altLang="en-US" sz="3200" b="1"/>
          </a:p>
        </p:txBody>
      </p:sp>
      <p:sp>
        <p:nvSpPr>
          <p:cNvPr id="2" name="テキスト ボックス 1">
            <a:extLst>
              <a:ext uri="{FF2B5EF4-FFF2-40B4-BE49-F238E27FC236}">
                <a16:creationId xmlns:a16="http://schemas.microsoft.com/office/drawing/2014/main" id="{2F55A433-5E84-2E9D-457A-624441B7BA6A}"/>
              </a:ext>
            </a:extLst>
          </p:cNvPr>
          <p:cNvSpPr txBox="1"/>
          <p:nvPr/>
        </p:nvSpPr>
        <p:spPr>
          <a:xfrm>
            <a:off x="809331" y="3131330"/>
            <a:ext cx="4493538" cy="523220"/>
          </a:xfrm>
          <a:prstGeom prst="rect">
            <a:avLst/>
          </a:prstGeom>
          <a:noFill/>
        </p:spPr>
        <p:txBody>
          <a:bodyPr wrap="none" rtlCol="0">
            <a:spAutoFit/>
          </a:bodyPr>
          <a:lstStyle/>
          <a:p>
            <a:r>
              <a:rPr kumimoji="1" lang="ja-JP" altLang="en-US" sz="2800"/>
              <a:t>多重ループには慣れも必要</a:t>
            </a:r>
          </a:p>
        </p:txBody>
      </p:sp>
      <p:sp>
        <p:nvSpPr>
          <p:cNvPr id="6" name="テキスト ボックス 5">
            <a:extLst>
              <a:ext uri="{FF2B5EF4-FFF2-40B4-BE49-F238E27FC236}">
                <a16:creationId xmlns:a16="http://schemas.microsoft.com/office/drawing/2014/main" id="{70F931C0-82EC-14A0-6E45-9AA2A2D77667}"/>
              </a:ext>
            </a:extLst>
          </p:cNvPr>
          <p:cNvSpPr txBox="1"/>
          <p:nvPr/>
        </p:nvSpPr>
        <p:spPr>
          <a:xfrm>
            <a:off x="809331" y="3770288"/>
            <a:ext cx="1261884" cy="523220"/>
          </a:xfrm>
          <a:prstGeom prst="rect">
            <a:avLst/>
          </a:prstGeom>
          <a:noFill/>
        </p:spPr>
        <p:txBody>
          <a:bodyPr wrap="none" rtlCol="0">
            <a:spAutoFit/>
          </a:bodyPr>
          <a:lstStyle/>
          <a:p>
            <a:r>
              <a:rPr kumimoji="1" lang="ja-JP" altLang="en-US" sz="2800"/>
              <a:t>添字を</a:t>
            </a:r>
          </a:p>
        </p:txBody>
      </p:sp>
      <p:sp>
        <p:nvSpPr>
          <p:cNvPr id="8" name="テキスト ボックス 7">
            <a:extLst>
              <a:ext uri="{FF2B5EF4-FFF2-40B4-BE49-F238E27FC236}">
                <a16:creationId xmlns:a16="http://schemas.microsoft.com/office/drawing/2014/main" id="{EBCE7703-1EB7-13B5-D9A6-70862038603B}"/>
              </a:ext>
            </a:extLst>
          </p:cNvPr>
          <p:cNvSpPr txBox="1"/>
          <p:nvPr/>
        </p:nvSpPr>
        <p:spPr>
          <a:xfrm>
            <a:off x="2606172" y="3783722"/>
            <a:ext cx="1381760" cy="523220"/>
          </a:xfrm>
          <a:prstGeom prst="rect">
            <a:avLst/>
          </a:prstGeom>
          <a:noFill/>
        </p:spPr>
        <p:txBody>
          <a:bodyPr wrap="square">
            <a:spAutoFit/>
          </a:bodyPr>
          <a:lstStyle/>
          <a:p>
            <a:r>
              <a:rPr kumimoji="1" lang="en-US" altLang="ja-JP" sz="2800"/>
              <a:t>i,j,k...</a:t>
            </a:r>
            <a:endParaRPr lang="ja-JP" altLang="en-US" sz="2800"/>
          </a:p>
        </p:txBody>
      </p:sp>
      <p:sp>
        <p:nvSpPr>
          <p:cNvPr id="9" name="テキスト ボックス 8">
            <a:extLst>
              <a:ext uri="{FF2B5EF4-FFF2-40B4-BE49-F238E27FC236}">
                <a16:creationId xmlns:a16="http://schemas.microsoft.com/office/drawing/2014/main" id="{E27C628F-D437-284B-2C7F-DA4B7DC851BA}"/>
              </a:ext>
            </a:extLst>
          </p:cNvPr>
          <p:cNvSpPr txBox="1"/>
          <p:nvPr/>
        </p:nvSpPr>
        <p:spPr>
          <a:xfrm>
            <a:off x="6024283" y="3814499"/>
            <a:ext cx="2646878" cy="461665"/>
          </a:xfrm>
          <a:prstGeom prst="rect">
            <a:avLst/>
          </a:prstGeom>
          <a:noFill/>
        </p:spPr>
        <p:txBody>
          <a:bodyPr wrap="none" rtlCol="0">
            <a:spAutoFit/>
          </a:bodyPr>
          <a:lstStyle/>
          <a:p>
            <a:r>
              <a:rPr lang="ja-JP" altLang="en-US" sz="2400">
                <a:highlight>
                  <a:srgbClr val="FFFF00"/>
                </a:highlight>
              </a:rPr>
              <a:t>分かりやすい添字</a:t>
            </a:r>
            <a:endParaRPr kumimoji="1" lang="ja-JP" altLang="en-US" sz="2400">
              <a:highlight>
                <a:srgbClr val="FFFF00"/>
              </a:highlight>
            </a:endParaRPr>
          </a:p>
        </p:txBody>
      </p:sp>
      <p:sp>
        <p:nvSpPr>
          <p:cNvPr id="10" name="テキスト ボックス 9">
            <a:extLst>
              <a:ext uri="{FF2B5EF4-FFF2-40B4-BE49-F238E27FC236}">
                <a16:creationId xmlns:a16="http://schemas.microsoft.com/office/drawing/2014/main" id="{9DD5CD4D-3CE3-A742-F46C-330155B2A215}"/>
              </a:ext>
            </a:extLst>
          </p:cNvPr>
          <p:cNvSpPr txBox="1"/>
          <p:nvPr/>
        </p:nvSpPr>
        <p:spPr>
          <a:xfrm>
            <a:off x="4522889" y="3783722"/>
            <a:ext cx="543739" cy="523220"/>
          </a:xfrm>
          <a:prstGeom prst="rect">
            <a:avLst/>
          </a:prstGeom>
          <a:noFill/>
        </p:spPr>
        <p:txBody>
          <a:bodyPr wrap="none" rtlCol="0">
            <a:spAutoFit/>
          </a:bodyPr>
          <a:lstStyle/>
          <a:p>
            <a:r>
              <a:rPr lang="ja-JP" altLang="en-US" sz="2800"/>
              <a:t>⇒</a:t>
            </a:r>
            <a:endParaRPr kumimoji="1" lang="ja-JP" altLang="en-US" sz="2800"/>
          </a:p>
        </p:txBody>
      </p:sp>
      <p:sp>
        <p:nvSpPr>
          <p:cNvPr id="11" name="テキスト ボックス 10">
            <a:extLst>
              <a:ext uri="{FF2B5EF4-FFF2-40B4-BE49-F238E27FC236}">
                <a16:creationId xmlns:a16="http://schemas.microsoft.com/office/drawing/2014/main" id="{5D477479-3190-7402-333B-1D74D5427208}"/>
              </a:ext>
            </a:extLst>
          </p:cNvPr>
          <p:cNvSpPr txBox="1"/>
          <p:nvPr/>
        </p:nvSpPr>
        <p:spPr>
          <a:xfrm>
            <a:off x="9348519" y="4122276"/>
            <a:ext cx="2031325" cy="369332"/>
          </a:xfrm>
          <a:prstGeom prst="rect">
            <a:avLst/>
          </a:prstGeom>
          <a:noFill/>
        </p:spPr>
        <p:txBody>
          <a:bodyPr wrap="none" rtlCol="0">
            <a:spAutoFit/>
          </a:bodyPr>
          <a:lstStyle/>
          <a:p>
            <a:r>
              <a:rPr kumimoji="1" lang="ja-JP" altLang="en-US"/>
              <a:t>にする工夫もある</a:t>
            </a:r>
          </a:p>
        </p:txBody>
      </p:sp>
      <p:sp>
        <p:nvSpPr>
          <p:cNvPr id="12" name="テキスト ボックス 11">
            <a:extLst>
              <a:ext uri="{FF2B5EF4-FFF2-40B4-BE49-F238E27FC236}">
                <a16:creationId xmlns:a16="http://schemas.microsoft.com/office/drawing/2014/main" id="{7B1660E0-B7FF-4DBA-6613-DD9AFF1B3CC7}"/>
              </a:ext>
            </a:extLst>
          </p:cNvPr>
          <p:cNvSpPr txBox="1"/>
          <p:nvPr/>
        </p:nvSpPr>
        <p:spPr>
          <a:xfrm>
            <a:off x="863600" y="4765040"/>
            <a:ext cx="505267" cy="369332"/>
          </a:xfrm>
          <a:prstGeom prst="rect">
            <a:avLst/>
          </a:prstGeom>
          <a:noFill/>
        </p:spPr>
        <p:txBody>
          <a:bodyPr wrap="none" rtlCol="0">
            <a:spAutoFit/>
          </a:bodyPr>
          <a:lstStyle/>
          <a:p>
            <a:r>
              <a:rPr kumimoji="1" lang="ja-JP" altLang="en-US"/>
              <a:t>例</a:t>
            </a:r>
            <a:r>
              <a:rPr lang="en-US" altLang="ja-JP"/>
              <a:t>)</a:t>
            </a:r>
            <a:endParaRPr kumimoji="1" lang="ja-JP" altLang="en-US"/>
          </a:p>
        </p:txBody>
      </p:sp>
      <p:sp>
        <p:nvSpPr>
          <p:cNvPr id="13" name="テキスト ボックス 12">
            <a:extLst>
              <a:ext uri="{FF2B5EF4-FFF2-40B4-BE49-F238E27FC236}">
                <a16:creationId xmlns:a16="http://schemas.microsoft.com/office/drawing/2014/main" id="{DAF89F67-F813-8DD0-5AD2-5C654C64C471}"/>
              </a:ext>
            </a:extLst>
          </p:cNvPr>
          <p:cNvSpPr txBox="1"/>
          <p:nvPr/>
        </p:nvSpPr>
        <p:spPr>
          <a:xfrm>
            <a:off x="1809079" y="4994196"/>
            <a:ext cx="5205271" cy="1887696"/>
          </a:xfrm>
          <a:prstGeom prst="rect">
            <a:avLst/>
          </a:prstGeom>
          <a:solidFill>
            <a:schemeClr val="tx1"/>
          </a:solidFill>
        </p:spPr>
        <p:txBody>
          <a:bodyPr wrap="none" rtlCol="0">
            <a:spAutoFit/>
          </a:bodyPr>
          <a:lstStyle/>
          <a:p>
            <a:pPr indent="165100"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800" kern="0">
                <a:solidFill>
                  <a:srgbClr val="CCCCCC"/>
                </a:solidFill>
                <a:effectLst/>
                <a:latin typeface="Menlo" panose="020B0609030804020204" pitchFamily="49" charset="0"/>
                <a:ea typeface="ＭＳ Ｐゴシック" panose="020B0600070205080204" pitchFamily="34" charset="-128"/>
                <a:cs typeface="Menlo" panose="020B0609030804020204" pitchFamily="49" charset="0"/>
              </a:rPr>
              <a:t>略</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12FCB02-CAAD-B203-CB39-8B4CF215219A}"/>
              </a:ext>
            </a:extLst>
          </p:cNvPr>
          <p:cNvSpPr txBox="1"/>
          <p:nvPr/>
        </p:nvSpPr>
        <p:spPr>
          <a:xfrm>
            <a:off x="321834" y="1551524"/>
            <a:ext cx="9387506" cy="1077218"/>
          </a:xfrm>
          <a:prstGeom prst="rect">
            <a:avLst/>
          </a:prstGeom>
          <a:noFill/>
        </p:spPr>
        <p:txBody>
          <a:bodyPr wrap="none" rtlCol="0">
            <a:spAutoFit/>
          </a:bodyPr>
          <a:lstStyle/>
          <a:p>
            <a:r>
              <a:rPr kumimoji="1" lang="ja-JP" altLang="en-US" sz="3200"/>
              <a:t>◎ループを回すという発想は</a:t>
            </a:r>
            <a:endParaRPr kumimoji="1" lang="en-US" altLang="ja-JP" sz="3200"/>
          </a:p>
          <a:p>
            <a:r>
              <a:rPr lang="en-US" altLang="ja-JP" sz="3200"/>
              <a:t>     </a:t>
            </a:r>
            <a:r>
              <a:rPr kumimoji="1" lang="ja-JP" altLang="en-US" sz="3200"/>
              <a:t>プログラミングをするうえでとても大切です！</a:t>
            </a:r>
          </a:p>
        </p:txBody>
      </p:sp>
    </p:spTree>
    <p:extLst>
      <p:ext uri="{BB962C8B-B14F-4D97-AF65-F5344CB8AC3E}">
        <p14:creationId xmlns:p14="http://schemas.microsoft.com/office/powerpoint/2010/main" val="2502192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類題など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5.4</a:t>
            </a:r>
            <a:endParaRPr kumimoji="1" lang="ja-JP" altLang="en-US" sz="3200" b="1"/>
          </a:p>
        </p:txBody>
      </p:sp>
      <p:sp>
        <p:nvSpPr>
          <p:cNvPr id="6" name="テキスト ボックス 5">
            <a:extLst>
              <a:ext uri="{FF2B5EF4-FFF2-40B4-BE49-F238E27FC236}">
                <a16:creationId xmlns:a16="http://schemas.microsoft.com/office/drawing/2014/main" id="{9EF42AA5-B9F4-5B05-25B2-1B1B4F030512}"/>
              </a:ext>
            </a:extLst>
          </p:cNvPr>
          <p:cNvSpPr txBox="1"/>
          <p:nvPr/>
        </p:nvSpPr>
        <p:spPr>
          <a:xfrm>
            <a:off x="596095" y="1703120"/>
            <a:ext cx="800219" cy="461665"/>
          </a:xfrm>
          <a:prstGeom prst="rect">
            <a:avLst/>
          </a:prstGeom>
          <a:noFill/>
        </p:spPr>
        <p:txBody>
          <a:bodyPr wrap="none" rtlCol="0">
            <a:spAutoFit/>
          </a:bodyPr>
          <a:lstStyle/>
          <a:p>
            <a:r>
              <a:rPr kumimoji="1" lang="ja-JP" altLang="en-US" sz="2400"/>
              <a:t>類題</a:t>
            </a:r>
          </a:p>
        </p:txBody>
      </p:sp>
      <p:sp>
        <p:nvSpPr>
          <p:cNvPr id="7" name="テキスト ボックス 6">
            <a:extLst>
              <a:ext uri="{FF2B5EF4-FFF2-40B4-BE49-F238E27FC236}">
                <a16:creationId xmlns:a16="http://schemas.microsoft.com/office/drawing/2014/main" id="{5B47066F-4E1C-2CA6-0797-EB573AAF68CD}"/>
              </a:ext>
            </a:extLst>
          </p:cNvPr>
          <p:cNvSpPr txBox="1"/>
          <p:nvPr/>
        </p:nvSpPr>
        <p:spPr>
          <a:xfrm>
            <a:off x="698157" y="2470030"/>
            <a:ext cx="2995307" cy="369332"/>
          </a:xfrm>
          <a:prstGeom prst="rect">
            <a:avLst/>
          </a:prstGeom>
          <a:noFill/>
        </p:spPr>
        <p:txBody>
          <a:bodyPr wrap="none" rtlCol="0">
            <a:spAutoFit/>
          </a:bodyPr>
          <a:lstStyle/>
          <a:p>
            <a:r>
              <a:rPr lang="en" altLang="ja-JP" b="0" i="0">
                <a:effectLst/>
                <a:latin typeface="YakuHanJPs"/>
                <a:hlinkClick r:id="rId2"/>
              </a:rPr>
              <a:t>ABC 105 B - Cakes and Donuts</a:t>
            </a:r>
            <a:endParaRPr kumimoji="1" lang="ja-JP" altLang="en-US"/>
          </a:p>
        </p:txBody>
      </p:sp>
      <p:sp>
        <p:nvSpPr>
          <p:cNvPr id="8" name="テキスト ボックス 7">
            <a:extLst>
              <a:ext uri="{FF2B5EF4-FFF2-40B4-BE49-F238E27FC236}">
                <a16:creationId xmlns:a16="http://schemas.microsoft.com/office/drawing/2014/main" id="{C8B17566-BF7D-5B14-DE93-2A71B7D453FE}"/>
              </a:ext>
            </a:extLst>
          </p:cNvPr>
          <p:cNvSpPr txBox="1"/>
          <p:nvPr/>
        </p:nvSpPr>
        <p:spPr>
          <a:xfrm>
            <a:off x="4081669" y="2470030"/>
            <a:ext cx="4750018" cy="369332"/>
          </a:xfrm>
          <a:prstGeom prst="rect">
            <a:avLst/>
          </a:prstGeom>
          <a:noFill/>
        </p:spPr>
        <p:txBody>
          <a:bodyPr wrap="none" rtlCol="0">
            <a:spAutoFit/>
          </a:bodyPr>
          <a:lstStyle/>
          <a:p>
            <a:r>
              <a:rPr kumimoji="1" lang="en-US" altLang="ja-JP"/>
              <a:t>(</a:t>
            </a:r>
            <a:r>
              <a:rPr kumimoji="1" lang="ja-JP" altLang="en-US"/>
              <a:t>よく似た問題です　ぜひやってみましょう</a:t>
            </a:r>
            <a:r>
              <a:rPr kumimoji="1" lang="en-US" altLang="ja-JP"/>
              <a:t>)</a:t>
            </a:r>
            <a:endParaRPr kumimoji="1" lang="ja-JP" altLang="en-US"/>
          </a:p>
        </p:txBody>
      </p:sp>
      <p:sp>
        <p:nvSpPr>
          <p:cNvPr id="9" name="テキスト ボックス 8">
            <a:extLst>
              <a:ext uri="{FF2B5EF4-FFF2-40B4-BE49-F238E27FC236}">
                <a16:creationId xmlns:a16="http://schemas.microsoft.com/office/drawing/2014/main" id="{FB8F9D2A-258A-5BF4-F6AB-2E2CA8FD8047}"/>
              </a:ext>
            </a:extLst>
          </p:cNvPr>
          <p:cNvSpPr txBox="1"/>
          <p:nvPr/>
        </p:nvSpPr>
        <p:spPr>
          <a:xfrm>
            <a:off x="698157" y="3167270"/>
            <a:ext cx="1558440" cy="369332"/>
          </a:xfrm>
          <a:prstGeom prst="rect">
            <a:avLst/>
          </a:prstGeom>
          <a:noFill/>
        </p:spPr>
        <p:txBody>
          <a:bodyPr wrap="none" rtlCol="0">
            <a:spAutoFit/>
          </a:bodyPr>
          <a:lstStyle/>
          <a:p>
            <a:r>
              <a:rPr lang="en" altLang="ja-JP" b="0" i="0">
                <a:effectLst/>
                <a:latin typeface="YakuHanJPs"/>
                <a:hlinkClick r:id="rId3"/>
              </a:rPr>
              <a:t>ABC 144 B - 81</a:t>
            </a:r>
            <a:endParaRPr kumimoji="1" lang="ja-JP" altLang="en-US"/>
          </a:p>
        </p:txBody>
      </p:sp>
      <p:sp>
        <p:nvSpPr>
          <p:cNvPr id="10" name="テキスト ボックス 9">
            <a:extLst>
              <a:ext uri="{FF2B5EF4-FFF2-40B4-BE49-F238E27FC236}">
                <a16:creationId xmlns:a16="http://schemas.microsoft.com/office/drawing/2014/main" id="{C3CA7E32-439E-FA59-0347-AEAF13A6D6E8}"/>
              </a:ext>
            </a:extLst>
          </p:cNvPr>
          <p:cNvSpPr txBox="1"/>
          <p:nvPr/>
        </p:nvSpPr>
        <p:spPr>
          <a:xfrm>
            <a:off x="4081669" y="3167270"/>
            <a:ext cx="2903359" cy="369332"/>
          </a:xfrm>
          <a:prstGeom prst="rect">
            <a:avLst/>
          </a:prstGeom>
          <a:noFill/>
        </p:spPr>
        <p:txBody>
          <a:bodyPr wrap="none" rtlCol="0">
            <a:spAutoFit/>
          </a:bodyPr>
          <a:lstStyle/>
          <a:p>
            <a:r>
              <a:rPr kumimoji="1" lang="en-US" altLang="ja-JP"/>
              <a:t>(</a:t>
            </a:r>
            <a:r>
              <a:rPr kumimoji="1" lang="ja-JP" altLang="en-US"/>
              <a:t>九九を並べてみましょう</a:t>
            </a:r>
            <a:r>
              <a:rPr kumimoji="1" lang="en-US" altLang="ja-JP"/>
              <a:t>)</a:t>
            </a:r>
            <a:endParaRPr kumimoji="1" lang="ja-JP" altLang="en-US"/>
          </a:p>
        </p:txBody>
      </p:sp>
      <p:sp>
        <p:nvSpPr>
          <p:cNvPr id="12" name="テキスト ボックス 11">
            <a:extLst>
              <a:ext uri="{FF2B5EF4-FFF2-40B4-BE49-F238E27FC236}">
                <a16:creationId xmlns:a16="http://schemas.microsoft.com/office/drawing/2014/main" id="{C6DAE07E-739B-1AB6-2D2D-8DA3D0A7FAAD}"/>
              </a:ext>
            </a:extLst>
          </p:cNvPr>
          <p:cNvSpPr txBox="1"/>
          <p:nvPr/>
        </p:nvSpPr>
        <p:spPr>
          <a:xfrm>
            <a:off x="698157" y="3864510"/>
            <a:ext cx="3105217" cy="369332"/>
          </a:xfrm>
          <a:prstGeom prst="rect">
            <a:avLst/>
          </a:prstGeom>
          <a:noFill/>
        </p:spPr>
        <p:txBody>
          <a:bodyPr wrap="square">
            <a:spAutoFit/>
          </a:bodyPr>
          <a:lstStyle/>
          <a:p>
            <a:r>
              <a:rPr lang="en" altLang="ja-JP" b="0" i="0" u="none" strike="noStrike">
                <a:effectLst/>
                <a:latin typeface="YakuHanJPs"/>
                <a:hlinkClick r:id="rId4"/>
              </a:rPr>
              <a:t>ABC 175 B - Making Triangle</a:t>
            </a:r>
            <a:endParaRPr lang="ja-JP" altLang="en-US"/>
          </a:p>
        </p:txBody>
      </p:sp>
      <p:sp>
        <p:nvSpPr>
          <p:cNvPr id="13" name="テキスト ボックス 12">
            <a:extLst>
              <a:ext uri="{FF2B5EF4-FFF2-40B4-BE49-F238E27FC236}">
                <a16:creationId xmlns:a16="http://schemas.microsoft.com/office/drawing/2014/main" id="{9D13821C-8F66-9F68-82AA-3BAA5C4971DD}"/>
              </a:ext>
            </a:extLst>
          </p:cNvPr>
          <p:cNvSpPr txBox="1"/>
          <p:nvPr/>
        </p:nvSpPr>
        <p:spPr>
          <a:xfrm>
            <a:off x="4081669" y="3864510"/>
            <a:ext cx="5904180" cy="369332"/>
          </a:xfrm>
          <a:prstGeom prst="rect">
            <a:avLst/>
          </a:prstGeom>
          <a:noFill/>
        </p:spPr>
        <p:txBody>
          <a:bodyPr wrap="none" rtlCol="0">
            <a:spAutoFit/>
          </a:bodyPr>
          <a:lstStyle/>
          <a:p>
            <a:r>
              <a:rPr kumimoji="1" lang="en-US" altLang="ja-JP"/>
              <a:t>(</a:t>
            </a:r>
            <a:r>
              <a:rPr kumimoji="1" lang="ja-JP" altLang="en-US"/>
              <a:t>ループを回して</a:t>
            </a:r>
            <a:r>
              <a:rPr lang="ja-JP" altLang="en-US"/>
              <a:t>条件に沿って処理をする良い問題です</a:t>
            </a:r>
            <a:r>
              <a:rPr kumimoji="1" lang="en-US" altLang="ja-JP"/>
              <a:t>)</a:t>
            </a:r>
            <a:endParaRPr kumimoji="1" lang="ja-JP" altLang="en-US"/>
          </a:p>
        </p:txBody>
      </p:sp>
      <p:sp>
        <p:nvSpPr>
          <p:cNvPr id="14" name="テキスト ボックス 13">
            <a:extLst>
              <a:ext uri="{FF2B5EF4-FFF2-40B4-BE49-F238E27FC236}">
                <a16:creationId xmlns:a16="http://schemas.microsoft.com/office/drawing/2014/main" id="{265371D1-5E86-5D8D-DFC6-592FD5255892}"/>
              </a:ext>
            </a:extLst>
          </p:cNvPr>
          <p:cNvSpPr txBox="1"/>
          <p:nvPr/>
        </p:nvSpPr>
        <p:spPr>
          <a:xfrm>
            <a:off x="698157" y="5074324"/>
            <a:ext cx="646331" cy="369332"/>
          </a:xfrm>
          <a:prstGeom prst="rect">
            <a:avLst/>
          </a:prstGeom>
          <a:noFill/>
        </p:spPr>
        <p:txBody>
          <a:bodyPr wrap="none" rtlCol="0">
            <a:spAutoFit/>
          </a:bodyPr>
          <a:lstStyle/>
          <a:p>
            <a:r>
              <a:rPr kumimoji="1" lang="ja-JP" altLang="en-US"/>
              <a:t>参考</a:t>
            </a:r>
          </a:p>
        </p:txBody>
      </p:sp>
      <p:sp>
        <p:nvSpPr>
          <p:cNvPr id="15" name="テキスト ボックス 14">
            <a:extLst>
              <a:ext uri="{FF2B5EF4-FFF2-40B4-BE49-F238E27FC236}">
                <a16:creationId xmlns:a16="http://schemas.microsoft.com/office/drawing/2014/main" id="{31C97F34-BA4F-4F97-67A8-457810ABADA6}"/>
              </a:ext>
            </a:extLst>
          </p:cNvPr>
          <p:cNvSpPr txBox="1"/>
          <p:nvPr/>
        </p:nvSpPr>
        <p:spPr>
          <a:xfrm>
            <a:off x="914400" y="5804452"/>
            <a:ext cx="997389" cy="369332"/>
          </a:xfrm>
          <a:prstGeom prst="rect">
            <a:avLst/>
          </a:prstGeom>
          <a:noFill/>
        </p:spPr>
        <p:txBody>
          <a:bodyPr wrap="none" rtlCol="0">
            <a:spAutoFit/>
          </a:bodyPr>
          <a:lstStyle/>
          <a:p>
            <a:r>
              <a:rPr kumimoji="1" lang="en-US" altLang="ja-JP"/>
              <a:t>Python </a:t>
            </a:r>
            <a:endParaRPr kumimoji="1" lang="ja-JP" altLang="en-US"/>
          </a:p>
        </p:txBody>
      </p:sp>
      <p:sp>
        <p:nvSpPr>
          <p:cNvPr id="16" name="テキスト ボックス 15">
            <a:extLst>
              <a:ext uri="{FF2B5EF4-FFF2-40B4-BE49-F238E27FC236}">
                <a16:creationId xmlns:a16="http://schemas.microsoft.com/office/drawing/2014/main" id="{52FE8E3E-897C-BACB-B679-26E088F967E0}"/>
              </a:ext>
            </a:extLst>
          </p:cNvPr>
          <p:cNvSpPr txBox="1"/>
          <p:nvPr/>
        </p:nvSpPr>
        <p:spPr>
          <a:xfrm>
            <a:off x="2048900" y="5804452"/>
            <a:ext cx="4065537" cy="369332"/>
          </a:xfrm>
          <a:prstGeom prst="rect">
            <a:avLst/>
          </a:prstGeom>
          <a:noFill/>
        </p:spPr>
        <p:txBody>
          <a:bodyPr wrap="none" rtlCol="0">
            <a:spAutoFit/>
          </a:bodyPr>
          <a:lstStyle/>
          <a:p>
            <a:r>
              <a:rPr kumimoji="1" lang="en-US" altLang="ja-JP">
                <a:hlinkClick r:id="rId5"/>
              </a:rPr>
              <a:t>https://algo-method.com/courses/3</a:t>
            </a:r>
            <a:endParaRPr kumimoji="1" lang="ja-JP" altLang="en-US"/>
          </a:p>
        </p:txBody>
      </p:sp>
    </p:spTree>
    <p:extLst>
      <p:ext uri="{BB962C8B-B14F-4D97-AF65-F5344CB8AC3E}">
        <p14:creationId xmlns:p14="http://schemas.microsoft.com/office/powerpoint/2010/main" val="240039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970049" y="2730062"/>
            <a:ext cx="8251902"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t>6. ABC083B - Some Sums</a:t>
            </a:r>
            <a:endParaRPr kumimoji="1" lang="ja-JP" altLang="en-US" sz="4000" b="1"/>
          </a:p>
        </p:txBody>
      </p:sp>
    </p:spTree>
    <p:extLst>
      <p:ext uri="{BB962C8B-B14F-4D97-AF65-F5344CB8AC3E}">
        <p14:creationId xmlns:p14="http://schemas.microsoft.com/office/powerpoint/2010/main" val="4259453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a:t>
            </a:r>
            <a:endParaRPr kumimoji="1" lang="ja-JP" altLang="en-US" sz="3200" b="1"/>
          </a:p>
        </p:txBody>
      </p:sp>
      <p:sp>
        <p:nvSpPr>
          <p:cNvPr id="2" name="テキスト ボックス 1">
            <a:extLst>
              <a:ext uri="{FF2B5EF4-FFF2-40B4-BE49-F238E27FC236}">
                <a16:creationId xmlns:a16="http://schemas.microsoft.com/office/drawing/2014/main" id="{292C3F25-13B1-FA24-347D-2490F1F6338F}"/>
              </a:ext>
            </a:extLst>
          </p:cNvPr>
          <p:cNvSpPr txBox="1"/>
          <p:nvPr/>
        </p:nvSpPr>
        <p:spPr>
          <a:xfrm>
            <a:off x="765372" y="1757680"/>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9A93B324-C03A-9597-869B-B9525180FDEB}"/>
              </a:ext>
            </a:extLst>
          </p:cNvPr>
          <p:cNvSpPr txBox="1"/>
          <p:nvPr/>
        </p:nvSpPr>
        <p:spPr>
          <a:xfrm>
            <a:off x="765372" y="2681344"/>
            <a:ext cx="8090676" cy="523220"/>
          </a:xfrm>
          <a:prstGeom prst="rect">
            <a:avLst/>
          </a:prstGeom>
          <a:noFill/>
        </p:spPr>
        <p:txBody>
          <a:bodyPr wrap="none" rtlCol="0">
            <a:spAutoFit/>
          </a:bodyPr>
          <a:lstStyle/>
          <a:p>
            <a:r>
              <a:rPr kumimoji="1" lang="en-US" altLang="ja-JP" sz="2800"/>
              <a:t>1~N</a:t>
            </a:r>
            <a:r>
              <a:rPr kumimoji="1" lang="ja-JP" altLang="en-US" sz="2800"/>
              <a:t>までの数それぞれについて各桁の和を調べる</a:t>
            </a:r>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1243390" y="3605008"/>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7" name="テキスト ボックス 6">
            <a:extLst>
              <a:ext uri="{FF2B5EF4-FFF2-40B4-BE49-F238E27FC236}">
                <a16:creationId xmlns:a16="http://schemas.microsoft.com/office/drawing/2014/main" id="{E7950CD1-1CF5-DFD8-3D65-1DD6ED3E3700}"/>
              </a:ext>
            </a:extLst>
          </p:cNvPr>
          <p:cNvSpPr txBox="1"/>
          <p:nvPr/>
        </p:nvSpPr>
        <p:spPr>
          <a:xfrm>
            <a:off x="1243390" y="4805680"/>
            <a:ext cx="4852610" cy="523220"/>
          </a:xfrm>
          <a:prstGeom prst="rect">
            <a:avLst/>
          </a:prstGeom>
          <a:noFill/>
        </p:spPr>
        <p:txBody>
          <a:bodyPr wrap="none" rtlCol="0">
            <a:spAutoFit/>
          </a:bodyPr>
          <a:lstStyle/>
          <a:p>
            <a:r>
              <a:rPr kumimoji="1" lang="ja-JP" altLang="en-US" sz="2800"/>
              <a:t>②文字列にして求めるやり方</a:t>
            </a:r>
          </a:p>
        </p:txBody>
      </p:sp>
    </p:spTree>
    <p:extLst>
      <p:ext uri="{BB962C8B-B14F-4D97-AF65-F5344CB8AC3E}">
        <p14:creationId xmlns:p14="http://schemas.microsoft.com/office/powerpoint/2010/main" val="1273467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6.1</a:t>
            </a:r>
            <a:endParaRPr kumimoji="1" lang="ja-JP" altLang="en-US" sz="3200" b="1"/>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398183" y="1838960"/>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96BE8D0A-1108-217A-1619-911366DB6B67}"/>
              </a:ext>
            </a:extLst>
          </p:cNvPr>
          <p:cNvSpPr txBox="1"/>
          <p:nvPr/>
        </p:nvSpPr>
        <p:spPr>
          <a:xfrm>
            <a:off x="3029229" y="6127436"/>
            <a:ext cx="3863558" cy="400110"/>
          </a:xfrm>
          <a:prstGeom prst="rect">
            <a:avLst/>
          </a:prstGeom>
          <a:noFill/>
        </p:spPr>
        <p:txBody>
          <a:bodyPr wrap="none" rtlCol="0">
            <a:spAutoFit/>
          </a:bodyPr>
          <a:lstStyle/>
          <a:p>
            <a:r>
              <a:rPr kumimoji="1" lang="ja-JP" altLang="en-US" sz="2000"/>
              <a:t>例</a:t>
            </a:r>
            <a:r>
              <a:rPr kumimoji="1" lang="en-US" altLang="ja-JP" sz="2000"/>
              <a:t>) 834</a:t>
            </a:r>
            <a:r>
              <a:rPr kumimoji="1" lang="ja-JP" altLang="en-US" sz="2000"/>
              <a:t>の各桁の和を求めるとき</a:t>
            </a:r>
          </a:p>
        </p:txBody>
      </p:sp>
      <p:sp>
        <p:nvSpPr>
          <p:cNvPr id="13" name="角丸四角形 12">
            <a:extLst>
              <a:ext uri="{FF2B5EF4-FFF2-40B4-BE49-F238E27FC236}">
                <a16:creationId xmlns:a16="http://schemas.microsoft.com/office/drawing/2014/main" id="{877F0E4E-1436-BB80-1A66-370D8BE0DC5E}"/>
              </a:ext>
            </a:extLst>
          </p:cNvPr>
          <p:cNvSpPr/>
          <p:nvPr/>
        </p:nvSpPr>
        <p:spPr>
          <a:xfrm>
            <a:off x="7327289" y="1526092"/>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834</a:t>
            </a:r>
            <a:endParaRPr kumimoji="1" lang="ja-JP" altLang="en-US" sz="2800"/>
          </a:p>
        </p:txBody>
      </p:sp>
      <p:cxnSp>
        <p:nvCxnSpPr>
          <p:cNvPr id="17" name="直線矢印コネクタ 16">
            <a:extLst>
              <a:ext uri="{FF2B5EF4-FFF2-40B4-BE49-F238E27FC236}">
                <a16:creationId xmlns:a16="http://schemas.microsoft.com/office/drawing/2014/main" id="{EEEE1769-46AC-F6BC-87B8-593219F4A948}"/>
              </a:ext>
            </a:extLst>
          </p:cNvPr>
          <p:cNvCxnSpPr>
            <a:cxnSpLocks/>
          </p:cNvCxnSpPr>
          <p:nvPr/>
        </p:nvCxnSpPr>
        <p:spPr>
          <a:xfrm>
            <a:off x="8151473" y="2142252"/>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ADE86F6-6C27-D609-E11C-D312D6ED6FB2}"/>
              </a:ext>
            </a:extLst>
          </p:cNvPr>
          <p:cNvSpPr txBox="1"/>
          <p:nvPr/>
        </p:nvSpPr>
        <p:spPr>
          <a:xfrm>
            <a:off x="8189925" y="2403255"/>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1" name="角丸四角形 20">
            <a:extLst>
              <a:ext uri="{FF2B5EF4-FFF2-40B4-BE49-F238E27FC236}">
                <a16:creationId xmlns:a16="http://schemas.microsoft.com/office/drawing/2014/main" id="{66AE9EF7-0056-9017-A950-B82B2E8AD0A0}"/>
              </a:ext>
            </a:extLst>
          </p:cNvPr>
          <p:cNvSpPr/>
          <p:nvPr/>
        </p:nvSpPr>
        <p:spPr>
          <a:xfrm>
            <a:off x="7327289" y="2993021"/>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a:t>
            </a:r>
            <a:endParaRPr kumimoji="1" lang="ja-JP" altLang="en-US" sz="2800"/>
          </a:p>
        </p:txBody>
      </p:sp>
      <p:sp>
        <p:nvSpPr>
          <p:cNvPr id="23" name="角丸四角形 22">
            <a:extLst>
              <a:ext uri="{FF2B5EF4-FFF2-40B4-BE49-F238E27FC236}">
                <a16:creationId xmlns:a16="http://schemas.microsoft.com/office/drawing/2014/main" id="{0E58DF10-6490-094C-D119-99B6F2579389}"/>
              </a:ext>
            </a:extLst>
          </p:cNvPr>
          <p:cNvSpPr/>
          <p:nvPr/>
        </p:nvSpPr>
        <p:spPr>
          <a:xfrm>
            <a:off x="7327289" y="4480178"/>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a:t>
            </a:r>
            <a:endParaRPr kumimoji="1" lang="ja-JP" altLang="en-US" sz="2800"/>
          </a:p>
        </p:txBody>
      </p:sp>
      <p:sp>
        <p:nvSpPr>
          <p:cNvPr id="28" name="テキスト ボックス 27">
            <a:extLst>
              <a:ext uri="{FF2B5EF4-FFF2-40B4-BE49-F238E27FC236}">
                <a16:creationId xmlns:a16="http://schemas.microsoft.com/office/drawing/2014/main" id="{CF9760A4-8786-8C27-A34F-4F1AD8BDFBEB}"/>
              </a:ext>
            </a:extLst>
          </p:cNvPr>
          <p:cNvSpPr txBox="1"/>
          <p:nvPr/>
        </p:nvSpPr>
        <p:spPr>
          <a:xfrm>
            <a:off x="8189925" y="3876883"/>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9" name="テキスト ボックス 28">
            <a:extLst>
              <a:ext uri="{FF2B5EF4-FFF2-40B4-BE49-F238E27FC236}">
                <a16:creationId xmlns:a16="http://schemas.microsoft.com/office/drawing/2014/main" id="{0426E115-1CC5-4740-787E-12D0E97EE9AC}"/>
              </a:ext>
            </a:extLst>
          </p:cNvPr>
          <p:cNvSpPr txBox="1"/>
          <p:nvPr/>
        </p:nvSpPr>
        <p:spPr>
          <a:xfrm>
            <a:off x="9135701" y="1487092"/>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0" name="テキスト ボックス 29">
            <a:extLst>
              <a:ext uri="{FF2B5EF4-FFF2-40B4-BE49-F238E27FC236}">
                <a16:creationId xmlns:a16="http://schemas.microsoft.com/office/drawing/2014/main" id="{6EDE0B1C-D21B-E54D-3F17-654D25A8069F}"/>
              </a:ext>
            </a:extLst>
          </p:cNvPr>
          <p:cNvSpPr txBox="1"/>
          <p:nvPr/>
        </p:nvSpPr>
        <p:spPr>
          <a:xfrm>
            <a:off x="10413615" y="1625591"/>
            <a:ext cx="492443" cy="461665"/>
          </a:xfrm>
          <a:prstGeom prst="rect">
            <a:avLst/>
          </a:prstGeom>
          <a:noFill/>
        </p:spPr>
        <p:txBody>
          <a:bodyPr wrap="none" rtlCol="0">
            <a:spAutoFit/>
          </a:bodyPr>
          <a:lstStyle/>
          <a:p>
            <a:r>
              <a:rPr kumimoji="1" lang="ja-JP" altLang="en-US" sz="2400"/>
              <a:t>４</a:t>
            </a:r>
          </a:p>
        </p:txBody>
      </p:sp>
      <p:cxnSp>
        <p:nvCxnSpPr>
          <p:cNvPr id="32" name="直線矢印コネクタ 31">
            <a:extLst>
              <a:ext uri="{FF2B5EF4-FFF2-40B4-BE49-F238E27FC236}">
                <a16:creationId xmlns:a16="http://schemas.microsoft.com/office/drawing/2014/main" id="{33ED8CCD-91C1-B1BA-1439-CEEFEA1ECCAC}"/>
              </a:ext>
            </a:extLst>
          </p:cNvPr>
          <p:cNvCxnSpPr>
            <a:cxnSpLocks/>
            <a:endCxn id="30" idx="1"/>
          </p:cNvCxnSpPr>
          <p:nvPr/>
        </p:nvCxnSpPr>
        <p:spPr>
          <a:xfrm>
            <a:off x="9225280" y="1856423"/>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92073A4-F418-B605-3D87-171700EC1658}"/>
              </a:ext>
            </a:extLst>
          </p:cNvPr>
          <p:cNvSpPr txBox="1"/>
          <p:nvPr/>
        </p:nvSpPr>
        <p:spPr>
          <a:xfrm>
            <a:off x="9135701" y="2960720"/>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6" name="テキスト ボックス 35">
            <a:extLst>
              <a:ext uri="{FF2B5EF4-FFF2-40B4-BE49-F238E27FC236}">
                <a16:creationId xmlns:a16="http://schemas.microsoft.com/office/drawing/2014/main" id="{CDEE7EEB-294B-E583-60FE-16A121D90EEB}"/>
              </a:ext>
            </a:extLst>
          </p:cNvPr>
          <p:cNvSpPr txBox="1"/>
          <p:nvPr/>
        </p:nvSpPr>
        <p:spPr>
          <a:xfrm>
            <a:off x="10413615" y="3099219"/>
            <a:ext cx="492443" cy="461665"/>
          </a:xfrm>
          <a:prstGeom prst="rect">
            <a:avLst/>
          </a:prstGeom>
          <a:noFill/>
        </p:spPr>
        <p:txBody>
          <a:bodyPr wrap="none" rtlCol="0">
            <a:spAutoFit/>
          </a:bodyPr>
          <a:lstStyle/>
          <a:p>
            <a:r>
              <a:rPr lang="ja-JP" altLang="en-US" sz="2400"/>
              <a:t>３</a:t>
            </a:r>
            <a:endParaRPr kumimoji="1" lang="ja-JP" altLang="en-US" sz="2400"/>
          </a:p>
        </p:txBody>
      </p:sp>
      <p:cxnSp>
        <p:nvCxnSpPr>
          <p:cNvPr id="37" name="直線矢印コネクタ 36">
            <a:extLst>
              <a:ext uri="{FF2B5EF4-FFF2-40B4-BE49-F238E27FC236}">
                <a16:creationId xmlns:a16="http://schemas.microsoft.com/office/drawing/2014/main" id="{F84AAA91-6093-888C-20D0-C0961E4BFC37}"/>
              </a:ext>
            </a:extLst>
          </p:cNvPr>
          <p:cNvCxnSpPr>
            <a:cxnSpLocks/>
            <a:endCxn id="36" idx="1"/>
          </p:cNvCxnSpPr>
          <p:nvPr/>
        </p:nvCxnSpPr>
        <p:spPr>
          <a:xfrm>
            <a:off x="9225280" y="3330051"/>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8028B022-6DCC-5580-50A8-38B3799C8A99}"/>
              </a:ext>
            </a:extLst>
          </p:cNvPr>
          <p:cNvSpPr txBox="1"/>
          <p:nvPr/>
        </p:nvSpPr>
        <p:spPr>
          <a:xfrm>
            <a:off x="9135701" y="4456374"/>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9" name="テキスト ボックス 38">
            <a:extLst>
              <a:ext uri="{FF2B5EF4-FFF2-40B4-BE49-F238E27FC236}">
                <a16:creationId xmlns:a16="http://schemas.microsoft.com/office/drawing/2014/main" id="{E756453D-1C92-5A63-75C3-F9296F7F687C}"/>
              </a:ext>
            </a:extLst>
          </p:cNvPr>
          <p:cNvSpPr txBox="1"/>
          <p:nvPr/>
        </p:nvSpPr>
        <p:spPr>
          <a:xfrm>
            <a:off x="10413615" y="4594873"/>
            <a:ext cx="492443" cy="461665"/>
          </a:xfrm>
          <a:prstGeom prst="rect">
            <a:avLst/>
          </a:prstGeom>
          <a:noFill/>
        </p:spPr>
        <p:txBody>
          <a:bodyPr wrap="none" rtlCol="0">
            <a:spAutoFit/>
          </a:bodyPr>
          <a:lstStyle/>
          <a:p>
            <a:r>
              <a:rPr lang="ja-JP" altLang="en-US" sz="2400"/>
              <a:t>８</a:t>
            </a:r>
            <a:endParaRPr kumimoji="1" lang="ja-JP" altLang="en-US" sz="2400"/>
          </a:p>
        </p:txBody>
      </p:sp>
      <p:cxnSp>
        <p:nvCxnSpPr>
          <p:cNvPr id="40" name="直線矢印コネクタ 39">
            <a:extLst>
              <a:ext uri="{FF2B5EF4-FFF2-40B4-BE49-F238E27FC236}">
                <a16:creationId xmlns:a16="http://schemas.microsoft.com/office/drawing/2014/main" id="{4049BF9F-5DDC-2AFA-4E95-F78E82F50BE5}"/>
              </a:ext>
            </a:extLst>
          </p:cNvPr>
          <p:cNvCxnSpPr>
            <a:cxnSpLocks/>
            <a:endCxn id="39" idx="1"/>
          </p:cNvCxnSpPr>
          <p:nvPr/>
        </p:nvCxnSpPr>
        <p:spPr>
          <a:xfrm>
            <a:off x="9225280" y="4825705"/>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0DF117C-93C8-BFB4-DB92-805363940A74}"/>
              </a:ext>
            </a:extLst>
          </p:cNvPr>
          <p:cNvCxnSpPr>
            <a:cxnSpLocks/>
          </p:cNvCxnSpPr>
          <p:nvPr/>
        </p:nvCxnSpPr>
        <p:spPr>
          <a:xfrm>
            <a:off x="8154626" y="3618757"/>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26310B-0C51-02E1-6245-C4BFD9975145}"/>
              </a:ext>
            </a:extLst>
          </p:cNvPr>
          <p:cNvCxnSpPr>
            <a:cxnSpLocks/>
          </p:cNvCxnSpPr>
          <p:nvPr/>
        </p:nvCxnSpPr>
        <p:spPr>
          <a:xfrm>
            <a:off x="8151473" y="5089508"/>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544821E0-922E-7C65-00AF-3689B7D4884A}"/>
              </a:ext>
            </a:extLst>
          </p:cNvPr>
          <p:cNvSpPr txBox="1"/>
          <p:nvPr/>
        </p:nvSpPr>
        <p:spPr>
          <a:xfrm>
            <a:off x="8189925" y="5350511"/>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47" name="角丸四角形 46">
            <a:extLst>
              <a:ext uri="{FF2B5EF4-FFF2-40B4-BE49-F238E27FC236}">
                <a16:creationId xmlns:a16="http://schemas.microsoft.com/office/drawing/2014/main" id="{2EDAE24F-CD8F-1437-9C1F-567F5EE64FD6}"/>
              </a:ext>
            </a:extLst>
          </p:cNvPr>
          <p:cNvSpPr/>
          <p:nvPr/>
        </p:nvSpPr>
        <p:spPr>
          <a:xfrm>
            <a:off x="7288837" y="5972620"/>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800"/>
              <a:t>０</a:t>
            </a:r>
            <a:endParaRPr kumimoji="1" lang="ja-JP" altLang="en-US" sz="2800"/>
          </a:p>
        </p:txBody>
      </p:sp>
      <p:sp>
        <p:nvSpPr>
          <p:cNvPr id="48" name="テキスト ボックス 47">
            <a:extLst>
              <a:ext uri="{FF2B5EF4-FFF2-40B4-BE49-F238E27FC236}">
                <a16:creationId xmlns:a16="http://schemas.microsoft.com/office/drawing/2014/main" id="{2F424A99-E1A0-6B60-6660-D3CDBF9D3F87}"/>
              </a:ext>
            </a:extLst>
          </p:cNvPr>
          <p:cNvSpPr txBox="1"/>
          <p:nvPr/>
        </p:nvSpPr>
        <p:spPr>
          <a:xfrm>
            <a:off x="9038464" y="6100822"/>
            <a:ext cx="780983" cy="369332"/>
          </a:xfrm>
          <a:prstGeom prst="rect">
            <a:avLst/>
          </a:prstGeom>
          <a:noFill/>
        </p:spPr>
        <p:txBody>
          <a:bodyPr wrap="none" rtlCol="0">
            <a:spAutoFit/>
          </a:bodyPr>
          <a:lstStyle/>
          <a:p>
            <a:r>
              <a:rPr kumimoji="1" lang="en-US" altLang="ja-JP"/>
              <a:t>break</a:t>
            </a:r>
            <a:endParaRPr kumimoji="1" lang="ja-JP" altLang="en-US"/>
          </a:p>
        </p:txBody>
      </p:sp>
      <p:sp>
        <p:nvSpPr>
          <p:cNvPr id="54" name="テキスト ボックス 53">
            <a:extLst>
              <a:ext uri="{FF2B5EF4-FFF2-40B4-BE49-F238E27FC236}">
                <a16:creationId xmlns:a16="http://schemas.microsoft.com/office/drawing/2014/main" id="{95134E32-2D76-BCA4-9228-DC10E95952A2}"/>
              </a:ext>
            </a:extLst>
          </p:cNvPr>
          <p:cNvSpPr txBox="1"/>
          <p:nvPr/>
        </p:nvSpPr>
        <p:spPr>
          <a:xfrm>
            <a:off x="494882" y="2760665"/>
            <a:ext cx="6397905" cy="400110"/>
          </a:xfrm>
          <a:prstGeom prst="rect">
            <a:avLst/>
          </a:prstGeom>
          <a:noFill/>
        </p:spPr>
        <p:txBody>
          <a:bodyPr wrap="none" rtlCol="0">
            <a:spAutoFit/>
          </a:bodyPr>
          <a:lstStyle/>
          <a:p>
            <a:r>
              <a:rPr kumimoji="1" lang="en-US" altLang="ja-JP" sz="2000"/>
              <a:t>10</a:t>
            </a:r>
            <a:r>
              <a:rPr kumimoji="1" lang="ja-JP" altLang="en-US" sz="2000"/>
              <a:t>で割った余りを足す、元の数を</a:t>
            </a:r>
            <a:r>
              <a:rPr kumimoji="1" lang="en-US" altLang="ja-JP" sz="2000"/>
              <a:t>10</a:t>
            </a:r>
            <a:r>
              <a:rPr kumimoji="1" lang="ja-JP" altLang="en-US" sz="2000"/>
              <a:t>で割るを繰り返す</a:t>
            </a:r>
          </a:p>
        </p:txBody>
      </p:sp>
    </p:spTree>
    <p:extLst>
      <p:ext uri="{BB962C8B-B14F-4D97-AF65-F5344CB8AC3E}">
        <p14:creationId xmlns:p14="http://schemas.microsoft.com/office/powerpoint/2010/main" val="1436302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6.2</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0" y="1902156"/>
            <a:ext cx="5245347" cy="4955844"/>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27445"/>
            <a:ext cx="5245347" cy="3430555"/>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4488407" y="2043328"/>
            <a:ext cx="675185" cy="369332"/>
          </a:xfrm>
          <a:prstGeom prst="rect">
            <a:avLst/>
          </a:prstGeom>
          <a:noFill/>
        </p:spPr>
        <p:txBody>
          <a:bodyPr wrap="none" rtlCol="0">
            <a:spAutoFit/>
          </a:bodyPr>
          <a:lstStyle/>
          <a:p>
            <a:r>
              <a:rPr lang="en-US" altLang="ja-JP">
                <a:solidFill>
                  <a:schemeClr val="bg2"/>
                </a:solidFill>
              </a:rPr>
              <a:t>C++</a:t>
            </a:r>
            <a:endParaRPr kumimoji="1" lang="ja-JP" altLang="en-US">
              <a:solidFill>
                <a:schemeClr val="bg2"/>
              </a:solidFill>
            </a:endParaRPr>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277356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6.3</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kumimoji="1" lang="en-US" altLang="ja-JP" sz="2800"/>
              <a:t>②</a:t>
            </a:r>
            <a:r>
              <a:rPr kumimoji="1" lang="ja-JP" altLang="en-US" sz="2800"/>
              <a:t>文字列にして求めるやり方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23028" y="2290428"/>
            <a:ext cx="5371983" cy="4699363"/>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to_string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57133"/>
            <a:ext cx="5245347" cy="3400867"/>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数字にする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1987778" y="1932424"/>
            <a:ext cx="675185" cy="369332"/>
          </a:xfrm>
          <a:prstGeom prst="rect">
            <a:avLst/>
          </a:prstGeom>
          <a:noFill/>
        </p:spPr>
        <p:txBody>
          <a:bodyPr wrap="none" rtlCol="0">
            <a:spAutoFit/>
          </a:bodyPr>
          <a:lstStyle/>
          <a:p>
            <a:r>
              <a:rPr kumimoji="1" lang="en-US" altLang="ja-JP"/>
              <a:t>C++</a:t>
            </a:r>
            <a:endParaRPr kumimoji="1" lang="ja-JP" altLang="en-US"/>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31101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6.4</a:t>
            </a:r>
            <a:endParaRPr kumimoji="1" lang="ja-JP" altLang="en-US" sz="3200" b="1"/>
          </a:p>
        </p:txBody>
      </p:sp>
      <p:sp>
        <p:nvSpPr>
          <p:cNvPr id="17" name="テキスト ボックス 16">
            <a:extLst>
              <a:ext uri="{FF2B5EF4-FFF2-40B4-BE49-F238E27FC236}">
                <a16:creationId xmlns:a16="http://schemas.microsoft.com/office/drawing/2014/main" id="{D1A82933-156D-8343-DE0C-7B6B32AEB409}"/>
              </a:ext>
            </a:extLst>
          </p:cNvPr>
          <p:cNvSpPr txBox="1"/>
          <p:nvPr/>
        </p:nvSpPr>
        <p:spPr>
          <a:xfrm>
            <a:off x="447040" y="1625600"/>
            <a:ext cx="3877985" cy="584775"/>
          </a:xfrm>
          <a:prstGeom prst="rect">
            <a:avLst/>
          </a:prstGeom>
          <a:noFill/>
        </p:spPr>
        <p:txBody>
          <a:bodyPr wrap="none" rtlCol="0">
            <a:spAutoFit/>
          </a:bodyPr>
          <a:lstStyle/>
          <a:p>
            <a:r>
              <a:rPr kumimoji="1" lang="ja-JP" altLang="en-US" sz="3200"/>
              <a:t>この問題のポイント</a:t>
            </a:r>
          </a:p>
        </p:txBody>
      </p:sp>
      <p:sp>
        <p:nvSpPr>
          <p:cNvPr id="18" name="テキスト ボックス 17">
            <a:extLst>
              <a:ext uri="{FF2B5EF4-FFF2-40B4-BE49-F238E27FC236}">
                <a16:creationId xmlns:a16="http://schemas.microsoft.com/office/drawing/2014/main" id="{67CDEABE-3F58-67B5-C0B3-0296DFA7751B}"/>
              </a:ext>
            </a:extLst>
          </p:cNvPr>
          <p:cNvSpPr txBox="1"/>
          <p:nvPr/>
        </p:nvSpPr>
        <p:spPr>
          <a:xfrm>
            <a:off x="698157" y="3136612"/>
            <a:ext cx="2646878" cy="584775"/>
          </a:xfrm>
          <a:prstGeom prst="rect">
            <a:avLst/>
          </a:prstGeom>
          <a:noFill/>
        </p:spPr>
        <p:txBody>
          <a:bodyPr wrap="none" rtlCol="0">
            <a:spAutoFit/>
          </a:bodyPr>
          <a:lstStyle/>
          <a:p>
            <a:r>
              <a:rPr kumimoji="1" lang="ja-JP" altLang="en-US" sz="3200">
                <a:solidFill>
                  <a:srgbClr val="F8582E"/>
                </a:solidFill>
              </a:rPr>
              <a:t>・整数の剰余</a:t>
            </a:r>
          </a:p>
        </p:txBody>
      </p:sp>
    </p:spTree>
    <p:extLst>
      <p:ext uri="{BB962C8B-B14F-4D97-AF65-F5344CB8AC3E}">
        <p14:creationId xmlns:p14="http://schemas.microsoft.com/office/powerpoint/2010/main" val="131424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dirty="0" err="1"/>
              <a:t>PracticeA</a:t>
            </a:r>
            <a:r>
              <a:rPr lang="en-US" altLang="ja-JP" sz="4000" b="1" dirty="0"/>
              <a:t> – Welcome to </a:t>
            </a:r>
            <a:r>
              <a:rPr lang="en-US" altLang="ja-JP" sz="4000" b="1" dirty="0" err="1"/>
              <a:t>AtCoder</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a:t>
            </a:r>
            <a:endParaRPr kumimoji="1" lang="ja-JP" altLang="en-US" sz="3200" b="1"/>
          </a:p>
        </p:txBody>
      </p:sp>
      <p:sp>
        <p:nvSpPr>
          <p:cNvPr id="3" name="テキスト ボックス 2">
            <a:extLst>
              <a:ext uri="{FF2B5EF4-FFF2-40B4-BE49-F238E27FC236}">
                <a16:creationId xmlns:a16="http://schemas.microsoft.com/office/drawing/2014/main" id="{65DCAC70-DBFD-617E-DB5F-5DD5BC92B39A}"/>
              </a:ext>
            </a:extLst>
          </p:cNvPr>
          <p:cNvSpPr txBox="1"/>
          <p:nvPr/>
        </p:nvSpPr>
        <p:spPr>
          <a:xfrm flipH="1">
            <a:off x="698157" y="1787131"/>
            <a:ext cx="6973489" cy="584775"/>
          </a:xfrm>
          <a:prstGeom prst="rect">
            <a:avLst/>
          </a:prstGeom>
          <a:noFill/>
        </p:spPr>
        <p:txBody>
          <a:bodyPr wrap="square" rtlCol="0">
            <a:spAutoFit/>
          </a:bodyPr>
          <a:lstStyle/>
          <a:p>
            <a:r>
              <a:rPr kumimoji="1" lang="ja-JP" altLang="en-US" sz="3200"/>
              <a:t>この問題のポイント</a:t>
            </a:r>
          </a:p>
        </p:txBody>
      </p:sp>
      <p:sp>
        <p:nvSpPr>
          <p:cNvPr id="6" name="テキスト ボックス 5">
            <a:extLst>
              <a:ext uri="{FF2B5EF4-FFF2-40B4-BE49-F238E27FC236}">
                <a16:creationId xmlns:a16="http://schemas.microsoft.com/office/drawing/2014/main" id="{4DAE5CBE-6B47-30D8-35D0-75ACA3327D73}"/>
              </a:ext>
            </a:extLst>
          </p:cNvPr>
          <p:cNvSpPr txBox="1"/>
          <p:nvPr/>
        </p:nvSpPr>
        <p:spPr>
          <a:xfrm>
            <a:off x="965200" y="2761161"/>
            <a:ext cx="7888698" cy="584775"/>
          </a:xfrm>
          <a:prstGeom prst="rect">
            <a:avLst/>
          </a:prstGeom>
          <a:noFill/>
        </p:spPr>
        <p:txBody>
          <a:bodyPr wrap="none" rtlCol="0">
            <a:spAutoFit/>
          </a:bodyPr>
          <a:lstStyle/>
          <a:p>
            <a:r>
              <a:rPr kumimoji="1" lang="ja-JP" altLang="en-US" sz="3200">
                <a:solidFill>
                  <a:srgbClr val="F8582E"/>
                </a:solidFill>
              </a:rPr>
              <a:t>・入出力ができるようになる</a:t>
            </a:r>
            <a:r>
              <a:rPr lang="en-US" altLang="ja-JP" sz="3200"/>
              <a:t>(</a:t>
            </a:r>
            <a:r>
              <a:rPr lang="ja-JP" altLang="en-US" sz="3200"/>
              <a:t>標準入出力</a:t>
            </a:r>
            <a:r>
              <a:rPr lang="en-US" altLang="ja-JP" sz="3200"/>
              <a:t>)</a:t>
            </a:r>
            <a:endParaRPr kumimoji="1" lang="ja-JP" altLang="en-US" sz="3200">
              <a:solidFill>
                <a:srgbClr val="F8582E"/>
              </a:solidFill>
            </a:endParaRPr>
          </a:p>
        </p:txBody>
      </p:sp>
    </p:spTree>
    <p:extLst>
      <p:ext uri="{BB962C8B-B14F-4D97-AF65-F5344CB8AC3E}">
        <p14:creationId xmlns:p14="http://schemas.microsoft.com/office/powerpoint/2010/main" val="2846300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6.5</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409634" cy="461665"/>
          </a:xfrm>
          <a:prstGeom prst="rect">
            <a:avLst/>
          </a:prstGeom>
          <a:noFill/>
        </p:spPr>
        <p:txBody>
          <a:bodyPr wrap="none" rtlCol="0">
            <a:spAutoFit/>
          </a:bodyPr>
          <a:lstStyle/>
          <a:p>
            <a:r>
              <a:rPr kumimoji="1" lang="en-US" altLang="ja-JP" sz="2400"/>
              <a:t>Python</a:t>
            </a:r>
            <a:r>
              <a:rPr lang="ja-JP" altLang="en-US" sz="2400"/>
              <a:t>の注意点</a:t>
            </a:r>
            <a:endParaRPr kumimoji="1" lang="ja-JP" altLang="en-US" sz="2400"/>
          </a:p>
        </p:txBody>
      </p:sp>
      <p:sp>
        <p:nvSpPr>
          <p:cNvPr id="3" name="テキスト ボックス 2">
            <a:extLst>
              <a:ext uri="{FF2B5EF4-FFF2-40B4-BE49-F238E27FC236}">
                <a16:creationId xmlns:a16="http://schemas.microsoft.com/office/drawing/2014/main" id="{09A42A22-A1F2-BC8B-7537-26CD99A33414}"/>
              </a:ext>
            </a:extLst>
          </p:cNvPr>
          <p:cNvSpPr txBox="1"/>
          <p:nvPr/>
        </p:nvSpPr>
        <p:spPr>
          <a:xfrm>
            <a:off x="1216138" y="2329950"/>
            <a:ext cx="4879862" cy="461665"/>
          </a:xfrm>
          <a:prstGeom prst="rect">
            <a:avLst/>
          </a:prstGeom>
          <a:noFill/>
        </p:spPr>
        <p:txBody>
          <a:bodyPr wrap="none" rtlCol="0">
            <a:spAutoFit/>
          </a:bodyPr>
          <a:lstStyle/>
          <a:p>
            <a:r>
              <a:rPr kumimoji="1" lang="en-US" altLang="ja-JP" sz="2400">
                <a:highlight>
                  <a:srgbClr val="FFFF00"/>
                </a:highlight>
              </a:rPr>
              <a:t>/</a:t>
            </a:r>
            <a:r>
              <a:rPr lang="ja-JP" altLang="en-US" sz="2400"/>
              <a:t>　は割り算</a:t>
            </a:r>
            <a:r>
              <a:rPr lang="en-US" altLang="ja-JP" sz="2400"/>
              <a:t>(</a:t>
            </a:r>
            <a:r>
              <a:rPr lang="ja-JP" altLang="en-US" sz="2400"/>
              <a:t>小数部分も計算する</a:t>
            </a:r>
            <a:r>
              <a:rPr lang="en-US" altLang="ja-JP" sz="2400"/>
              <a:t>)</a:t>
            </a:r>
            <a:endParaRPr kumimoji="1" lang="ja-JP" altLang="en-US" sz="2400"/>
          </a:p>
        </p:txBody>
      </p:sp>
      <p:sp>
        <p:nvSpPr>
          <p:cNvPr id="6" name="テキスト ボックス 5">
            <a:extLst>
              <a:ext uri="{FF2B5EF4-FFF2-40B4-BE49-F238E27FC236}">
                <a16:creationId xmlns:a16="http://schemas.microsoft.com/office/drawing/2014/main" id="{FB91C41F-238B-FD52-A2D9-62CC3BCE406A}"/>
              </a:ext>
            </a:extLst>
          </p:cNvPr>
          <p:cNvSpPr txBox="1"/>
          <p:nvPr/>
        </p:nvSpPr>
        <p:spPr>
          <a:xfrm>
            <a:off x="1216138" y="2980653"/>
            <a:ext cx="5732660" cy="461665"/>
          </a:xfrm>
          <a:prstGeom prst="rect">
            <a:avLst/>
          </a:prstGeom>
          <a:noFill/>
        </p:spPr>
        <p:txBody>
          <a:bodyPr wrap="none" rtlCol="0">
            <a:spAutoFit/>
          </a:bodyPr>
          <a:lstStyle/>
          <a:p>
            <a:r>
              <a:rPr kumimoji="1" lang="en-US" altLang="ja-JP" sz="2400">
                <a:highlight>
                  <a:srgbClr val="FFFF00"/>
                </a:highlight>
              </a:rPr>
              <a:t>// </a:t>
            </a:r>
            <a:r>
              <a:rPr kumimoji="1" lang="ja-JP" altLang="en-US" sz="2400"/>
              <a:t>は整数除算</a:t>
            </a:r>
            <a:r>
              <a:rPr kumimoji="1" lang="en-US" altLang="ja-JP" sz="2400"/>
              <a:t>(</a:t>
            </a:r>
            <a:r>
              <a:rPr kumimoji="1" lang="ja-JP" altLang="en-US" sz="2400"/>
              <a:t>割り算の商が帰ってくる</a:t>
            </a:r>
            <a:r>
              <a:rPr kumimoji="1" lang="en-US" altLang="ja-JP" sz="2400"/>
              <a:t>)</a:t>
            </a:r>
            <a:endParaRPr kumimoji="1" lang="ja-JP" altLang="en-US" sz="2400"/>
          </a:p>
        </p:txBody>
      </p:sp>
      <p:sp>
        <p:nvSpPr>
          <p:cNvPr id="7" name="テキスト ボックス 6">
            <a:extLst>
              <a:ext uri="{FF2B5EF4-FFF2-40B4-BE49-F238E27FC236}">
                <a16:creationId xmlns:a16="http://schemas.microsoft.com/office/drawing/2014/main" id="{DFF164ED-DC73-E9C8-16AE-50351E31AFB6}"/>
              </a:ext>
            </a:extLst>
          </p:cNvPr>
          <p:cNvSpPr txBox="1"/>
          <p:nvPr/>
        </p:nvSpPr>
        <p:spPr>
          <a:xfrm>
            <a:off x="6278254" y="4394821"/>
            <a:ext cx="2047355" cy="1477328"/>
          </a:xfrm>
          <a:prstGeom prst="rect">
            <a:avLst/>
          </a:prstGeom>
          <a:no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a:t>
            </a:r>
            <a:r>
              <a:rPr lang="en" altLang="ja-JP"/>
              <a:t> </a:t>
            </a:r>
          </a:p>
          <a:p>
            <a:endParaRPr lang="en" altLang="ja-JP"/>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3.0</a:t>
            </a:r>
            <a:endParaRPr kumimoji="1" lang="ja-JP" altLang="en-US"/>
          </a:p>
        </p:txBody>
      </p:sp>
      <p:sp>
        <p:nvSpPr>
          <p:cNvPr id="8" name="テキスト ボックス 7">
            <a:extLst>
              <a:ext uri="{FF2B5EF4-FFF2-40B4-BE49-F238E27FC236}">
                <a16:creationId xmlns:a16="http://schemas.microsoft.com/office/drawing/2014/main" id="{D759945F-B25C-405E-792C-87F0584D5A2A}"/>
              </a:ext>
            </a:extLst>
          </p:cNvPr>
          <p:cNvSpPr txBox="1"/>
          <p:nvPr/>
        </p:nvSpPr>
        <p:spPr>
          <a:xfrm>
            <a:off x="1458032" y="4374392"/>
            <a:ext cx="2624436" cy="1477328"/>
          </a:xfrm>
          <a:prstGeom prst="rect">
            <a:avLst/>
          </a:prstGeom>
          <a:solidFill>
            <a:schemeClr val="bg1"/>
          </a:solid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3.3333333333333335</a:t>
            </a:r>
          </a:p>
          <a:p>
            <a:r>
              <a:rPr lang="en" altLang="ja-JP"/>
              <a:t> </a:t>
            </a:r>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3.3333333333333335</a:t>
            </a:r>
            <a:endParaRPr kumimoji="1" lang="ja-JP" altLang="en-US"/>
          </a:p>
        </p:txBody>
      </p:sp>
    </p:spTree>
    <p:extLst>
      <p:ext uri="{BB962C8B-B14F-4D97-AF65-F5344CB8AC3E}">
        <p14:creationId xmlns:p14="http://schemas.microsoft.com/office/powerpoint/2010/main" val="807893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6.6</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071401" cy="461665"/>
          </a:xfrm>
          <a:prstGeom prst="rect">
            <a:avLst/>
          </a:prstGeom>
          <a:noFill/>
        </p:spPr>
        <p:txBody>
          <a:bodyPr wrap="none" rtlCol="0">
            <a:spAutoFit/>
          </a:bodyPr>
          <a:lstStyle/>
          <a:p>
            <a:r>
              <a:rPr lang="en-US" altLang="ja-JP" sz="2400"/>
              <a:t>C++</a:t>
            </a:r>
            <a:r>
              <a:rPr lang="ja-JP" altLang="en-US" sz="2400"/>
              <a:t>の注意点</a:t>
            </a:r>
            <a:endParaRPr kumimoji="1" lang="ja-JP" altLang="en-US" sz="2400"/>
          </a:p>
        </p:txBody>
      </p:sp>
      <p:sp>
        <p:nvSpPr>
          <p:cNvPr id="9" name="テキスト ボックス 8">
            <a:extLst>
              <a:ext uri="{FF2B5EF4-FFF2-40B4-BE49-F238E27FC236}">
                <a16:creationId xmlns:a16="http://schemas.microsoft.com/office/drawing/2014/main" id="{E807FEC4-8BA2-EB9C-B507-C6709B53AE51}"/>
              </a:ext>
            </a:extLst>
          </p:cNvPr>
          <p:cNvSpPr txBox="1"/>
          <p:nvPr/>
        </p:nvSpPr>
        <p:spPr>
          <a:xfrm>
            <a:off x="1757680" y="2560783"/>
            <a:ext cx="7388561" cy="584775"/>
          </a:xfrm>
          <a:prstGeom prst="rect">
            <a:avLst/>
          </a:prstGeom>
          <a:noFill/>
        </p:spPr>
        <p:txBody>
          <a:bodyPr wrap="none" rtlCol="0">
            <a:spAutoFit/>
          </a:bodyPr>
          <a:lstStyle/>
          <a:p>
            <a:r>
              <a:rPr kumimoji="1" lang="ja-JP" altLang="en-US" sz="3200"/>
              <a:t>整数除算は</a:t>
            </a:r>
            <a:r>
              <a:rPr kumimoji="1" lang="en-US" altLang="ja-JP" sz="3200"/>
              <a:t>0</a:t>
            </a:r>
            <a:r>
              <a:rPr kumimoji="1" lang="ja-JP" altLang="en-US" sz="3200"/>
              <a:t>に近い方に丸め込まれる！</a:t>
            </a:r>
          </a:p>
        </p:txBody>
      </p:sp>
      <p:sp>
        <p:nvSpPr>
          <p:cNvPr id="10" name="テキスト ボックス 9">
            <a:extLst>
              <a:ext uri="{FF2B5EF4-FFF2-40B4-BE49-F238E27FC236}">
                <a16:creationId xmlns:a16="http://schemas.microsoft.com/office/drawing/2014/main" id="{DF97B516-7455-6D66-7A51-3F1F2F69C8FC}"/>
              </a:ext>
            </a:extLst>
          </p:cNvPr>
          <p:cNvSpPr txBox="1"/>
          <p:nvPr/>
        </p:nvSpPr>
        <p:spPr>
          <a:xfrm>
            <a:off x="3179205" y="3815344"/>
            <a:ext cx="2871299" cy="707886"/>
          </a:xfrm>
          <a:prstGeom prst="rect">
            <a:avLst/>
          </a:prstGeom>
          <a:noFill/>
        </p:spPr>
        <p:txBody>
          <a:bodyPr wrap="none" rtlCol="0">
            <a:spAutoFit/>
          </a:bodyPr>
          <a:lstStyle/>
          <a:p>
            <a:r>
              <a:rPr lang="en-US" altLang="ja-JP" sz="2000"/>
              <a:t>cout &lt;&lt; 10/3 &lt;&lt; endl;</a:t>
            </a:r>
          </a:p>
          <a:p>
            <a:r>
              <a:rPr kumimoji="1" lang="en-US" altLang="ja-JP" sz="2000"/>
              <a:t>// 3</a:t>
            </a:r>
            <a:endParaRPr kumimoji="1" lang="ja-JP" altLang="en-US" sz="2000"/>
          </a:p>
        </p:txBody>
      </p:sp>
      <p:sp>
        <p:nvSpPr>
          <p:cNvPr id="11" name="テキスト ボックス 10">
            <a:extLst>
              <a:ext uri="{FF2B5EF4-FFF2-40B4-BE49-F238E27FC236}">
                <a16:creationId xmlns:a16="http://schemas.microsoft.com/office/drawing/2014/main" id="{BE4CEFBF-BF9B-85E6-C51D-A29B25B45F4F}"/>
              </a:ext>
            </a:extLst>
          </p:cNvPr>
          <p:cNvSpPr txBox="1"/>
          <p:nvPr/>
        </p:nvSpPr>
        <p:spPr>
          <a:xfrm>
            <a:off x="3066995" y="5193016"/>
            <a:ext cx="2983509" cy="707886"/>
          </a:xfrm>
          <a:prstGeom prst="rect">
            <a:avLst/>
          </a:prstGeom>
          <a:noFill/>
        </p:spPr>
        <p:txBody>
          <a:bodyPr wrap="none" rtlCol="0">
            <a:spAutoFit/>
          </a:bodyPr>
          <a:lstStyle/>
          <a:p>
            <a:r>
              <a:rPr kumimoji="1" lang="en-US" altLang="ja-JP" sz="2000"/>
              <a:t>cout &lt;&lt; -10/3 &lt;&lt; endl;</a:t>
            </a:r>
          </a:p>
          <a:p>
            <a:r>
              <a:rPr lang="en-US" altLang="ja-JP" sz="2000"/>
              <a:t>//-3</a:t>
            </a:r>
            <a:endParaRPr kumimoji="1" lang="ja-JP" altLang="en-US" sz="2000"/>
          </a:p>
        </p:txBody>
      </p:sp>
    </p:spTree>
    <p:extLst>
      <p:ext uri="{BB962C8B-B14F-4D97-AF65-F5344CB8AC3E}">
        <p14:creationId xmlns:p14="http://schemas.microsoft.com/office/powerpoint/2010/main" val="407234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類題など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6.7</a:t>
            </a:r>
            <a:endParaRPr kumimoji="1" lang="ja-JP" altLang="en-US" sz="3200" b="1"/>
          </a:p>
        </p:txBody>
      </p:sp>
      <p:sp>
        <p:nvSpPr>
          <p:cNvPr id="2" name="テキスト ボックス 1">
            <a:extLst>
              <a:ext uri="{FF2B5EF4-FFF2-40B4-BE49-F238E27FC236}">
                <a16:creationId xmlns:a16="http://schemas.microsoft.com/office/drawing/2014/main" id="{6C5DD67D-14A7-FE71-6F91-D40C5742C0F9}"/>
              </a:ext>
            </a:extLst>
          </p:cNvPr>
          <p:cNvSpPr txBox="1"/>
          <p:nvPr/>
        </p:nvSpPr>
        <p:spPr>
          <a:xfrm>
            <a:off x="583096" y="1775791"/>
            <a:ext cx="646331" cy="369332"/>
          </a:xfrm>
          <a:prstGeom prst="rect">
            <a:avLst/>
          </a:prstGeom>
          <a:noFill/>
        </p:spPr>
        <p:txBody>
          <a:bodyPr wrap="none" rtlCol="0">
            <a:spAutoFit/>
          </a:bodyPr>
          <a:lstStyle/>
          <a:p>
            <a:r>
              <a:rPr kumimoji="1" lang="ja-JP" altLang="en-US"/>
              <a:t>類題</a:t>
            </a:r>
          </a:p>
        </p:txBody>
      </p:sp>
      <p:sp>
        <p:nvSpPr>
          <p:cNvPr id="3" name="テキスト ボックス 2">
            <a:extLst>
              <a:ext uri="{FF2B5EF4-FFF2-40B4-BE49-F238E27FC236}">
                <a16:creationId xmlns:a16="http://schemas.microsoft.com/office/drawing/2014/main" id="{C08CA646-B5CC-6564-03B0-4490FAC189CD}"/>
              </a:ext>
            </a:extLst>
          </p:cNvPr>
          <p:cNvSpPr txBox="1"/>
          <p:nvPr/>
        </p:nvSpPr>
        <p:spPr>
          <a:xfrm>
            <a:off x="980661" y="2358887"/>
            <a:ext cx="3342775" cy="369332"/>
          </a:xfrm>
          <a:prstGeom prst="rect">
            <a:avLst/>
          </a:prstGeom>
          <a:noFill/>
        </p:spPr>
        <p:txBody>
          <a:bodyPr wrap="none" rtlCol="0">
            <a:spAutoFit/>
          </a:bodyPr>
          <a:lstStyle/>
          <a:p>
            <a:r>
              <a:rPr lang="en" altLang="ja-JP" b="0" i="0" u="none" strike="noStrike">
                <a:effectLst/>
                <a:latin typeface="YakuHanJPs"/>
                <a:hlinkClick r:id="rId2"/>
              </a:rPr>
              <a:t>ABC 090 B - Palindromic Numbers</a:t>
            </a:r>
            <a:endParaRPr kumimoji="1" lang="ja-JP" altLang="en-US"/>
          </a:p>
        </p:txBody>
      </p:sp>
      <p:sp>
        <p:nvSpPr>
          <p:cNvPr id="6" name="テキスト ボックス 5">
            <a:extLst>
              <a:ext uri="{FF2B5EF4-FFF2-40B4-BE49-F238E27FC236}">
                <a16:creationId xmlns:a16="http://schemas.microsoft.com/office/drawing/2014/main" id="{9C9F660E-D093-58A5-675B-FC2029563223}"/>
              </a:ext>
            </a:extLst>
          </p:cNvPr>
          <p:cNvSpPr txBox="1"/>
          <p:nvPr/>
        </p:nvSpPr>
        <p:spPr>
          <a:xfrm>
            <a:off x="4651513" y="2358887"/>
            <a:ext cx="4980851" cy="369332"/>
          </a:xfrm>
          <a:prstGeom prst="rect">
            <a:avLst/>
          </a:prstGeom>
          <a:noFill/>
        </p:spPr>
        <p:txBody>
          <a:bodyPr wrap="none" rtlCol="0">
            <a:spAutoFit/>
          </a:bodyPr>
          <a:lstStyle/>
          <a:p>
            <a:r>
              <a:rPr kumimoji="1" lang="en-US" altLang="ja-JP"/>
              <a:t>(</a:t>
            </a:r>
            <a:r>
              <a:rPr kumimoji="1" lang="ja-JP" altLang="en-US"/>
              <a:t>似たような問題です　ぜひやってみましょう</a:t>
            </a:r>
            <a:r>
              <a:rPr kumimoji="1" lang="en-US" altLang="ja-JP"/>
              <a:t>)</a:t>
            </a:r>
            <a:endParaRPr kumimoji="1" lang="ja-JP" altLang="en-US"/>
          </a:p>
        </p:txBody>
      </p:sp>
      <p:sp>
        <p:nvSpPr>
          <p:cNvPr id="7" name="テキスト ボックス 6">
            <a:extLst>
              <a:ext uri="{FF2B5EF4-FFF2-40B4-BE49-F238E27FC236}">
                <a16:creationId xmlns:a16="http://schemas.microsoft.com/office/drawing/2014/main" id="{15BCCDA8-D49C-A90A-96A9-A8042390ED28}"/>
              </a:ext>
            </a:extLst>
          </p:cNvPr>
          <p:cNvSpPr txBox="1"/>
          <p:nvPr/>
        </p:nvSpPr>
        <p:spPr>
          <a:xfrm>
            <a:off x="980661" y="3106134"/>
            <a:ext cx="2340641" cy="369332"/>
          </a:xfrm>
          <a:prstGeom prst="rect">
            <a:avLst/>
          </a:prstGeom>
          <a:noFill/>
        </p:spPr>
        <p:txBody>
          <a:bodyPr wrap="none" rtlCol="0">
            <a:spAutoFit/>
          </a:bodyPr>
          <a:lstStyle/>
          <a:p>
            <a:r>
              <a:rPr lang="en" altLang="ja-JP" b="0" i="0">
                <a:effectLst/>
                <a:latin typeface="YakuHanJPs"/>
                <a:hlinkClick r:id="rId3"/>
              </a:rPr>
              <a:t>AGC 025 A - Digits Sum</a:t>
            </a:r>
            <a:endParaRPr kumimoji="1" lang="ja-JP" altLang="en-US"/>
          </a:p>
        </p:txBody>
      </p:sp>
      <p:sp>
        <p:nvSpPr>
          <p:cNvPr id="8" name="テキスト ボックス 7">
            <a:extLst>
              <a:ext uri="{FF2B5EF4-FFF2-40B4-BE49-F238E27FC236}">
                <a16:creationId xmlns:a16="http://schemas.microsoft.com/office/drawing/2014/main" id="{AFA25047-487F-9177-DC61-6669F9E80EE9}"/>
              </a:ext>
            </a:extLst>
          </p:cNvPr>
          <p:cNvSpPr txBox="1"/>
          <p:nvPr/>
        </p:nvSpPr>
        <p:spPr>
          <a:xfrm>
            <a:off x="4651513" y="3106134"/>
            <a:ext cx="5046574" cy="369332"/>
          </a:xfrm>
          <a:prstGeom prst="rect">
            <a:avLst/>
          </a:prstGeom>
          <a:noFill/>
        </p:spPr>
        <p:txBody>
          <a:bodyPr wrap="none" rtlCol="0">
            <a:spAutoFit/>
          </a:bodyPr>
          <a:lstStyle/>
          <a:p>
            <a:r>
              <a:rPr kumimoji="1" lang="en-US" altLang="ja-JP"/>
              <a:t>(</a:t>
            </a:r>
            <a:r>
              <a:rPr kumimoji="1" lang="ja-JP" altLang="en-US"/>
              <a:t>同じ考え方で解ける</a:t>
            </a:r>
            <a:r>
              <a:rPr kumimoji="1" lang="en-US" altLang="ja-JP"/>
              <a:t> </a:t>
            </a:r>
            <a:r>
              <a:rPr kumimoji="1" lang="ja-JP" altLang="en-US"/>
              <a:t>少しおもしろい問題です</a:t>
            </a:r>
            <a:r>
              <a:rPr kumimoji="1" lang="en-US" altLang="ja-JP"/>
              <a:t>)</a:t>
            </a:r>
            <a:endParaRPr kumimoji="1" lang="ja-JP" altLang="en-US"/>
          </a:p>
        </p:txBody>
      </p:sp>
      <p:sp>
        <p:nvSpPr>
          <p:cNvPr id="9" name="テキスト ボックス 8">
            <a:extLst>
              <a:ext uri="{FF2B5EF4-FFF2-40B4-BE49-F238E27FC236}">
                <a16:creationId xmlns:a16="http://schemas.microsoft.com/office/drawing/2014/main" id="{990920C9-FAC6-1328-5476-A8C1E168A1A2}"/>
              </a:ext>
            </a:extLst>
          </p:cNvPr>
          <p:cNvSpPr txBox="1"/>
          <p:nvPr/>
        </p:nvSpPr>
        <p:spPr>
          <a:xfrm>
            <a:off x="980661" y="3853381"/>
            <a:ext cx="1848583" cy="369332"/>
          </a:xfrm>
          <a:prstGeom prst="rect">
            <a:avLst/>
          </a:prstGeom>
          <a:noFill/>
        </p:spPr>
        <p:txBody>
          <a:bodyPr wrap="none" rtlCol="0">
            <a:spAutoFit/>
          </a:bodyPr>
          <a:lstStyle/>
          <a:p>
            <a:r>
              <a:rPr lang="en" altLang="ja-JP" b="0" i="0">
                <a:effectLst/>
                <a:latin typeface="YakuHanJPs"/>
                <a:hlinkClick r:id="rId4"/>
              </a:rPr>
              <a:t>ABC 156 B - Digits</a:t>
            </a:r>
            <a:endParaRPr kumimoji="1" lang="ja-JP" altLang="en-US"/>
          </a:p>
        </p:txBody>
      </p:sp>
      <p:sp>
        <p:nvSpPr>
          <p:cNvPr id="10" name="テキスト ボックス 9">
            <a:extLst>
              <a:ext uri="{FF2B5EF4-FFF2-40B4-BE49-F238E27FC236}">
                <a16:creationId xmlns:a16="http://schemas.microsoft.com/office/drawing/2014/main" id="{9F2479AF-5550-7C38-DA9C-D91550445B22}"/>
              </a:ext>
            </a:extLst>
          </p:cNvPr>
          <p:cNvSpPr txBox="1"/>
          <p:nvPr/>
        </p:nvSpPr>
        <p:spPr>
          <a:xfrm>
            <a:off x="4651513" y="3853381"/>
            <a:ext cx="3076483" cy="369332"/>
          </a:xfrm>
          <a:prstGeom prst="rect">
            <a:avLst/>
          </a:prstGeom>
          <a:noFill/>
        </p:spPr>
        <p:txBody>
          <a:bodyPr wrap="none" rtlCol="0">
            <a:spAutoFit/>
          </a:bodyPr>
          <a:lstStyle/>
          <a:p>
            <a:r>
              <a:rPr kumimoji="1" lang="en-US" altLang="ja-JP"/>
              <a:t>(N</a:t>
            </a:r>
            <a:r>
              <a:rPr kumimoji="1" lang="ja-JP" altLang="en-US"/>
              <a:t>進数に変換する問題です</a:t>
            </a:r>
            <a:r>
              <a:rPr kumimoji="1" lang="en-US" altLang="ja-JP"/>
              <a:t>)</a:t>
            </a:r>
            <a:endParaRPr kumimoji="1" lang="ja-JP" altLang="en-US"/>
          </a:p>
        </p:txBody>
      </p:sp>
    </p:spTree>
    <p:extLst>
      <p:ext uri="{BB962C8B-B14F-4D97-AF65-F5344CB8AC3E}">
        <p14:creationId xmlns:p14="http://schemas.microsoft.com/office/powerpoint/2010/main" val="1599935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a:t>7. </a:t>
            </a:r>
            <a:r>
              <a:rPr kumimoji="1" lang="en" altLang="ja-JP" sz="4000" b="1"/>
              <a:t>ABC088B - Card Game for Two</a:t>
            </a:r>
            <a:endParaRPr kumimoji="1" lang="ja-JP" altLang="en-US" sz="4000" b="1"/>
          </a:p>
        </p:txBody>
      </p:sp>
    </p:spTree>
    <p:extLst>
      <p:ext uri="{BB962C8B-B14F-4D97-AF65-F5344CB8AC3E}">
        <p14:creationId xmlns:p14="http://schemas.microsoft.com/office/powerpoint/2010/main" val="2870097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6B19DEC5-EB4C-1485-DC1A-EC591992DF30}"/>
              </a:ext>
            </a:extLst>
          </p:cNvPr>
          <p:cNvSpPr txBox="1"/>
          <p:nvPr/>
        </p:nvSpPr>
        <p:spPr>
          <a:xfrm>
            <a:off x="965200" y="2621280"/>
            <a:ext cx="2098651" cy="369332"/>
          </a:xfrm>
          <a:prstGeom prst="rect">
            <a:avLst/>
          </a:prstGeom>
          <a:noFill/>
        </p:spPr>
        <p:txBody>
          <a:bodyPr wrap="none" rtlCol="0">
            <a:spAutoFit/>
          </a:bodyPr>
          <a:lstStyle/>
          <a:p>
            <a:r>
              <a:rPr kumimoji="1" lang="ja-JP" altLang="en-US"/>
              <a:t>最適な戦略とは</a:t>
            </a:r>
            <a:r>
              <a:rPr kumimoji="1" lang="en-US" altLang="ja-JP"/>
              <a:t>...?</a:t>
            </a:r>
            <a:endParaRPr kumimoji="1" lang="ja-JP" altLang="en-US"/>
          </a:p>
        </p:txBody>
      </p:sp>
      <p:sp>
        <p:nvSpPr>
          <p:cNvPr id="7" name="1 つの角を丸めた四角形 6">
            <a:extLst>
              <a:ext uri="{FF2B5EF4-FFF2-40B4-BE49-F238E27FC236}">
                <a16:creationId xmlns:a16="http://schemas.microsoft.com/office/drawing/2014/main" id="{98D525C1-2255-64B0-04A9-63AD1148CC4E}"/>
              </a:ext>
            </a:extLst>
          </p:cNvPr>
          <p:cNvSpPr/>
          <p:nvPr/>
        </p:nvSpPr>
        <p:spPr>
          <a:xfrm>
            <a:off x="2025582"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8" name="1 つの角を丸めた四角形 7">
            <a:extLst>
              <a:ext uri="{FF2B5EF4-FFF2-40B4-BE49-F238E27FC236}">
                <a16:creationId xmlns:a16="http://schemas.microsoft.com/office/drawing/2014/main" id="{B3F2FD97-BDC2-D0E8-DA1F-5685B9A180CB}"/>
              </a:ext>
            </a:extLst>
          </p:cNvPr>
          <p:cNvSpPr/>
          <p:nvPr/>
        </p:nvSpPr>
        <p:spPr>
          <a:xfrm>
            <a:off x="9026358"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9" name="1 つの角を丸めた四角形 8">
            <a:extLst>
              <a:ext uri="{FF2B5EF4-FFF2-40B4-BE49-F238E27FC236}">
                <a16:creationId xmlns:a16="http://schemas.microsoft.com/office/drawing/2014/main" id="{73CCB7F2-DB5A-B58D-698E-895FFC628C67}"/>
              </a:ext>
            </a:extLst>
          </p:cNvPr>
          <p:cNvSpPr/>
          <p:nvPr/>
        </p:nvSpPr>
        <p:spPr>
          <a:xfrm>
            <a:off x="3775776"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0" name="1 つの角を丸めた四角形 9">
            <a:extLst>
              <a:ext uri="{FF2B5EF4-FFF2-40B4-BE49-F238E27FC236}">
                <a16:creationId xmlns:a16="http://schemas.microsoft.com/office/drawing/2014/main" id="{543F5062-F327-7C04-F471-0F09C5B31533}"/>
              </a:ext>
            </a:extLst>
          </p:cNvPr>
          <p:cNvSpPr/>
          <p:nvPr/>
        </p:nvSpPr>
        <p:spPr>
          <a:xfrm>
            <a:off x="5525970"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1" name="1 つの角を丸めた四角形 10">
            <a:extLst>
              <a:ext uri="{FF2B5EF4-FFF2-40B4-BE49-F238E27FC236}">
                <a16:creationId xmlns:a16="http://schemas.microsoft.com/office/drawing/2014/main" id="{BE876897-6D43-5E0E-2A9A-C4077AAFC15A}"/>
              </a:ext>
            </a:extLst>
          </p:cNvPr>
          <p:cNvSpPr/>
          <p:nvPr/>
        </p:nvSpPr>
        <p:spPr>
          <a:xfrm>
            <a:off x="7276164"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Tree>
    <p:extLst>
      <p:ext uri="{BB962C8B-B14F-4D97-AF65-F5344CB8AC3E}">
        <p14:creationId xmlns:p14="http://schemas.microsoft.com/office/powerpoint/2010/main" val="135150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7.1</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6" name="1 つの角を丸めた四角形 5">
            <a:extLst>
              <a:ext uri="{FF2B5EF4-FFF2-40B4-BE49-F238E27FC236}">
                <a16:creationId xmlns:a16="http://schemas.microsoft.com/office/drawing/2014/main" id="{1122570F-B36D-709A-1E9E-F36F60DC0D68}"/>
              </a:ext>
            </a:extLst>
          </p:cNvPr>
          <p:cNvSpPr/>
          <p:nvPr/>
        </p:nvSpPr>
        <p:spPr>
          <a:xfrm>
            <a:off x="162624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12" name="1 つの角を丸めた四角形 11">
            <a:extLst>
              <a:ext uri="{FF2B5EF4-FFF2-40B4-BE49-F238E27FC236}">
                <a16:creationId xmlns:a16="http://schemas.microsoft.com/office/drawing/2014/main" id="{04A507D2-2416-A3C3-8613-92D10B791319}"/>
              </a:ext>
            </a:extLst>
          </p:cNvPr>
          <p:cNvSpPr/>
          <p:nvPr/>
        </p:nvSpPr>
        <p:spPr>
          <a:xfrm>
            <a:off x="1593154"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6</a:t>
            </a:r>
            <a:endParaRPr kumimoji="1" lang="ja-JP" altLang="en-US" sz="2800"/>
          </a:p>
        </p:txBody>
      </p:sp>
      <p:sp>
        <p:nvSpPr>
          <p:cNvPr id="13" name="1 つの角を丸めた四角形 12">
            <a:extLst>
              <a:ext uri="{FF2B5EF4-FFF2-40B4-BE49-F238E27FC236}">
                <a16:creationId xmlns:a16="http://schemas.microsoft.com/office/drawing/2014/main" id="{BCC6188B-B270-4929-3371-9CD2D2C6005E}"/>
              </a:ext>
            </a:extLst>
          </p:cNvPr>
          <p:cNvSpPr/>
          <p:nvPr/>
        </p:nvSpPr>
        <p:spPr>
          <a:xfrm>
            <a:off x="289457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4" name="1 つの角を丸めた四角形 13">
            <a:extLst>
              <a:ext uri="{FF2B5EF4-FFF2-40B4-BE49-F238E27FC236}">
                <a16:creationId xmlns:a16="http://schemas.microsoft.com/office/drawing/2014/main" id="{A9C5D305-84F2-D50E-B1AC-9F204AD22F74}"/>
              </a:ext>
            </a:extLst>
          </p:cNvPr>
          <p:cNvSpPr/>
          <p:nvPr/>
        </p:nvSpPr>
        <p:spPr>
          <a:xfrm>
            <a:off x="4206120" y="2748634"/>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5" name="1 つの角を丸めた四角形 14">
            <a:extLst>
              <a:ext uri="{FF2B5EF4-FFF2-40B4-BE49-F238E27FC236}">
                <a16:creationId xmlns:a16="http://schemas.microsoft.com/office/drawing/2014/main" id="{D3A4D893-3A88-3317-D4BD-ACFE86511425}"/>
              </a:ext>
            </a:extLst>
          </p:cNvPr>
          <p:cNvSpPr/>
          <p:nvPr/>
        </p:nvSpPr>
        <p:spPr>
          <a:xfrm>
            <a:off x="2894575"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3</a:t>
            </a:r>
            <a:endParaRPr kumimoji="1" lang="ja-JP" altLang="en-US" sz="2800"/>
          </a:p>
        </p:txBody>
      </p:sp>
      <p:sp>
        <p:nvSpPr>
          <p:cNvPr id="16" name="テキスト ボックス 15">
            <a:extLst>
              <a:ext uri="{FF2B5EF4-FFF2-40B4-BE49-F238E27FC236}">
                <a16:creationId xmlns:a16="http://schemas.microsoft.com/office/drawing/2014/main" id="{BD847AA6-0D99-39D1-079E-A8A88F24B1BB}"/>
              </a:ext>
            </a:extLst>
          </p:cNvPr>
          <p:cNvSpPr txBox="1"/>
          <p:nvPr/>
        </p:nvSpPr>
        <p:spPr>
          <a:xfrm>
            <a:off x="5290971" y="3229897"/>
            <a:ext cx="1015021" cy="461665"/>
          </a:xfrm>
          <a:prstGeom prst="rect">
            <a:avLst/>
          </a:prstGeom>
          <a:noFill/>
        </p:spPr>
        <p:txBody>
          <a:bodyPr wrap="none" rtlCol="0">
            <a:spAutoFit/>
          </a:bodyPr>
          <a:lstStyle/>
          <a:p>
            <a:r>
              <a:rPr kumimoji="1" lang="en-US" altLang="ja-JP" sz="2400" dirty="0"/>
              <a:t>=   12</a:t>
            </a:r>
            <a:endParaRPr kumimoji="1" lang="ja-JP" altLang="en-US" sz="2400"/>
          </a:p>
        </p:txBody>
      </p:sp>
      <p:sp>
        <p:nvSpPr>
          <p:cNvPr id="17" name="テキスト ボックス 16">
            <a:extLst>
              <a:ext uri="{FF2B5EF4-FFF2-40B4-BE49-F238E27FC236}">
                <a16:creationId xmlns:a16="http://schemas.microsoft.com/office/drawing/2014/main" id="{7D4B6A1E-7FB3-8B9A-3965-92FD18963DB2}"/>
              </a:ext>
            </a:extLst>
          </p:cNvPr>
          <p:cNvSpPr txBox="1"/>
          <p:nvPr/>
        </p:nvSpPr>
        <p:spPr>
          <a:xfrm>
            <a:off x="2517960"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18" name="テキスト ボックス 17">
            <a:extLst>
              <a:ext uri="{FF2B5EF4-FFF2-40B4-BE49-F238E27FC236}">
                <a16:creationId xmlns:a16="http://schemas.microsoft.com/office/drawing/2014/main" id="{5B179EFA-1946-F134-6A3A-341D59EAE372}"/>
              </a:ext>
            </a:extLst>
          </p:cNvPr>
          <p:cNvSpPr txBox="1"/>
          <p:nvPr/>
        </p:nvSpPr>
        <p:spPr>
          <a:xfrm>
            <a:off x="2514414" y="5292015"/>
            <a:ext cx="351378" cy="369332"/>
          </a:xfrm>
          <a:prstGeom prst="rect">
            <a:avLst/>
          </a:prstGeom>
          <a:noFill/>
        </p:spPr>
        <p:txBody>
          <a:bodyPr wrap="square" rtlCol="0">
            <a:spAutoFit/>
          </a:bodyPr>
          <a:lstStyle/>
          <a:p>
            <a:r>
              <a:rPr kumimoji="1" lang="en-US" altLang="ja-JP" dirty="0"/>
              <a:t>+</a:t>
            </a:r>
            <a:endParaRPr kumimoji="1" lang="ja-JP" altLang="en-US"/>
          </a:p>
        </p:txBody>
      </p:sp>
      <p:sp>
        <p:nvSpPr>
          <p:cNvPr id="19" name="テキスト ボックス 18">
            <a:extLst>
              <a:ext uri="{FF2B5EF4-FFF2-40B4-BE49-F238E27FC236}">
                <a16:creationId xmlns:a16="http://schemas.microsoft.com/office/drawing/2014/main" id="{2F496ACE-C13B-B0DA-636A-93A85EC75300}"/>
              </a:ext>
            </a:extLst>
          </p:cNvPr>
          <p:cNvSpPr txBox="1"/>
          <p:nvPr/>
        </p:nvSpPr>
        <p:spPr>
          <a:xfrm>
            <a:off x="3761053"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20" name="テキスト ボックス 19">
            <a:extLst>
              <a:ext uri="{FF2B5EF4-FFF2-40B4-BE49-F238E27FC236}">
                <a16:creationId xmlns:a16="http://schemas.microsoft.com/office/drawing/2014/main" id="{D03A09D8-3813-C4D8-3CC6-98FBBDDB09F5}"/>
              </a:ext>
            </a:extLst>
          </p:cNvPr>
          <p:cNvSpPr txBox="1"/>
          <p:nvPr/>
        </p:nvSpPr>
        <p:spPr>
          <a:xfrm>
            <a:off x="5290971" y="5292015"/>
            <a:ext cx="667170" cy="461665"/>
          </a:xfrm>
          <a:prstGeom prst="rect">
            <a:avLst/>
          </a:prstGeom>
          <a:noFill/>
        </p:spPr>
        <p:txBody>
          <a:bodyPr wrap="none" rtlCol="0">
            <a:spAutoFit/>
          </a:bodyPr>
          <a:lstStyle/>
          <a:p>
            <a:r>
              <a:rPr kumimoji="1" lang="en-US" altLang="ja-JP" sz="2400" dirty="0"/>
              <a:t>= 9</a:t>
            </a:r>
            <a:endParaRPr kumimoji="1" lang="ja-JP" altLang="en-US" sz="2400"/>
          </a:p>
        </p:txBody>
      </p:sp>
      <p:sp>
        <p:nvSpPr>
          <p:cNvPr id="21" name="テキスト ボックス 20">
            <a:extLst>
              <a:ext uri="{FF2B5EF4-FFF2-40B4-BE49-F238E27FC236}">
                <a16:creationId xmlns:a16="http://schemas.microsoft.com/office/drawing/2014/main" id="{912F0B33-5C60-F39C-CBFB-A16108D7FCF7}"/>
              </a:ext>
            </a:extLst>
          </p:cNvPr>
          <p:cNvSpPr txBox="1"/>
          <p:nvPr/>
        </p:nvSpPr>
        <p:spPr>
          <a:xfrm>
            <a:off x="416340" y="3281231"/>
            <a:ext cx="875561" cy="461665"/>
          </a:xfrm>
          <a:prstGeom prst="rect">
            <a:avLst/>
          </a:prstGeom>
          <a:noFill/>
        </p:spPr>
        <p:txBody>
          <a:bodyPr wrap="none" rtlCol="0">
            <a:spAutoFit/>
          </a:bodyPr>
          <a:lstStyle/>
          <a:p>
            <a:r>
              <a:rPr kumimoji="1" lang="en-US" altLang="ja-JP" sz="2400"/>
              <a:t>Alice</a:t>
            </a:r>
            <a:endParaRPr kumimoji="1" lang="ja-JP" altLang="en-US" sz="2400"/>
          </a:p>
        </p:txBody>
      </p:sp>
      <p:sp>
        <p:nvSpPr>
          <p:cNvPr id="22" name="テキスト ボックス 21">
            <a:extLst>
              <a:ext uri="{FF2B5EF4-FFF2-40B4-BE49-F238E27FC236}">
                <a16:creationId xmlns:a16="http://schemas.microsoft.com/office/drawing/2014/main" id="{B2D49887-C7B4-2319-D546-15D485EEF807}"/>
              </a:ext>
            </a:extLst>
          </p:cNvPr>
          <p:cNvSpPr txBox="1"/>
          <p:nvPr/>
        </p:nvSpPr>
        <p:spPr>
          <a:xfrm>
            <a:off x="449592" y="5164586"/>
            <a:ext cx="744114" cy="461665"/>
          </a:xfrm>
          <a:prstGeom prst="rect">
            <a:avLst/>
          </a:prstGeom>
          <a:noFill/>
        </p:spPr>
        <p:txBody>
          <a:bodyPr wrap="none" rtlCol="0">
            <a:spAutoFit/>
          </a:bodyPr>
          <a:lstStyle/>
          <a:p>
            <a:r>
              <a:rPr lang="en-US" altLang="ja-JP" sz="2400"/>
              <a:t>Bob</a:t>
            </a:r>
            <a:endParaRPr kumimoji="1" lang="ja-JP" altLang="en-US" sz="2400"/>
          </a:p>
        </p:txBody>
      </p:sp>
      <p:sp>
        <p:nvSpPr>
          <p:cNvPr id="24" name="1 つの角を丸めた四角形 23">
            <a:extLst>
              <a:ext uri="{FF2B5EF4-FFF2-40B4-BE49-F238E27FC236}">
                <a16:creationId xmlns:a16="http://schemas.microsoft.com/office/drawing/2014/main" id="{910D4D54-AFD6-E0F2-73DA-3211B55B58F3}"/>
              </a:ext>
            </a:extLst>
          </p:cNvPr>
          <p:cNvSpPr/>
          <p:nvPr/>
        </p:nvSpPr>
        <p:spPr>
          <a:xfrm>
            <a:off x="2062103"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25" name="1 つの角を丸めた四角形 24">
            <a:extLst>
              <a:ext uri="{FF2B5EF4-FFF2-40B4-BE49-F238E27FC236}">
                <a16:creationId xmlns:a16="http://schemas.microsoft.com/office/drawing/2014/main" id="{4A3F5E80-4F34-DD51-80F6-BF7D747FD1BD}"/>
              </a:ext>
            </a:extLst>
          </p:cNvPr>
          <p:cNvSpPr/>
          <p:nvPr/>
        </p:nvSpPr>
        <p:spPr>
          <a:xfrm>
            <a:off x="5317741"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26" name="1 つの角を丸めた四角形 25">
            <a:extLst>
              <a:ext uri="{FF2B5EF4-FFF2-40B4-BE49-F238E27FC236}">
                <a16:creationId xmlns:a16="http://schemas.microsoft.com/office/drawing/2014/main" id="{C9C5756E-DE22-B40D-52AB-508CE08682C0}"/>
              </a:ext>
            </a:extLst>
          </p:cNvPr>
          <p:cNvSpPr/>
          <p:nvPr/>
        </p:nvSpPr>
        <p:spPr>
          <a:xfrm>
            <a:off x="2937200"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27" name="1 つの角を丸めた四角形 26">
            <a:extLst>
              <a:ext uri="{FF2B5EF4-FFF2-40B4-BE49-F238E27FC236}">
                <a16:creationId xmlns:a16="http://schemas.microsoft.com/office/drawing/2014/main" id="{FA0B2BB7-ABD7-AD20-0ADD-BB355E925A18}"/>
              </a:ext>
            </a:extLst>
          </p:cNvPr>
          <p:cNvSpPr/>
          <p:nvPr/>
        </p:nvSpPr>
        <p:spPr>
          <a:xfrm>
            <a:off x="3761053"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28" name="1 つの角を丸めた四角形 27">
            <a:extLst>
              <a:ext uri="{FF2B5EF4-FFF2-40B4-BE49-F238E27FC236}">
                <a16:creationId xmlns:a16="http://schemas.microsoft.com/office/drawing/2014/main" id="{6C77101B-CE57-07F7-44A5-F8A7FD956726}"/>
              </a:ext>
            </a:extLst>
          </p:cNvPr>
          <p:cNvSpPr/>
          <p:nvPr/>
        </p:nvSpPr>
        <p:spPr>
          <a:xfrm>
            <a:off x="4539397"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
        <p:nvSpPr>
          <p:cNvPr id="34" name="テキスト ボックス 33">
            <a:extLst>
              <a:ext uri="{FF2B5EF4-FFF2-40B4-BE49-F238E27FC236}">
                <a16:creationId xmlns:a16="http://schemas.microsoft.com/office/drawing/2014/main" id="{6CD4D4B8-3CCC-F226-C0CE-AC324A1975B8}"/>
              </a:ext>
            </a:extLst>
          </p:cNvPr>
          <p:cNvSpPr txBox="1"/>
          <p:nvPr/>
        </p:nvSpPr>
        <p:spPr>
          <a:xfrm>
            <a:off x="6644952" y="3979341"/>
            <a:ext cx="5399235" cy="707886"/>
          </a:xfrm>
          <a:prstGeom prst="rect">
            <a:avLst/>
          </a:prstGeom>
          <a:noFill/>
        </p:spPr>
        <p:txBody>
          <a:bodyPr wrap="none" rtlCol="0">
            <a:spAutoFit/>
          </a:bodyPr>
          <a:lstStyle/>
          <a:p>
            <a:r>
              <a:rPr kumimoji="1" lang="ja-JP" altLang="en-US" sz="2000">
                <a:highlight>
                  <a:srgbClr val="FFFF00"/>
                </a:highlight>
              </a:rPr>
              <a:t>最適な戦略</a:t>
            </a:r>
            <a:r>
              <a:rPr kumimoji="1" lang="en-US" altLang="ja-JP" sz="2000" dirty="0"/>
              <a:t> = </a:t>
            </a:r>
          </a:p>
          <a:p>
            <a:r>
              <a:rPr lang="ja-JP" altLang="en-US" sz="2000"/>
              <a:t>　　　　　</a:t>
            </a:r>
            <a:r>
              <a:rPr kumimoji="1" lang="ja-JP" altLang="en-US" sz="2000">
                <a:highlight>
                  <a:srgbClr val="FFFF00"/>
                </a:highlight>
              </a:rPr>
              <a:t>取れる中で一番大きいものを取る</a:t>
            </a:r>
            <a:r>
              <a:rPr kumimoji="1" lang="en-US" altLang="ja-JP" sz="2000" dirty="0">
                <a:highlight>
                  <a:srgbClr val="FFFF00"/>
                </a:highlight>
              </a:rPr>
              <a:t>!</a:t>
            </a:r>
            <a:endParaRPr kumimoji="1" lang="ja-JP" altLang="en-US" sz="2000">
              <a:highlight>
                <a:srgbClr val="FFFF00"/>
              </a:highlight>
            </a:endParaRPr>
          </a:p>
        </p:txBody>
      </p:sp>
    </p:spTree>
    <p:extLst>
      <p:ext uri="{BB962C8B-B14F-4D97-AF65-F5344CB8AC3E}">
        <p14:creationId xmlns:p14="http://schemas.microsoft.com/office/powerpoint/2010/main" val="1769519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.2</a:t>
            </a:r>
            <a:endParaRPr kumimoji="1" lang="ja-JP" altLang="en-US" sz="3200" b="1"/>
          </a:p>
        </p:txBody>
      </p:sp>
      <p:sp>
        <p:nvSpPr>
          <p:cNvPr id="2" name="テキスト ボックス 1">
            <a:extLst>
              <a:ext uri="{FF2B5EF4-FFF2-40B4-BE49-F238E27FC236}">
                <a16:creationId xmlns:a16="http://schemas.microsoft.com/office/drawing/2014/main" id="{1B34DDCA-4FD9-8FE1-F13B-0704AB4D5799}"/>
              </a:ext>
            </a:extLst>
          </p:cNvPr>
          <p:cNvSpPr txBox="1"/>
          <p:nvPr/>
        </p:nvSpPr>
        <p:spPr>
          <a:xfrm>
            <a:off x="508000" y="166624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B9F9A263-49D9-DD1B-F60C-142E79492505}"/>
              </a:ext>
            </a:extLst>
          </p:cNvPr>
          <p:cNvSpPr txBox="1"/>
          <p:nvPr/>
        </p:nvSpPr>
        <p:spPr>
          <a:xfrm>
            <a:off x="363340" y="2396269"/>
            <a:ext cx="5732660" cy="400110"/>
          </a:xfrm>
          <a:prstGeom prst="rect">
            <a:avLst/>
          </a:prstGeom>
          <a:noFill/>
        </p:spPr>
        <p:txBody>
          <a:bodyPr wrap="none" rtlCol="0">
            <a:spAutoFit/>
          </a:bodyPr>
          <a:lstStyle/>
          <a:p>
            <a:r>
              <a:rPr kumimoji="1" lang="ja-JP" altLang="en-US" sz="2000"/>
              <a:t>最適な戦略</a:t>
            </a:r>
            <a:r>
              <a:rPr kumimoji="1" lang="en-US" altLang="ja-JP" sz="2000" dirty="0"/>
              <a:t> = </a:t>
            </a:r>
            <a:r>
              <a:rPr kumimoji="1" lang="ja-JP" altLang="en-US" sz="2000"/>
              <a:t>取れる中で一番大きいものを取る</a:t>
            </a:r>
          </a:p>
        </p:txBody>
      </p:sp>
      <p:sp>
        <p:nvSpPr>
          <p:cNvPr id="6" name="テキスト ボックス 5">
            <a:extLst>
              <a:ext uri="{FF2B5EF4-FFF2-40B4-BE49-F238E27FC236}">
                <a16:creationId xmlns:a16="http://schemas.microsoft.com/office/drawing/2014/main" id="{1C6AFBF7-A493-5247-44E5-EB3D2C97FEDF}"/>
              </a:ext>
            </a:extLst>
          </p:cNvPr>
          <p:cNvSpPr txBox="1"/>
          <p:nvPr/>
        </p:nvSpPr>
        <p:spPr>
          <a:xfrm>
            <a:off x="363340" y="3002714"/>
            <a:ext cx="6170279" cy="461665"/>
          </a:xfrm>
          <a:prstGeom prst="rect">
            <a:avLst/>
          </a:prstGeom>
          <a:noFill/>
        </p:spPr>
        <p:txBody>
          <a:bodyPr wrap="none" rtlCol="0">
            <a:spAutoFit/>
          </a:bodyPr>
          <a:lstStyle/>
          <a:p>
            <a:r>
              <a:rPr lang="en-US" altLang="ja-JP" sz="2400" dirty="0"/>
              <a:t>-&gt; </a:t>
            </a:r>
            <a:r>
              <a:rPr lang="ja-JP" altLang="en-US" sz="2400">
                <a:highlight>
                  <a:srgbClr val="FFFF00"/>
                </a:highlight>
              </a:rPr>
              <a:t>大きいものから並べて交互に取れば良い</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FF39475C-2FFB-2E63-2AC2-A19C2D10EBA8}"/>
              </a:ext>
            </a:extLst>
          </p:cNvPr>
          <p:cNvSpPr txBox="1"/>
          <p:nvPr/>
        </p:nvSpPr>
        <p:spPr>
          <a:xfrm>
            <a:off x="3246544" y="3610106"/>
            <a:ext cx="3134191" cy="369332"/>
          </a:xfrm>
          <a:prstGeom prst="rect">
            <a:avLst/>
          </a:prstGeom>
          <a:noFill/>
        </p:spPr>
        <p:txBody>
          <a:bodyPr wrap="none" rtlCol="0">
            <a:spAutoFit/>
          </a:bodyPr>
          <a:lstStyle/>
          <a:p>
            <a:r>
              <a:rPr kumimoji="1" lang="en-US" altLang="ja-JP" dirty="0"/>
              <a:t>(</a:t>
            </a:r>
            <a:r>
              <a:rPr kumimoji="1" lang="ja-JP" altLang="en-US"/>
              <a:t>降順ソートして前から見る</a:t>
            </a:r>
            <a:r>
              <a:rPr kumimoji="1" lang="en-US" altLang="ja-JP" dirty="0"/>
              <a:t>)</a:t>
            </a:r>
            <a:endParaRPr kumimoji="1" lang="ja-JP" altLang="en-US"/>
          </a:p>
        </p:txBody>
      </p:sp>
      <p:sp>
        <p:nvSpPr>
          <p:cNvPr id="9" name="テキスト ボックス 8">
            <a:extLst>
              <a:ext uri="{FF2B5EF4-FFF2-40B4-BE49-F238E27FC236}">
                <a16:creationId xmlns:a16="http://schemas.microsoft.com/office/drawing/2014/main" id="{566700FA-7FFC-89DF-89AD-CDA6F8482269}"/>
              </a:ext>
            </a:extLst>
          </p:cNvPr>
          <p:cNvSpPr txBox="1"/>
          <p:nvPr/>
        </p:nvSpPr>
        <p:spPr>
          <a:xfrm>
            <a:off x="6939535" y="2918460"/>
            <a:ext cx="5252465" cy="3939540"/>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降順ソート</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00940D8-A5E6-89E3-CE73-4B3422247F50}"/>
              </a:ext>
            </a:extLst>
          </p:cNvPr>
          <p:cNvSpPr txBox="1"/>
          <p:nvPr/>
        </p:nvSpPr>
        <p:spPr>
          <a:xfrm>
            <a:off x="9099934" y="26117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13357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a:t>
            </a:r>
            <a:r>
              <a:rPr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9E6DA334-CB7D-3F5F-5F73-68CA8E75AF61}"/>
              </a:ext>
            </a:extLst>
          </p:cNvPr>
          <p:cNvSpPr txBox="1"/>
          <p:nvPr/>
        </p:nvSpPr>
        <p:spPr>
          <a:xfrm>
            <a:off x="193040" y="1463365"/>
            <a:ext cx="4990469" cy="3931269"/>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昇順にソート</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4DF81B9C-2F6E-287D-FAD7-757D87044B8C}"/>
              </a:ext>
            </a:extLst>
          </p:cNvPr>
          <p:cNvSpPr txBox="1"/>
          <p:nvPr/>
        </p:nvSpPr>
        <p:spPr>
          <a:xfrm>
            <a:off x="5679092" y="1463365"/>
            <a:ext cx="4748416" cy="3447098"/>
          </a:xfrm>
          <a:prstGeom prst="rect">
            <a:avLst/>
          </a:prstGeom>
          <a:solidFill>
            <a:schemeClr val="tx1"/>
          </a:solidFill>
        </p:spPr>
        <p:txBody>
          <a:bodyPr wrap="none" rtlCol="0">
            <a:spAutoFit/>
          </a:bodyPr>
          <a:lstStyle/>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Alice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Bob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600"/>
          </a:p>
        </p:txBody>
      </p:sp>
      <p:sp>
        <p:nvSpPr>
          <p:cNvPr id="7" name="テキスト ボックス 6">
            <a:extLst>
              <a:ext uri="{FF2B5EF4-FFF2-40B4-BE49-F238E27FC236}">
                <a16:creationId xmlns:a16="http://schemas.microsoft.com/office/drawing/2014/main" id="{60AF8E08-EAD6-6E53-4388-F403829EC98E}"/>
              </a:ext>
            </a:extLst>
          </p:cNvPr>
          <p:cNvSpPr txBox="1"/>
          <p:nvPr/>
        </p:nvSpPr>
        <p:spPr>
          <a:xfrm>
            <a:off x="1940560" y="5460123"/>
            <a:ext cx="675185" cy="369332"/>
          </a:xfrm>
          <a:prstGeom prst="rect">
            <a:avLst/>
          </a:prstGeom>
          <a:noFill/>
        </p:spPr>
        <p:txBody>
          <a:bodyPr wrap="none" rtlCol="0">
            <a:spAutoFit/>
          </a:bodyPr>
          <a:lstStyle/>
          <a:p>
            <a:r>
              <a:rPr kumimoji="1" lang="en-US" altLang="ja-JP"/>
              <a:t>C++</a:t>
            </a:r>
            <a:endParaRPr kumimoji="1" lang="ja-JP" altLang="en-US"/>
          </a:p>
        </p:txBody>
      </p:sp>
      <p:sp>
        <p:nvSpPr>
          <p:cNvPr id="8" name="テキスト ボックス 7">
            <a:extLst>
              <a:ext uri="{FF2B5EF4-FFF2-40B4-BE49-F238E27FC236}">
                <a16:creationId xmlns:a16="http://schemas.microsoft.com/office/drawing/2014/main" id="{6DE568A4-4BA3-8C7E-E79D-25ADC9464289}"/>
              </a:ext>
            </a:extLst>
          </p:cNvPr>
          <p:cNvSpPr txBox="1"/>
          <p:nvPr/>
        </p:nvSpPr>
        <p:spPr>
          <a:xfrm>
            <a:off x="825832" y="5994400"/>
            <a:ext cx="3579826" cy="369332"/>
          </a:xfrm>
          <a:prstGeom prst="rect">
            <a:avLst/>
          </a:prstGeom>
          <a:noFill/>
        </p:spPr>
        <p:txBody>
          <a:bodyPr wrap="none" rtlCol="0">
            <a:spAutoFit/>
          </a:bodyPr>
          <a:lstStyle/>
          <a:p>
            <a:r>
              <a:rPr kumimoji="1" lang="en-US" altLang="ja-JP"/>
              <a:t>※ sort</a:t>
            </a:r>
            <a:r>
              <a:rPr kumimoji="1" lang="ja-JP" altLang="en-US"/>
              <a:t>は</a:t>
            </a:r>
            <a:r>
              <a:rPr kumimoji="1" lang="en-US" altLang="ja-JP"/>
              <a:t> algorithm</a:t>
            </a:r>
            <a:r>
              <a:rPr kumimoji="1" lang="ja-JP" altLang="en-US"/>
              <a:t>に入っている</a:t>
            </a:r>
          </a:p>
        </p:txBody>
      </p:sp>
    </p:spTree>
    <p:extLst>
      <p:ext uri="{BB962C8B-B14F-4D97-AF65-F5344CB8AC3E}">
        <p14:creationId xmlns:p14="http://schemas.microsoft.com/office/powerpoint/2010/main" val="623973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7.4</a:t>
            </a:r>
            <a:endParaRPr kumimoji="1" lang="ja-JP" altLang="en-US" sz="3200" b="1"/>
          </a:p>
        </p:txBody>
      </p:sp>
      <p:sp>
        <p:nvSpPr>
          <p:cNvPr id="2" name="テキスト ボックス 1">
            <a:extLst>
              <a:ext uri="{FF2B5EF4-FFF2-40B4-BE49-F238E27FC236}">
                <a16:creationId xmlns:a16="http://schemas.microsoft.com/office/drawing/2014/main" id="{6E445646-04D4-1FC0-15D7-1DE40765D1B5}"/>
              </a:ext>
            </a:extLst>
          </p:cNvPr>
          <p:cNvSpPr txBox="1"/>
          <p:nvPr/>
        </p:nvSpPr>
        <p:spPr>
          <a:xfrm>
            <a:off x="335280" y="1737360"/>
            <a:ext cx="3474720" cy="523220"/>
          </a:xfrm>
          <a:prstGeom prst="rect">
            <a:avLst/>
          </a:prstGeom>
          <a:noFill/>
        </p:spPr>
        <p:txBody>
          <a:bodyPr wrap="square" rtlCol="0">
            <a:spAutoFit/>
          </a:bodyPr>
          <a:lstStyle/>
          <a:p>
            <a:r>
              <a:rPr kumimoji="1" lang="ja-JP" altLang="en-US" sz="2800"/>
              <a:t>この問題のポイント</a:t>
            </a:r>
          </a:p>
        </p:txBody>
      </p:sp>
      <p:sp>
        <p:nvSpPr>
          <p:cNvPr id="3" name="テキスト ボックス 2">
            <a:extLst>
              <a:ext uri="{FF2B5EF4-FFF2-40B4-BE49-F238E27FC236}">
                <a16:creationId xmlns:a16="http://schemas.microsoft.com/office/drawing/2014/main" id="{3AC3E330-3FBF-2BE7-194C-EB08BEC58BAA}"/>
              </a:ext>
            </a:extLst>
          </p:cNvPr>
          <p:cNvSpPr txBox="1"/>
          <p:nvPr/>
        </p:nvSpPr>
        <p:spPr>
          <a:xfrm>
            <a:off x="698157" y="3037840"/>
            <a:ext cx="1826141" cy="584775"/>
          </a:xfrm>
          <a:prstGeom prst="rect">
            <a:avLst/>
          </a:prstGeom>
          <a:noFill/>
        </p:spPr>
        <p:txBody>
          <a:bodyPr wrap="none" rtlCol="0">
            <a:spAutoFit/>
          </a:bodyPr>
          <a:lstStyle/>
          <a:p>
            <a:r>
              <a:rPr kumimoji="1" lang="ja-JP" altLang="en-US" sz="3200"/>
              <a:t>・貪欲法</a:t>
            </a:r>
          </a:p>
        </p:txBody>
      </p:sp>
      <p:sp>
        <p:nvSpPr>
          <p:cNvPr id="6" name="テキスト ボックス 5">
            <a:extLst>
              <a:ext uri="{FF2B5EF4-FFF2-40B4-BE49-F238E27FC236}">
                <a16:creationId xmlns:a16="http://schemas.microsoft.com/office/drawing/2014/main" id="{E94AEE7D-12AD-98B4-431E-E8118C7F384E}"/>
              </a:ext>
            </a:extLst>
          </p:cNvPr>
          <p:cNvSpPr txBox="1"/>
          <p:nvPr/>
        </p:nvSpPr>
        <p:spPr>
          <a:xfrm>
            <a:off x="698157" y="4305033"/>
            <a:ext cx="4698722" cy="584775"/>
          </a:xfrm>
          <a:prstGeom prst="rect">
            <a:avLst/>
          </a:prstGeom>
          <a:noFill/>
        </p:spPr>
        <p:txBody>
          <a:bodyPr wrap="none" rtlCol="0">
            <a:spAutoFit/>
          </a:bodyPr>
          <a:lstStyle/>
          <a:p>
            <a:r>
              <a:rPr kumimoji="1" lang="ja-JP" altLang="en-US" sz="3200">
                <a:solidFill>
                  <a:srgbClr val="F8582E"/>
                </a:solidFill>
              </a:rPr>
              <a:t>・入出力例をみて考える</a:t>
            </a:r>
          </a:p>
        </p:txBody>
      </p:sp>
    </p:spTree>
    <p:extLst>
      <p:ext uri="{BB962C8B-B14F-4D97-AF65-F5344CB8AC3E}">
        <p14:creationId xmlns:p14="http://schemas.microsoft.com/office/powerpoint/2010/main" val="2840893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貪欲法</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7.5</a:t>
            </a:r>
            <a:endParaRPr kumimoji="1" lang="ja-JP" altLang="en-US" sz="3200" b="1"/>
          </a:p>
        </p:txBody>
      </p:sp>
      <p:sp>
        <p:nvSpPr>
          <p:cNvPr id="2" name="テキスト ボックス 1">
            <a:extLst>
              <a:ext uri="{FF2B5EF4-FFF2-40B4-BE49-F238E27FC236}">
                <a16:creationId xmlns:a16="http://schemas.microsoft.com/office/drawing/2014/main" id="{C683227E-16E8-86AC-3CA6-19C55CC2D2A2}"/>
              </a:ext>
            </a:extLst>
          </p:cNvPr>
          <p:cNvSpPr txBox="1"/>
          <p:nvPr/>
        </p:nvSpPr>
        <p:spPr>
          <a:xfrm>
            <a:off x="487680" y="2103120"/>
            <a:ext cx="1980029" cy="523220"/>
          </a:xfrm>
          <a:prstGeom prst="rect">
            <a:avLst/>
          </a:prstGeom>
          <a:noFill/>
        </p:spPr>
        <p:txBody>
          <a:bodyPr wrap="none" rtlCol="0">
            <a:spAutoFit/>
          </a:bodyPr>
          <a:lstStyle/>
          <a:p>
            <a:r>
              <a:rPr kumimoji="1" lang="ja-JP" altLang="en-US" sz="2800"/>
              <a:t>貪欲法とは</a:t>
            </a:r>
          </a:p>
        </p:txBody>
      </p:sp>
      <p:sp>
        <p:nvSpPr>
          <p:cNvPr id="3" name="テキスト ボックス 2">
            <a:extLst>
              <a:ext uri="{FF2B5EF4-FFF2-40B4-BE49-F238E27FC236}">
                <a16:creationId xmlns:a16="http://schemas.microsoft.com/office/drawing/2014/main" id="{471BC033-D7A5-D804-F933-F5975E1C5488}"/>
              </a:ext>
            </a:extLst>
          </p:cNvPr>
          <p:cNvSpPr txBox="1"/>
          <p:nvPr/>
        </p:nvSpPr>
        <p:spPr>
          <a:xfrm>
            <a:off x="1117600" y="2905780"/>
            <a:ext cx="8802410" cy="523220"/>
          </a:xfrm>
          <a:prstGeom prst="rect">
            <a:avLst/>
          </a:prstGeom>
          <a:noFill/>
        </p:spPr>
        <p:txBody>
          <a:bodyPr wrap="none" rtlCol="0">
            <a:spAutoFit/>
          </a:bodyPr>
          <a:lstStyle/>
          <a:p>
            <a:r>
              <a:rPr kumimoji="1" lang="ja-JP" altLang="en-US" sz="2800"/>
              <a:t>後のことは考えずその場面での最善を選んでいく手法</a:t>
            </a:r>
          </a:p>
        </p:txBody>
      </p:sp>
      <p:sp>
        <p:nvSpPr>
          <p:cNvPr id="6" name="テキスト ボックス 5">
            <a:extLst>
              <a:ext uri="{FF2B5EF4-FFF2-40B4-BE49-F238E27FC236}">
                <a16:creationId xmlns:a16="http://schemas.microsoft.com/office/drawing/2014/main" id="{68F4768A-049E-E134-B510-18174C676822}"/>
              </a:ext>
            </a:extLst>
          </p:cNvPr>
          <p:cNvSpPr txBox="1"/>
          <p:nvPr/>
        </p:nvSpPr>
        <p:spPr>
          <a:xfrm>
            <a:off x="487680" y="4341823"/>
            <a:ext cx="11094704" cy="677108"/>
          </a:xfrm>
          <a:prstGeom prst="rect">
            <a:avLst/>
          </a:prstGeom>
          <a:noFill/>
        </p:spPr>
        <p:txBody>
          <a:bodyPr wrap="none" rtlCol="0">
            <a:spAutoFit/>
          </a:bodyPr>
          <a:lstStyle/>
          <a:p>
            <a:r>
              <a:rPr kumimoji="1" lang="ja-JP" altLang="en-US"/>
              <a:t>例</a:t>
            </a:r>
            <a:r>
              <a:rPr kumimoji="1" lang="en-US" altLang="ja-JP"/>
              <a:t>)</a:t>
            </a:r>
          </a:p>
          <a:p>
            <a:r>
              <a:rPr lang="en-US" altLang="ja-JP" sz="2000"/>
              <a:t>    1</a:t>
            </a:r>
            <a:r>
              <a:rPr lang="ja-JP" altLang="en-US" sz="2000"/>
              <a:t>円玉</a:t>
            </a:r>
            <a:r>
              <a:rPr lang="en-US" altLang="ja-JP" sz="2000"/>
              <a:t>,5</a:t>
            </a:r>
            <a:r>
              <a:rPr lang="ja-JP" altLang="en-US" sz="2000"/>
              <a:t>円玉</a:t>
            </a:r>
            <a:r>
              <a:rPr lang="en-US" altLang="ja-JP" sz="2000"/>
              <a:t>,10</a:t>
            </a:r>
            <a:r>
              <a:rPr lang="ja-JP" altLang="en-US" sz="2000"/>
              <a:t>円玉がいっぱいあるときに、</a:t>
            </a:r>
            <a:r>
              <a:rPr lang="en-US" altLang="ja-JP" sz="2000"/>
              <a:t>X</a:t>
            </a:r>
            <a:r>
              <a:rPr lang="ja-JP" altLang="en-US" sz="2000"/>
              <a:t>円ちょうどをできるだけ少ない枚数で払う方法</a:t>
            </a:r>
            <a:endParaRPr kumimoji="1" lang="ja-JP" altLang="en-US" sz="2000"/>
          </a:p>
        </p:txBody>
      </p:sp>
      <p:sp>
        <p:nvSpPr>
          <p:cNvPr id="7" name="テキスト ボックス 6">
            <a:extLst>
              <a:ext uri="{FF2B5EF4-FFF2-40B4-BE49-F238E27FC236}">
                <a16:creationId xmlns:a16="http://schemas.microsoft.com/office/drawing/2014/main" id="{EE3C3F98-EB97-AA2E-6D87-483579439D59}"/>
              </a:ext>
            </a:extLst>
          </p:cNvPr>
          <p:cNvSpPr txBox="1"/>
          <p:nvPr/>
        </p:nvSpPr>
        <p:spPr>
          <a:xfrm>
            <a:off x="487680" y="5447632"/>
            <a:ext cx="2582758" cy="369332"/>
          </a:xfrm>
          <a:prstGeom prst="rect">
            <a:avLst/>
          </a:prstGeom>
          <a:noFill/>
        </p:spPr>
        <p:txBody>
          <a:bodyPr wrap="none" rtlCol="0">
            <a:spAutoFit/>
          </a:bodyPr>
          <a:lstStyle/>
          <a:p>
            <a:r>
              <a:rPr kumimoji="1" lang="ja-JP" altLang="en-US"/>
              <a:t>貪欲法だとできない例</a:t>
            </a:r>
            <a:r>
              <a:rPr kumimoji="1" lang="en-US" altLang="ja-JP"/>
              <a:t>)</a:t>
            </a:r>
            <a:endParaRPr kumimoji="1" lang="ja-JP" altLang="en-US"/>
          </a:p>
        </p:txBody>
      </p:sp>
      <p:sp>
        <p:nvSpPr>
          <p:cNvPr id="8" name="テキスト ボックス 7">
            <a:extLst>
              <a:ext uri="{FF2B5EF4-FFF2-40B4-BE49-F238E27FC236}">
                <a16:creationId xmlns:a16="http://schemas.microsoft.com/office/drawing/2014/main" id="{46AE6AE6-8E50-B6D6-60AA-8AA5F3E6E092}"/>
              </a:ext>
            </a:extLst>
          </p:cNvPr>
          <p:cNvSpPr txBox="1"/>
          <p:nvPr/>
        </p:nvSpPr>
        <p:spPr>
          <a:xfrm>
            <a:off x="914400" y="5931754"/>
            <a:ext cx="10799751" cy="400110"/>
          </a:xfrm>
          <a:prstGeom prst="rect">
            <a:avLst/>
          </a:prstGeom>
          <a:noFill/>
        </p:spPr>
        <p:txBody>
          <a:bodyPr wrap="none" rtlCol="0">
            <a:spAutoFit/>
          </a:bodyPr>
          <a:lstStyle/>
          <a:p>
            <a:r>
              <a:rPr lang="en-US" altLang="ja-JP" sz="2000"/>
              <a:t>1</a:t>
            </a:r>
            <a:r>
              <a:rPr lang="ja-JP" altLang="en-US" sz="2000"/>
              <a:t>円玉</a:t>
            </a:r>
            <a:r>
              <a:rPr lang="en-US" altLang="ja-JP" sz="2000"/>
              <a:t>,</a:t>
            </a:r>
            <a:r>
              <a:rPr lang="en-US" altLang="ja-JP" sz="2000">
                <a:highlight>
                  <a:srgbClr val="FFFF00"/>
                </a:highlight>
              </a:rPr>
              <a:t>7</a:t>
            </a:r>
            <a:r>
              <a:rPr lang="ja-JP" altLang="en-US" sz="2000"/>
              <a:t>円玉</a:t>
            </a:r>
            <a:r>
              <a:rPr lang="en-US" altLang="ja-JP" sz="2000"/>
              <a:t>,10</a:t>
            </a:r>
            <a:r>
              <a:rPr lang="ja-JP" altLang="en-US" sz="2000"/>
              <a:t>円玉がいっぱいあるときに、</a:t>
            </a:r>
            <a:r>
              <a:rPr lang="en-US" altLang="ja-JP" sz="2000"/>
              <a:t>X</a:t>
            </a:r>
            <a:r>
              <a:rPr lang="ja-JP" altLang="en-US" sz="2000"/>
              <a:t>円ちょうどをできるだけ少ない枚数で払う方法</a:t>
            </a:r>
            <a:endParaRPr kumimoji="1" lang="ja-JP" altLang="en-US" sz="2000"/>
          </a:p>
        </p:txBody>
      </p:sp>
    </p:spTree>
    <p:extLst>
      <p:ext uri="{BB962C8B-B14F-4D97-AF65-F5344CB8AC3E}">
        <p14:creationId xmlns:p14="http://schemas.microsoft.com/office/powerpoint/2010/main" val="364885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(C++)</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1.1</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80890" y="4196080"/>
            <a:ext cx="6411349" cy="2585323"/>
          </a:xfrm>
          <a:prstGeom prst="rect">
            <a:avLst/>
          </a:prstGeom>
          <a:solidFill>
            <a:schemeClr val="tx1"/>
          </a:solidFill>
        </p:spPr>
        <p:txBody>
          <a:bodyPr wrap="square" rtlCol="0">
            <a:spAutoFit/>
          </a:bodyPr>
          <a:lstStyle/>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#include</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&lt;iostream&gt;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using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namespace</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4EC9B0"/>
                </a:solidFill>
                <a:effectLst/>
                <a:latin typeface="Menlo" panose="020B0609030804020204" pitchFamily="49" charset="0"/>
                <a:ea typeface="Yu Gothic" panose="020B0400000000000000" pitchFamily="34" charset="-128"/>
                <a:cs typeface="+mn-cs"/>
              </a:rPr>
              <a:t>std</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main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4EC9B0"/>
                </a:solidFill>
                <a:effectLst/>
                <a:latin typeface="Menlo" panose="020B0609030804020204" pitchFamily="49" charset="0"/>
                <a:ea typeface="Yu Gothic" panose="020B0400000000000000" pitchFamily="34" charset="-128"/>
                <a:cs typeface="+mn-cs"/>
              </a:rPr>
              <a:t>string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cout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 "</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endl</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p:txBody>
      </p:sp>
      <p:sp>
        <p:nvSpPr>
          <p:cNvPr id="10" name="テキスト ボックス 9">
            <a:extLst>
              <a:ext uri="{FF2B5EF4-FFF2-40B4-BE49-F238E27FC236}">
                <a16:creationId xmlns:a16="http://schemas.microsoft.com/office/drawing/2014/main" id="{B1ACE628-2FDE-7045-C763-71D465DB4A5C}"/>
              </a:ext>
            </a:extLst>
          </p:cNvPr>
          <p:cNvSpPr txBox="1"/>
          <p:nvPr/>
        </p:nvSpPr>
        <p:spPr>
          <a:xfrm>
            <a:off x="538480" y="2273758"/>
            <a:ext cx="8060220" cy="523220"/>
          </a:xfrm>
          <a:prstGeom prst="rect">
            <a:avLst/>
          </a:prstGeom>
          <a:noFill/>
        </p:spPr>
        <p:txBody>
          <a:bodyPr wrap="none" rtlCol="0">
            <a:spAutoFit/>
          </a:bodyPr>
          <a:lstStyle/>
          <a:p>
            <a:r>
              <a:rPr kumimoji="1" lang="ja-JP" altLang="en-US" sz="2800"/>
              <a:t>入力</a:t>
            </a:r>
            <a:r>
              <a:rPr kumimoji="1" lang="en-US" altLang="ja-JP" sz="2800"/>
              <a:t>: </a:t>
            </a:r>
            <a:r>
              <a:rPr kumimoji="1" lang="ja-JP" altLang="en-US" sz="2800"/>
              <a:t>変数を定義して入力の数だけ</a:t>
            </a:r>
            <a:r>
              <a:rPr kumimoji="1" lang="en-US" altLang="ja-JP" sz="2800"/>
              <a:t>cin</a:t>
            </a:r>
            <a:r>
              <a:rPr kumimoji="1" lang="ja-JP" altLang="en-US" sz="2800"/>
              <a:t>で受け取る</a:t>
            </a:r>
            <a:endParaRPr kumimoji="1" lang="en-US" altLang="ja-JP" sz="2800"/>
          </a:p>
        </p:txBody>
      </p:sp>
      <p:sp>
        <p:nvSpPr>
          <p:cNvPr id="11" name="テキスト ボックス 10">
            <a:extLst>
              <a:ext uri="{FF2B5EF4-FFF2-40B4-BE49-F238E27FC236}">
                <a16:creationId xmlns:a16="http://schemas.microsoft.com/office/drawing/2014/main" id="{CDE85EA5-8517-4448-320A-B9FC1CCFA420}"/>
              </a:ext>
            </a:extLst>
          </p:cNvPr>
          <p:cNvSpPr txBox="1"/>
          <p:nvPr/>
        </p:nvSpPr>
        <p:spPr>
          <a:xfrm>
            <a:off x="538480" y="3167390"/>
            <a:ext cx="6857968" cy="523220"/>
          </a:xfrm>
          <a:prstGeom prst="rect">
            <a:avLst/>
          </a:prstGeom>
          <a:noFill/>
        </p:spPr>
        <p:txBody>
          <a:bodyPr wrap="none" rtlCol="0">
            <a:spAutoFit/>
          </a:bodyPr>
          <a:lstStyle/>
          <a:p>
            <a:r>
              <a:rPr kumimoji="1" lang="ja-JP" altLang="en-US" sz="2800"/>
              <a:t>出力</a:t>
            </a:r>
            <a:r>
              <a:rPr kumimoji="1" lang="en-US" altLang="ja-JP" sz="2800"/>
              <a:t>:cout </a:t>
            </a:r>
            <a:r>
              <a:rPr lang="ja-JP" altLang="en-US" sz="2800"/>
              <a:t>、空白区切りは空白を出力する</a:t>
            </a:r>
            <a:endParaRPr kumimoji="1" lang="ja-JP" altLang="en-US" sz="2800"/>
          </a:p>
        </p:txBody>
      </p:sp>
      <p:sp>
        <p:nvSpPr>
          <p:cNvPr id="12" name="テキスト ボックス 11">
            <a:extLst>
              <a:ext uri="{FF2B5EF4-FFF2-40B4-BE49-F238E27FC236}">
                <a16:creationId xmlns:a16="http://schemas.microsoft.com/office/drawing/2014/main" id="{3D177112-AC47-C842-5DBB-943B42F26E48}"/>
              </a:ext>
            </a:extLst>
          </p:cNvPr>
          <p:cNvSpPr txBox="1"/>
          <p:nvPr/>
        </p:nvSpPr>
        <p:spPr>
          <a:xfrm>
            <a:off x="2409401" y="3876356"/>
            <a:ext cx="877163" cy="369332"/>
          </a:xfrm>
          <a:prstGeom prst="rect">
            <a:avLst/>
          </a:prstGeom>
          <a:noFill/>
        </p:spPr>
        <p:txBody>
          <a:bodyPr wrap="none" rtlCol="0">
            <a:spAutoFit/>
          </a:bodyPr>
          <a:lstStyle/>
          <a:p>
            <a:r>
              <a:rPr kumimoji="1" lang="ja-JP" altLang="en-US"/>
              <a:t>解答例</a:t>
            </a:r>
          </a:p>
        </p:txBody>
      </p:sp>
    </p:spTree>
    <p:extLst>
      <p:ext uri="{BB962C8B-B14F-4D97-AF65-F5344CB8AC3E}">
        <p14:creationId xmlns:p14="http://schemas.microsoft.com/office/powerpoint/2010/main" val="2332965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貪欲法</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7.5-1</a:t>
            </a:r>
            <a:endParaRPr kumimoji="1" lang="ja-JP" altLang="en-US" sz="3200" b="1"/>
          </a:p>
        </p:txBody>
      </p:sp>
      <p:sp>
        <p:nvSpPr>
          <p:cNvPr id="9" name="テキスト ボックス 8">
            <a:extLst>
              <a:ext uri="{FF2B5EF4-FFF2-40B4-BE49-F238E27FC236}">
                <a16:creationId xmlns:a16="http://schemas.microsoft.com/office/drawing/2014/main" id="{273B4128-6081-23A9-CB76-F7310B2FBEFF}"/>
              </a:ext>
            </a:extLst>
          </p:cNvPr>
          <p:cNvSpPr txBox="1"/>
          <p:nvPr/>
        </p:nvSpPr>
        <p:spPr>
          <a:xfrm>
            <a:off x="698157" y="1828800"/>
            <a:ext cx="3416320" cy="523220"/>
          </a:xfrm>
          <a:prstGeom prst="rect">
            <a:avLst/>
          </a:prstGeom>
          <a:noFill/>
        </p:spPr>
        <p:txBody>
          <a:bodyPr wrap="none" rtlCol="0">
            <a:spAutoFit/>
          </a:bodyPr>
          <a:lstStyle/>
          <a:p>
            <a:r>
              <a:rPr kumimoji="1" lang="ja-JP" altLang="en-US" sz="2800"/>
              <a:t>ソートを使いこなす</a:t>
            </a:r>
          </a:p>
        </p:txBody>
      </p:sp>
      <p:sp>
        <p:nvSpPr>
          <p:cNvPr id="10" name="テキスト ボックス 9">
            <a:extLst>
              <a:ext uri="{FF2B5EF4-FFF2-40B4-BE49-F238E27FC236}">
                <a16:creationId xmlns:a16="http://schemas.microsoft.com/office/drawing/2014/main" id="{D0187500-FB28-041B-7145-CBEE8C3C976F}"/>
              </a:ext>
            </a:extLst>
          </p:cNvPr>
          <p:cNvSpPr txBox="1"/>
          <p:nvPr/>
        </p:nvSpPr>
        <p:spPr>
          <a:xfrm>
            <a:off x="1152939" y="2782944"/>
            <a:ext cx="10863871" cy="461665"/>
          </a:xfrm>
          <a:prstGeom prst="rect">
            <a:avLst/>
          </a:prstGeom>
          <a:noFill/>
        </p:spPr>
        <p:txBody>
          <a:bodyPr wrap="none" rtlCol="0">
            <a:spAutoFit/>
          </a:bodyPr>
          <a:lstStyle/>
          <a:p>
            <a:r>
              <a:rPr kumimoji="1" lang="ja-JP" altLang="en-US" sz="2400"/>
              <a:t>ソート</a:t>
            </a:r>
            <a:r>
              <a:rPr kumimoji="1" lang="en-US" altLang="ja-JP" sz="2400"/>
              <a:t>(</a:t>
            </a:r>
            <a:r>
              <a:rPr kumimoji="1" lang="ja-JP" altLang="en-US" sz="2400"/>
              <a:t>昇順</a:t>
            </a:r>
            <a:r>
              <a:rPr lang="en-US" altLang="ja-JP" sz="2400"/>
              <a:t>or</a:t>
            </a:r>
            <a:r>
              <a:rPr lang="ja-JP" altLang="en-US" sz="2400"/>
              <a:t>降順に並び替え</a:t>
            </a:r>
            <a:r>
              <a:rPr kumimoji="1" lang="en-US" altLang="ja-JP" sz="2400"/>
              <a:t>)</a:t>
            </a:r>
            <a:r>
              <a:rPr kumimoji="1" lang="ja-JP" altLang="en-US" sz="2400"/>
              <a:t>をして貪欲に取るのはよく出るテクニックです</a:t>
            </a:r>
          </a:p>
        </p:txBody>
      </p:sp>
      <p:sp>
        <p:nvSpPr>
          <p:cNvPr id="11" name="テキスト ボックス 10">
            <a:extLst>
              <a:ext uri="{FF2B5EF4-FFF2-40B4-BE49-F238E27FC236}">
                <a16:creationId xmlns:a16="http://schemas.microsoft.com/office/drawing/2014/main" id="{DCF47682-4E46-ACC2-C6C2-4F6AAA88D0BC}"/>
              </a:ext>
            </a:extLst>
          </p:cNvPr>
          <p:cNvSpPr txBox="1"/>
          <p:nvPr/>
        </p:nvSpPr>
        <p:spPr>
          <a:xfrm>
            <a:off x="9187651" y="3329392"/>
            <a:ext cx="3004349" cy="369332"/>
          </a:xfrm>
          <a:prstGeom prst="rect">
            <a:avLst/>
          </a:prstGeom>
          <a:noFill/>
        </p:spPr>
        <p:txBody>
          <a:bodyPr wrap="none" rtlCol="0">
            <a:spAutoFit/>
          </a:bodyPr>
          <a:lstStyle/>
          <a:p>
            <a:r>
              <a:rPr kumimoji="1" lang="en-US" altLang="ja-JP"/>
              <a:t>(</a:t>
            </a:r>
            <a:r>
              <a:rPr kumimoji="1" lang="ja-JP" altLang="en-US"/>
              <a:t>類題でやってみましょう</a:t>
            </a:r>
            <a:r>
              <a:rPr kumimoji="1" lang="en-US" altLang="ja-JP"/>
              <a:t>)</a:t>
            </a:r>
            <a:endParaRPr kumimoji="1" lang="ja-JP" altLang="en-US"/>
          </a:p>
        </p:txBody>
      </p:sp>
    </p:spTree>
    <p:extLst>
      <p:ext uri="{BB962C8B-B14F-4D97-AF65-F5344CB8AC3E}">
        <p14:creationId xmlns:p14="http://schemas.microsoft.com/office/powerpoint/2010/main" val="1060581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入出力例を見て考える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7.6</a:t>
            </a:r>
            <a:endParaRPr kumimoji="1" lang="ja-JP" altLang="en-US" sz="3200" b="1"/>
          </a:p>
        </p:txBody>
      </p:sp>
      <p:sp>
        <p:nvSpPr>
          <p:cNvPr id="2" name="テキスト ボックス 1">
            <a:extLst>
              <a:ext uri="{FF2B5EF4-FFF2-40B4-BE49-F238E27FC236}">
                <a16:creationId xmlns:a16="http://schemas.microsoft.com/office/drawing/2014/main" id="{2ADE7C69-3B25-863E-1D95-8F4CB2BA8C4A}"/>
              </a:ext>
            </a:extLst>
          </p:cNvPr>
          <p:cNvSpPr txBox="1"/>
          <p:nvPr/>
        </p:nvSpPr>
        <p:spPr>
          <a:xfrm>
            <a:off x="582805" y="1889090"/>
            <a:ext cx="8802410" cy="984885"/>
          </a:xfrm>
          <a:prstGeom prst="rect">
            <a:avLst/>
          </a:prstGeom>
          <a:noFill/>
        </p:spPr>
        <p:txBody>
          <a:bodyPr wrap="none" rtlCol="0">
            <a:spAutoFit/>
          </a:bodyPr>
          <a:lstStyle/>
          <a:p>
            <a:r>
              <a:rPr kumimoji="1" lang="ja-JP" altLang="en-US" sz="2400"/>
              <a:t>問題文を見ても一見分からない問題でも</a:t>
            </a:r>
            <a:endParaRPr kumimoji="1" lang="en-US" altLang="ja-JP" sz="2400"/>
          </a:p>
          <a:p>
            <a:endParaRPr kumimoji="1" lang="en-US" altLang="ja-JP" sz="1000"/>
          </a:p>
          <a:p>
            <a:r>
              <a:rPr kumimoji="1" lang="ja-JP" altLang="en-US" sz="2400"/>
              <a:t>入出力例</a:t>
            </a:r>
            <a:r>
              <a:rPr lang="ja-JP" altLang="en-US" sz="2400"/>
              <a:t>を使って実際に試したりすると分かることはよくある</a:t>
            </a:r>
            <a:endParaRPr kumimoji="1" lang="ja-JP" altLang="en-US" sz="2400"/>
          </a:p>
        </p:txBody>
      </p:sp>
      <p:sp>
        <p:nvSpPr>
          <p:cNvPr id="3" name="テキスト ボックス 2">
            <a:extLst>
              <a:ext uri="{FF2B5EF4-FFF2-40B4-BE49-F238E27FC236}">
                <a16:creationId xmlns:a16="http://schemas.microsoft.com/office/drawing/2014/main" id="{4D152515-1E66-687F-2100-77B0C6A6AF9A}"/>
              </a:ext>
            </a:extLst>
          </p:cNvPr>
          <p:cNvSpPr txBox="1"/>
          <p:nvPr/>
        </p:nvSpPr>
        <p:spPr>
          <a:xfrm>
            <a:off x="582805" y="4049195"/>
            <a:ext cx="11572399" cy="461665"/>
          </a:xfrm>
          <a:prstGeom prst="rect">
            <a:avLst/>
          </a:prstGeom>
          <a:noFill/>
        </p:spPr>
        <p:txBody>
          <a:bodyPr wrap="none" rtlCol="0">
            <a:spAutoFit/>
          </a:bodyPr>
          <a:lstStyle/>
          <a:p>
            <a:r>
              <a:rPr kumimoji="1" lang="ja-JP" altLang="en-US" sz="2400"/>
              <a:t>コーナーケースに早く気づくためにも問題を読むときに入出力例も見ておくと良い</a:t>
            </a:r>
          </a:p>
        </p:txBody>
      </p:sp>
    </p:spTree>
    <p:extLst>
      <p:ext uri="{BB962C8B-B14F-4D97-AF65-F5344CB8AC3E}">
        <p14:creationId xmlns:p14="http://schemas.microsoft.com/office/powerpoint/2010/main" val="4150175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類題など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7.6</a:t>
            </a:r>
            <a:endParaRPr kumimoji="1" lang="ja-JP" altLang="en-US" sz="3200" b="1"/>
          </a:p>
        </p:txBody>
      </p:sp>
      <p:sp>
        <p:nvSpPr>
          <p:cNvPr id="6" name="テキスト ボックス 5">
            <a:extLst>
              <a:ext uri="{FF2B5EF4-FFF2-40B4-BE49-F238E27FC236}">
                <a16:creationId xmlns:a16="http://schemas.microsoft.com/office/drawing/2014/main" id="{03E271EC-FABC-4E31-E7ED-66274773166A}"/>
              </a:ext>
            </a:extLst>
          </p:cNvPr>
          <p:cNvSpPr txBox="1"/>
          <p:nvPr/>
        </p:nvSpPr>
        <p:spPr>
          <a:xfrm>
            <a:off x="698157" y="1736034"/>
            <a:ext cx="646331" cy="369332"/>
          </a:xfrm>
          <a:prstGeom prst="rect">
            <a:avLst/>
          </a:prstGeom>
          <a:noFill/>
        </p:spPr>
        <p:txBody>
          <a:bodyPr wrap="none" rtlCol="0">
            <a:spAutoFit/>
          </a:bodyPr>
          <a:lstStyle/>
          <a:p>
            <a:r>
              <a:rPr kumimoji="1" lang="ja-JP" altLang="en-US"/>
              <a:t>類題</a:t>
            </a:r>
          </a:p>
        </p:txBody>
      </p:sp>
      <p:sp>
        <p:nvSpPr>
          <p:cNvPr id="7" name="テキスト ボックス 6">
            <a:extLst>
              <a:ext uri="{FF2B5EF4-FFF2-40B4-BE49-F238E27FC236}">
                <a16:creationId xmlns:a16="http://schemas.microsoft.com/office/drawing/2014/main" id="{ED642A98-2CCC-CAF5-FEC4-7B005435992F}"/>
              </a:ext>
            </a:extLst>
          </p:cNvPr>
          <p:cNvSpPr txBox="1"/>
          <p:nvPr/>
        </p:nvSpPr>
        <p:spPr>
          <a:xfrm>
            <a:off x="834887" y="2443524"/>
            <a:ext cx="2244204" cy="369332"/>
          </a:xfrm>
          <a:prstGeom prst="rect">
            <a:avLst/>
          </a:prstGeom>
          <a:noFill/>
        </p:spPr>
        <p:txBody>
          <a:bodyPr wrap="none" rtlCol="0">
            <a:spAutoFit/>
          </a:bodyPr>
          <a:lstStyle/>
          <a:p>
            <a:r>
              <a:rPr lang="en" altLang="ja-JP" b="0" i="0">
                <a:effectLst/>
                <a:latin typeface="YakuHanJPs"/>
                <a:hlinkClick r:id="rId2"/>
              </a:rPr>
              <a:t>ABC 067 B - Snake Toy</a:t>
            </a:r>
            <a:endParaRPr kumimoji="1" lang="ja-JP" altLang="en-US"/>
          </a:p>
        </p:txBody>
      </p:sp>
      <p:sp>
        <p:nvSpPr>
          <p:cNvPr id="8" name="テキスト ボックス 7">
            <a:extLst>
              <a:ext uri="{FF2B5EF4-FFF2-40B4-BE49-F238E27FC236}">
                <a16:creationId xmlns:a16="http://schemas.microsoft.com/office/drawing/2014/main" id="{467694E0-58E1-750A-E5A9-2C797BBA3846}"/>
              </a:ext>
            </a:extLst>
          </p:cNvPr>
          <p:cNvSpPr txBox="1"/>
          <p:nvPr/>
        </p:nvSpPr>
        <p:spPr>
          <a:xfrm>
            <a:off x="4214191" y="2483281"/>
            <a:ext cx="3134191" cy="369332"/>
          </a:xfrm>
          <a:prstGeom prst="rect">
            <a:avLst/>
          </a:prstGeom>
          <a:noFill/>
        </p:spPr>
        <p:txBody>
          <a:bodyPr wrap="none" rtlCol="0">
            <a:spAutoFit/>
          </a:bodyPr>
          <a:lstStyle/>
          <a:p>
            <a:r>
              <a:rPr lang="en-US" altLang="ja-JP"/>
              <a:t>(</a:t>
            </a:r>
            <a:r>
              <a:rPr lang="ja-JP" altLang="en-US"/>
              <a:t>ソートと貪欲法の類題です</a:t>
            </a:r>
            <a:r>
              <a:rPr lang="en-US" altLang="ja-JP"/>
              <a:t>)</a:t>
            </a:r>
            <a:endParaRPr kumimoji="1" lang="ja-JP" altLang="en-US"/>
          </a:p>
        </p:txBody>
      </p:sp>
      <p:sp>
        <p:nvSpPr>
          <p:cNvPr id="9" name="テキスト ボックス 8">
            <a:extLst>
              <a:ext uri="{FF2B5EF4-FFF2-40B4-BE49-F238E27FC236}">
                <a16:creationId xmlns:a16="http://schemas.microsoft.com/office/drawing/2014/main" id="{48ED6730-E930-8BE4-95C6-8F7BBEF11575}"/>
              </a:ext>
            </a:extLst>
          </p:cNvPr>
          <p:cNvSpPr txBox="1"/>
          <p:nvPr/>
        </p:nvSpPr>
        <p:spPr>
          <a:xfrm>
            <a:off x="813218" y="3059668"/>
            <a:ext cx="3080715" cy="369332"/>
          </a:xfrm>
          <a:prstGeom prst="rect">
            <a:avLst/>
          </a:prstGeom>
          <a:noFill/>
        </p:spPr>
        <p:txBody>
          <a:bodyPr wrap="none" rtlCol="0">
            <a:spAutoFit/>
          </a:bodyPr>
          <a:lstStyle/>
          <a:p>
            <a:r>
              <a:rPr lang="en" altLang="ja-JP" b="0" i="0" u="none" strike="noStrike">
                <a:effectLst/>
                <a:latin typeface="YakuHanJPs"/>
                <a:hlinkClick r:id="rId3"/>
              </a:rPr>
              <a:t>ABC 042 B - Iroha Loves Strings</a:t>
            </a:r>
            <a:endParaRPr kumimoji="1" lang="ja-JP" altLang="en-US"/>
          </a:p>
        </p:txBody>
      </p:sp>
      <p:sp>
        <p:nvSpPr>
          <p:cNvPr id="10" name="テキスト ボックス 9">
            <a:extLst>
              <a:ext uri="{FF2B5EF4-FFF2-40B4-BE49-F238E27FC236}">
                <a16:creationId xmlns:a16="http://schemas.microsoft.com/office/drawing/2014/main" id="{58C260DB-ECFF-99A4-8686-15F51CED3D17}"/>
              </a:ext>
            </a:extLst>
          </p:cNvPr>
          <p:cNvSpPr txBox="1"/>
          <p:nvPr/>
        </p:nvSpPr>
        <p:spPr>
          <a:xfrm>
            <a:off x="4320209" y="3127513"/>
            <a:ext cx="3134191" cy="369332"/>
          </a:xfrm>
          <a:prstGeom prst="rect">
            <a:avLst/>
          </a:prstGeom>
          <a:noFill/>
        </p:spPr>
        <p:txBody>
          <a:bodyPr wrap="none" rtlCol="0">
            <a:spAutoFit/>
          </a:bodyPr>
          <a:lstStyle/>
          <a:p>
            <a:r>
              <a:rPr kumimoji="1" lang="en-US" altLang="ja-JP"/>
              <a:t>(</a:t>
            </a:r>
            <a:r>
              <a:rPr kumimoji="1" lang="ja-JP" altLang="en-US"/>
              <a:t>文字列もソートができます</a:t>
            </a:r>
            <a:r>
              <a:rPr kumimoji="1" lang="en-US" altLang="ja-JP"/>
              <a:t>)</a:t>
            </a:r>
            <a:endParaRPr kumimoji="1" lang="ja-JP" altLang="en-US"/>
          </a:p>
        </p:txBody>
      </p:sp>
      <p:sp>
        <p:nvSpPr>
          <p:cNvPr id="11" name="テキスト ボックス 10">
            <a:extLst>
              <a:ext uri="{FF2B5EF4-FFF2-40B4-BE49-F238E27FC236}">
                <a16:creationId xmlns:a16="http://schemas.microsoft.com/office/drawing/2014/main" id="{AD7E068E-915A-DAC9-A227-63417E5C8AB6}"/>
              </a:ext>
            </a:extLst>
          </p:cNvPr>
          <p:cNvSpPr txBox="1"/>
          <p:nvPr/>
        </p:nvSpPr>
        <p:spPr>
          <a:xfrm>
            <a:off x="834887" y="3675812"/>
            <a:ext cx="3672287" cy="369332"/>
          </a:xfrm>
          <a:prstGeom prst="rect">
            <a:avLst/>
          </a:prstGeom>
          <a:noFill/>
        </p:spPr>
        <p:txBody>
          <a:bodyPr wrap="none" rtlCol="0">
            <a:spAutoFit/>
          </a:bodyPr>
          <a:lstStyle/>
          <a:p>
            <a:r>
              <a:rPr lang="en" altLang="ja-JP" b="0" i="0" u="none" strike="noStrike">
                <a:effectLst/>
                <a:latin typeface="YakuHanJPs"/>
                <a:hlinkClick r:id="rId4"/>
              </a:rPr>
              <a:t>AGC 027 A - Candy Distribution Again</a:t>
            </a:r>
            <a:endParaRPr kumimoji="1" lang="ja-JP" altLang="en-US"/>
          </a:p>
        </p:txBody>
      </p:sp>
      <p:sp>
        <p:nvSpPr>
          <p:cNvPr id="12" name="テキスト ボックス 11">
            <a:extLst>
              <a:ext uri="{FF2B5EF4-FFF2-40B4-BE49-F238E27FC236}">
                <a16:creationId xmlns:a16="http://schemas.microsoft.com/office/drawing/2014/main" id="{09795D83-B378-E248-9463-3D278F08D988}"/>
              </a:ext>
            </a:extLst>
          </p:cNvPr>
          <p:cNvSpPr txBox="1"/>
          <p:nvPr/>
        </p:nvSpPr>
        <p:spPr>
          <a:xfrm>
            <a:off x="4537017" y="3776869"/>
            <a:ext cx="3595856" cy="369332"/>
          </a:xfrm>
          <a:prstGeom prst="rect">
            <a:avLst/>
          </a:prstGeom>
          <a:noFill/>
        </p:spPr>
        <p:txBody>
          <a:bodyPr wrap="none" rtlCol="0">
            <a:spAutoFit/>
          </a:bodyPr>
          <a:lstStyle/>
          <a:p>
            <a:r>
              <a:rPr kumimoji="1" lang="en-US" altLang="ja-JP"/>
              <a:t>(</a:t>
            </a:r>
            <a:r>
              <a:rPr kumimoji="1" lang="ja-JP" altLang="en-US"/>
              <a:t>ソートをして考えてみましょう</a:t>
            </a:r>
            <a:r>
              <a:rPr kumimoji="1" lang="en-US" altLang="ja-JP"/>
              <a:t>)</a:t>
            </a:r>
            <a:endParaRPr kumimoji="1" lang="ja-JP" altLang="en-US"/>
          </a:p>
        </p:txBody>
      </p:sp>
    </p:spTree>
    <p:extLst>
      <p:ext uri="{BB962C8B-B14F-4D97-AF65-F5344CB8AC3E}">
        <p14:creationId xmlns:p14="http://schemas.microsoft.com/office/powerpoint/2010/main" val="17080909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ja-JP" sz="4000" b="1" i="0">
                <a:solidFill>
                  <a:schemeClr val="bg1"/>
                </a:solidFill>
                <a:effectLst/>
                <a:latin typeface="Lato" panose="020F0502020204030203" pitchFamily="34" charset="0"/>
              </a:rPr>
              <a:t>8. ABC085B - Kagami Mochi</a:t>
            </a:r>
            <a:endParaRPr kumimoji="1" lang="ja-JP" altLang="en-US" sz="4000" b="1">
              <a:solidFill>
                <a:schemeClr val="bg1"/>
              </a:solidFill>
            </a:endParaRPr>
          </a:p>
        </p:txBody>
      </p:sp>
    </p:spTree>
    <p:extLst>
      <p:ext uri="{BB962C8B-B14F-4D97-AF65-F5344CB8AC3E}">
        <p14:creationId xmlns:p14="http://schemas.microsoft.com/office/powerpoint/2010/main" val="3398061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8</a:t>
            </a:r>
            <a:endParaRPr kumimoji="1" lang="ja-JP" altLang="en-US" sz="3200" b="1"/>
          </a:p>
        </p:txBody>
      </p:sp>
      <p:sp>
        <p:nvSpPr>
          <p:cNvPr id="6" name="テキスト ボックス 5">
            <a:extLst>
              <a:ext uri="{FF2B5EF4-FFF2-40B4-BE49-F238E27FC236}">
                <a16:creationId xmlns:a16="http://schemas.microsoft.com/office/drawing/2014/main" id="{FEBDB1BC-E5D8-6722-BA40-24261BA74152}"/>
              </a:ext>
            </a:extLst>
          </p:cNvPr>
          <p:cNvSpPr txBox="1"/>
          <p:nvPr/>
        </p:nvSpPr>
        <p:spPr>
          <a:xfrm>
            <a:off x="934497" y="1587640"/>
            <a:ext cx="1261884" cy="523220"/>
          </a:xfrm>
          <a:prstGeom prst="rect">
            <a:avLst/>
          </a:prstGeom>
          <a:noFill/>
        </p:spPr>
        <p:txBody>
          <a:bodyPr wrap="none" rtlCol="0">
            <a:spAutoFit/>
          </a:bodyPr>
          <a:lstStyle/>
          <a:p>
            <a:r>
              <a:rPr lang="ja-JP" altLang="en-US" sz="2800"/>
              <a:t>解き方</a:t>
            </a:r>
            <a:endParaRPr kumimoji="1" lang="ja-JP" altLang="en-US" sz="2800"/>
          </a:p>
        </p:txBody>
      </p:sp>
      <p:sp>
        <p:nvSpPr>
          <p:cNvPr id="7" name="テキスト ボックス 6">
            <a:extLst>
              <a:ext uri="{FF2B5EF4-FFF2-40B4-BE49-F238E27FC236}">
                <a16:creationId xmlns:a16="http://schemas.microsoft.com/office/drawing/2014/main" id="{297B6038-47B2-F0BC-6BD8-CF3108E26208}"/>
              </a:ext>
            </a:extLst>
          </p:cNvPr>
          <p:cNvSpPr txBox="1"/>
          <p:nvPr/>
        </p:nvSpPr>
        <p:spPr>
          <a:xfrm>
            <a:off x="934497" y="2652765"/>
            <a:ext cx="4134465" cy="523220"/>
          </a:xfrm>
          <a:prstGeom prst="rect">
            <a:avLst/>
          </a:prstGeom>
          <a:noFill/>
        </p:spPr>
        <p:txBody>
          <a:bodyPr wrap="none" rtlCol="0">
            <a:spAutoFit/>
          </a:bodyPr>
          <a:lstStyle/>
          <a:p>
            <a:r>
              <a:rPr kumimoji="1" lang="ja-JP" altLang="en-US" sz="2800"/>
              <a:t>値の種類の数を数える！</a:t>
            </a:r>
          </a:p>
        </p:txBody>
      </p:sp>
      <p:sp>
        <p:nvSpPr>
          <p:cNvPr id="11" name="片側の 2 つの角を切り取った四角形 10">
            <a:extLst>
              <a:ext uri="{FF2B5EF4-FFF2-40B4-BE49-F238E27FC236}">
                <a16:creationId xmlns:a16="http://schemas.microsoft.com/office/drawing/2014/main" id="{F7F22B3D-C4F9-98C3-06B9-4A7F0E57E5F6}"/>
              </a:ext>
            </a:extLst>
          </p:cNvPr>
          <p:cNvSpPr/>
          <p:nvPr/>
        </p:nvSpPr>
        <p:spPr>
          <a:xfrm>
            <a:off x="9344968" y="3429000"/>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2" name="片側の 2 つの角を切り取った四角形 11">
            <a:extLst>
              <a:ext uri="{FF2B5EF4-FFF2-40B4-BE49-F238E27FC236}">
                <a16:creationId xmlns:a16="http://schemas.microsoft.com/office/drawing/2014/main" id="{45C32D23-0CF2-EE31-3045-12663850F80F}"/>
              </a:ext>
            </a:extLst>
          </p:cNvPr>
          <p:cNvSpPr/>
          <p:nvPr/>
        </p:nvSpPr>
        <p:spPr>
          <a:xfrm>
            <a:off x="9344968" y="4257991"/>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3" name="片側の 2 つの角を切り取った四角形 12">
            <a:extLst>
              <a:ext uri="{FF2B5EF4-FFF2-40B4-BE49-F238E27FC236}">
                <a16:creationId xmlns:a16="http://schemas.microsoft.com/office/drawing/2014/main" id="{1B638A02-793A-E23B-6964-253595295B1E}"/>
              </a:ext>
            </a:extLst>
          </p:cNvPr>
          <p:cNvSpPr/>
          <p:nvPr/>
        </p:nvSpPr>
        <p:spPr>
          <a:xfrm>
            <a:off x="8616461" y="5086982"/>
            <a:ext cx="3305907"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５</a:t>
            </a:r>
          </a:p>
        </p:txBody>
      </p:sp>
      <p:sp>
        <p:nvSpPr>
          <p:cNvPr id="14" name="片側の 2 つの角を切り取った四角形 13">
            <a:extLst>
              <a:ext uri="{FF2B5EF4-FFF2-40B4-BE49-F238E27FC236}">
                <a16:creationId xmlns:a16="http://schemas.microsoft.com/office/drawing/2014/main" id="{4031BD13-6E61-746D-B12A-7C7BE66179AA}"/>
              </a:ext>
            </a:extLst>
          </p:cNvPr>
          <p:cNvSpPr/>
          <p:nvPr/>
        </p:nvSpPr>
        <p:spPr>
          <a:xfrm>
            <a:off x="9787094" y="2600009"/>
            <a:ext cx="964643"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１</a:t>
            </a:r>
          </a:p>
        </p:txBody>
      </p:sp>
      <p:sp>
        <p:nvSpPr>
          <p:cNvPr id="15" name="テキスト ボックス 14">
            <a:extLst>
              <a:ext uri="{FF2B5EF4-FFF2-40B4-BE49-F238E27FC236}">
                <a16:creationId xmlns:a16="http://schemas.microsoft.com/office/drawing/2014/main" id="{4E24B885-8089-6E38-649F-ED697F631E04}"/>
              </a:ext>
            </a:extLst>
          </p:cNvPr>
          <p:cNvSpPr txBox="1"/>
          <p:nvPr/>
        </p:nvSpPr>
        <p:spPr>
          <a:xfrm>
            <a:off x="1293569" y="3378309"/>
            <a:ext cx="3416320" cy="523220"/>
          </a:xfrm>
          <a:prstGeom prst="rect">
            <a:avLst/>
          </a:prstGeom>
          <a:noFill/>
        </p:spPr>
        <p:txBody>
          <a:bodyPr wrap="none" rtlCol="0">
            <a:spAutoFit/>
          </a:bodyPr>
          <a:lstStyle/>
          <a:p>
            <a:r>
              <a:rPr lang="ja-JP" altLang="en-US" sz="2800"/>
              <a:t>①</a:t>
            </a:r>
            <a:r>
              <a:rPr kumimoji="1" lang="ja-JP" altLang="en-US" sz="2800"/>
              <a:t>バケット法を使う</a:t>
            </a:r>
          </a:p>
        </p:txBody>
      </p:sp>
      <p:sp>
        <p:nvSpPr>
          <p:cNvPr id="16" name="テキスト ボックス 15">
            <a:extLst>
              <a:ext uri="{FF2B5EF4-FFF2-40B4-BE49-F238E27FC236}">
                <a16:creationId xmlns:a16="http://schemas.microsoft.com/office/drawing/2014/main" id="{C3FC53D5-2687-213A-902C-99111DC7DD5C}"/>
              </a:ext>
            </a:extLst>
          </p:cNvPr>
          <p:cNvSpPr txBox="1"/>
          <p:nvPr/>
        </p:nvSpPr>
        <p:spPr>
          <a:xfrm>
            <a:off x="1293569" y="4257991"/>
            <a:ext cx="7077579" cy="523220"/>
          </a:xfrm>
          <a:prstGeom prst="rect">
            <a:avLst/>
          </a:prstGeom>
          <a:noFill/>
        </p:spPr>
        <p:txBody>
          <a:bodyPr wrap="none" rtlCol="0">
            <a:spAutoFit/>
          </a:bodyPr>
          <a:lstStyle/>
          <a:p>
            <a:r>
              <a:rPr kumimoji="1" lang="ja-JP" altLang="en-US" sz="2800"/>
              <a:t>②集合を管理できるデータ構造を使う</a:t>
            </a:r>
            <a:r>
              <a:rPr kumimoji="1" lang="en-US" altLang="ja-JP" sz="2800"/>
              <a:t>(set)</a:t>
            </a:r>
            <a:endParaRPr kumimoji="1" lang="ja-JP" altLang="en-US" sz="2800"/>
          </a:p>
        </p:txBody>
      </p:sp>
    </p:spTree>
    <p:extLst>
      <p:ext uri="{BB962C8B-B14F-4D97-AF65-F5344CB8AC3E}">
        <p14:creationId xmlns:p14="http://schemas.microsoft.com/office/powerpoint/2010/main" val="3588364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8.1</a:t>
            </a:r>
            <a:endParaRPr kumimoji="1" lang="ja-JP" altLang="en-US" sz="3200" b="1"/>
          </a:p>
        </p:txBody>
      </p:sp>
      <p:sp>
        <p:nvSpPr>
          <p:cNvPr id="2" name="テキスト ボックス 1">
            <a:extLst>
              <a:ext uri="{FF2B5EF4-FFF2-40B4-BE49-F238E27FC236}">
                <a16:creationId xmlns:a16="http://schemas.microsoft.com/office/drawing/2014/main" id="{8336E0B4-CE1B-937E-042F-24FD2C58AB1B}"/>
              </a:ext>
            </a:extLst>
          </p:cNvPr>
          <p:cNvSpPr txBox="1"/>
          <p:nvPr/>
        </p:nvSpPr>
        <p:spPr>
          <a:xfrm>
            <a:off x="532562" y="1718269"/>
            <a:ext cx="2339102" cy="523220"/>
          </a:xfrm>
          <a:prstGeom prst="rect">
            <a:avLst/>
          </a:prstGeom>
          <a:noFill/>
        </p:spPr>
        <p:txBody>
          <a:bodyPr wrap="none" rtlCol="0">
            <a:spAutoFit/>
          </a:bodyPr>
          <a:lstStyle/>
          <a:p>
            <a:r>
              <a:rPr kumimoji="1" lang="ja-JP" altLang="en-US" sz="2800"/>
              <a:t>①バケット法</a:t>
            </a:r>
          </a:p>
        </p:txBody>
      </p:sp>
      <p:sp>
        <p:nvSpPr>
          <p:cNvPr id="7" name="テキスト ボックス 6">
            <a:extLst>
              <a:ext uri="{FF2B5EF4-FFF2-40B4-BE49-F238E27FC236}">
                <a16:creationId xmlns:a16="http://schemas.microsoft.com/office/drawing/2014/main" id="{E287BFE2-DC6D-1938-1FA6-7BFE13DA84A7}"/>
              </a:ext>
            </a:extLst>
          </p:cNvPr>
          <p:cNvSpPr txBox="1"/>
          <p:nvPr/>
        </p:nvSpPr>
        <p:spPr>
          <a:xfrm>
            <a:off x="801866" y="2561882"/>
            <a:ext cx="1800493" cy="369332"/>
          </a:xfrm>
          <a:prstGeom prst="rect">
            <a:avLst/>
          </a:prstGeom>
          <a:noFill/>
        </p:spPr>
        <p:txBody>
          <a:bodyPr wrap="none" rtlCol="0">
            <a:spAutoFit/>
          </a:bodyPr>
          <a:lstStyle/>
          <a:p>
            <a:r>
              <a:rPr kumimoji="1" lang="ja-JP" altLang="en-US"/>
              <a:t>バケット法とは</a:t>
            </a:r>
          </a:p>
        </p:txBody>
      </p:sp>
      <p:sp>
        <p:nvSpPr>
          <p:cNvPr id="9" name="テキスト ボックス 8">
            <a:extLst>
              <a:ext uri="{FF2B5EF4-FFF2-40B4-BE49-F238E27FC236}">
                <a16:creationId xmlns:a16="http://schemas.microsoft.com/office/drawing/2014/main" id="{469D2FA2-13A2-DF1E-208A-DDE63346F52C}"/>
              </a:ext>
            </a:extLst>
          </p:cNvPr>
          <p:cNvSpPr txBox="1"/>
          <p:nvPr/>
        </p:nvSpPr>
        <p:spPr>
          <a:xfrm>
            <a:off x="1024931" y="3142063"/>
            <a:ext cx="7063992" cy="646331"/>
          </a:xfrm>
          <a:prstGeom prst="rect">
            <a:avLst/>
          </a:prstGeom>
          <a:noFill/>
        </p:spPr>
        <p:txBody>
          <a:bodyPr wrap="square">
            <a:spAutoFit/>
          </a:bodyPr>
          <a:lstStyle/>
          <a:p>
            <a:r>
              <a:rPr lang="ja-JP" altLang="en-US"/>
              <a:t>取りうる値に対応するデータの置き場（バケツ）を用意しておき、整列したい値を順に対応するバケツに入れていく方式</a:t>
            </a:r>
          </a:p>
        </p:txBody>
      </p:sp>
      <p:sp>
        <p:nvSpPr>
          <p:cNvPr id="12" name="テキスト ボックス 11">
            <a:extLst>
              <a:ext uri="{FF2B5EF4-FFF2-40B4-BE49-F238E27FC236}">
                <a16:creationId xmlns:a16="http://schemas.microsoft.com/office/drawing/2014/main" id="{F36EE645-9124-6BB5-A2BE-79456DB6056D}"/>
              </a:ext>
            </a:extLst>
          </p:cNvPr>
          <p:cNvSpPr txBox="1"/>
          <p:nvPr/>
        </p:nvSpPr>
        <p:spPr>
          <a:xfrm>
            <a:off x="1202180" y="4843192"/>
            <a:ext cx="6748963" cy="461665"/>
          </a:xfrm>
          <a:prstGeom prst="rect">
            <a:avLst/>
          </a:prstGeom>
          <a:noFill/>
        </p:spPr>
        <p:txBody>
          <a:bodyPr wrap="none" rtlCol="0">
            <a:spAutoFit/>
          </a:bodyPr>
          <a:lstStyle/>
          <a:p>
            <a:r>
              <a:rPr kumimoji="1" lang="en-US" altLang="ja-JP" sz="2400"/>
              <a:t>num[i] := </a:t>
            </a:r>
            <a:r>
              <a:rPr kumimoji="1" lang="ja-JP" altLang="en-US" sz="2400"/>
              <a:t>値</a:t>
            </a:r>
            <a:r>
              <a:rPr kumimoji="1" lang="en-US" altLang="ja-JP" sz="2400"/>
              <a:t> i </a:t>
            </a:r>
            <a:r>
              <a:rPr kumimoji="1" lang="ja-JP" altLang="en-US" sz="2400"/>
              <a:t>が何個あるか</a:t>
            </a:r>
            <a:r>
              <a:rPr lang="en-US" altLang="ja-JP" sz="2400"/>
              <a:t>   </a:t>
            </a:r>
            <a:r>
              <a:rPr lang="ja-JP" altLang="en-US" sz="2400"/>
              <a:t>を記録すればよい</a:t>
            </a:r>
            <a:endParaRPr kumimoji="1" lang="ja-JP" altLang="en-US" sz="2400"/>
          </a:p>
        </p:txBody>
      </p:sp>
      <p:sp>
        <p:nvSpPr>
          <p:cNvPr id="13" name="テキスト ボックス 12">
            <a:extLst>
              <a:ext uri="{FF2B5EF4-FFF2-40B4-BE49-F238E27FC236}">
                <a16:creationId xmlns:a16="http://schemas.microsoft.com/office/drawing/2014/main" id="{70D252FB-2467-1203-F78C-C0BFBA4AA657}"/>
              </a:ext>
            </a:extLst>
          </p:cNvPr>
          <p:cNvSpPr txBox="1"/>
          <p:nvPr/>
        </p:nvSpPr>
        <p:spPr>
          <a:xfrm>
            <a:off x="860536" y="4381527"/>
            <a:ext cx="3268844" cy="461665"/>
          </a:xfrm>
          <a:prstGeom prst="rect">
            <a:avLst/>
          </a:prstGeom>
          <a:noFill/>
        </p:spPr>
        <p:txBody>
          <a:bodyPr wrap="none" rtlCol="0">
            <a:spAutoFit/>
          </a:bodyPr>
          <a:lstStyle/>
          <a:p>
            <a:r>
              <a:rPr kumimoji="1" lang="ja-JP" altLang="en-US" sz="2400"/>
              <a:t>配列</a:t>
            </a:r>
            <a:r>
              <a:rPr kumimoji="1" lang="en-US" altLang="ja-JP" sz="2400"/>
              <a:t>num</a:t>
            </a:r>
            <a:r>
              <a:rPr kumimoji="1" lang="ja-JP" altLang="en-US" sz="2400"/>
              <a:t>を用意して、</a:t>
            </a:r>
          </a:p>
        </p:txBody>
      </p:sp>
      <p:sp>
        <p:nvSpPr>
          <p:cNvPr id="14" name="角丸四角形 13">
            <a:extLst>
              <a:ext uri="{FF2B5EF4-FFF2-40B4-BE49-F238E27FC236}">
                <a16:creationId xmlns:a16="http://schemas.microsoft.com/office/drawing/2014/main" id="{A5549792-70AA-7D7D-7038-8BC51F2D95E8}"/>
              </a:ext>
            </a:extLst>
          </p:cNvPr>
          <p:cNvSpPr/>
          <p:nvPr/>
        </p:nvSpPr>
        <p:spPr>
          <a:xfrm>
            <a:off x="801866" y="2561882"/>
            <a:ext cx="8171312" cy="14373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9654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8.2</a:t>
            </a:r>
            <a:endParaRPr kumimoji="1" lang="ja-JP" altLang="en-US" sz="3200" b="1"/>
          </a:p>
        </p:txBody>
      </p:sp>
      <p:sp>
        <p:nvSpPr>
          <p:cNvPr id="2" name="テキスト ボックス 1">
            <a:extLst>
              <a:ext uri="{FF2B5EF4-FFF2-40B4-BE49-F238E27FC236}">
                <a16:creationId xmlns:a16="http://schemas.microsoft.com/office/drawing/2014/main" id="{F2BE7082-4D3C-60A6-6C5B-AC99C38B0872}"/>
              </a:ext>
            </a:extLst>
          </p:cNvPr>
          <p:cNvSpPr txBox="1"/>
          <p:nvPr/>
        </p:nvSpPr>
        <p:spPr>
          <a:xfrm>
            <a:off x="6441708" y="3154422"/>
            <a:ext cx="5750292" cy="3703578"/>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3" name="テキスト ボックス 2">
            <a:extLst>
              <a:ext uri="{FF2B5EF4-FFF2-40B4-BE49-F238E27FC236}">
                <a16:creationId xmlns:a16="http://schemas.microsoft.com/office/drawing/2014/main" id="{3445E9AD-17D0-5549-4D7E-C21F0351A0D9}"/>
              </a:ext>
            </a:extLst>
          </p:cNvPr>
          <p:cNvSpPr txBox="1"/>
          <p:nvPr/>
        </p:nvSpPr>
        <p:spPr>
          <a:xfrm>
            <a:off x="170756" y="1132715"/>
            <a:ext cx="5243743" cy="5725285"/>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F1F88D51-08F1-377C-68DA-FE5D0963E78B}"/>
              </a:ext>
            </a:extLst>
          </p:cNvPr>
          <p:cNvSpPr txBox="1"/>
          <p:nvPr/>
        </p:nvSpPr>
        <p:spPr>
          <a:xfrm>
            <a:off x="4560426" y="1493134"/>
            <a:ext cx="675185" cy="369332"/>
          </a:xfrm>
          <a:prstGeom prst="rect">
            <a:avLst/>
          </a:prstGeom>
          <a:noFill/>
        </p:spPr>
        <p:txBody>
          <a:bodyPr wrap="none" rtlCol="0">
            <a:spAutoFit/>
          </a:bodyPr>
          <a:lstStyle/>
          <a:p>
            <a:r>
              <a:rPr kumimoji="1" lang="en-US" altLang="ja-JP">
                <a:solidFill>
                  <a:schemeClr val="bg1"/>
                </a:solidFill>
              </a:rPr>
              <a:t>C++</a:t>
            </a:r>
            <a:endParaRPr kumimoji="1" lang="ja-JP" altLang="en-US">
              <a:solidFill>
                <a:schemeClr val="bg1"/>
              </a:solidFill>
            </a:endParaRPr>
          </a:p>
        </p:txBody>
      </p:sp>
      <p:sp>
        <p:nvSpPr>
          <p:cNvPr id="7" name="テキスト ボックス 6">
            <a:extLst>
              <a:ext uri="{FF2B5EF4-FFF2-40B4-BE49-F238E27FC236}">
                <a16:creationId xmlns:a16="http://schemas.microsoft.com/office/drawing/2014/main" id="{DBAF5745-C5A7-24CE-0D83-6EA09F198532}"/>
              </a:ext>
            </a:extLst>
          </p:cNvPr>
          <p:cNvSpPr txBox="1"/>
          <p:nvPr/>
        </p:nvSpPr>
        <p:spPr>
          <a:xfrm>
            <a:off x="8851021" y="278509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659474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8.3</a:t>
            </a:r>
            <a:endParaRPr kumimoji="1" lang="ja-JP" altLang="en-US" sz="3200" b="1"/>
          </a:p>
        </p:txBody>
      </p:sp>
      <p:sp>
        <p:nvSpPr>
          <p:cNvPr id="2" name="テキスト ボックス 1">
            <a:extLst>
              <a:ext uri="{FF2B5EF4-FFF2-40B4-BE49-F238E27FC236}">
                <a16:creationId xmlns:a16="http://schemas.microsoft.com/office/drawing/2014/main" id="{0636F33F-20F3-3E78-483D-7490B5E6D2EE}"/>
              </a:ext>
            </a:extLst>
          </p:cNvPr>
          <p:cNvSpPr txBox="1"/>
          <p:nvPr/>
        </p:nvSpPr>
        <p:spPr>
          <a:xfrm>
            <a:off x="578734" y="1701478"/>
            <a:ext cx="4564070" cy="523220"/>
          </a:xfrm>
          <a:prstGeom prst="rect">
            <a:avLst/>
          </a:prstGeom>
          <a:noFill/>
        </p:spPr>
        <p:txBody>
          <a:bodyPr wrap="none" rtlCol="0">
            <a:spAutoFit/>
          </a:bodyPr>
          <a:lstStyle/>
          <a:p>
            <a:r>
              <a:rPr kumimoji="1" lang="ja-JP" altLang="en-US" sz="2800"/>
              <a:t>②データ構造</a:t>
            </a:r>
            <a:r>
              <a:rPr kumimoji="1" lang="en-US" altLang="ja-JP" sz="2800"/>
              <a:t>(set)</a:t>
            </a:r>
            <a:r>
              <a:rPr kumimoji="1" lang="ja-JP" altLang="en-US" sz="2800"/>
              <a:t>を用いる</a:t>
            </a:r>
          </a:p>
        </p:txBody>
      </p:sp>
      <p:sp>
        <p:nvSpPr>
          <p:cNvPr id="3" name="テキスト ボックス 2">
            <a:extLst>
              <a:ext uri="{FF2B5EF4-FFF2-40B4-BE49-F238E27FC236}">
                <a16:creationId xmlns:a16="http://schemas.microsoft.com/office/drawing/2014/main" id="{9977FEEC-4C2A-307F-E067-F0A1A55903E3}"/>
              </a:ext>
            </a:extLst>
          </p:cNvPr>
          <p:cNvSpPr txBox="1"/>
          <p:nvPr/>
        </p:nvSpPr>
        <p:spPr>
          <a:xfrm>
            <a:off x="1041721" y="2706421"/>
            <a:ext cx="9260869" cy="523220"/>
          </a:xfrm>
          <a:prstGeom prst="rect">
            <a:avLst/>
          </a:prstGeom>
          <a:noFill/>
        </p:spPr>
        <p:txBody>
          <a:bodyPr wrap="none" rtlCol="0">
            <a:spAutoFit/>
          </a:bodyPr>
          <a:lstStyle/>
          <a:p>
            <a:r>
              <a:rPr kumimoji="1" lang="en-US" altLang="ja-JP" sz="2800"/>
              <a:t>set : </a:t>
            </a:r>
            <a:r>
              <a:rPr kumimoji="1" lang="ja-JP" altLang="en-US" sz="2800"/>
              <a:t>重複の無いデータのまとまりを扱うためのデータ型</a:t>
            </a:r>
          </a:p>
        </p:txBody>
      </p:sp>
      <p:sp>
        <p:nvSpPr>
          <p:cNvPr id="6" name="テキスト ボックス 5">
            <a:extLst>
              <a:ext uri="{FF2B5EF4-FFF2-40B4-BE49-F238E27FC236}">
                <a16:creationId xmlns:a16="http://schemas.microsoft.com/office/drawing/2014/main" id="{D91E5D67-8819-7925-9C3E-8DC947B37602}"/>
              </a:ext>
            </a:extLst>
          </p:cNvPr>
          <p:cNvSpPr txBox="1"/>
          <p:nvPr/>
        </p:nvSpPr>
        <p:spPr>
          <a:xfrm>
            <a:off x="1115460" y="3633844"/>
            <a:ext cx="9187130" cy="369332"/>
          </a:xfrm>
          <a:prstGeom prst="rect">
            <a:avLst/>
          </a:prstGeom>
          <a:noFill/>
        </p:spPr>
        <p:txBody>
          <a:bodyPr wrap="none" rtlCol="0">
            <a:spAutoFit/>
          </a:bodyPr>
          <a:lstStyle/>
          <a:p>
            <a:r>
              <a:rPr kumimoji="1" lang="ja-JP" altLang="en-US"/>
              <a:t>配列の中に出現する要素数とか集合内の要素の最大値、最小値の取得などに使われる</a:t>
            </a:r>
          </a:p>
        </p:txBody>
      </p:sp>
      <p:sp>
        <p:nvSpPr>
          <p:cNvPr id="7" name="テキスト ボックス 6">
            <a:extLst>
              <a:ext uri="{FF2B5EF4-FFF2-40B4-BE49-F238E27FC236}">
                <a16:creationId xmlns:a16="http://schemas.microsoft.com/office/drawing/2014/main" id="{C72D526B-B557-7818-8561-4569BC0BC5D8}"/>
              </a:ext>
            </a:extLst>
          </p:cNvPr>
          <p:cNvSpPr txBox="1"/>
          <p:nvPr/>
        </p:nvSpPr>
        <p:spPr>
          <a:xfrm>
            <a:off x="613458" y="4780344"/>
            <a:ext cx="1435008" cy="369332"/>
          </a:xfrm>
          <a:prstGeom prst="rect">
            <a:avLst/>
          </a:prstGeom>
          <a:noFill/>
        </p:spPr>
        <p:txBody>
          <a:bodyPr wrap="none" rtlCol="0">
            <a:spAutoFit/>
          </a:bodyPr>
          <a:lstStyle/>
          <a:p>
            <a:r>
              <a:rPr kumimoji="1" lang="en-US" altLang="ja-JP"/>
              <a:t>set</a:t>
            </a:r>
            <a:r>
              <a:rPr kumimoji="1" lang="ja-JP" altLang="en-US"/>
              <a:t>に関して</a:t>
            </a:r>
            <a:endParaRPr kumimoji="1" lang="en-US" altLang="ja-JP"/>
          </a:p>
        </p:txBody>
      </p:sp>
      <p:sp>
        <p:nvSpPr>
          <p:cNvPr id="8" name="テキスト ボックス 7">
            <a:extLst>
              <a:ext uri="{FF2B5EF4-FFF2-40B4-BE49-F238E27FC236}">
                <a16:creationId xmlns:a16="http://schemas.microsoft.com/office/drawing/2014/main" id="{BF8E2661-E5CB-080B-AD38-FA799224C7D4}"/>
              </a:ext>
            </a:extLst>
          </p:cNvPr>
          <p:cNvSpPr txBox="1"/>
          <p:nvPr/>
        </p:nvSpPr>
        <p:spPr>
          <a:xfrm>
            <a:off x="972273" y="5370653"/>
            <a:ext cx="675185" cy="369332"/>
          </a:xfrm>
          <a:prstGeom prst="rect">
            <a:avLst/>
          </a:prstGeom>
          <a:noFill/>
        </p:spPr>
        <p:txBody>
          <a:bodyPr wrap="none" rtlCol="0">
            <a:spAutoFit/>
          </a:bodyPr>
          <a:lstStyle/>
          <a:p>
            <a:r>
              <a:rPr kumimoji="1" lang="en-US" altLang="ja-JP"/>
              <a:t>C++</a:t>
            </a:r>
          </a:p>
        </p:txBody>
      </p:sp>
      <p:sp>
        <p:nvSpPr>
          <p:cNvPr id="9" name="テキスト ボックス 8">
            <a:extLst>
              <a:ext uri="{FF2B5EF4-FFF2-40B4-BE49-F238E27FC236}">
                <a16:creationId xmlns:a16="http://schemas.microsoft.com/office/drawing/2014/main" id="{3C43E621-5A2E-3EB1-47D4-C733F3A737F1}"/>
              </a:ext>
            </a:extLst>
          </p:cNvPr>
          <p:cNvSpPr txBox="1"/>
          <p:nvPr/>
        </p:nvSpPr>
        <p:spPr>
          <a:xfrm>
            <a:off x="1840374" y="5415955"/>
            <a:ext cx="584967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10" name="テキスト ボックス 9">
            <a:extLst>
              <a:ext uri="{FF2B5EF4-FFF2-40B4-BE49-F238E27FC236}">
                <a16:creationId xmlns:a16="http://schemas.microsoft.com/office/drawing/2014/main" id="{88FA90D3-B61F-A633-6643-1325ABF062EA}"/>
              </a:ext>
            </a:extLst>
          </p:cNvPr>
          <p:cNvSpPr txBox="1"/>
          <p:nvPr/>
        </p:nvSpPr>
        <p:spPr>
          <a:xfrm>
            <a:off x="1840374" y="5809042"/>
            <a:ext cx="5428089" cy="369332"/>
          </a:xfrm>
          <a:prstGeom prst="rect">
            <a:avLst/>
          </a:prstGeom>
          <a:noFill/>
        </p:spPr>
        <p:txBody>
          <a:bodyPr wrap="none" rtlCol="0">
            <a:spAutoFit/>
          </a:bodyPr>
          <a:lstStyle/>
          <a:p>
            <a:r>
              <a:rPr kumimoji="1" lang="en" altLang="ja-JP"/>
              <a:t>https://cpprefjp.github.io/reference/set/set.html</a:t>
            </a:r>
            <a:endParaRPr kumimoji="1" lang="ja-JP" altLang="en-US"/>
          </a:p>
        </p:txBody>
      </p:sp>
      <p:sp>
        <p:nvSpPr>
          <p:cNvPr id="11" name="テキスト ボックス 10">
            <a:extLst>
              <a:ext uri="{FF2B5EF4-FFF2-40B4-BE49-F238E27FC236}">
                <a16:creationId xmlns:a16="http://schemas.microsoft.com/office/drawing/2014/main" id="{EED53C78-5822-C14B-3A31-42A135C3C4CA}"/>
              </a:ext>
            </a:extLst>
          </p:cNvPr>
          <p:cNvSpPr txBox="1"/>
          <p:nvPr/>
        </p:nvSpPr>
        <p:spPr>
          <a:xfrm>
            <a:off x="715793" y="6374156"/>
            <a:ext cx="931665" cy="369332"/>
          </a:xfrm>
          <a:prstGeom prst="rect">
            <a:avLst/>
          </a:prstGeom>
          <a:noFill/>
        </p:spPr>
        <p:txBody>
          <a:bodyPr wrap="none" rtlCol="0">
            <a:spAutoFit/>
          </a:bodyPr>
          <a:lstStyle/>
          <a:p>
            <a:r>
              <a:rPr kumimoji="1" lang="en-US" altLang="ja-JP"/>
              <a:t>Python</a:t>
            </a:r>
            <a:endParaRPr kumimoji="1" lang="ja-JP" altLang="en-US"/>
          </a:p>
        </p:txBody>
      </p:sp>
      <p:sp>
        <p:nvSpPr>
          <p:cNvPr id="13" name="テキスト ボックス 12">
            <a:extLst>
              <a:ext uri="{FF2B5EF4-FFF2-40B4-BE49-F238E27FC236}">
                <a16:creationId xmlns:a16="http://schemas.microsoft.com/office/drawing/2014/main" id="{0EACC5C8-C6F2-1588-CBAA-22F8DAF3DB72}"/>
              </a:ext>
            </a:extLst>
          </p:cNvPr>
          <p:cNvSpPr txBox="1"/>
          <p:nvPr/>
        </p:nvSpPr>
        <p:spPr>
          <a:xfrm>
            <a:off x="1840374" y="6393811"/>
            <a:ext cx="6094070" cy="369332"/>
          </a:xfrm>
          <a:prstGeom prst="rect">
            <a:avLst/>
          </a:prstGeom>
          <a:noFill/>
        </p:spPr>
        <p:txBody>
          <a:bodyPr wrap="square">
            <a:spAutoFit/>
          </a:bodyPr>
          <a:lstStyle/>
          <a:p>
            <a:r>
              <a:rPr lang="ja-JP" altLang="en-US"/>
              <a:t>https://note.nkmk.me/python-set/</a:t>
            </a:r>
          </a:p>
        </p:txBody>
      </p:sp>
    </p:spTree>
    <p:extLst>
      <p:ext uri="{BB962C8B-B14F-4D97-AF65-F5344CB8AC3E}">
        <p14:creationId xmlns:p14="http://schemas.microsoft.com/office/powerpoint/2010/main" val="2628195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8.4</a:t>
            </a:r>
            <a:endParaRPr kumimoji="1" lang="ja-JP" altLang="en-US" sz="3200" b="1"/>
          </a:p>
        </p:txBody>
      </p:sp>
      <p:sp>
        <p:nvSpPr>
          <p:cNvPr id="3" name="テキスト ボックス 2">
            <a:extLst>
              <a:ext uri="{FF2B5EF4-FFF2-40B4-BE49-F238E27FC236}">
                <a16:creationId xmlns:a16="http://schemas.microsoft.com/office/drawing/2014/main" id="{2CB57621-3592-9D50-5953-A847AC55916E}"/>
              </a:ext>
            </a:extLst>
          </p:cNvPr>
          <p:cNvSpPr txBox="1"/>
          <p:nvPr/>
        </p:nvSpPr>
        <p:spPr>
          <a:xfrm>
            <a:off x="416688" y="2128500"/>
            <a:ext cx="4647426" cy="4729500"/>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&lt;set&gt;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insert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B06FD4CD-9412-8C50-9D26-084125CF55E6}"/>
              </a:ext>
            </a:extLst>
          </p:cNvPr>
          <p:cNvSpPr txBox="1"/>
          <p:nvPr/>
        </p:nvSpPr>
        <p:spPr>
          <a:xfrm>
            <a:off x="2402808" y="1840375"/>
            <a:ext cx="675185" cy="369332"/>
          </a:xfrm>
          <a:prstGeom prst="rect">
            <a:avLst/>
          </a:prstGeom>
          <a:noFill/>
        </p:spPr>
        <p:txBody>
          <a:bodyPr wrap="none" rtlCol="0">
            <a:spAutoFit/>
          </a:bodyPr>
          <a:lstStyle/>
          <a:p>
            <a:r>
              <a:rPr kumimoji="1" lang="en-US" altLang="ja-JP"/>
              <a:t>C++</a:t>
            </a:r>
            <a:endParaRPr kumimoji="1" lang="ja-JP" altLang="en-US"/>
          </a:p>
        </p:txBody>
      </p:sp>
      <p:sp>
        <p:nvSpPr>
          <p:cNvPr id="9" name="テキスト ボックス 8">
            <a:extLst>
              <a:ext uri="{FF2B5EF4-FFF2-40B4-BE49-F238E27FC236}">
                <a16:creationId xmlns:a16="http://schemas.microsoft.com/office/drawing/2014/main" id="{FFD5653B-22B6-4D27-D998-1D8E89D8AFC7}"/>
              </a:ext>
            </a:extLst>
          </p:cNvPr>
          <p:cNvSpPr txBox="1"/>
          <p:nvPr/>
        </p:nvSpPr>
        <p:spPr>
          <a:xfrm>
            <a:off x="6096000" y="2209707"/>
            <a:ext cx="6094070" cy="1374735"/>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D0993271-81CF-A413-1A00-E097B5AC1F2F}"/>
              </a:ext>
            </a:extLst>
          </p:cNvPr>
          <p:cNvSpPr txBox="1"/>
          <p:nvPr/>
        </p:nvSpPr>
        <p:spPr>
          <a:xfrm>
            <a:off x="8857527" y="194383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85946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8.5</a:t>
            </a:r>
            <a:endParaRPr kumimoji="1" lang="ja-JP" altLang="en-US" sz="3200" b="1"/>
          </a:p>
        </p:txBody>
      </p:sp>
      <p:sp>
        <p:nvSpPr>
          <p:cNvPr id="2" name="テキスト ボックス 1">
            <a:extLst>
              <a:ext uri="{FF2B5EF4-FFF2-40B4-BE49-F238E27FC236}">
                <a16:creationId xmlns:a16="http://schemas.microsoft.com/office/drawing/2014/main" id="{FFA277C0-E9DD-9003-F00D-EFE5A1C383F8}"/>
              </a:ext>
            </a:extLst>
          </p:cNvPr>
          <p:cNvSpPr txBox="1"/>
          <p:nvPr/>
        </p:nvSpPr>
        <p:spPr>
          <a:xfrm>
            <a:off x="698157" y="17709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EC7A78F-C172-DCCD-55E2-EDE0CC7ED240}"/>
              </a:ext>
            </a:extLst>
          </p:cNvPr>
          <p:cNvSpPr txBox="1"/>
          <p:nvPr/>
        </p:nvSpPr>
        <p:spPr>
          <a:xfrm>
            <a:off x="698157" y="3136612"/>
            <a:ext cx="8802410" cy="584775"/>
          </a:xfrm>
          <a:prstGeom prst="rect">
            <a:avLst/>
          </a:prstGeom>
          <a:noFill/>
        </p:spPr>
        <p:txBody>
          <a:bodyPr wrap="none" rtlCol="0">
            <a:spAutoFit/>
          </a:bodyPr>
          <a:lstStyle/>
          <a:p>
            <a:r>
              <a:rPr lang="ja-JP" altLang="en-US" sz="3200">
                <a:solidFill>
                  <a:srgbClr val="F8582E"/>
                </a:solidFill>
              </a:rPr>
              <a:t>・様々なデータ構造を使いこなせるようになる</a:t>
            </a:r>
            <a:endParaRPr kumimoji="1" lang="ja-JP" altLang="en-US" sz="3200">
              <a:solidFill>
                <a:srgbClr val="F8582E"/>
              </a:solidFill>
            </a:endParaRPr>
          </a:p>
        </p:txBody>
      </p:sp>
    </p:spTree>
    <p:extLst>
      <p:ext uri="{BB962C8B-B14F-4D97-AF65-F5344CB8AC3E}">
        <p14:creationId xmlns:p14="http://schemas.microsoft.com/office/powerpoint/2010/main" val="379665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(Python)</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1.2</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0" y="5482432"/>
            <a:ext cx="4978401"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F9ED196-D68C-510E-76BD-38531AD45125}"/>
              </a:ext>
            </a:extLst>
          </p:cNvPr>
          <p:cNvSpPr txBox="1"/>
          <p:nvPr/>
        </p:nvSpPr>
        <p:spPr>
          <a:xfrm>
            <a:off x="352268" y="3882095"/>
            <a:ext cx="5093061" cy="307777"/>
          </a:xfrm>
          <a:prstGeom prst="rect">
            <a:avLst/>
          </a:prstGeom>
          <a:noFill/>
        </p:spPr>
        <p:txBody>
          <a:bodyPr wrap="none" rtlCol="0">
            <a:spAutoFit/>
          </a:bodyPr>
          <a:lstStyle/>
          <a:p>
            <a:r>
              <a:rPr kumimoji="1" lang="en" altLang="ja-JP" sz="1400">
                <a:hlinkClick r:id="rId2"/>
              </a:rPr>
              <a:t>https://qiita.com/scythercas/items/5e08dfffb49468dd1176</a:t>
            </a:r>
            <a:endParaRPr kumimoji="1" lang="ja-JP" altLang="en-US" sz="1400"/>
          </a:p>
        </p:txBody>
      </p:sp>
      <p:sp>
        <p:nvSpPr>
          <p:cNvPr id="12" name="テキスト ボックス 11">
            <a:extLst>
              <a:ext uri="{FF2B5EF4-FFF2-40B4-BE49-F238E27FC236}">
                <a16:creationId xmlns:a16="http://schemas.microsoft.com/office/drawing/2014/main" id="{BC649045-E90D-2D77-4C55-D599B83D70A2}"/>
              </a:ext>
            </a:extLst>
          </p:cNvPr>
          <p:cNvSpPr txBox="1"/>
          <p:nvPr/>
        </p:nvSpPr>
        <p:spPr>
          <a:xfrm>
            <a:off x="499794" y="3447403"/>
            <a:ext cx="646331" cy="369332"/>
          </a:xfrm>
          <a:prstGeom prst="rect">
            <a:avLst/>
          </a:prstGeom>
          <a:noFill/>
        </p:spPr>
        <p:txBody>
          <a:bodyPr wrap="none" rtlCol="0">
            <a:spAutoFit/>
          </a:bodyPr>
          <a:lstStyle/>
          <a:p>
            <a:r>
              <a:rPr kumimoji="1" lang="ja-JP" altLang="en-US"/>
              <a:t>参考</a:t>
            </a:r>
          </a:p>
        </p:txBody>
      </p:sp>
      <p:sp>
        <p:nvSpPr>
          <p:cNvPr id="13" name="テキスト ボックス 12">
            <a:extLst>
              <a:ext uri="{FF2B5EF4-FFF2-40B4-BE49-F238E27FC236}">
                <a16:creationId xmlns:a16="http://schemas.microsoft.com/office/drawing/2014/main" id="{97B0310A-2BA9-024E-FD08-839FC1B9D963}"/>
              </a:ext>
            </a:extLst>
          </p:cNvPr>
          <p:cNvSpPr txBox="1"/>
          <p:nvPr/>
        </p:nvSpPr>
        <p:spPr>
          <a:xfrm>
            <a:off x="499794" y="1807295"/>
            <a:ext cx="10491975" cy="523220"/>
          </a:xfrm>
          <a:prstGeom prst="rect">
            <a:avLst/>
          </a:prstGeom>
          <a:noFill/>
        </p:spPr>
        <p:txBody>
          <a:bodyPr wrap="none" rtlCol="0">
            <a:spAutoFit/>
          </a:bodyPr>
          <a:lstStyle/>
          <a:p>
            <a:r>
              <a:rPr kumimoji="1" lang="ja-JP" altLang="en-US" sz="2800"/>
              <a:t>入力</a:t>
            </a:r>
            <a:r>
              <a:rPr kumimoji="1" lang="en-US" altLang="ja-JP" sz="2800"/>
              <a:t>: input()</a:t>
            </a:r>
            <a:r>
              <a:rPr kumimoji="1" lang="ja-JP" altLang="en-US" sz="2800"/>
              <a:t>で一行ずつ受け取る</a:t>
            </a:r>
            <a:r>
              <a:rPr lang="ja-JP" altLang="en-US" sz="2800"/>
              <a:t>、入力は文字列で受け取られる</a:t>
            </a:r>
            <a:endParaRPr kumimoji="1" lang="ja-JP" altLang="en-US" sz="2800"/>
          </a:p>
        </p:txBody>
      </p:sp>
      <p:sp>
        <p:nvSpPr>
          <p:cNvPr id="14" name="テキスト ボックス 13">
            <a:extLst>
              <a:ext uri="{FF2B5EF4-FFF2-40B4-BE49-F238E27FC236}">
                <a16:creationId xmlns:a16="http://schemas.microsoft.com/office/drawing/2014/main" id="{8E73FDA2-B327-DDFB-8CB6-D7238DD0A0D0}"/>
              </a:ext>
            </a:extLst>
          </p:cNvPr>
          <p:cNvSpPr txBox="1"/>
          <p:nvPr/>
        </p:nvSpPr>
        <p:spPr>
          <a:xfrm>
            <a:off x="499794" y="2690436"/>
            <a:ext cx="10870283" cy="523220"/>
          </a:xfrm>
          <a:prstGeom prst="rect">
            <a:avLst/>
          </a:prstGeom>
          <a:noFill/>
        </p:spPr>
        <p:txBody>
          <a:bodyPr wrap="none" rtlCol="0">
            <a:spAutoFit/>
          </a:bodyPr>
          <a:lstStyle/>
          <a:p>
            <a:r>
              <a:rPr kumimoji="1" lang="ja-JP" altLang="en-US" sz="2800"/>
              <a:t>出力</a:t>
            </a:r>
            <a:r>
              <a:rPr kumimoji="1" lang="en-US" altLang="ja-JP" sz="2800"/>
              <a:t>:</a:t>
            </a:r>
            <a:r>
              <a:rPr kumimoji="1" lang="ja-JP" altLang="en-US" sz="2800"/>
              <a:t>基本は</a:t>
            </a:r>
            <a:r>
              <a:rPr kumimoji="1" lang="en-US" altLang="ja-JP" sz="2800"/>
              <a:t>print(a)</a:t>
            </a:r>
            <a:r>
              <a:rPr kumimoji="1" lang="ja-JP" altLang="en-US" sz="2800"/>
              <a:t>とかでいい。複数を出力する際は文字列にする</a:t>
            </a:r>
          </a:p>
        </p:txBody>
      </p:sp>
      <p:sp>
        <p:nvSpPr>
          <p:cNvPr id="15" name="テキスト ボックス 14">
            <a:extLst>
              <a:ext uri="{FF2B5EF4-FFF2-40B4-BE49-F238E27FC236}">
                <a16:creationId xmlns:a16="http://schemas.microsoft.com/office/drawing/2014/main" id="{6FA3A20F-22A8-A2F7-9A62-9D2C4F334623}"/>
              </a:ext>
            </a:extLst>
          </p:cNvPr>
          <p:cNvSpPr txBox="1"/>
          <p:nvPr/>
        </p:nvSpPr>
        <p:spPr>
          <a:xfrm>
            <a:off x="352268" y="4234329"/>
            <a:ext cx="11622092" cy="307777"/>
          </a:xfrm>
          <a:prstGeom prst="rect">
            <a:avLst/>
          </a:prstGeom>
          <a:noFill/>
        </p:spPr>
        <p:txBody>
          <a:bodyPr wrap="none" rtlCol="0">
            <a:spAutoFit/>
          </a:bodyPr>
          <a:lstStyle/>
          <a:p>
            <a:r>
              <a:rPr kumimoji="1" lang="en" altLang="ja-JP" sz="1400">
                <a:hlinkClick r:id="rId3"/>
              </a:rPr>
              <a:t>https://qiita.com/Koichiro-Kanaya/items/4f46fe2c98a415681210#Python%E3%81%A7%E3%81%AE%E5%85%A5%E5%87%BA%E5%8A%9B</a:t>
            </a:r>
            <a:endParaRPr kumimoji="1" lang="ja-JP" altLang="en-US" sz="1400"/>
          </a:p>
        </p:txBody>
      </p:sp>
      <p:sp>
        <p:nvSpPr>
          <p:cNvPr id="16" name="テキスト ボックス 15">
            <a:extLst>
              <a:ext uri="{FF2B5EF4-FFF2-40B4-BE49-F238E27FC236}">
                <a16:creationId xmlns:a16="http://schemas.microsoft.com/office/drawing/2014/main" id="{C88BD5A7-D4CC-D7FC-2843-AB170CC102D2}"/>
              </a:ext>
            </a:extLst>
          </p:cNvPr>
          <p:cNvSpPr txBox="1"/>
          <p:nvPr/>
        </p:nvSpPr>
        <p:spPr>
          <a:xfrm>
            <a:off x="1960880" y="5113100"/>
            <a:ext cx="1005403" cy="369332"/>
          </a:xfrm>
          <a:prstGeom prst="rect">
            <a:avLst/>
          </a:prstGeom>
          <a:noFill/>
        </p:spPr>
        <p:txBody>
          <a:bodyPr wrap="none" rtlCol="0">
            <a:spAutoFit/>
          </a:bodyPr>
          <a:lstStyle/>
          <a:p>
            <a:r>
              <a:rPr kumimoji="1" lang="ja-JP" altLang="en-US"/>
              <a:t>解答例</a:t>
            </a:r>
            <a:r>
              <a:rPr kumimoji="1" lang="en-US" altLang="ja-JP"/>
              <a:t>1</a:t>
            </a:r>
            <a:endParaRPr kumimoji="1" lang="ja-JP" altLang="en-US"/>
          </a:p>
        </p:txBody>
      </p:sp>
      <p:sp>
        <p:nvSpPr>
          <p:cNvPr id="19" name="テキスト ボックス 18">
            <a:extLst>
              <a:ext uri="{FF2B5EF4-FFF2-40B4-BE49-F238E27FC236}">
                <a16:creationId xmlns:a16="http://schemas.microsoft.com/office/drawing/2014/main" id="{926A264C-C44D-2A63-7835-AB221325BCA0}"/>
              </a:ext>
            </a:extLst>
          </p:cNvPr>
          <p:cNvSpPr txBox="1"/>
          <p:nvPr/>
        </p:nvSpPr>
        <p:spPr>
          <a:xfrm>
            <a:off x="6614160" y="5483265"/>
            <a:ext cx="4978400"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format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DF2426D1-079D-2DF8-7D1E-E88AE4802744}"/>
              </a:ext>
            </a:extLst>
          </p:cNvPr>
          <p:cNvSpPr txBox="1"/>
          <p:nvPr/>
        </p:nvSpPr>
        <p:spPr>
          <a:xfrm>
            <a:off x="8493760" y="5113100"/>
            <a:ext cx="1005403" cy="369332"/>
          </a:xfrm>
          <a:prstGeom prst="rect">
            <a:avLst/>
          </a:prstGeom>
          <a:noFill/>
        </p:spPr>
        <p:txBody>
          <a:bodyPr wrap="none" rtlCol="0">
            <a:spAutoFit/>
          </a:bodyPr>
          <a:lstStyle/>
          <a:p>
            <a:r>
              <a:rPr kumimoji="1" lang="ja-JP" altLang="en-US"/>
              <a:t>解答例</a:t>
            </a:r>
            <a:r>
              <a:rPr kumimoji="1" lang="en-US" altLang="ja-JP"/>
              <a:t>2</a:t>
            </a:r>
            <a:endParaRPr kumimoji="1" lang="ja-JP" altLang="en-US"/>
          </a:p>
        </p:txBody>
      </p:sp>
    </p:spTree>
    <p:extLst>
      <p:ext uri="{BB962C8B-B14F-4D97-AF65-F5344CB8AC3E}">
        <p14:creationId xmlns:p14="http://schemas.microsoft.com/office/powerpoint/2010/main" val="4083603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4000" b="1">
                <a:solidFill>
                  <a:srgbClr val="F8582E"/>
                </a:solidFill>
              </a:rPr>
              <a:t>様々なデータ構造を使いこなす</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8.6</a:t>
            </a:r>
            <a:endParaRPr kumimoji="1" lang="ja-JP" altLang="en-US" sz="3200" b="1"/>
          </a:p>
        </p:txBody>
      </p:sp>
      <p:sp>
        <p:nvSpPr>
          <p:cNvPr id="2" name="テキスト ボックス 1">
            <a:extLst>
              <a:ext uri="{FF2B5EF4-FFF2-40B4-BE49-F238E27FC236}">
                <a16:creationId xmlns:a16="http://schemas.microsoft.com/office/drawing/2014/main" id="{0DA836E9-C4D3-CB67-B03C-D656E2079C1E}"/>
              </a:ext>
            </a:extLst>
          </p:cNvPr>
          <p:cNvSpPr txBox="1"/>
          <p:nvPr/>
        </p:nvSpPr>
        <p:spPr>
          <a:xfrm>
            <a:off x="698157" y="1764470"/>
            <a:ext cx="10578537" cy="461665"/>
          </a:xfrm>
          <a:prstGeom prst="rect">
            <a:avLst/>
          </a:prstGeom>
          <a:noFill/>
        </p:spPr>
        <p:txBody>
          <a:bodyPr wrap="none" rtlCol="0">
            <a:spAutoFit/>
          </a:bodyPr>
          <a:lstStyle/>
          <a:p>
            <a:r>
              <a:rPr kumimoji="1" lang="ja-JP" altLang="en-US" sz="2400"/>
              <a:t>競プロでは使えると便利な</a:t>
            </a:r>
            <a:r>
              <a:rPr kumimoji="1" lang="en-US" altLang="ja-JP" sz="2400"/>
              <a:t>(</a:t>
            </a:r>
            <a:r>
              <a:rPr kumimoji="1" lang="ja-JP" altLang="en-US" sz="2400"/>
              <a:t>使えないと解けない</a:t>
            </a:r>
            <a:r>
              <a:rPr kumimoji="1" lang="en-US" altLang="ja-JP" sz="2400"/>
              <a:t>)</a:t>
            </a:r>
            <a:r>
              <a:rPr kumimoji="1" lang="ja-JP" altLang="en-US" sz="2400"/>
              <a:t>データ構造がいくつもある</a:t>
            </a:r>
          </a:p>
        </p:txBody>
      </p:sp>
      <p:sp>
        <p:nvSpPr>
          <p:cNvPr id="3" name="テキスト ボックス 2">
            <a:extLst>
              <a:ext uri="{FF2B5EF4-FFF2-40B4-BE49-F238E27FC236}">
                <a16:creationId xmlns:a16="http://schemas.microsoft.com/office/drawing/2014/main" id="{E29470CE-9215-A194-D4EE-A09FC063377A}"/>
              </a:ext>
            </a:extLst>
          </p:cNvPr>
          <p:cNvSpPr txBox="1"/>
          <p:nvPr/>
        </p:nvSpPr>
        <p:spPr>
          <a:xfrm>
            <a:off x="980351" y="2361896"/>
            <a:ext cx="6102953" cy="461665"/>
          </a:xfrm>
          <a:prstGeom prst="rect">
            <a:avLst/>
          </a:prstGeom>
          <a:noFill/>
        </p:spPr>
        <p:txBody>
          <a:bodyPr wrap="none" rtlCol="0">
            <a:spAutoFit/>
          </a:bodyPr>
          <a:lstStyle/>
          <a:p>
            <a:r>
              <a:rPr kumimoji="1" lang="ja-JP" altLang="en-US" sz="2400"/>
              <a:t>例</a:t>
            </a:r>
            <a:r>
              <a:rPr kumimoji="1" lang="en-US" altLang="ja-JP" sz="2400"/>
              <a:t>) set map queue stack priority_queue ...</a:t>
            </a:r>
            <a:endParaRPr kumimoji="1" lang="ja-JP" altLang="en-US" sz="2400"/>
          </a:p>
        </p:txBody>
      </p:sp>
      <p:sp>
        <p:nvSpPr>
          <p:cNvPr id="6" name="テキスト ボックス 5">
            <a:extLst>
              <a:ext uri="{FF2B5EF4-FFF2-40B4-BE49-F238E27FC236}">
                <a16:creationId xmlns:a16="http://schemas.microsoft.com/office/drawing/2014/main" id="{912D0BFB-1353-7BEE-5360-4CDCB7DA073D}"/>
              </a:ext>
            </a:extLst>
          </p:cNvPr>
          <p:cNvSpPr txBox="1"/>
          <p:nvPr/>
        </p:nvSpPr>
        <p:spPr>
          <a:xfrm>
            <a:off x="698157" y="3429000"/>
            <a:ext cx="11264622" cy="461665"/>
          </a:xfrm>
          <a:prstGeom prst="rect">
            <a:avLst/>
          </a:prstGeom>
          <a:noFill/>
        </p:spPr>
        <p:txBody>
          <a:bodyPr wrap="none" rtlCol="0">
            <a:spAutoFit/>
          </a:bodyPr>
          <a:lstStyle/>
          <a:p>
            <a:r>
              <a:rPr lang="ja-JP" altLang="en-US" sz="2400"/>
              <a:t>内部実装について詳しく知っている必要はほぼないので、</a:t>
            </a:r>
            <a:r>
              <a:rPr lang="ja-JP" altLang="en-US" sz="2400">
                <a:highlight>
                  <a:srgbClr val="FFFF00"/>
                </a:highlight>
              </a:rPr>
              <a:t>たくさん使って覚える</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19FAE9F8-B197-3F4A-A07A-E54E694CD213}"/>
              </a:ext>
            </a:extLst>
          </p:cNvPr>
          <p:cNvSpPr txBox="1"/>
          <p:nvPr/>
        </p:nvSpPr>
        <p:spPr>
          <a:xfrm>
            <a:off x="810227" y="4485353"/>
            <a:ext cx="4830168" cy="369332"/>
          </a:xfrm>
          <a:prstGeom prst="rect">
            <a:avLst/>
          </a:prstGeom>
          <a:noFill/>
        </p:spPr>
        <p:txBody>
          <a:bodyPr wrap="none" rtlCol="0">
            <a:spAutoFit/>
          </a:bodyPr>
          <a:lstStyle/>
          <a:p>
            <a:r>
              <a:rPr kumimoji="1" lang="en-US" altLang="ja-JP"/>
              <a:t>C++</a:t>
            </a:r>
            <a:r>
              <a:rPr kumimoji="1" lang="ja-JP" altLang="en-US"/>
              <a:t>使う人は一通り目を通くのを推奨します</a:t>
            </a:r>
          </a:p>
        </p:txBody>
      </p:sp>
      <p:sp>
        <p:nvSpPr>
          <p:cNvPr id="8" name="テキスト ボックス 7">
            <a:extLst>
              <a:ext uri="{FF2B5EF4-FFF2-40B4-BE49-F238E27FC236}">
                <a16:creationId xmlns:a16="http://schemas.microsoft.com/office/drawing/2014/main" id="{246B2833-7B5A-C210-DC58-C37E1E31C5F8}"/>
              </a:ext>
            </a:extLst>
          </p:cNvPr>
          <p:cNvSpPr txBox="1"/>
          <p:nvPr/>
        </p:nvSpPr>
        <p:spPr>
          <a:xfrm>
            <a:off x="1396314" y="4908864"/>
            <a:ext cx="5769528" cy="369332"/>
          </a:xfrm>
          <a:prstGeom prst="rect">
            <a:avLst/>
          </a:prstGeom>
          <a:noFill/>
        </p:spPr>
        <p:txBody>
          <a:bodyPr wrap="none" rtlCol="0">
            <a:spAutoFit/>
          </a:bodyPr>
          <a:lstStyle/>
          <a:p>
            <a:r>
              <a:rPr kumimoji="1" lang="en" altLang="ja-JP">
                <a:hlinkClick r:id="rId2"/>
              </a:rPr>
              <a:t>https://atcoder.jp/contests/apg4b/tasks/APG4b_aa</a:t>
            </a:r>
            <a:endParaRPr kumimoji="1" lang="ja-JP" altLang="en-US"/>
          </a:p>
        </p:txBody>
      </p:sp>
    </p:spTree>
    <p:extLst>
      <p:ext uri="{BB962C8B-B14F-4D97-AF65-F5344CB8AC3E}">
        <p14:creationId xmlns:p14="http://schemas.microsoft.com/office/powerpoint/2010/main" val="3122160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例題など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8.7</a:t>
            </a:r>
            <a:endParaRPr kumimoji="1" lang="ja-JP" altLang="en-US" sz="3200" b="1"/>
          </a:p>
        </p:txBody>
      </p:sp>
      <p:sp>
        <p:nvSpPr>
          <p:cNvPr id="6" name="テキスト ボックス 5">
            <a:extLst>
              <a:ext uri="{FF2B5EF4-FFF2-40B4-BE49-F238E27FC236}">
                <a16:creationId xmlns:a16="http://schemas.microsoft.com/office/drawing/2014/main" id="{88723BC2-1000-9B49-3B01-52FF5F87DCB3}"/>
              </a:ext>
            </a:extLst>
          </p:cNvPr>
          <p:cNvSpPr txBox="1"/>
          <p:nvPr/>
        </p:nvSpPr>
        <p:spPr>
          <a:xfrm>
            <a:off x="914400" y="1815548"/>
            <a:ext cx="646331" cy="369332"/>
          </a:xfrm>
          <a:prstGeom prst="rect">
            <a:avLst/>
          </a:prstGeom>
          <a:noFill/>
        </p:spPr>
        <p:txBody>
          <a:bodyPr wrap="none" rtlCol="0">
            <a:spAutoFit/>
          </a:bodyPr>
          <a:lstStyle/>
          <a:p>
            <a:r>
              <a:rPr kumimoji="1" lang="ja-JP" altLang="en-US"/>
              <a:t>例題</a:t>
            </a:r>
          </a:p>
        </p:txBody>
      </p:sp>
      <p:sp>
        <p:nvSpPr>
          <p:cNvPr id="8" name="テキスト ボックス 7">
            <a:extLst>
              <a:ext uri="{FF2B5EF4-FFF2-40B4-BE49-F238E27FC236}">
                <a16:creationId xmlns:a16="http://schemas.microsoft.com/office/drawing/2014/main" id="{FD352660-DCFA-7420-CABD-A4F1C87BA517}"/>
              </a:ext>
            </a:extLst>
          </p:cNvPr>
          <p:cNvSpPr txBox="1"/>
          <p:nvPr/>
        </p:nvSpPr>
        <p:spPr>
          <a:xfrm>
            <a:off x="914400" y="2602552"/>
            <a:ext cx="2478157" cy="369332"/>
          </a:xfrm>
          <a:prstGeom prst="rect">
            <a:avLst/>
          </a:prstGeom>
          <a:noFill/>
        </p:spPr>
        <p:txBody>
          <a:bodyPr wrap="square">
            <a:spAutoFit/>
          </a:bodyPr>
          <a:lstStyle/>
          <a:p>
            <a:r>
              <a:rPr lang="en" altLang="ja-JP" b="0" i="0" u="none" strike="noStrike">
                <a:effectLst/>
                <a:latin typeface="YakuHanJPs"/>
                <a:hlinkClick r:id="rId2"/>
              </a:rPr>
              <a:t>ABC 071 B - Not Found</a:t>
            </a:r>
            <a:endParaRPr lang="ja-JP" altLang="en-US"/>
          </a:p>
        </p:txBody>
      </p:sp>
      <p:sp>
        <p:nvSpPr>
          <p:cNvPr id="9" name="テキスト ボックス 8">
            <a:extLst>
              <a:ext uri="{FF2B5EF4-FFF2-40B4-BE49-F238E27FC236}">
                <a16:creationId xmlns:a16="http://schemas.microsoft.com/office/drawing/2014/main" id="{1E433CFF-770E-7A41-8A02-3E8EF7B7F1B5}"/>
              </a:ext>
            </a:extLst>
          </p:cNvPr>
          <p:cNvSpPr txBox="1"/>
          <p:nvPr/>
        </p:nvSpPr>
        <p:spPr>
          <a:xfrm>
            <a:off x="3763618" y="2602552"/>
            <a:ext cx="2929007" cy="369332"/>
          </a:xfrm>
          <a:prstGeom prst="rect">
            <a:avLst/>
          </a:prstGeom>
          <a:noFill/>
        </p:spPr>
        <p:txBody>
          <a:bodyPr wrap="none" rtlCol="0">
            <a:spAutoFit/>
          </a:bodyPr>
          <a:lstStyle/>
          <a:p>
            <a:r>
              <a:rPr kumimoji="1" lang="en-US" altLang="ja-JP"/>
              <a:t>(</a:t>
            </a:r>
            <a:r>
              <a:rPr kumimoji="1" lang="ja-JP" altLang="en-US"/>
              <a:t>英小文字は</a:t>
            </a:r>
            <a:r>
              <a:rPr kumimoji="1" lang="en-US" altLang="ja-JP"/>
              <a:t>26</a:t>
            </a:r>
            <a:r>
              <a:rPr kumimoji="1" lang="ja-JP" altLang="en-US"/>
              <a:t>個あります</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E832CAD4-5723-226C-F102-3196819264C8}"/>
              </a:ext>
            </a:extLst>
          </p:cNvPr>
          <p:cNvSpPr txBox="1"/>
          <p:nvPr/>
        </p:nvSpPr>
        <p:spPr>
          <a:xfrm>
            <a:off x="914400" y="3244334"/>
            <a:ext cx="3379304" cy="369332"/>
          </a:xfrm>
          <a:prstGeom prst="rect">
            <a:avLst/>
          </a:prstGeom>
          <a:noFill/>
        </p:spPr>
        <p:txBody>
          <a:bodyPr wrap="square">
            <a:spAutoFit/>
          </a:bodyPr>
          <a:lstStyle/>
          <a:p>
            <a:r>
              <a:rPr lang="en" altLang="ja-JP" b="0" i="0">
                <a:effectLst/>
                <a:latin typeface="YakuHanJPs"/>
                <a:hlinkClick r:id="rId3"/>
              </a:rPr>
              <a:t>ABC 091 B Two Colors Card Game</a:t>
            </a:r>
            <a:endParaRPr lang="ja-JP" altLang="en-US"/>
          </a:p>
        </p:txBody>
      </p:sp>
      <p:sp>
        <p:nvSpPr>
          <p:cNvPr id="14" name="テキスト ボックス 13">
            <a:extLst>
              <a:ext uri="{FF2B5EF4-FFF2-40B4-BE49-F238E27FC236}">
                <a16:creationId xmlns:a16="http://schemas.microsoft.com/office/drawing/2014/main" id="{AC8198C6-D68E-C1A1-1983-B603CE0936F2}"/>
              </a:ext>
            </a:extLst>
          </p:cNvPr>
          <p:cNvSpPr txBox="1"/>
          <p:nvPr/>
        </p:nvSpPr>
        <p:spPr>
          <a:xfrm>
            <a:off x="4380133" y="3244334"/>
            <a:ext cx="4624984" cy="369332"/>
          </a:xfrm>
          <a:prstGeom prst="rect">
            <a:avLst/>
          </a:prstGeom>
          <a:noFill/>
        </p:spPr>
        <p:txBody>
          <a:bodyPr wrap="none" rtlCol="0">
            <a:spAutoFit/>
          </a:bodyPr>
          <a:lstStyle/>
          <a:p>
            <a:r>
              <a:rPr kumimoji="1" lang="en-US" altLang="ja-JP"/>
              <a:t>(map(c++)</a:t>
            </a:r>
            <a:r>
              <a:rPr kumimoji="1" lang="ja-JP" altLang="en-US"/>
              <a:t>や</a:t>
            </a:r>
            <a:r>
              <a:rPr kumimoji="1" lang="en-US" altLang="ja-JP"/>
              <a:t>dict(Python)</a:t>
            </a:r>
            <a:r>
              <a:rPr kumimoji="1" lang="ja-JP" altLang="en-US"/>
              <a:t>の練習問題です</a:t>
            </a:r>
            <a:r>
              <a:rPr kumimoji="1" lang="en-US" altLang="ja-JP"/>
              <a:t>)</a:t>
            </a:r>
            <a:endParaRPr kumimoji="1" lang="ja-JP" altLang="en-US"/>
          </a:p>
        </p:txBody>
      </p:sp>
      <p:sp>
        <p:nvSpPr>
          <p:cNvPr id="15" name="テキスト ボックス 14">
            <a:extLst>
              <a:ext uri="{FF2B5EF4-FFF2-40B4-BE49-F238E27FC236}">
                <a16:creationId xmlns:a16="http://schemas.microsoft.com/office/drawing/2014/main" id="{61807154-464B-9B2E-2EDB-36AE12BEF75E}"/>
              </a:ext>
            </a:extLst>
          </p:cNvPr>
          <p:cNvSpPr txBox="1"/>
          <p:nvPr/>
        </p:nvSpPr>
        <p:spPr>
          <a:xfrm>
            <a:off x="914400" y="3915297"/>
            <a:ext cx="4022640" cy="369332"/>
          </a:xfrm>
          <a:prstGeom prst="rect">
            <a:avLst/>
          </a:prstGeom>
          <a:noFill/>
        </p:spPr>
        <p:txBody>
          <a:bodyPr wrap="none" rtlCol="0">
            <a:spAutoFit/>
          </a:bodyPr>
          <a:lstStyle/>
          <a:p>
            <a:r>
              <a:rPr lang="en" altLang="ja-JP" b="0" i="0">
                <a:effectLst/>
                <a:latin typeface="YakuHanJPs"/>
                <a:hlinkClick r:id="rId4"/>
              </a:rPr>
              <a:t>ABC 047 B - Snuke's Coloring 2 (ABC Edit)</a:t>
            </a:r>
            <a:endParaRPr kumimoji="1" lang="ja-JP" altLang="en-US"/>
          </a:p>
        </p:txBody>
      </p:sp>
      <p:sp>
        <p:nvSpPr>
          <p:cNvPr id="16" name="テキスト ボックス 15">
            <a:extLst>
              <a:ext uri="{FF2B5EF4-FFF2-40B4-BE49-F238E27FC236}">
                <a16:creationId xmlns:a16="http://schemas.microsoft.com/office/drawing/2014/main" id="{D2E545F1-1780-08D2-8BCB-B1371C76469E}"/>
              </a:ext>
            </a:extLst>
          </p:cNvPr>
          <p:cNvSpPr txBox="1"/>
          <p:nvPr/>
        </p:nvSpPr>
        <p:spPr>
          <a:xfrm>
            <a:off x="5176825" y="3915297"/>
            <a:ext cx="3031599" cy="369332"/>
          </a:xfrm>
          <a:prstGeom prst="rect">
            <a:avLst/>
          </a:prstGeom>
          <a:noFill/>
        </p:spPr>
        <p:txBody>
          <a:bodyPr wrap="none" rtlCol="0">
            <a:spAutoFit/>
          </a:bodyPr>
          <a:lstStyle/>
          <a:p>
            <a:r>
              <a:rPr kumimoji="1" lang="en-US" altLang="ja-JP"/>
              <a:t>(2</a:t>
            </a:r>
            <a:r>
              <a:rPr kumimoji="1" lang="ja-JP" altLang="en-US"/>
              <a:t>次元配列を使う練習です</a:t>
            </a:r>
            <a:r>
              <a:rPr kumimoji="1" lang="en-US" altLang="ja-JP"/>
              <a:t>)</a:t>
            </a:r>
            <a:endParaRPr kumimoji="1" lang="ja-JP" altLang="en-US"/>
          </a:p>
        </p:txBody>
      </p:sp>
    </p:spTree>
    <p:extLst>
      <p:ext uri="{BB962C8B-B14F-4D97-AF65-F5344CB8AC3E}">
        <p14:creationId xmlns:p14="http://schemas.microsoft.com/office/powerpoint/2010/main" val="8473498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solidFill>
                  <a:schemeClr val="bg1"/>
                </a:solidFill>
              </a:rPr>
              <a:t>9. ABC085C - Otoshidama</a:t>
            </a:r>
            <a:endParaRPr kumimoji="1" lang="ja-JP" altLang="en-US" sz="4000" b="1">
              <a:solidFill>
                <a:schemeClr val="bg1"/>
              </a:solidFill>
            </a:endParaRPr>
          </a:p>
        </p:txBody>
      </p:sp>
    </p:spTree>
    <p:extLst>
      <p:ext uri="{BB962C8B-B14F-4D97-AF65-F5344CB8AC3E}">
        <p14:creationId xmlns:p14="http://schemas.microsoft.com/office/powerpoint/2010/main" val="36401847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a:t>
            </a:r>
            <a:endParaRPr kumimoji="1" lang="ja-JP" altLang="en-US" sz="3200" b="1"/>
          </a:p>
        </p:txBody>
      </p:sp>
      <p:sp>
        <p:nvSpPr>
          <p:cNvPr id="2" name="テキスト ボックス 1">
            <a:extLst>
              <a:ext uri="{FF2B5EF4-FFF2-40B4-BE49-F238E27FC236}">
                <a16:creationId xmlns:a16="http://schemas.microsoft.com/office/drawing/2014/main" id="{B8DB9C0E-9FCA-7836-D781-8B7AE30CC28A}"/>
              </a:ext>
            </a:extLst>
          </p:cNvPr>
          <p:cNvSpPr txBox="1"/>
          <p:nvPr/>
        </p:nvSpPr>
        <p:spPr>
          <a:xfrm>
            <a:off x="813916" y="1940189"/>
            <a:ext cx="1656223" cy="461665"/>
          </a:xfrm>
          <a:prstGeom prst="rect">
            <a:avLst/>
          </a:prstGeom>
          <a:noFill/>
        </p:spPr>
        <p:txBody>
          <a:bodyPr wrap="none" rtlCol="0">
            <a:spAutoFit/>
          </a:bodyPr>
          <a:lstStyle/>
          <a:p>
            <a:r>
              <a:rPr lang="ja-JP" altLang="en-US" sz="2400"/>
              <a:t>解く前に</a:t>
            </a:r>
            <a:r>
              <a:rPr lang="en-US" altLang="ja-JP" sz="2400"/>
              <a:t>...</a:t>
            </a:r>
            <a:endParaRPr kumimoji="1" lang="ja-JP" altLang="en-US" sz="2400"/>
          </a:p>
        </p:txBody>
      </p:sp>
      <p:sp>
        <p:nvSpPr>
          <p:cNvPr id="3" name="テキスト ボックス 2">
            <a:extLst>
              <a:ext uri="{FF2B5EF4-FFF2-40B4-BE49-F238E27FC236}">
                <a16:creationId xmlns:a16="http://schemas.microsoft.com/office/drawing/2014/main" id="{7888B315-07F3-5359-53F8-EB51AB952FDA}"/>
              </a:ext>
            </a:extLst>
          </p:cNvPr>
          <p:cNvSpPr txBox="1"/>
          <p:nvPr/>
        </p:nvSpPr>
        <p:spPr>
          <a:xfrm>
            <a:off x="1105318" y="2944167"/>
            <a:ext cx="9533379" cy="584775"/>
          </a:xfrm>
          <a:prstGeom prst="rect">
            <a:avLst/>
          </a:prstGeom>
          <a:noFill/>
        </p:spPr>
        <p:txBody>
          <a:bodyPr wrap="none" rtlCol="0">
            <a:spAutoFit/>
          </a:bodyPr>
          <a:lstStyle/>
          <a:p>
            <a:r>
              <a:rPr kumimoji="1" lang="en-US" altLang="ja-JP" sz="3200"/>
              <a:t>1</a:t>
            </a:r>
            <a:r>
              <a:rPr lang="ja-JP" altLang="en-US" sz="3200"/>
              <a:t>秒間で処理できる</a:t>
            </a:r>
            <a:r>
              <a:rPr lang="en-US" altLang="ja-JP" sz="3200"/>
              <a:t>for</a:t>
            </a:r>
            <a:r>
              <a:rPr lang="ja-JP" altLang="en-US" sz="3200"/>
              <a:t>文ループの回数は</a:t>
            </a:r>
            <a:r>
              <a:rPr lang="en-US" altLang="ja-JP" sz="3200"/>
              <a:t> 10</a:t>
            </a:r>
            <a:r>
              <a:rPr lang="en-US" altLang="ja-JP" sz="3200" baseline="30000"/>
              <a:t>8 </a:t>
            </a:r>
            <a:r>
              <a:rPr lang="ja-JP" altLang="en-US" sz="3200"/>
              <a:t>回程度</a:t>
            </a:r>
            <a:endParaRPr kumimoji="1" lang="ja-JP" altLang="en-US" sz="3200"/>
          </a:p>
        </p:txBody>
      </p:sp>
    </p:spTree>
    <p:extLst>
      <p:ext uri="{BB962C8B-B14F-4D97-AF65-F5344CB8AC3E}">
        <p14:creationId xmlns:p14="http://schemas.microsoft.com/office/powerpoint/2010/main" val="3337384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9.1</a:t>
            </a:r>
            <a:endParaRPr kumimoji="1" lang="ja-JP" altLang="en-US" sz="3200" b="1"/>
          </a:p>
        </p:txBody>
      </p:sp>
      <p:sp>
        <p:nvSpPr>
          <p:cNvPr id="2" name="テキスト ボックス 1">
            <a:extLst>
              <a:ext uri="{FF2B5EF4-FFF2-40B4-BE49-F238E27FC236}">
                <a16:creationId xmlns:a16="http://schemas.microsoft.com/office/drawing/2014/main" id="{AFCF964B-00F5-96D5-7B28-E88EBE192A25}"/>
              </a:ext>
            </a:extLst>
          </p:cNvPr>
          <p:cNvSpPr txBox="1"/>
          <p:nvPr/>
        </p:nvSpPr>
        <p:spPr>
          <a:xfrm>
            <a:off x="698157" y="1698172"/>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893709EA-D3B5-B608-8D17-4E9AD358449D}"/>
              </a:ext>
            </a:extLst>
          </p:cNvPr>
          <p:cNvSpPr txBox="1"/>
          <p:nvPr/>
        </p:nvSpPr>
        <p:spPr>
          <a:xfrm>
            <a:off x="1889090" y="2775584"/>
            <a:ext cx="8600431" cy="461665"/>
          </a:xfrm>
          <a:prstGeom prst="rect">
            <a:avLst/>
          </a:prstGeom>
          <a:noFill/>
        </p:spPr>
        <p:txBody>
          <a:bodyPr wrap="none" rtlCol="0">
            <a:spAutoFit/>
          </a:bodyPr>
          <a:lstStyle/>
          <a:p>
            <a:r>
              <a:rPr lang="en-US" altLang="ja-JP" sz="2400"/>
              <a:t>(1</a:t>
            </a:r>
            <a:r>
              <a:rPr lang="ja-JP" altLang="en-US" sz="2400"/>
              <a:t>万円札の枚数</a:t>
            </a:r>
            <a:r>
              <a:rPr lang="en-US" altLang="ja-JP" sz="2400"/>
              <a:t>) + (5</a:t>
            </a:r>
            <a:r>
              <a:rPr lang="ja-JP" altLang="en-US" sz="2400"/>
              <a:t>千円札の枚数</a:t>
            </a:r>
            <a:r>
              <a:rPr lang="en-US" altLang="ja-JP" sz="2400"/>
              <a:t>) +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solidFill>
                  <a:schemeClr val="bg1"/>
                </a:solidFill>
              </a:rPr>
              <a:t>　</a:t>
            </a:r>
            <a:r>
              <a:rPr lang="ja-JP" altLang="en-US" sz="2400"/>
              <a:t>＝ </a:t>
            </a:r>
            <a:r>
              <a:rPr lang="en-US" altLang="ja-JP" sz="2400"/>
              <a:t>N </a:t>
            </a:r>
            <a:endParaRPr kumimoji="1" lang="ja-JP" altLang="en-US" sz="2400"/>
          </a:p>
        </p:txBody>
      </p:sp>
      <p:sp>
        <p:nvSpPr>
          <p:cNvPr id="6" name="テキスト ボックス 5">
            <a:extLst>
              <a:ext uri="{FF2B5EF4-FFF2-40B4-BE49-F238E27FC236}">
                <a16:creationId xmlns:a16="http://schemas.microsoft.com/office/drawing/2014/main" id="{B50C13C4-F8CF-3863-56B6-8E8CB859F6EA}"/>
              </a:ext>
            </a:extLst>
          </p:cNvPr>
          <p:cNvSpPr txBox="1"/>
          <p:nvPr/>
        </p:nvSpPr>
        <p:spPr>
          <a:xfrm>
            <a:off x="1081333" y="3718136"/>
            <a:ext cx="9041258" cy="461665"/>
          </a:xfrm>
          <a:prstGeom prst="rect">
            <a:avLst/>
          </a:prstGeom>
          <a:noFill/>
        </p:spPr>
        <p:txBody>
          <a:bodyPr wrap="none" rtlCol="0">
            <a:spAutoFit/>
          </a:bodyPr>
          <a:lstStyle/>
          <a:p>
            <a:r>
              <a:rPr kumimoji="1" lang="ja-JP" altLang="en-US" sz="2400"/>
              <a:t>⇔</a:t>
            </a:r>
            <a:r>
              <a:rPr lang="en-US" altLang="ja-JP" sz="2400"/>
              <a:t>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t>＝ </a:t>
            </a:r>
            <a:r>
              <a:rPr lang="en-US" altLang="ja-JP" sz="2400"/>
              <a:t>N - (1</a:t>
            </a:r>
            <a:r>
              <a:rPr lang="ja-JP" altLang="en-US" sz="2400"/>
              <a:t>万円札の枚数</a:t>
            </a:r>
            <a:r>
              <a:rPr lang="en-US" altLang="ja-JP" sz="2400"/>
              <a:t>)  - (5</a:t>
            </a:r>
            <a:r>
              <a:rPr lang="ja-JP" altLang="en-US" sz="2400"/>
              <a:t>千円札の枚数</a:t>
            </a:r>
            <a:r>
              <a:rPr lang="en-US" altLang="ja-JP" sz="2400"/>
              <a:t>) </a:t>
            </a:r>
            <a:endParaRPr kumimoji="1" lang="ja-JP" altLang="en-US" sz="2400"/>
          </a:p>
        </p:txBody>
      </p:sp>
      <p:sp>
        <p:nvSpPr>
          <p:cNvPr id="7" name="テキスト ボックス 6">
            <a:extLst>
              <a:ext uri="{FF2B5EF4-FFF2-40B4-BE49-F238E27FC236}">
                <a16:creationId xmlns:a16="http://schemas.microsoft.com/office/drawing/2014/main" id="{AEE6ED94-94EE-A3CE-E1A4-77EF53BDD216}"/>
              </a:ext>
            </a:extLst>
          </p:cNvPr>
          <p:cNvSpPr txBox="1"/>
          <p:nvPr/>
        </p:nvSpPr>
        <p:spPr>
          <a:xfrm>
            <a:off x="7147483" y="4676039"/>
            <a:ext cx="4493538" cy="461665"/>
          </a:xfrm>
          <a:prstGeom prst="rect">
            <a:avLst/>
          </a:prstGeom>
          <a:noFill/>
        </p:spPr>
        <p:txBody>
          <a:bodyPr wrap="none" rtlCol="0">
            <a:spAutoFit/>
          </a:bodyPr>
          <a:lstStyle/>
          <a:p>
            <a:r>
              <a:rPr kumimoji="1" lang="ja-JP" altLang="en-US" sz="2400"/>
              <a:t>を利用してループの数を減らす</a:t>
            </a:r>
          </a:p>
        </p:txBody>
      </p:sp>
    </p:spTree>
    <p:extLst>
      <p:ext uri="{BB962C8B-B14F-4D97-AF65-F5344CB8AC3E}">
        <p14:creationId xmlns:p14="http://schemas.microsoft.com/office/powerpoint/2010/main" val="239018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9.2</a:t>
            </a:r>
            <a:endParaRPr kumimoji="1" lang="ja-JP" altLang="en-US" sz="3200" b="1"/>
          </a:p>
        </p:txBody>
      </p:sp>
      <p:sp>
        <p:nvSpPr>
          <p:cNvPr id="3" name="テキスト ボックス 2">
            <a:extLst>
              <a:ext uri="{FF2B5EF4-FFF2-40B4-BE49-F238E27FC236}">
                <a16:creationId xmlns:a16="http://schemas.microsoft.com/office/drawing/2014/main" id="{886F4604-2A55-9DE6-57AA-1643F182FCC9}"/>
              </a:ext>
            </a:extLst>
          </p:cNvPr>
          <p:cNvSpPr txBox="1"/>
          <p:nvPr/>
        </p:nvSpPr>
        <p:spPr>
          <a:xfrm>
            <a:off x="4876801" y="2928078"/>
            <a:ext cx="7221849" cy="3929922"/>
          </a:xfrm>
          <a:prstGeom prst="rect">
            <a:avLst/>
          </a:prstGeom>
          <a:solidFill>
            <a:schemeClr val="tx1"/>
          </a:solidFill>
        </p:spPr>
        <p:txBody>
          <a:bodyPr wrap="none" rtlCol="0">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DC54BCFE-0014-DFE5-4A9E-C9C963823612}"/>
              </a:ext>
            </a:extLst>
          </p:cNvPr>
          <p:cNvSpPr txBox="1"/>
          <p:nvPr/>
        </p:nvSpPr>
        <p:spPr>
          <a:xfrm>
            <a:off x="8021892" y="2558746"/>
            <a:ext cx="931665" cy="369332"/>
          </a:xfrm>
          <a:prstGeom prst="rect">
            <a:avLst/>
          </a:prstGeom>
          <a:noFill/>
        </p:spPr>
        <p:txBody>
          <a:bodyPr wrap="none" rtlCol="0">
            <a:spAutoFit/>
          </a:bodyPr>
          <a:lstStyle/>
          <a:p>
            <a:r>
              <a:rPr kumimoji="1" lang="en-US" altLang="ja-JP"/>
              <a:t>Python</a:t>
            </a:r>
            <a:endParaRPr kumimoji="1" lang="ja-JP" altLang="en-US"/>
          </a:p>
        </p:txBody>
      </p:sp>
      <p:sp>
        <p:nvSpPr>
          <p:cNvPr id="8" name="テキスト ボックス 7">
            <a:extLst>
              <a:ext uri="{FF2B5EF4-FFF2-40B4-BE49-F238E27FC236}">
                <a16:creationId xmlns:a16="http://schemas.microsoft.com/office/drawing/2014/main" id="{2F5EC3B0-4BA0-5418-360A-CE770F344A63}"/>
              </a:ext>
            </a:extLst>
          </p:cNvPr>
          <p:cNvSpPr txBox="1"/>
          <p:nvPr/>
        </p:nvSpPr>
        <p:spPr>
          <a:xfrm>
            <a:off x="844913" y="2327913"/>
            <a:ext cx="3693640" cy="830997"/>
          </a:xfrm>
          <a:prstGeom prst="rect">
            <a:avLst/>
          </a:prstGeom>
          <a:noFill/>
        </p:spPr>
        <p:txBody>
          <a:bodyPr wrap="none" rtlCol="0">
            <a:spAutoFit/>
          </a:bodyPr>
          <a:lstStyle/>
          <a:p>
            <a:r>
              <a:rPr kumimoji="1" lang="en-US" altLang="ja-JP" sz="2400"/>
              <a:t>1</a:t>
            </a:r>
            <a:r>
              <a:rPr kumimoji="1" lang="ja-JP" altLang="en-US" sz="2400"/>
              <a:t>万円札の枚数と</a:t>
            </a:r>
            <a:r>
              <a:rPr kumimoji="1" lang="en-US" altLang="ja-JP" sz="2400"/>
              <a:t>5</a:t>
            </a:r>
            <a:r>
              <a:rPr kumimoji="1" lang="ja-JP" altLang="en-US" sz="2400"/>
              <a:t>千円札</a:t>
            </a:r>
            <a:endParaRPr kumimoji="1" lang="en-US" altLang="ja-JP" sz="2400"/>
          </a:p>
          <a:p>
            <a:r>
              <a:rPr kumimoji="1" lang="ja-JP" altLang="en-US" sz="2400"/>
              <a:t>の枚数を全探索する</a:t>
            </a:r>
          </a:p>
        </p:txBody>
      </p:sp>
      <p:sp>
        <p:nvSpPr>
          <p:cNvPr id="9" name="テキスト ボックス 8">
            <a:extLst>
              <a:ext uri="{FF2B5EF4-FFF2-40B4-BE49-F238E27FC236}">
                <a16:creationId xmlns:a16="http://schemas.microsoft.com/office/drawing/2014/main" id="{E6DC65E5-200C-2063-495E-44D1AF977992}"/>
              </a:ext>
            </a:extLst>
          </p:cNvPr>
          <p:cNvSpPr txBox="1"/>
          <p:nvPr/>
        </p:nvSpPr>
        <p:spPr>
          <a:xfrm>
            <a:off x="698157" y="1727748"/>
            <a:ext cx="1107996" cy="461665"/>
          </a:xfrm>
          <a:prstGeom prst="rect">
            <a:avLst/>
          </a:prstGeom>
          <a:noFill/>
        </p:spPr>
        <p:txBody>
          <a:bodyPr wrap="none" rtlCol="0">
            <a:spAutoFit/>
          </a:bodyPr>
          <a:lstStyle/>
          <a:p>
            <a:r>
              <a:rPr kumimoji="1" lang="ja-JP" altLang="en-US" sz="2400"/>
              <a:t>解き方</a:t>
            </a:r>
          </a:p>
        </p:txBody>
      </p:sp>
      <p:sp>
        <p:nvSpPr>
          <p:cNvPr id="2" name="テキスト ボックス 1">
            <a:extLst>
              <a:ext uri="{FF2B5EF4-FFF2-40B4-BE49-F238E27FC236}">
                <a16:creationId xmlns:a16="http://schemas.microsoft.com/office/drawing/2014/main" id="{964F818A-DC49-3211-00B2-630B712A6BC3}"/>
              </a:ext>
            </a:extLst>
          </p:cNvPr>
          <p:cNvSpPr txBox="1"/>
          <p:nvPr/>
        </p:nvSpPr>
        <p:spPr>
          <a:xfrm>
            <a:off x="741313" y="3858114"/>
            <a:ext cx="4185761" cy="461665"/>
          </a:xfrm>
          <a:prstGeom prst="rect">
            <a:avLst/>
          </a:prstGeom>
          <a:noFill/>
        </p:spPr>
        <p:txBody>
          <a:bodyPr wrap="none" rtlCol="0">
            <a:spAutoFit/>
          </a:bodyPr>
          <a:lstStyle/>
          <a:p>
            <a:r>
              <a:rPr kumimoji="1" lang="ja-JP" altLang="en-US" sz="2400">
                <a:highlight>
                  <a:srgbClr val="FFFF00"/>
                </a:highlight>
              </a:rPr>
              <a:t>千円札の枚数は一意に決まる</a:t>
            </a:r>
          </a:p>
        </p:txBody>
      </p:sp>
    </p:spTree>
    <p:extLst>
      <p:ext uri="{BB962C8B-B14F-4D97-AF65-F5344CB8AC3E}">
        <p14:creationId xmlns:p14="http://schemas.microsoft.com/office/powerpoint/2010/main" val="41275430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9.3</a:t>
            </a:r>
            <a:endParaRPr kumimoji="1" lang="ja-JP" altLang="en-US" sz="3200" b="1"/>
          </a:p>
        </p:txBody>
      </p:sp>
      <p:sp>
        <p:nvSpPr>
          <p:cNvPr id="3" name="テキスト ボックス 2">
            <a:extLst>
              <a:ext uri="{FF2B5EF4-FFF2-40B4-BE49-F238E27FC236}">
                <a16:creationId xmlns:a16="http://schemas.microsoft.com/office/drawing/2014/main" id="{7F9ECEF5-715B-159C-751D-896E76CD36DC}"/>
              </a:ext>
            </a:extLst>
          </p:cNvPr>
          <p:cNvSpPr txBox="1"/>
          <p:nvPr/>
        </p:nvSpPr>
        <p:spPr>
          <a:xfrm>
            <a:off x="131959" y="2128500"/>
            <a:ext cx="9110186" cy="4729500"/>
          </a:xfrm>
          <a:prstGeom prst="rect">
            <a:avLst/>
          </a:prstGeom>
          <a:solidFill>
            <a:schemeClr val="tx1"/>
          </a:solidFill>
        </p:spPr>
        <p:txBody>
          <a:bodyPr wrap="none" rtlCol="0">
            <a:spAutoFit/>
          </a:bodyPr>
          <a:lstStyle/>
          <a:p>
            <a:pPr algn="just"/>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600C3E2-08AD-8AA5-8FDC-7D3696943D83}"/>
              </a:ext>
            </a:extLst>
          </p:cNvPr>
          <p:cNvSpPr txBox="1"/>
          <p:nvPr/>
        </p:nvSpPr>
        <p:spPr>
          <a:xfrm>
            <a:off x="4011867" y="1838190"/>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13668126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9.4</a:t>
            </a:r>
            <a:endParaRPr kumimoji="1" lang="ja-JP" altLang="en-US" sz="3200" b="1"/>
          </a:p>
        </p:txBody>
      </p:sp>
      <p:sp>
        <p:nvSpPr>
          <p:cNvPr id="2" name="テキスト ボックス 1">
            <a:extLst>
              <a:ext uri="{FF2B5EF4-FFF2-40B4-BE49-F238E27FC236}">
                <a16:creationId xmlns:a16="http://schemas.microsoft.com/office/drawing/2014/main" id="{258CA87E-FAF1-F40A-54F9-29CAC9955D56}"/>
              </a:ext>
            </a:extLst>
          </p:cNvPr>
          <p:cNvSpPr txBox="1"/>
          <p:nvPr/>
        </p:nvSpPr>
        <p:spPr>
          <a:xfrm>
            <a:off x="654756" y="1715911"/>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1D0ABC6-4AD3-49F0-6544-BA437FF21614}"/>
              </a:ext>
            </a:extLst>
          </p:cNvPr>
          <p:cNvSpPr txBox="1"/>
          <p:nvPr/>
        </p:nvSpPr>
        <p:spPr>
          <a:xfrm>
            <a:off x="864329" y="3136612"/>
            <a:ext cx="5929828" cy="584775"/>
          </a:xfrm>
          <a:prstGeom prst="rect">
            <a:avLst/>
          </a:prstGeom>
          <a:noFill/>
        </p:spPr>
        <p:txBody>
          <a:bodyPr wrap="none" rtlCol="0">
            <a:spAutoFit/>
          </a:bodyPr>
          <a:lstStyle/>
          <a:p>
            <a:r>
              <a:rPr kumimoji="1" lang="ja-JP" altLang="en-US" sz="3200">
                <a:solidFill>
                  <a:srgbClr val="F8582E"/>
                </a:solidFill>
              </a:rPr>
              <a:t>・計算量のオーダーを意識する</a:t>
            </a:r>
          </a:p>
        </p:txBody>
      </p:sp>
    </p:spTree>
    <p:extLst>
      <p:ext uri="{BB962C8B-B14F-4D97-AF65-F5344CB8AC3E}">
        <p14:creationId xmlns:p14="http://schemas.microsoft.com/office/powerpoint/2010/main" val="1741840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計算量のオーダー</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9.5</a:t>
            </a:r>
            <a:endParaRPr kumimoji="1" lang="ja-JP" altLang="en-US" sz="3200" b="1"/>
          </a:p>
        </p:txBody>
      </p:sp>
      <p:sp>
        <p:nvSpPr>
          <p:cNvPr id="2" name="テキスト ボックス 1">
            <a:extLst>
              <a:ext uri="{FF2B5EF4-FFF2-40B4-BE49-F238E27FC236}">
                <a16:creationId xmlns:a16="http://schemas.microsoft.com/office/drawing/2014/main" id="{52D6D8D4-6AE5-5796-91FE-93361C7F3C28}"/>
              </a:ext>
            </a:extLst>
          </p:cNvPr>
          <p:cNvSpPr txBox="1"/>
          <p:nvPr/>
        </p:nvSpPr>
        <p:spPr>
          <a:xfrm>
            <a:off x="698157" y="1776249"/>
            <a:ext cx="3057247" cy="523220"/>
          </a:xfrm>
          <a:prstGeom prst="rect">
            <a:avLst/>
          </a:prstGeom>
          <a:noFill/>
        </p:spPr>
        <p:txBody>
          <a:bodyPr wrap="none" rtlCol="0">
            <a:spAutoFit/>
          </a:bodyPr>
          <a:lstStyle/>
          <a:p>
            <a:r>
              <a:rPr kumimoji="1" lang="ja-JP" altLang="en-US" sz="2800"/>
              <a:t>計算量のオーダー</a:t>
            </a:r>
          </a:p>
        </p:txBody>
      </p:sp>
      <p:sp>
        <p:nvSpPr>
          <p:cNvPr id="3" name="テキスト ボックス 2">
            <a:extLst>
              <a:ext uri="{FF2B5EF4-FFF2-40B4-BE49-F238E27FC236}">
                <a16:creationId xmlns:a16="http://schemas.microsoft.com/office/drawing/2014/main" id="{F9AE3AEE-81A8-AB6F-15AB-1AE9CD0186F7}"/>
              </a:ext>
            </a:extLst>
          </p:cNvPr>
          <p:cNvSpPr txBox="1"/>
          <p:nvPr/>
        </p:nvSpPr>
        <p:spPr>
          <a:xfrm>
            <a:off x="754614" y="6110031"/>
            <a:ext cx="5057795" cy="400110"/>
          </a:xfrm>
          <a:prstGeom prst="rect">
            <a:avLst/>
          </a:prstGeom>
          <a:noFill/>
        </p:spPr>
        <p:txBody>
          <a:bodyPr wrap="none" rtlCol="0">
            <a:spAutoFit/>
          </a:bodyPr>
          <a:lstStyle/>
          <a:p>
            <a:r>
              <a:rPr lang="ja-JP" altLang="en-US" sz="2000"/>
              <a:t>・ループの回数だと考えると分かりやすい</a:t>
            </a:r>
            <a:endParaRPr kumimoji="1" lang="ja-JP" altLang="en-US" sz="2000"/>
          </a:p>
        </p:txBody>
      </p:sp>
      <p:sp>
        <p:nvSpPr>
          <p:cNvPr id="7" name="テキスト ボックス 6">
            <a:extLst>
              <a:ext uri="{FF2B5EF4-FFF2-40B4-BE49-F238E27FC236}">
                <a16:creationId xmlns:a16="http://schemas.microsoft.com/office/drawing/2014/main" id="{DBE1B557-A544-B701-7AD0-694B8E839F10}"/>
              </a:ext>
            </a:extLst>
          </p:cNvPr>
          <p:cNvSpPr txBox="1"/>
          <p:nvPr/>
        </p:nvSpPr>
        <p:spPr>
          <a:xfrm>
            <a:off x="4650491" y="5064034"/>
            <a:ext cx="6083717" cy="369332"/>
          </a:xfrm>
          <a:prstGeom prst="rect">
            <a:avLst/>
          </a:prstGeom>
          <a:noFill/>
        </p:spPr>
        <p:txBody>
          <a:bodyPr wrap="none" rtlCol="0">
            <a:spAutoFit/>
          </a:bodyPr>
          <a:lstStyle/>
          <a:p>
            <a:r>
              <a:rPr kumimoji="1" lang="en" altLang="ja-JP">
                <a:hlinkClick r:id="rId2"/>
              </a:rPr>
              <a:t>https://qiita.com/drken/items/872ebc3a2b5caaa4a0d0</a:t>
            </a:r>
            <a:endParaRPr kumimoji="1" lang="ja-JP" altLang="en-US"/>
          </a:p>
        </p:txBody>
      </p:sp>
      <p:sp>
        <p:nvSpPr>
          <p:cNvPr id="8" name="テキスト ボックス 7">
            <a:extLst>
              <a:ext uri="{FF2B5EF4-FFF2-40B4-BE49-F238E27FC236}">
                <a16:creationId xmlns:a16="http://schemas.microsoft.com/office/drawing/2014/main" id="{51E9D999-6A7F-F83D-180D-E05D3AB4D2DD}"/>
              </a:ext>
            </a:extLst>
          </p:cNvPr>
          <p:cNvSpPr txBox="1"/>
          <p:nvPr/>
        </p:nvSpPr>
        <p:spPr>
          <a:xfrm>
            <a:off x="698157" y="3403569"/>
            <a:ext cx="10671511" cy="369332"/>
          </a:xfrm>
          <a:prstGeom prst="rect">
            <a:avLst/>
          </a:prstGeom>
          <a:noFill/>
        </p:spPr>
        <p:txBody>
          <a:bodyPr wrap="none" rtlCol="0">
            <a:spAutoFit/>
          </a:bodyPr>
          <a:lstStyle/>
          <a:p>
            <a:r>
              <a:rPr lang="ja-JP" altLang="en-US">
                <a:latin typeface="YakuHanJPs"/>
              </a:rPr>
              <a:t>・プログラム</a:t>
            </a:r>
            <a:r>
              <a:rPr lang="ja-JP" altLang="en-US" b="0" i="0">
                <a:effectLst/>
                <a:latin typeface="YakuHanJPs"/>
              </a:rPr>
              <a:t>への入力サイズを</a:t>
            </a:r>
            <a:r>
              <a:rPr lang="en-US" altLang="ja-JP" b="0" i="0">
                <a:effectLst/>
                <a:latin typeface="YakuHanJPs"/>
              </a:rPr>
              <a:t> </a:t>
            </a:r>
            <a:r>
              <a:rPr lang="ja-JP" altLang="en-US" b="0" i="0">
                <a:effectLst/>
                <a:latin typeface="YakuHanJPs"/>
              </a:rPr>
              <a:t> </a:t>
            </a:r>
            <a:r>
              <a:rPr lang="en-US" altLang="ja-JP" b="0" i="0">
                <a:effectLst/>
                <a:latin typeface="YakuHanJPs"/>
              </a:rPr>
              <a:t>n</a:t>
            </a:r>
            <a:r>
              <a:rPr lang="ja-JP" altLang="en-US" b="0" i="0">
                <a:effectLst/>
                <a:latin typeface="YakuHanJPs"/>
              </a:rPr>
              <a:t> </a:t>
            </a:r>
            <a:r>
              <a:rPr lang="en-US" altLang="ja-JP" b="0" i="0">
                <a:effectLst/>
                <a:latin typeface="YakuHanJPs"/>
              </a:rPr>
              <a:t> </a:t>
            </a:r>
            <a:r>
              <a:rPr lang="ja-JP" altLang="en-US" b="0" i="0">
                <a:effectLst/>
                <a:latin typeface="YakuHanJPs"/>
              </a:rPr>
              <a:t>として、プログラムの実行時間が</a:t>
            </a:r>
            <a:r>
              <a:rPr lang="en-US" altLang="ja-JP" b="0" i="0">
                <a:effectLst/>
                <a:latin typeface="YakuHanJPs"/>
              </a:rPr>
              <a:t> n </a:t>
            </a:r>
            <a:r>
              <a:rPr lang="ja-JP" altLang="en-US" b="0" i="0">
                <a:effectLst/>
                <a:latin typeface="YakuHanJPs"/>
              </a:rPr>
              <a:t>に応じてどう変化するか考える</a:t>
            </a:r>
            <a:endParaRPr kumimoji="1" lang="ja-JP" altLang="en-US"/>
          </a:p>
        </p:txBody>
      </p:sp>
      <p:sp>
        <p:nvSpPr>
          <p:cNvPr id="9" name="テキスト ボックス 8">
            <a:extLst>
              <a:ext uri="{FF2B5EF4-FFF2-40B4-BE49-F238E27FC236}">
                <a16:creationId xmlns:a16="http://schemas.microsoft.com/office/drawing/2014/main" id="{B520B78E-C8B5-90DB-C85C-5528BC84D383}"/>
              </a:ext>
            </a:extLst>
          </p:cNvPr>
          <p:cNvSpPr txBox="1"/>
          <p:nvPr/>
        </p:nvSpPr>
        <p:spPr>
          <a:xfrm>
            <a:off x="754614" y="4123186"/>
            <a:ext cx="4427815" cy="400110"/>
          </a:xfrm>
          <a:prstGeom prst="rect">
            <a:avLst/>
          </a:prstGeom>
          <a:noFill/>
        </p:spPr>
        <p:txBody>
          <a:bodyPr wrap="none" rtlCol="0">
            <a:spAutoFit/>
          </a:bodyPr>
          <a:lstStyle/>
          <a:p>
            <a:r>
              <a:rPr kumimoji="1" lang="ja-JP" altLang="en-US" sz="2000"/>
              <a:t>・</a:t>
            </a:r>
            <a:r>
              <a:rPr kumimoji="1" lang="en-US" altLang="ja-JP" sz="2000"/>
              <a:t>O(n)</a:t>
            </a:r>
            <a:r>
              <a:rPr kumimoji="1" lang="ja-JP" altLang="en-US" sz="2000"/>
              <a:t>とか</a:t>
            </a:r>
            <a:r>
              <a:rPr kumimoji="1" lang="en-US" altLang="ja-JP" sz="2000"/>
              <a:t>O(n</a:t>
            </a:r>
            <a:r>
              <a:rPr kumimoji="1" lang="en-US" altLang="ja-JP" sz="2000" baseline="30000"/>
              <a:t>2</a:t>
            </a:r>
            <a:r>
              <a:rPr kumimoji="1" lang="en-US" altLang="ja-JP" sz="2000"/>
              <a:t>)</a:t>
            </a:r>
            <a:r>
              <a:rPr kumimoji="1" lang="ja-JP" altLang="en-US" sz="2000"/>
              <a:t>といったように書く</a:t>
            </a:r>
          </a:p>
        </p:txBody>
      </p:sp>
      <p:sp>
        <p:nvSpPr>
          <p:cNvPr id="10" name="テキスト ボックス 9">
            <a:extLst>
              <a:ext uri="{FF2B5EF4-FFF2-40B4-BE49-F238E27FC236}">
                <a16:creationId xmlns:a16="http://schemas.microsoft.com/office/drawing/2014/main" id="{4AC4C88C-E107-EDCC-4312-45E1B39F9FCA}"/>
              </a:ext>
            </a:extLst>
          </p:cNvPr>
          <p:cNvSpPr txBox="1"/>
          <p:nvPr/>
        </p:nvSpPr>
        <p:spPr>
          <a:xfrm>
            <a:off x="698157" y="2601641"/>
            <a:ext cx="7109639" cy="400110"/>
          </a:xfrm>
          <a:prstGeom prst="rect">
            <a:avLst/>
          </a:prstGeom>
          <a:noFill/>
        </p:spPr>
        <p:txBody>
          <a:bodyPr wrap="none" rtlCol="0">
            <a:spAutoFit/>
          </a:bodyPr>
          <a:lstStyle/>
          <a:p>
            <a:r>
              <a:rPr kumimoji="1" lang="ja-JP" altLang="en-US" sz="2000"/>
              <a:t>・どのくらいの計算時間がかかるのかを判断するために使う</a:t>
            </a:r>
          </a:p>
        </p:txBody>
      </p:sp>
      <p:sp>
        <p:nvSpPr>
          <p:cNvPr id="11" name="テキスト ボックス 10">
            <a:extLst>
              <a:ext uri="{FF2B5EF4-FFF2-40B4-BE49-F238E27FC236}">
                <a16:creationId xmlns:a16="http://schemas.microsoft.com/office/drawing/2014/main" id="{797C0C07-064C-EB94-313F-00D34CA3ABFD}"/>
              </a:ext>
            </a:extLst>
          </p:cNvPr>
          <p:cNvSpPr txBox="1"/>
          <p:nvPr/>
        </p:nvSpPr>
        <p:spPr>
          <a:xfrm>
            <a:off x="1112487" y="5071326"/>
            <a:ext cx="3262432" cy="400110"/>
          </a:xfrm>
          <a:prstGeom prst="rect">
            <a:avLst/>
          </a:prstGeom>
          <a:noFill/>
        </p:spPr>
        <p:txBody>
          <a:bodyPr wrap="none" rtlCol="0">
            <a:spAutoFit/>
          </a:bodyPr>
          <a:lstStyle/>
          <a:p>
            <a:r>
              <a:rPr kumimoji="1" lang="ja-JP" altLang="en-US" sz="2000"/>
              <a:t>すごく分かりやすい　＝＞</a:t>
            </a:r>
          </a:p>
        </p:txBody>
      </p:sp>
      <p:sp>
        <p:nvSpPr>
          <p:cNvPr id="12" name="角丸四角形 11">
            <a:extLst>
              <a:ext uri="{FF2B5EF4-FFF2-40B4-BE49-F238E27FC236}">
                <a16:creationId xmlns:a16="http://schemas.microsoft.com/office/drawing/2014/main" id="{2455791E-9803-39EF-D4EB-C10C9C851E93}"/>
              </a:ext>
            </a:extLst>
          </p:cNvPr>
          <p:cNvSpPr/>
          <p:nvPr/>
        </p:nvSpPr>
        <p:spPr>
          <a:xfrm>
            <a:off x="1112487" y="4819689"/>
            <a:ext cx="9915397" cy="90338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06455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類題など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9.6</a:t>
            </a:r>
            <a:endParaRPr kumimoji="1" lang="ja-JP" altLang="en-US" sz="3200" b="1"/>
          </a:p>
        </p:txBody>
      </p:sp>
      <p:sp>
        <p:nvSpPr>
          <p:cNvPr id="6" name="テキスト ボックス 5">
            <a:extLst>
              <a:ext uri="{FF2B5EF4-FFF2-40B4-BE49-F238E27FC236}">
                <a16:creationId xmlns:a16="http://schemas.microsoft.com/office/drawing/2014/main" id="{A3769AA8-A4DC-D1A0-5718-EEB8409A2D22}"/>
              </a:ext>
            </a:extLst>
          </p:cNvPr>
          <p:cNvSpPr txBox="1"/>
          <p:nvPr/>
        </p:nvSpPr>
        <p:spPr>
          <a:xfrm>
            <a:off x="698157" y="2188338"/>
            <a:ext cx="646331" cy="369332"/>
          </a:xfrm>
          <a:prstGeom prst="rect">
            <a:avLst/>
          </a:prstGeom>
          <a:noFill/>
        </p:spPr>
        <p:txBody>
          <a:bodyPr wrap="none" rtlCol="0">
            <a:spAutoFit/>
          </a:bodyPr>
          <a:lstStyle/>
          <a:p>
            <a:r>
              <a:rPr kumimoji="1" lang="ja-JP" altLang="en-US"/>
              <a:t>類題</a:t>
            </a:r>
          </a:p>
        </p:txBody>
      </p:sp>
      <p:sp>
        <p:nvSpPr>
          <p:cNvPr id="7" name="テキスト ボックス 6">
            <a:extLst>
              <a:ext uri="{FF2B5EF4-FFF2-40B4-BE49-F238E27FC236}">
                <a16:creationId xmlns:a16="http://schemas.microsoft.com/office/drawing/2014/main" id="{CD79BBC3-23E2-885C-53C0-965F0271B77E}"/>
              </a:ext>
            </a:extLst>
          </p:cNvPr>
          <p:cNvSpPr txBox="1"/>
          <p:nvPr/>
        </p:nvSpPr>
        <p:spPr>
          <a:xfrm>
            <a:off x="874643" y="2557670"/>
            <a:ext cx="3541482" cy="369332"/>
          </a:xfrm>
          <a:prstGeom prst="rect">
            <a:avLst/>
          </a:prstGeom>
          <a:noFill/>
        </p:spPr>
        <p:txBody>
          <a:bodyPr wrap="none" rtlCol="0">
            <a:spAutoFit/>
          </a:bodyPr>
          <a:lstStyle/>
          <a:p>
            <a:r>
              <a:rPr lang="en" altLang="ja-JP" b="0" i="0">
                <a:effectLst/>
                <a:latin typeface="YakuHanJPs"/>
                <a:hlinkClick r:id="rId2"/>
              </a:rPr>
              <a:t>ABC 088 C - Takahashi's Information</a:t>
            </a:r>
            <a:endParaRPr kumimoji="1" lang="ja-JP" altLang="en-US"/>
          </a:p>
        </p:txBody>
      </p:sp>
      <p:sp>
        <p:nvSpPr>
          <p:cNvPr id="8" name="テキスト ボックス 7">
            <a:extLst>
              <a:ext uri="{FF2B5EF4-FFF2-40B4-BE49-F238E27FC236}">
                <a16:creationId xmlns:a16="http://schemas.microsoft.com/office/drawing/2014/main" id="{97383855-A39D-FF3D-272C-E34AE04F33CA}"/>
              </a:ext>
            </a:extLst>
          </p:cNvPr>
          <p:cNvSpPr txBox="1"/>
          <p:nvPr/>
        </p:nvSpPr>
        <p:spPr>
          <a:xfrm>
            <a:off x="698157" y="1514422"/>
            <a:ext cx="7571303" cy="646331"/>
          </a:xfrm>
          <a:prstGeom prst="rect">
            <a:avLst/>
          </a:prstGeom>
          <a:noFill/>
        </p:spPr>
        <p:txBody>
          <a:bodyPr wrap="none" rtlCol="0">
            <a:spAutoFit/>
          </a:bodyPr>
          <a:lstStyle/>
          <a:p>
            <a:r>
              <a:rPr kumimoji="1" lang="ja-JP" altLang="en-US"/>
              <a:t>このあたりから計算量の工夫などを考える必要があります。</a:t>
            </a:r>
            <a:endParaRPr kumimoji="1" lang="en-US" altLang="ja-JP"/>
          </a:p>
          <a:p>
            <a:r>
              <a:rPr kumimoji="1" lang="ja-JP" altLang="en-US"/>
              <a:t>これまでの問題より時間をかけて類題を考えることをおすすめします。</a:t>
            </a:r>
          </a:p>
        </p:txBody>
      </p:sp>
      <p:sp>
        <p:nvSpPr>
          <p:cNvPr id="9" name="テキスト ボックス 8">
            <a:extLst>
              <a:ext uri="{FF2B5EF4-FFF2-40B4-BE49-F238E27FC236}">
                <a16:creationId xmlns:a16="http://schemas.microsoft.com/office/drawing/2014/main" id="{D7D37D1C-5BAE-E695-8E21-5D89C89219DB}"/>
              </a:ext>
            </a:extLst>
          </p:cNvPr>
          <p:cNvSpPr txBox="1"/>
          <p:nvPr/>
        </p:nvSpPr>
        <p:spPr>
          <a:xfrm>
            <a:off x="4592611" y="2557670"/>
            <a:ext cx="7750840" cy="369332"/>
          </a:xfrm>
          <a:prstGeom prst="rect">
            <a:avLst/>
          </a:prstGeom>
          <a:noFill/>
        </p:spPr>
        <p:txBody>
          <a:bodyPr wrap="none" rtlCol="0">
            <a:spAutoFit/>
          </a:bodyPr>
          <a:lstStyle/>
          <a:p>
            <a:r>
              <a:rPr kumimoji="1" lang="en-US" altLang="ja-JP"/>
              <a:t>(</a:t>
            </a:r>
            <a:r>
              <a:rPr kumimoji="1" lang="ja-JP" altLang="en-US"/>
              <a:t>効率の良い探索方法を考えましょう。紙に書いて試して見ると良いです</a:t>
            </a:r>
            <a:r>
              <a:rPr kumimoji="1" lang="en-US" altLang="ja-JP"/>
              <a:t>)</a:t>
            </a:r>
            <a:endParaRPr kumimoji="1" lang="ja-JP" altLang="en-US"/>
          </a:p>
        </p:txBody>
      </p:sp>
      <p:sp>
        <p:nvSpPr>
          <p:cNvPr id="11" name="テキスト ボックス 10">
            <a:extLst>
              <a:ext uri="{FF2B5EF4-FFF2-40B4-BE49-F238E27FC236}">
                <a16:creationId xmlns:a16="http://schemas.microsoft.com/office/drawing/2014/main" id="{1C13C699-1A9D-AEEE-9A5B-B034808FD0A8}"/>
              </a:ext>
            </a:extLst>
          </p:cNvPr>
          <p:cNvSpPr txBox="1"/>
          <p:nvPr/>
        </p:nvSpPr>
        <p:spPr>
          <a:xfrm>
            <a:off x="874643" y="3111668"/>
            <a:ext cx="3541482" cy="369332"/>
          </a:xfrm>
          <a:prstGeom prst="rect">
            <a:avLst/>
          </a:prstGeom>
          <a:noFill/>
        </p:spPr>
        <p:txBody>
          <a:bodyPr wrap="square">
            <a:spAutoFit/>
          </a:bodyPr>
          <a:lstStyle/>
          <a:p>
            <a:r>
              <a:rPr lang="en" altLang="ja-JP" b="0" i="0">
                <a:effectLst/>
                <a:latin typeface="YakuHanJPs"/>
                <a:hlinkClick r:id="rId3"/>
              </a:rPr>
              <a:t>ABC 057 C - Digits in Multiplication</a:t>
            </a:r>
            <a:endParaRPr lang="ja-JP" altLang="en-US"/>
          </a:p>
        </p:txBody>
      </p:sp>
      <p:sp>
        <p:nvSpPr>
          <p:cNvPr id="12" name="テキスト ボックス 11">
            <a:extLst>
              <a:ext uri="{FF2B5EF4-FFF2-40B4-BE49-F238E27FC236}">
                <a16:creationId xmlns:a16="http://schemas.microsoft.com/office/drawing/2014/main" id="{40428BBC-6B77-BD34-E840-71AA66226ECC}"/>
              </a:ext>
            </a:extLst>
          </p:cNvPr>
          <p:cNvSpPr txBox="1"/>
          <p:nvPr/>
        </p:nvSpPr>
        <p:spPr>
          <a:xfrm>
            <a:off x="4592611" y="3135881"/>
            <a:ext cx="6551794" cy="369332"/>
          </a:xfrm>
          <a:prstGeom prst="rect">
            <a:avLst/>
          </a:prstGeom>
          <a:noFill/>
        </p:spPr>
        <p:txBody>
          <a:bodyPr wrap="none" rtlCol="0">
            <a:spAutoFit/>
          </a:bodyPr>
          <a:lstStyle/>
          <a:p>
            <a:r>
              <a:rPr kumimoji="1" lang="en-US" altLang="ja-JP"/>
              <a:t>(1</a:t>
            </a:r>
            <a:r>
              <a:rPr lang="ja-JP" altLang="en-US"/>
              <a:t>≦</a:t>
            </a:r>
            <a:r>
              <a:rPr lang="en-US" altLang="ja-JP"/>
              <a:t>A </a:t>
            </a:r>
            <a:r>
              <a:rPr lang="ja-JP" altLang="en-US"/>
              <a:t>≦</a:t>
            </a:r>
            <a:r>
              <a:rPr kumimoji="1" lang="en-US" altLang="ja-JP"/>
              <a:t>√N  </a:t>
            </a:r>
            <a:r>
              <a:rPr kumimoji="1" lang="ja-JP" altLang="en-US"/>
              <a:t>までの範囲で探索することを考えてみましょう</a:t>
            </a:r>
            <a:r>
              <a:rPr kumimoji="1" lang="en-US" altLang="ja-JP"/>
              <a:t>)</a:t>
            </a:r>
            <a:endParaRPr kumimoji="1" lang="ja-JP" altLang="en-US"/>
          </a:p>
        </p:txBody>
      </p:sp>
      <p:sp>
        <p:nvSpPr>
          <p:cNvPr id="14" name="テキスト ボックス 13">
            <a:extLst>
              <a:ext uri="{FF2B5EF4-FFF2-40B4-BE49-F238E27FC236}">
                <a16:creationId xmlns:a16="http://schemas.microsoft.com/office/drawing/2014/main" id="{AD1C7F28-2EC7-8480-56B0-05E0F8D92699}"/>
              </a:ext>
            </a:extLst>
          </p:cNvPr>
          <p:cNvSpPr txBox="1"/>
          <p:nvPr/>
        </p:nvSpPr>
        <p:spPr>
          <a:xfrm>
            <a:off x="874643" y="3793520"/>
            <a:ext cx="2584174" cy="369332"/>
          </a:xfrm>
          <a:prstGeom prst="rect">
            <a:avLst/>
          </a:prstGeom>
          <a:noFill/>
        </p:spPr>
        <p:txBody>
          <a:bodyPr wrap="square">
            <a:spAutoFit/>
          </a:bodyPr>
          <a:lstStyle/>
          <a:p>
            <a:r>
              <a:rPr lang="en" altLang="ja-JP" b="0" i="0" u="none" strike="noStrike">
                <a:effectLst/>
                <a:latin typeface="YakuHanJPs"/>
                <a:hlinkClick r:id="rId4"/>
              </a:rPr>
              <a:t>ARC 096 C - Half and Half</a:t>
            </a:r>
            <a:endParaRPr lang="ja-JP" altLang="en-US"/>
          </a:p>
        </p:txBody>
      </p:sp>
      <p:sp>
        <p:nvSpPr>
          <p:cNvPr id="15" name="テキスト ボックス 14">
            <a:extLst>
              <a:ext uri="{FF2B5EF4-FFF2-40B4-BE49-F238E27FC236}">
                <a16:creationId xmlns:a16="http://schemas.microsoft.com/office/drawing/2014/main" id="{B1A70150-ADF5-5EDC-FE51-D60AC6BD7082}"/>
              </a:ext>
            </a:extLst>
          </p:cNvPr>
          <p:cNvSpPr txBox="1"/>
          <p:nvPr/>
        </p:nvSpPr>
        <p:spPr>
          <a:xfrm>
            <a:off x="4592611" y="3829877"/>
            <a:ext cx="4132863" cy="369332"/>
          </a:xfrm>
          <a:prstGeom prst="rect">
            <a:avLst/>
          </a:prstGeom>
          <a:noFill/>
        </p:spPr>
        <p:txBody>
          <a:bodyPr wrap="none" rtlCol="0">
            <a:spAutoFit/>
          </a:bodyPr>
          <a:lstStyle/>
          <a:p>
            <a:r>
              <a:rPr kumimoji="1" lang="en-US" altLang="ja-JP"/>
              <a:t>(AB</a:t>
            </a:r>
            <a:r>
              <a:rPr kumimoji="1" lang="ja-JP" altLang="en-US"/>
              <a:t>ピザの枚数に注目してみましょう</a:t>
            </a:r>
            <a:r>
              <a:rPr kumimoji="1" lang="en-US" altLang="ja-JP"/>
              <a:t>)</a:t>
            </a:r>
            <a:endParaRPr kumimoji="1" lang="ja-JP" altLang="en-US"/>
          </a:p>
        </p:txBody>
      </p:sp>
    </p:spTree>
    <p:extLst>
      <p:ext uri="{BB962C8B-B14F-4D97-AF65-F5344CB8AC3E}">
        <p14:creationId xmlns:p14="http://schemas.microsoft.com/office/powerpoint/2010/main" val="127415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標準出力を使う</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1.3</a:t>
            </a:r>
            <a:endParaRPr kumimoji="1" lang="ja-JP" altLang="en-US" sz="3200" b="1"/>
          </a:p>
        </p:txBody>
      </p:sp>
      <p:sp>
        <p:nvSpPr>
          <p:cNvPr id="2" name="テキスト ボックス 1">
            <a:extLst>
              <a:ext uri="{FF2B5EF4-FFF2-40B4-BE49-F238E27FC236}">
                <a16:creationId xmlns:a16="http://schemas.microsoft.com/office/drawing/2014/main" id="{953B2A19-254F-AA7E-225F-5F8A8FE117A1}"/>
              </a:ext>
            </a:extLst>
          </p:cNvPr>
          <p:cNvSpPr txBox="1"/>
          <p:nvPr/>
        </p:nvSpPr>
        <p:spPr>
          <a:xfrm>
            <a:off x="698157" y="2052320"/>
            <a:ext cx="11288668" cy="584775"/>
          </a:xfrm>
          <a:prstGeom prst="rect">
            <a:avLst/>
          </a:prstGeom>
          <a:noFill/>
        </p:spPr>
        <p:txBody>
          <a:bodyPr wrap="none" rtlCol="0">
            <a:spAutoFit/>
          </a:bodyPr>
          <a:lstStyle/>
          <a:p>
            <a:r>
              <a:rPr kumimoji="1" lang="ja-JP" altLang="en-US" sz="3200"/>
              <a:t>標準出力とは</a:t>
            </a:r>
            <a:r>
              <a:rPr kumimoji="1" lang="en-US" altLang="ja-JP" sz="3200"/>
              <a:t>…</a:t>
            </a:r>
            <a:r>
              <a:rPr kumimoji="1" lang="ja-JP" altLang="en-US" sz="3200"/>
              <a:t>画面に出力すること</a:t>
            </a:r>
            <a:r>
              <a:rPr kumimoji="1" lang="en-US" altLang="ja-JP" sz="3200"/>
              <a:t>(</a:t>
            </a:r>
            <a:r>
              <a:rPr kumimoji="1" lang="ja-JP" altLang="en-US" sz="3200"/>
              <a:t>シェルに出力すること</a:t>
            </a:r>
            <a:r>
              <a:rPr kumimoji="1" lang="en-US" altLang="ja-JP" sz="3200"/>
              <a:t>) </a:t>
            </a:r>
            <a:endParaRPr kumimoji="1" lang="ja-JP" altLang="en-US" sz="3200"/>
          </a:p>
        </p:txBody>
      </p:sp>
      <p:sp>
        <p:nvSpPr>
          <p:cNvPr id="7" name="テキスト ボックス 6">
            <a:extLst>
              <a:ext uri="{FF2B5EF4-FFF2-40B4-BE49-F238E27FC236}">
                <a16:creationId xmlns:a16="http://schemas.microsoft.com/office/drawing/2014/main" id="{4B805852-CE01-E870-386A-0B64A8380C04}"/>
              </a:ext>
            </a:extLst>
          </p:cNvPr>
          <p:cNvSpPr txBox="1"/>
          <p:nvPr/>
        </p:nvSpPr>
        <p:spPr>
          <a:xfrm>
            <a:off x="698157" y="3136612"/>
            <a:ext cx="3877985" cy="584775"/>
          </a:xfrm>
          <a:prstGeom prst="rect">
            <a:avLst/>
          </a:prstGeom>
          <a:noFill/>
        </p:spPr>
        <p:txBody>
          <a:bodyPr wrap="none" rtlCol="0">
            <a:spAutoFit/>
          </a:bodyPr>
          <a:lstStyle/>
          <a:p>
            <a:r>
              <a:rPr kumimoji="1" lang="ja-JP" altLang="en-US" sz="3200"/>
              <a:t>デバッグの際に便利</a:t>
            </a:r>
          </a:p>
        </p:txBody>
      </p:sp>
    </p:spTree>
    <p:extLst>
      <p:ext uri="{BB962C8B-B14F-4D97-AF65-F5344CB8AC3E}">
        <p14:creationId xmlns:p14="http://schemas.microsoft.com/office/powerpoint/2010/main" val="3267283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solidFill>
                  <a:schemeClr val="bg1"/>
                </a:solidFill>
              </a:rPr>
              <a:t>10. ABC049C - </a:t>
            </a:r>
            <a:r>
              <a:rPr kumimoji="1" lang="ja-JP" altLang="en-US" sz="4000" b="1">
                <a:solidFill>
                  <a:schemeClr val="bg1"/>
                </a:solidFill>
              </a:rPr>
              <a:t>白昼夢</a:t>
            </a:r>
          </a:p>
        </p:txBody>
      </p:sp>
    </p:spTree>
    <p:extLst>
      <p:ext uri="{BB962C8B-B14F-4D97-AF65-F5344CB8AC3E}">
        <p14:creationId xmlns:p14="http://schemas.microsoft.com/office/powerpoint/2010/main" val="29419199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a:t>
            </a:r>
            <a:endParaRPr kumimoji="1" lang="ja-JP" altLang="en-US" sz="3200" b="1"/>
          </a:p>
        </p:txBody>
      </p:sp>
      <p:sp>
        <p:nvSpPr>
          <p:cNvPr id="2" name="テキスト ボックス 1">
            <a:extLst>
              <a:ext uri="{FF2B5EF4-FFF2-40B4-BE49-F238E27FC236}">
                <a16:creationId xmlns:a16="http://schemas.microsoft.com/office/drawing/2014/main" id="{62061C31-CD88-0B7E-DF21-89404CBED3BB}"/>
              </a:ext>
            </a:extLst>
          </p:cNvPr>
          <p:cNvSpPr txBox="1"/>
          <p:nvPr/>
        </p:nvSpPr>
        <p:spPr>
          <a:xfrm>
            <a:off x="698157" y="1688124"/>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D1771F9E-BC99-1D2B-65E9-AC6950CE86D0}"/>
              </a:ext>
            </a:extLst>
          </p:cNvPr>
          <p:cNvSpPr txBox="1"/>
          <p:nvPr/>
        </p:nvSpPr>
        <p:spPr>
          <a:xfrm>
            <a:off x="1252155" y="2440037"/>
            <a:ext cx="10033516" cy="584775"/>
          </a:xfrm>
          <a:prstGeom prst="rect">
            <a:avLst/>
          </a:prstGeom>
          <a:noFill/>
        </p:spPr>
        <p:txBody>
          <a:bodyPr wrap="none" rtlCol="0">
            <a:spAutoFit/>
          </a:bodyPr>
          <a:lstStyle/>
          <a:p>
            <a:r>
              <a:rPr lang="ja-JP" altLang="en-US" sz="3200"/>
              <a:t>・</a:t>
            </a:r>
            <a:r>
              <a:rPr kumimoji="1" lang="ja-JP" altLang="en-US" sz="3200"/>
              <a:t>４つの文字列が取り除けるかを</a:t>
            </a:r>
            <a:r>
              <a:rPr kumimoji="1" lang="ja-JP" altLang="en-US" sz="3200">
                <a:solidFill>
                  <a:srgbClr val="FF0000"/>
                </a:solidFill>
              </a:rPr>
              <a:t>後ろから</a:t>
            </a:r>
            <a:r>
              <a:rPr kumimoji="1" lang="ja-JP" altLang="en-US" sz="3200"/>
              <a:t>貪欲に試す</a:t>
            </a:r>
          </a:p>
        </p:txBody>
      </p:sp>
      <p:sp>
        <p:nvSpPr>
          <p:cNvPr id="6" name="テキスト ボックス 5">
            <a:extLst>
              <a:ext uri="{FF2B5EF4-FFF2-40B4-BE49-F238E27FC236}">
                <a16:creationId xmlns:a16="http://schemas.microsoft.com/office/drawing/2014/main" id="{DA3C6567-3E0F-5C67-ACD2-C7F4F20AD7DB}"/>
              </a:ext>
            </a:extLst>
          </p:cNvPr>
          <p:cNvSpPr txBox="1"/>
          <p:nvPr/>
        </p:nvSpPr>
        <p:spPr>
          <a:xfrm>
            <a:off x="834013" y="3315956"/>
            <a:ext cx="1338828" cy="369332"/>
          </a:xfrm>
          <a:prstGeom prst="rect">
            <a:avLst/>
          </a:prstGeom>
          <a:noFill/>
        </p:spPr>
        <p:txBody>
          <a:bodyPr wrap="none" rtlCol="0">
            <a:spAutoFit/>
          </a:bodyPr>
          <a:lstStyle/>
          <a:p>
            <a:r>
              <a:rPr kumimoji="1" lang="ja-JP" altLang="en-US"/>
              <a:t>前からだと</a:t>
            </a:r>
          </a:p>
        </p:txBody>
      </p:sp>
      <p:sp>
        <p:nvSpPr>
          <p:cNvPr id="7" name="テキスト ボックス 6">
            <a:extLst>
              <a:ext uri="{FF2B5EF4-FFF2-40B4-BE49-F238E27FC236}">
                <a16:creationId xmlns:a16="http://schemas.microsoft.com/office/drawing/2014/main" id="{4D83511C-CBA8-1A64-BE76-701826E8B807}"/>
              </a:ext>
            </a:extLst>
          </p:cNvPr>
          <p:cNvSpPr txBox="1"/>
          <p:nvPr/>
        </p:nvSpPr>
        <p:spPr>
          <a:xfrm>
            <a:off x="1889090" y="3959051"/>
            <a:ext cx="6853158"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a:t>
            </a:r>
            <a:r>
              <a:rPr kumimoji="1" lang="en-US" altLang="ja-JP" sz="2400">
                <a:highlight>
                  <a:srgbClr val="FFFF00"/>
                </a:highlight>
              </a:rPr>
              <a:t>dream</a:t>
            </a:r>
            <a:r>
              <a:rPr kumimoji="1" lang="en-US" altLang="ja-JP" sz="2400"/>
              <a:t>er           </a:t>
            </a:r>
            <a:r>
              <a:rPr kumimoji="1" lang="en-US" altLang="ja-JP" sz="2400">
                <a:highlight>
                  <a:srgbClr val="00FF00"/>
                </a:highlight>
              </a:rPr>
              <a:t>erase</a:t>
            </a:r>
            <a:r>
              <a:rPr kumimoji="1" lang="en-US" altLang="ja-JP" sz="2400"/>
              <a:t>            </a:t>
            </a:r>
            <a:r>
              <a:rPr kumimoji="1" lang="en-US" altLang="ja-JP" sz="2400">
                <a:highlight>
                  <a:srgbClr val="00FF00"/>
                </a:highlight>
              </a:rPr>
              <a:t>erase</a:t>
            </a:r>
            <a:r>
              <a:rPr kumimoji="1" lang="en-US" altLang="ja-JP" sz="2400"/>
              <a:t>r</a:t>
            </a:r>
            <a:endParaRPr kumimoji="1" lang="ja-JP" altLang="en-US" sz="2400"/>
          </a:p>
        </p:txBody>
      </p:sp>
      <p:sp>
        <p:nvSpPr>
          <p:cNvPr id="8" name="テキスト ボックス 7">
            <a:extLst>
              <a:ext uri="{FF2B5EF4-FFF2-40B4-BE49-F238E27FC236}">
                <a16:creationId xmlns:a16="http://schemas.microsoft.com/office/drawing/2014/main" id="{FEF24744-9225-91D0-79C5-B43AF1F670D4}"/>
              </a:ext>
            </a:extLst>
          </p:cNvPr>
          <p:cNvSpPr txBox="1"/>
          <p:nvPr/>
        </p:nvSpPr>
        <p:spPr>
          <a:xfrm>
            <a:off x="834013" y="5216655"/>
            <a:ext cx="1569660" cy="369332"/>
          </a:xfrm>
          <a:prstGeom prst="rect">
            <a:avLst/>
          </a:prstGeom>
          <a:noFill/>
        </p:spPr>
        <p:txBody>
          <a:bodyPr wrap="none" rtlCol="0">
            <a:spAutoFit/>
          </a:bodyPr>
          <a:lstStyle/>
          <a:p>
            <a:r>
              <a:rPr kumimoji="1" lang="ja-JP" altLang="en-US"/>
              <a:t>後ろからだと</a:t>
            </a:r>
          </a:p>
        </p:txBody>
      </p:sp>
      <p:sp>
        <p:nvSpPr>
          <p:cNvPr id="9" name="テキスト ボックス 8">
            <a:extLst>
              <a:ext uri="{FF2B5EF4-FFF2-40B4-BE49-F238E27FC236}">
                <a16:creationId xmlns:a16="http://schemas.microsoft.com/office/drawing/2014/main" id="{8526E231-7B37-8F3C-7C47-30FB56DDBA2D}"/>
              </a:ext>
            </a:extLst>
          </p:cNvPr>
          <p:cNvSpPr txBox="1"/>
          <p:nvPr/>
        </p:nvSpPr>
        <p:spPr>
          <a:xfrm>
            <a:off x="1977255" y="5748213"/>
            <a:ext cx="6676828"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12" name="U ターン矢印 11">
            <a:extLst>
              <a:ext uri="{FF2B5EF4-FFF2-40B4-BE49-F238E27FC236}">
                <a16:creationId xmlns:a16="http://schemas.microsoft.com/office/drawing/2014/main" id="{2E490A07-3727-676B-5CA4-E5A18597F57D}"/>
              </a:ext>
            </a:extLst>
          </p:cNvPr>
          <p:cNvSpPr/>
          <p:nvPr/>
        </p:nvSpPr>
        <p:spPr>
          <a:xfrm rot="10800000" flipH="1">
            <a:off x="6209881" y="4433947"/>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U ターン矢印 14">
            <a:extLst>
              <a:ext uri="{FF2B5EF4-FFF2-40B4-BE49-F238E27FC236}">
                <a16:creationId xmlns:a16="http://schemas.microsoft.com/office/drawing/2014/main" id="{E8E704EA-58D5-5619-AEED-630985759D75}"/>
              </a:ext>
            </a:extLst>
          </p:cNvPr>
          <p:cNvSpPr/>
          <p:nvPr/>
        </p:nvSpPr>
        <p:spPr>
          <a:xfrm rot="10800000" flipH="1">
            <a:off x="2352989" y="4433948"/>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E3FEEF32-B91A-CDB7-03D6-105B585C5933}"/>
              </a:ext>
            </a:extLst>
          </p:cNvPr>
          <p:cNvSpPr txBox="1"/>
          <p:nvPr/>
        </p:nvSpPr>
        <p:spPr>
          <a:xfrm>
            <a:off x="8390653" y="4634019"/>
            <a:ext cx="3877985" cy="369332"/>
          </a:xfrm>
          <a:prstGeom prst="rect">
            <a:avLst/>
          </a:prstGeom>
          <a:noFill/>
        </p:spPr>
        <p:txBody>
          <a:bodyPr wrap="none" rtlCol="0">
            <a:spAutoFit/>
          </a:bodyPr>
          <a:lstStyle/>
          <a:p>
            <a:r>
              <a:rPr kumimoji="1" lang="ja-JP" altLang="en-US"/>
              <a:t>完全に含まれてしまう文字列がある</a:t>
            </a:r>
          </a:p>
        </p:txBody>
      </p:sp>
      <p:sp>
        <p:nvSpPr>
          <p:cNvPr id="17" name="テキスト ボックス 16">
            <a:extLst>
              <a:ext uri="{FF2B5EF4-FFF2-40B4-BE49-F238E27FC236}">
                <a16:creationId xmlns:a16="http://schemas.microsoft.com/office/drawing/2014/main" id="{4B0711D6-A3D8-FB07-7C33-B51B22720433}"/>
              </a:ext>
            </a:extLst>
          </p:cNvPr>
          <p:cNvSpPr txBox="1"/>
          <p:nvPr/>
        </p:nvSpPr>
        <p:spPr>
          <a:xfrm>
            <a:off x="8275236" y="6308409"/>
            <a:ext cx="4108817" cy="646331"/>
          </a:xfrm>
          <a:prstGeom prst="rect">
            <a:avLst/>
          </a:prstGeom>
          <a:noFill/>
        </p:spPr>
        <p:txBody>
          <a:bodyPr wrap="none" rtlCol="0">
            <a:spAutoFit/>
          </a:bodyPr>
          <a:lstStyle/>
          <a:p>
            <a:r>
              <a:rPr kumimoji="1" lang="ja-JP" altLang="en-US"/>
              <a:t>完全に含まれてしまう文字列がない！</a:t>
            </a:r>
          </a:p>
          <a:p>
            <a:endParaRPr kumimoji="1" lang="ja-JP" altLang="en-US"/>
          </a:p>
        </p:txBody>
      </p:sp>
    </p:spTree>
    <p:extLst>
      <p:ext uri="{BB962C8B-B14F-4D97-AF65-F5344CB8AC3E}">
        <p14:creationId xmlns:p14="http://schemas.microsoft.com/office/powerpoint/2010/main" val="25918182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10.1</a:t>
            </a:r>
            <a:endParaRPr kumimoji="1" lang="ja-JP" altLang="en-US" sz="3200" b="1"/>
          </a:p>
        </p:txBody>
      </p:sp>
      <p:sp>
        <p:nvSpPr>
          <p:cNvPr id="6" name="テキスト ボックス 5">
            <a:extLst>
              <a:ext uri="{FF2B5EF4-FFF2-40B4-BE49-F238E27FC236}">
                <a16:creationId xmlns:a16="http://schemas.microsoft.com/office/drawing/2014/main" id="{C64D2EF3-46BA-1A33-393A-3DFD23C8B5E7}"/>
              </a:ext>
            </a:extLst>
          </p:cNvPr>
          <p:cNvSpPr txBox="1"/>
          <p:nvPr/>
        </p:nvSpPr>
        <p:spPr>
          <a:xfrm>
            <a:off x="629728" y="1871932"/>
            <a:ext cx="5493812" cy="369332"/>
          </a:xfrm>
          <a:prstGeom prst="rect">
            <a:avLst/>
          </a:prstGeom>
          <a:noFill/>
        </p:spPr>
        <p:txBody>
          <a:bodyPr wrap="none" rtlCol="0">
            <a:spAutoFit/>
          </a:bodyPr>
          <a:lstStyle/>
          <a:p>
            <a:r>
              <a:rPr kumimoji="1" lang="ja-JP" altLang="en-US"/>
              <a:t>完全に含まれる文字列があるとどんな問題があるか</a:t>
            </a:r>
          </a:p>
        </p:txBody>
      </p:sp>
      <p:sp>
        <p:nvSpPr>
          <p:cNvPr id="7" name="テキスト ボックス 6">
            <a:extLst>
              <a:ext uri="{FF2B5EF4-FFF2-40B4-BE49-F238E27FC236}">
                <a16:creationId xmlns:a16="http://schemas.microsoft.com/office/drawing/2014/main" id="{3D20FB7A-1BFF-3128-4E49-9AC384356872}"/>
              </a:ext>
            </a:extLst>
          </p:cNvPr>
          <p:cNvSpPr txBox="1"/>
          <p:nvPr/>
        </p:nvSpPr>
        <p:spPr>
          <a:xfrm>
            <a:off x="3223258" y="2559135"/>
            <a:ext cx="5745484" cy="400110"/>
          </a:xfrm>
          <a:prstGeom prst="rect">
            <a:avLst/>
          </a:prstGeom>
          <a:noFill/>
        </p:spPr>
        <p:txBody>
          <a:bodyPr wrap="none" rtlCol="0">
            <a:spAutoFit/>
          </a:bodyPr>
          <a:lstStyle/>
          <a:p>
            <a:r>
              <a:rPr kumimoji="1" lang="en-US" altLang="ja-JP" sz="2000">
                <a:highlight>
                  <a:srgbClr val="FFFF00"/>
                </a:highlight>
              </a:rPr>
              <a:t>dream</a:t>
            </a:r>
            <a:r>
              <a:rPr kumimoji="1" lang="en-US" altLang="ja-JP" sz="2000"/>
              <a:t>         </a:t>
            </a:r>
            <a:r>
              <a:rPr kumimoji="1" lang="en-US" altLang="ja-JP" sz="2000">
                <a:highlight>
                  <a:srgbClr val="FFFF00"/>
                </a:highlight>
              </a:rPr>
              <a:t>dream</a:t>
            </a:r>
            <a:r>
              <a:rPr kumimoji="1" lang="en-US" altLang="ja-JP" sz="2000"/>
              <a:t>er           </a:t>
            </a:r>
            <a:r>
              <a:rPr kumimoji="1" lang="en-US" altLang="ja-JP" sz="2000">
                <a:highlight>
                  <a:srgbClr val="00FF00"/>
                </a:highlight>
              </a:rPr>
              <a:t>erase</a:t>
            </a:r>
            <a:r>
              <a:rPr kumimoji="1" lang="en-US" altLang="ja-JP" sz="2000"/>
              <a:t>             </a:t>
            </a:r>
            <a:r>
              <a:rPr kumimoji="1" lang="en-US" altLang="ja-JP" sz="2000">
                <a:highlight>
                  <a:srgbClr val="00FF00"/>
                </a:highlight>
              </a:rPr>
              <a:t>erase</a:t>
            </a:r>
            <a:r>
              <a:rPr kumimoji="1" lang="en-US" altLang="ja-JP" sz="2000"/>
              <a:t>r</a:t>
            </a:r>
            <a:endParaRPr kumimoji="1" lang="ja-JP" altLang="en-US" sz="2000"/>
          </a:p>
        </p:txBody>
      </p:sp>
      <p:sp>
        <p:nvSpPr>
          <p:cNvPr id="10" name="テキスト ボックス 9">
            <a:extLst>
              <a:ext uri="{FF2B5EF4-FFF2-40B4-BE49-F238E27FC236}">
                <a16:creationId xmlns:a16="http://schemas.microsoft.com/office/drawing/2014/main" id="{7F759E28-5346-943E-1327-105D152382D2}"/>
              </a:ext>
            </a:extLst>
          </p:cNvPr>
          <p:cNvSpPr txBox="1"/>
          <p:nvPr/>
        </p:nvSpPr>
        <p:spPr>
          <a:xfrm>
            <a:off x="1536578" y="3828524"/>
            <a:ext cx="1686680" cy="461665"/>
          </a:xfrm>
          <a:prstGeom prst="rect">
            <a:avLst/>
          </a:prstGeom>
          <a:noFill/>
        </p:spPr>
        <p:txBody>
          <a:bodyPr wrap="none" rtlCol="0">
            <a:spAutoFit/>
          </a:bodyPr>
          <a:lstStyle/>
          <a:p>
            <a:r>
              <a:rPr kumimoji="1" lang="en-US" altLang="ja-JP" sz="2400"/>
              <a:t>dreamer....</a:t>
            </a:r>
            <a:endParaRPr kumimoji="1" lang="ja-JP" altLang="en-US" sz="2400"/>
          </a:p>
        </p:txBody>
      </p:sp>
      <p:sp>
        <p:nvSpPr>
          <p:cNvPr id="11" name="テキスト ボックス 10">
            <a:extLst>
              <a:ext uri="{FF2B5EF4-FFF2-40B4-BE49-F238E27FC236}">
                <a16:creationId xmlns:a16="http://schemas.microsoft.com/office/drawing/2014/main" id="{B92191B9-0AEA-5C88-E8AB-129647D54C5A}"/>
              </a:ext>
            </a:extLst>
          </p:cNvPr>
          <p:cNvSpPr txBox="1"/>
          <p:nvPr/>
        </p:nvSpPr>
        <p:spPr>
          <a:xfrm>
            <a:off x="836763" y="3459192"/>
            <a:ext cx="877163" cy="369332"/>
          </a:xfrm>
          <a:prstGeom prst="rect">
            <a:avLst/>
          </a:prstGeom>
          <a:noFill/>
        </p:spPr>
        <p:txBody>
          <a:bodyPr wrap="none" rtlCol="0">
            <a:spAutoFit/>
          </a:bodyPr>
          <a:lstStyle/>
          <a:p>
            <a:r>
              <a:rPr kumimoji="1" lang="ja-JP" altLang="en-US"/>
              <a:t>例えば</a:t>
            </a:r>
          </a:p>
        </p:txBody>
      </p:sp>
      <p:sp>
        <p:nvSpPr>
          <p:cNvPr id="12" name="テキスト ボックス 11">
            <a:extLst>
              <a:ext uri="{FF2B5EF4-FFF2-40B4-BE49-F238E27FC236}">
                <a16:creationId xmlns:a16="http://schemas.microsoft.com/office/drawing/2014/main" id="{2AB42C2B-6FF3-4965-DFCD-142759B3250C}"/>
              </a:ext>
            </a:extLst>
          </p:cNvPr>
          <p:cNvSpPr txBox="1"/>
          <p:nvPr/>
        </p:nvSpPr>
        <p:spPr>
          <a:xfrm>
            <a:off x="3286389" y="3960906"/>
            <a:ext cx="3647152" cy="369332"/>
          </a:xfrm>
          <a:prstGeom prst="rect">
            <a:avLst/>
          </a:prstGeom>
          <a:noFill/>
        </p:spPr>
        <p:txBody>
          <a:bodyPr wrap="none" rtlCol="0">
            <a:spAutoFit/>
          </a:bodyPr>
          <a:lstStyle/>
          <a:p>
            <a:r>
              <a:rPr kumimoji="1" lang="ja-JP" altLang="en-US"/>
              <a:t>という文字列が与えられたとき、</a:t>
            </a:r>
          </a:p>
        </p:txBody>
      </p:sp>
      <p:sp>
        <p:nvSpPr>
          <p:cNvPr id="14" name="テキスト ボックス 13">
            <a:extLst>
              <a:ext uri="{FF2B5EF4-FFF2-40B4-BE49-F238E27FC236}">
                <a16:creationId xmlns:a16="http://schemas.microsoft.com/office/drawing/2014/main" id="{07FA7D5F-4989-6C66-750C-70D5CE7D84C7}"/>
              </a:ext>
            </a:extLst>
          </p:cNvPr>
          <p:cNvSpPr txBox="1"/>
          <p:nvPr/>
        </p:nvSpPr>
        <p:spPr>
          <a:xfrm>
            <a:off x="1536578" y="4546397"/>
            <a:ext cx="195117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er....</a:t>
            </a:r>
            <a:endParaRPr kumimoji="1" lang="ja-JP" altLang="en-US" sz="2400"/>
          </a:p>
        </p:txBody>
      </p:sp>
      <p:sp>
        <p:nvSpPr>
          <p:cNvPr id="15" name="テキスト ボックス 14">
            <a:extLst>
              <a:ext uri="{FF2B5EF4-FFF2-40B4-BE49-F238E27FC236}">
                <a16:creationId xmlns:a16="http://schemas.microsoft.com/office/drawing/2014/main" id="{33B51084-6706-CD5C-A240-D1EBCEABB50A}"/>
              </a:ext>
            </a:extLst>
          </p:cNvPr>
          <p:cNvSpPr txBox="1"/>
          <p:nvPr/>
        </p:nvSpPr>
        <p:spPr>
          <a:xfrm>
            <a:off x="1536578" y="5415676"/>
            <a:ext cx="212750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er     ....</a:t>
            </a:r>
            <a:endParaRPr kumimoji="1" lang="ja-JP" altLang="en-US" sz="2400"/>
          </a:p>
        </p:txBody>
      </p:sp>
      <p:sp>
        <p:nvSpPr>
          <p:cNvPr id="17" name="テキスト ボックス 16">
            <a:extLst>
              <a:ext uri="{FF2B5EF4-FFF2-40B4-BE49-F238E27FC236}">
                <a16:creationId xmlns:a16="http://schemas.microsoft.com/office/drawing/2014/main" id="{6AA16F12-DF80-74B3-D361-F89F93B99538}"/>
              </a:ext>
            </a:extLst>
          </p:cNvPr>
          <p:cNvSpPr txBox="1"/>
          <p:nvPr/>
        </p:nvSpPr>
        <p:spPr>
          <a:xfrm>
            <a:off x="3786462" y="4602103"/>
            <a:ext cx="2702984"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lang="ja-JP" altLang="en-US"/>
              <a:t>で区切る</a:t>
            </a:r>
            <a:r>
              <a:rPr kumimoji="1" lang="ja-JP" altLang="en-US"/>
              <a:t>べきか</a:t>
            </a:r>
          </a:p>
        </p:txBody>
      </p:sp>
      <p:sp>
        <p:nvSpPr>
          <p:cNvPr id="19" name="テキスト ボックス 18">
            <a:extLst>
              <a:ext uri="{FF2B5EF4-FFF2-40B4-BE49-F238E27FC236}">
                <a16:creationId xmlns:a16="http://schemas.microsoft.com/office/drawing/2014/main" id="{E87DEDB8-B0BE-C87B-A04D-CD3F5238F834}"/>
              </a:ext>
            </a:extLst>
          </p:cNvPr>
          <p:cNvSpPr txBox="1"/>
          <p:nvPr/>
        </p:nvSpPr>
        <p:spPr>
          <a:xfrm>
            <a:off x="3786462" y="5508009"/>
            <a:ext cx="4992072"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kumimoji="1" lang="en-US" altLang="ja-JP"/>
              <a:t>er</a:t>
            </a:r>
            <a:r>
              <a:rPr lang="ja-JP" altLang="en-US"/>
              <a:t>で一括りと</a:t>
            </a:r>
            <a:r>
              <a:rPr kumimoji="1" lang="ja-JP" altLang="en-US"/>
              <a:t>するべきかが分からない</a:t>
            </a:r>
          </a:p>
        </p:txBody>
      </p:sp>
    </p:spTree>
    <p:extLst>
      <p:ext uri="{BB962C8B-B14F-4D97-AF65-F5344CB8AC3E}">
        <p14:creationId xmlns:p14="http://schemas.microsoft.com/office/powerpoint/2010/main" val="761562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10.2</a:t>
            </a:r>
            <a:endParaRPr kumimoji="1" lang="ja-JP" altLang="en-US" sz="3200" b="1"/>
          </a:p>
        </p:txBody>
      </p:sp>
      <p:sp>
        <p:nvSpPr>
          <p:cNvPr id="2" name="テキスト ボックス 1">
            <a:extLst>
              <a:ext uri="{FF2B5EF4-FFF2-40B4-BE49-F238E27FC236}">
                <a16:creationId xmlns:a16="http://schemas.microsoft.com/office/drawing/2014/main" id="{6E03BC1C-A670-39B0-AC62-503493E2E238}"/>
              </a:ext>
            </a:extLst>
          </p:cNvPr>
          <p:cNvSpPr txBox="1"/>
          <p:nvPr/>
        </p:nvSpPr>
        <p:spPr>
          <a:xfrm>
            <a:off x="810883" y="1733909"/>
            <a:ext cx="1800493" cy="369332"/>
          </a:xfrm>
          <a:prstGeom prst="rect">
            <a:avLst/>
          </a:prstGeom>
          <a:noFill/>
        </p:spPr>
        <p:txBody>
          <a:bodyPr wrap="none" rtlCol="0">
            <a:spAutoFit/>
          </a:bodyPr>
          <a:lstStyle/>
          <a:p>
            <a:r>
              <a:rPr kumimoji="1" lang="ja-JP" altLang="en-US"/>
              <a:t>後ろから見ると</a:t>
            </a:r>
          </a:p>
        </p:txBody>
      </p:sp>
      <p:sp>
        <p:nvSpPr>
          <p:cNvPr id="6" name="テキスト ボックス 5">
            <a:extLst>
              <a:ext uri="{FF2B5EF4-FFF2-40B4-BE49-F238E27FC236}">
                <a16:creationId xmlns:a16="http://schemas.microsoft.com/office/drawing/2014/main" id="{43745244-BA48-6787-7505-13E8CD8C54D3}"/>
              </a:ext>
            </a:extLst>
          </p:cNvPr>
          <p:cNvSpPr txBox="1"/>
          <p:nvPr/>
        </p:nvSpPr>
        <p:spPr>
          <a:xfrm>
            <a:off x="2227772" y="2515878"/>
            <a:ext cx="6838590" cy="461665"/>
          </a:xfrm>
          <a:prstGeom prst="rect">
            <a:avLst/>
          </a:prstGeom>
          <a:noFill/>
        </p:spPr>
        <p:txBody>
          <a:bodyPr wrap="square">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9" name="テキスト ボックス 8">
            <a:extLst>
              <a:ext uri="{FF2B5EF4-FFF2-40B4-BE49-F238E27FC236}">
                <a16:creationId xmlns:a16="http://schemas.microsoft.com/office/drawing/2014/main" id="{5DB9B4B0-0E80-CCA8-85EA-A6D9A5FAE890}"/>
              </a:ext>
            </a:extLst>
          </p:cNvPr>
          <p:cNvSpPr txBox="1"/>
          <p:nvPr/>
        </p:nvSpPr>
        <p:spPr>
          <a:xfrm>
            <a:off x="1802919" y="4429435"/>
            <a:ext cx="1866217" cy="461665"/>
          </a:xfrm>
          <a:prstGeom prst="rect">
            <a:avLst/>
          </a:prstGeom>
          <a:noFill/>
        </p:spPr>
        <p:txBody>
          <a:bodyPr wrap="none" rtlCol="0">
            <a:spAutoFit/>
          </a:bodyPr>
          <a:lstStyle/>
          <a:p>
            <a:r>
              <a:rPr kumimoji="1" lang="en-US" altLang="ja-JP" sz="2400"/>
              <a:t>maerdesare</a:t>
            </a:r>
            <a:endParaRPr kumimoji="1" lang="ja-JP" altLang="en-US" sz="2400"/>
          </a:p>
        </p:txBody>
      </p:sp>
      <p:sp>
        <p:nvSpPr>
          <p:cNvPr id="10" name="テキスト ボックス 9">
            <a:extLst>
              <a:ext uri="{FF2B5EF4-FFF2-40B4-BE49-F238E27FC236}">
                <a16:creationId xmlns:a16="http://schemas.microsoft.com/office/drawing/2014/main" id="{E79297D6-EF89-A133-0CBB-FA473BA9D749}"/>
              </a:ext>
            </a:extLst>
          </p:cNvPr>
          <p:cNvSpPr txBox="1"/>
          <p:nvPr/>
        </p:nvSpPr>
        <p:spPr>
          <a:xfrm>
            <a:off x="1121434" y="3390181"/>
            <a:ext cx="10443885" cy="461665"/>
          </a:xfrm>
          <a:prstGeom prst="rect">
            <a:avLst/>
          </a:prstGeom>
          <a:noFill/>
        </p:spPr>
        <p:txBody>
          <a:bodyPr wrap="none" rtlCol="0">
            <a:spAutoFit/>
          </a:bodyPr>
          <a:lstStyle/>
          <a:p>
            <a:r>
              <a:rPr kumimoji="1" lang="ja-JP" altLang="en-US" sz="2400"/>
              <a:t>完全に他の文字列に含まれる文字列がないから簡単に区切りを入れられる</a:t>
            </a:r>
            <a:r>
              <a:rPr kumimoji="1" lang="en-US" altLang="ja-JP" sz="2400"/>
              <a:t>!</a:t>
            </a:r>
            <a:endParaRPr kumimoji="1" lang="ja-JP" altLang="en-US" sz="2400"/>
          </a:p>
        </p:txBody>
      </p:sp>
      <p:sp>
        <p:nvSpPr>
          <p:cNvPr id="11" name="テキスト ボックス 10">
            <a:extLst>
              <a:ext uri="{FF2B5EF4-FFF2-40B4-BE49-F238E27FC236}">
                <a16:creationId xmlns:a16="http://schemas.microsoft.com/office/drawing/2014/main" id="{73B88A80-2178-6CE9-55B0-65147F7B0BEF}"/>
              </a:ext>
            </a:extLst>
          </p:cNvPr>
          <p:cNvSpPr txBox="1"/>
          <p:nvPr/>
        </p:nvSpPr>
        <p:spPr>
          <a:xfrm>
            <a:off x="4261449" y="4475601"/>
            <a:ext cx="518091" cy="369332"/>
          </a:xfrm>
          <a:prstGeom prst="rect">
            <a:avLst/>
          </a:prstGeom>
          <a:noFill/>
        </p:spPr>
        <p:txBody>
          <a:bodyPr wrap="none" rtlCol="0">
            <a:spAutoFit/>
          </a:bodyPr>
          <a:lstStyle/>
          <a:p>
            <a:r>
              <a:rPr kumimoji="1" lang="en-US" altLang="ja-JP"/>
              <a:t>=&gt;</a:t>
            </a:r>
            <a:endParaRPr kumimoji="1" lang="ja-JP" altLang="en-US"/>
          </a:p>
        </p:txBody>
      </p:sp>
      <p:sp>
        <p:nvSpPr>
          <p:cNvPr id="12" name="テキスト ボックス 11">
            <a:extLst>
              <a:ext uri="{FF2B5EF4-FFF2-40B4-BE49-F238E27FC236}">
                <a16:creationId xmlns:a16="http://schemas.microsoft.com/office/drawing/2014/main" id="{20FE9FD4-6531-4A0D-4D92-0F38B0E5F184}"/>
              </a:ext>
            </a:extLst>
          </p:cNvPr>
          <p:cNvSpPr txBox="1"/>
          <p:nvPr/>
        </p:nvSpPr>
        <p:spPr>
          <a:xfrm>
            <a:off x="5647067" y="4429435"/>
            <a:ext cx="2395207"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4">
                    <a:lumMod val="75000"/>
                  </a:schemeClr>
                </a:solidFill>
              </a:rPr>
              <a:t>esare</a:t>
            </a:r>
            <a:endParaRPr kumimoji="1" lang="ja-JP" altLang="en-US" sz="2400">
              <a:solidFill>
                <a:schemeClr val="accent4">
                  <a:lumMod val="75000"/>
                </a:schemeClr>
              </a:solidFill>
            </a:endParaRPr>
          </a:p>
        </p:txBody>
      </p:sp>
      <p:sp>
        <p:nvSpPr>
          <p:cNvPr id="13" name="テキスト ボックス 12">
            <a:extLst>
              <a:ext uri="{FF2B5EF4-FFF2-40B4-BE49-F238E27FC236}">
                <a16:creationId xmlns:a16="http://schemas.microsoft.com/office/drawing/2014/main" id="{785BBE82-8FDF-13C7-47D1-0333C3A6F4F1}"/>
              </a:ext>
            </a:extLst>
          </p:cNvPr>
          <p:cNvSpPr txBox="1"/>
          <p:nvPr/>
        </p:nvSpPr>
        <p:spPr>
          <a:xfrm>
            <a:off x="8148999" y="5461078"/>
            <a:ext cx="3416320" cy="307777"/>
          </a:xfrm>
          <a:prstGeom prst="rect">
            <a:avLst/>
          </a:prstGeom>
          <a:noFill/>
        </p:spPr>
        <p:txBody>
          <a:bodyPr wrap="none" rtlCol="0">
            <a:spAutoFit/>
          </a:bodyPr>
          <a:lstStyle/>
          <a:p>
            <a:r>
              <a:rPr kumimoji="1" lang="en-US" altLang="ja-JP" sz="1400"/>
              <a:t>※</a:t>
            </a:r>
            <a:r>
              <a:rPr lang="ja-JP" altLang="en-US" sz="1400"/>
              <a:t>入力の文字列も反転させる必要がある</a:t>
            </a:r>
            <a:endParaRPr kumimoji="1" lang="ja-JP" altLang="en-US" sz="1400"/>
          </a:p>
        </p:txBody>
      </p:sp>
    </p:spTree>
    <p:extLst>
      <p:ext uri="{BB962C8B-B14F-4D97-AF65-F5344CB8AC3E}">
        <p14:creationId xmlns:p14="http://schemas.microsoft.com/office/powerpoint/2010/main" val="2021372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10.3</a:t>
            </a:r>
            <a:endParaRPr kumimoji="1" lang="ja-JP" altLang="en-US" sz="3200" b="1"/>
          </a:p>
        </p:txBody>
      </p:sp>
      <p:sp>
        <p:nvSpPr>
          <p:cNvPr id="3" name="テキスト ボックス 2">
            <a:extLst>
              <a:ext uri="{FF2B5EF4-FFF2-40B4-BE49-F238E27FC236}">
                <a16:creationId xmlns:a16="http://schemas.microsoft.com/office/drawing/2014/main" id="{39C3055C-6263-5C5A-66EE-78462ED9047C}"/>
              </a:ext>
            </a:extLst>
          </p:cNvPr>
          <p:cNvSpPr txBox="1"/>
          <p:nvPr/>
        </p:nvSpPr>
        <p:spPr>
          <a:xfrm>
            <a:off x="625730" y="1052494"/>
            <a:ext cx="5684536" cy="5873403"/>
          </a:xfrm>
          <a:prstGeom prst="rect">
            <a:avLst/>
          </a:prstGeom>
          <a:solidFill>
            <a:schemeClr val="tx1"/>
          </a:solidFill>
        </p:spPr>
        <p:txBody>
          <a:bodyPr wrap="square">
            <a:spAutoFit/>
          </a:bodyPr>
          <a:lstStyle/>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1A108C63-D54A-09EE-5140-514784C5339A}"/>
              </a:ext>
            </a:extLst>
          </p:cNvPr>
          <p:cNvSpPr txBox="1"/>
          <p:nvPr/>
        </p:nvSpPr>
        <p:spPr>
          <a:xfrm>
            <a:off x="6470163" y="379255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5076158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520293C2-AEC4-4161-DD81-A049C68E4E64}"/>
              </a:ext>
            </a:extLst>
          </p:cNvPr>
          <p:cNvSpPr txBox="1"/>
          <p:nvPr/>
        </p:nvSpPr>
        <p:spPr>
          <a:xfrm>
            <a:off x="0" y="1148745"/>
            <a:ext cx="5452134" cy="3399970"/>
          </a:xfrm>
          <a:prstGeom prst="rect">
            <a:avLst/>
          </a:prstGeom>
          <a:solidFill>
            <a:schemeClr val="tx1"/>
          </a:solidFill>
        </p:spPr>
        <p:txBody>
          <a:bodyPr wrap="none" rtlCol="0">
            <a:spAutoFit/>
          </a:bodyPr>
          <a:lstStyle/>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792627FA-429D-6726-9F78-AF2E7F026F39}"/>
              </a:ext>
            </a:extLst>
          </p:cNvPr>
          <p:cNvSpPr txBox="1"/>
          <p:nvPr/>
        </p:nvSpPr>
        <p:spPr>
          <a:xfrm>
            <a:off x="6324688" y="1148745"/>
            <a:ext cx="5867312" cy="5709255"/>
          </a:xfrm>
          <a:prstGeom prst="rect">
            <a:avLst/>
          </a:prstGeom>
          <a:solidFill>
            <a:schemeClr val="tx1"/>
          </a:solidFill>
        </p:spPr>
        <p:txBody>
          <a:bodyPr wrap="none" rtlCol="0">
            <a:spAutoFit/>
          </a:bodyPr>
          <a:lstStyle/>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05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05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substr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kumimoji="1" lang="ja-JP" altLang="en-US" sz="1100"/>
          </a:p>
        </p:txBody>
      </p:sp>
      <p:sp>
        <p:nvSpPr>
          <p:cNvPr id="6" name="テキスト ボックス 5">
            <a:extLst>
              <a:ext uri="{FF2B5EF4-FFF2-40B4-BE49-F238E27FC236}">
                <a16:creationId xmlns:a16="http://schemas.microsoft.com/office/drawing/2014/main" id="{5342F982-A339-58EB-2CD0-AA1F69776182}"/>
              </a:ext>
            </a:extLst>
          </p:cNvPr>
          <p:cNvSpPr txBox="1"/>
          <p:nvPr/>
        </p:nvSpPr>
        <p:spPr>
          <a:xfrm>
            <a:off x="1638678" y="4653481"/>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42557038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BE47C3DD-79B0-5A73-EFDE-00FEB771B090}"/>
              </a:ext>
            </a:extLst>
          </p:cNvPr>
          <p:cNvSpPr txBox="1"/>
          <p:nvPr/>
        </p:nvSpPr>
        <p:spPr>
          <a:xfrm>
            <a:off x="823865" y="1747319"/>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A72018D-F6BA-6BD8-E363-A14B63AA9C25}"/>
              </a:ext>
            </a:extLst>
          </p:cNvPr>
          <p:cNvSpPr txBox="1"/>
          <p:nvPr/>
        </p:nvSpPr>
        <p:spPr>
          <a:xfrm>
            <a:off x="896293" y="3429000"/>
            <a:ext cx="3467616" cy="584775"/>
          </a:xfrm>
          <a:prstGeom prst="rect">
            <a:avLst/>
          </a:prstGeom>
          <a:noFill/>
        </p:spPr>
        <p:txBody>
          <a:bodyPr wrap="none" rtlCol="0">
            <a:spAutoFit/>
          </a:bodyPr>
          <a:lstStyle/>
          <a:p>
            <a:r>
              <a:rPr kumimoji="1" lang="ja-JP" altLang="en-US" sz="3200">
                <a:solidFill>
                  <a:srgbClr val="F8582E"/>
                </a:solidFill>
              </a:rPr>
              <a:t>・後ろから考える</a:t>
            </a:r>
          </a:p>
        </p:txBody>
      </p:sp>
    </p:spTree>
    <p:extLst>
      <p:ext uri="{BB962C8B-B14F-4D97-AF65-F5344CB8AC3E}">
        <p14:creationId xmlns:p14="http://schemas.microsoft.com/office/powerpoint/2010/main" val="3181380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後ろから考える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10.5</a:t>
            </a:r>
            <a:endParaRPr kumimoji="1" lang="ja-JP" altLang="en-US" sz="3200" b="1"/>
          </a:p>
        </p:txBody>
      </p:sp>
      <p:sp>
        <p:nvSpPr>
          <p:cNvPr id="2" name="テキスト ボックス 1">
            <a:extLst>
              <a:ext uri="{FF2B5EF4-FFF2-40B4-BE49-F238E27FC236}">
                <a16:creationId xmlns:a16="http://schemas.microsoft.com/office/drawing/2014/main" id="{F72DD409-D5A4-A635-7123-8AD0DD1DDDE7}"/>
              </a:ext>
            </a:extLst>
          </p:cNvPr>
          <p:cNvSpPr txBox="1"/>
          <p:nvPr/>
        </p:nvSpPr>
        <p:spPr>
          <a:xfrm>
            <a:off x="698157" y="1910281"/>
            <a:ext cx="7879080" cy="400110"/>
          </a:xfrm>
          <a:prstGeom prst="rect">
            <a:avLst/>
          </a:prstGeom>
          <a:noFill/>
        </p:spPr>
        <p:txBody>
          <a:bodyPr wrap="none" rtlCol="0">
            <a:spAutoFit/>
          </a:bodyPr>
          <a:lstStyle/>
          <a:p>
            <a:r>
              <a:rPr kumimoji="1" lang="ja-JP" altLang="en-US" sz="2000"/>
              <a:t>今回のように後ろやゴールから考えると簡単になる問題はよくある</a:t>
            </a:r>
          </a:p>
        </p:txBody>
      </p:sp>
      <p:sp>
        <p:nvSpPr>
          <p:cNvPr id="6" name="テキスト ボックス 5">
            <a:extLst>
              <a:ext uri="{FF2B5EF4-FFF2-40B4-BE49-F238E27FC236}">
                <a16:creationId xmlns:a16="http://schemas.microsoft.com/office/drawing/2014/main" id="{5B12DF43-7C76-4BB8-AC36-C950002482F2}"/>
              </a:ext>
            </a:extLst>
          </p:cNvPr>
          <p:cNvSpPr txBox="1"/>
          <p:nvPr/>
        </p:nvSpPr>
        <p:spPr>
          <a:xfrm>
            <a:off x="1149790" y="3536308"/>
            <a:ext cx="2852367" cy="369332"/>
          </a:xfrm>
          <a:prstGeom prst="rect">
            <a:avLst/>
          </a:prstGeom>
          <a:noFill/>
        </p:spPr>
        <p:txBody>
          <a:bodyPr wrap="square">
            <a:spAutoFit/>
          </a:bodyPr>
          <a:lstStyle/>
          <a:p>
            <a:r>
              <a:rPr lang="en" altLang="ja-JP">
                <a:hlinkClick r:id="rId2"/>
              </a:rPr>
              <a:t>A41 - Tile Coloring</a:t>
            </a:r>
            <a:endParaRPr lang="ja-JP" altLang="en-US"/>
          </a:p>
        </p:txBody>
      </p:sp>
      <p:sp>
        <p:nvSpPr>
          <p:cNvPr id="7" name="テキスト ボックス 6">
            <a:extLst>
              <a:ext uri="{FF2B5EF4-FFF2-40B4-BE49-F238E27FC236}">
                <a16:creationId xmlns:a16="http://schemas.microsoft.com/office/drawing/2014/main" id="{8552DA13-4DA0-1AF2-9513-B7A24589BE0B}"/>
              </a:ext>
            </a:extLst>
          </p:cNvPr>
          <p:cNvSpPr txBox="1"/>
          <p:nvPr/>
        </p:nvSpPr>
        <p:spPr>
          <a:xfrm>
            <a:off x="1149790" y="4542128"/>
            <a:ext cx="10727415" cy="369332"/>
          </a:xfrm>
          <a:prstGeom prst="rect">
            <a:avLst/>
          </a:prstGeom>
          <a:noFill/>
        </p:spPr>
        <p:txBody>
          <a:bodyPr wrap="square" rtlCol="0">
            <a:spAutoFit/>
          </a:bodyPr>
          <a:lstStyle/>
          <a:p>
            <a:r>
              <a:rPr kumimoji="1" lang="en" altLang="ja-JP">
                <a:hlinkClick r:id="rId3"/>
              </a:rPr>
              <a:t>B41 - Reverse of Euclid</a:t>
            </a:r>
            <a:endParaRPr kumimoji="1" lang="ja-JP" altLang="en-US"/>
          </a:p>
        </p:txBody>
      </p:sp>
      <p:sp>
        <p:nvSpPr>
          <p:cNvPr id="8" name="テキスト ボックス 7">
            <a:extLst>
              <a:ext uri="{FF2B5EF4-FFF2-40B4-BE49-F238E27FC236}">
                <a16:creationId xmlns:a16="http://schemas.microsoft.com/office/drawing/2014/main" id="{E5346BAC-6BE5-EA1A-18DF-71D49A2B1091}"/>
              </a:ext>
            </a:extLst>
          </p:cNvPr>
          <p:cNvSpPr txBox="1"/>
          <p:nvPr/>
        </p:nvSpPr>
        <p:spPr>
          <a:xfrm>
            <a:off x="957732" y="2946879"/>
            <a:ext cx="877163" cy="369332"/>
          </a:xfrm>
          <a:prstGeom prst="rect">
            <a:avLst/>
          </a:prstGeom>
          <a:noFill/>
        </p:spPr>
        <p:txBody>
          <a:bodyPr wrap="none" rtlCol="0">
            <a:spAutoFit/>
          </a:bodyPr>
          <a:lstStyle/>
          <a:p>
            <a:r>
              <a:rPr kumimoji="1" lang="ja-JP" altLang="en-US"/>
              <a:t>問題例</a:t>
            </a:r>
          </a:p>
        </p:txBody>
      </p:sp>
    </p:spTree>
    <p:extLst>
      <p:ext uri="{BB962C8B-B14F-4D97-AF65-F5344CB8AC3E}">
        <p14:creationId xmlns:p14="http://schemas.microsoft.com/office/powerpoint/2010/main" val="33238779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例題など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10.6</a:t>
            </a:r>
            <a:endParaRPr kumimoji="1" lang="ja-JP" altLang="en-US" sz="3200" b="1"/>
          </a:p>
        </p:txBody>
      </p:sp>
      <p:sp>
        <p:nvSpPr>
          <p:cNvPr id="6" name="テキスト ボックス 5">
            <a:extLst>
              <a:ext uri="{FF2B5EF4-FFF2-40B4-BE49-F238E27FC236}">
                <a16:creationId xmlns:a16="http://schemas.microsoft.com/office/drawing/2014/main" id="{EF1E277A-1619-DC15-18DD-241C210CE0C1}"/>
              </a:ext>
            </a:extLst>
          </p:cNvPr>
          <p:cNvSpPr txBox="1"/>
          <p:nvPr/>
        </p:nvSpPr>
        <p:spPr>
          <a:xfrm>
            <a:off x="927652" y="1775791"/>
            <a:ext cx="646331" cy="369332"/>
          </a:xfrm>
          <a:prstGeom prst="rect">
            <a:avLst/>
          </a:prstGeom>
          <a:noFill/>
        </p:spPr>
        <p:txBody>
          <a:bodyPr wrap="none" rtlCol="0">
            <a:spAutoFit/>
          </a:bodyPr>
          <a:lstStyle/>
          <a:p>
            <a:r>
              <a:rPr kumimoji="1" lang="ja-JP" altLang="en-US"/>
              <a:t>例題</a:t>
            </a:r>
          </a:p>
        </p:txBody>
      </p:sp>
      <p:sp>
        <p:nvSpPr>
          <p:cNvPr id="7" name="テキスト ボックス 6">
            <a:extLst>
              <a:ext uri="{FF2B5EF4-FFF2-40B4-BE49-F238E27FC236}">
                <a16:creationId xmlns:a16="http://schemas.microsoft.com/office/drawing/2014/main" id="{D18073C8-A622-0A62-72E5-4A2FDD318850}"/>
              </a:ext>
            </a:extLst>
          </p:cNvPr>
          <p:cNvSpPr txBox="1"/>
          <p:nvPr/>
        </p:nvSpPr>
        <p:spPr>
          <a:xfrm>
            <a:off x="1152939" y="2464904"/>
            <a:ext cx="2610715" cy="369332"/>
          </a:xfrm>
          <a:prstGeom prst="rect">
            <a:avLst/>
          </a:prstGeom>
          <a:noFill/>
        </p:spPr>
        <p:txBody>
          <a:bodyPr wrap="none" rtlCol="0">
            <a:spAutoFit/>
          </a:bodyPr>
          <a:lstStyle/>
          <a:p>
            <a:r>
              <a:rPr lang="en" altLang="ja-JP" b="0" i="0">
                <a:effectLst/>
                <a:latin typeface="YakuHanJPs"/>
                <a:hlinkClick r:id="rId2"/>
              </a:rPr>
              <a:t>AGC 013 A - Sorted Arrays</a:t>
            </a:r>
            <a:endParaRPr kumimoji="1" lang="ja-JP" altLang="en-US"/>
          </a:p>
        </p:txBody>
      </p:sp>
      <p:sp>
        <p:nvSpPr>
          <p:cNvPr id="8" name="テキスト ボックス 7">
            <a:extLst>
              <a:ext uri="{FF2B5EF4-FFF2-40B4-BE49-F238E27FC236}">
                <a16:creationId xmlns:a16="http://schemas.microsoft.com/office/drawing/2014/main" id="{09259432-78B2-368A-C918-520DEE3398F5}"/>
              </a:ext>
            </a:extLst>
          </p:cNvPr>
          <p:cNvSpPr txBox="1"/>
          <p:nvPr/>
        </p:nvSpPr>
        <p:spPr>
          <a:xfrm>
            <a:off x="4306957" y="2464904"/>
            <a:ext cx="3595856" cy="369332"/>
          </a:xfrm>
          <a:prstGeom prst="rect">
            <a:avLst/>
          </a:prstGeom>
          <a:noFill/>
        </p:spPr>
        <p:txBody>
          <a:bodyPr wrap="none" rtlCol="0">
            <a:spAutoFit/>
          </a:bodyPr>
          <a:lstStyle/>
          <a:p>
            <a:r>
              <a:rPr kumimoji="1" lang="en-US" altLang="ja-JP"/>
              <a:t>(</a:t>
            </a:r>
            <a:r>
              <a:rPr lang="ja-JP" altLang="en-US"/>
              <a:t>端から貪欲に試してみましょう</a:t>
            </a:r>
            <a:r>
              <a:rPr kumimoji="1" lang="en-US" altLang="ja-JP"/>
              <a:t>)</a:t>
            </a:r>
            <a:endParaRPr kumimoji="1" lang="ja-JP" altLang="en-US"/>
          </a:p>
        </p:txBody>
      </p:sp>
      <p:sp>
        <p:nvSpPr>
          <p:cNvPr id="10" name="テキスト ボックス 9">
            <a:extLst>
              <a:ext uri="{FF2B5EF4-FFF2-40B4-BE49-F238E27FC236}">
                <a16:creationId xmlns:a16="http://schemas.microsoft.com/office/drawing/2014/main" id="{6704F5ED-A421-7A55-DEB2-825E646629B8}"/>
              </a:ext>
            </a:extLst>
          </p:cNvPr>
          <p:cNvSpPr txBox="1"/>
          <p:nvPr/>
        </p:nvSpPr>
        <p:spPr>
          <a:xfrm>
            <a:off x="1152939" y="3212151"/>
            <a:ext cx="2332383" cy="369332"/>
          </a:xfrm>
          <a:prstGeom prst="rect">
            <a:avLst/>
          </a:prstGeom>
          <a:noFill/>
        </p:spPr>
        <p:txBody>
          <a:bodyPr wrap="square">
            <a:spAutoFit/>
          </a:bodyPr>
          <a:lstStyle/>
          <a:p>
            <a:r>
              <a:rPr lang="en" altLang="ja-JP" b="0" i="0" u="none" strike="noStrike">
                <a:effectLst/>
                <a:latin typeface="YakuHanJPs"/>
                <a:hlinkClick r:id="rId3"/>
              </a:rPr>
              <a:t>ABC 072 C - Together</a:t>
            </a:r>
            <a:endParaRPr lang="ja-JP" altLang="en-US"/>
          </a:p>
        </p:txBody>
      </p:sp>
      <p:sp>
        <p:nvSpPr>
          <p:cNvPr id="11" name="テキスト ボックス 10">
            <a:extLst>
              <a:ext uri="{FF2B5EF4-FFF2-40B4-BE49-F238E27FC236}">
                <a16:creationId xmlns:a16="http://schemas.microsoft.com/office/drawing/2014/main" id="{D7E09F5D-33B0-BB94-FD88-BB2E1CBBA2EF}"/>
              </a:ext>
            </a:extLst>
          </p:cNvPr>
          <p:cNvSpPr txBox="1"/>
          <p:nvPr/>
        </p:nvSpPr>
        <p:spPr>
          <a:xfrm>
            <a:off x="4426226" y="3180522"/>
            <a:ext cx="3283271" cy="369332"/>
          </a:xfrm>
          <a:prstGeom prst="rect">
            <a:avLst/>
          </a:prstGeom>
          <a:noFill/>
        </p:spPr>
        <p:txBody>
          <a:bodyPr wrap="none" rtlCol="0">
            <a:spAutoFit/>
          </a:bodyPr>
          <a:lstStyle/>
          <a:p>
            <a:r>
              <a:rPr kumimoji="1" lang="en-US" altLang="ja-JP"/>
              <a:t>(X</a:t>
            </a:r>
            <a:r>
              <a:rPr kumimoji="1" lang="ja-JP" altLang="en-US"/>
              <a:t>の候補を調べてみましょう</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0F34EFEE-BBBC-334C-6395-835598CEFF58}"/>
              </a:ext>
            </a:extLst>
          </p:cNvPr>
          <p:cNvSpPr txBox="1"/>
          <p:nvPr/>
        </p:nvSpPr>
        <p:spPr>
          <a:xfrm>
            <a:off x="1152939" y="3941886"/>
            <a:ext cx="2332383" cy="369332"/>
          </a:xfrm>
          <a:prstGeom prst="rect">
            <a:avLst/>
          </a:prstGeom>
          <a:noFill/>
        </p:spPr>
        <p:txBody>
          <a:bodyPr wrap="square">
            <a:spAutoFit/>
          </a:bodyPr>
          <a:lstStyle/>
          <a:p>
            <a:r>
              <a:rPr lang="en" altLang="ja-JP" b="0" i="0" u="none" strike="noStrike">
                <a:effectLst/>
                <a:latin typeface="YakuHanJPs"/>
                <a:hlinkClick r:id="rId4"/>
              </a:rPr>
              <a:t>ABC 059 C - Sequence</a:t>
            </a:r>
            <a:endParaRPr lang="ja-JP" altLang="en-US"/>
          </a:p>
        </p:txBody>
      </p:sp>
      <p:sp>
        <p:nvSpPr>
          <p:cNvPr id="14" name="テキスト ボックス 13">
            <a:extLst>
              <a:ext uri="{FF2B5EF4-FFF2-40B4-BE49-F238E27FC236}">
                <a16:creationId xmlns:a16="http://schemas.microsoft.com/office/drawing/2014/main" id="{A6A1C01B-6B63-59EB-3C18-6E23B2BDA1E2}"/>
              </a:ext>
            </a:extLst>
          </p:cNvPr>
          <p:cNvSpPr txBox="1"/>
          <p:nvPr/>
        </p:nvSpPr>
        <p:spPr>
          <a:xfrm>
            <a:off x="4411158" y="3896140"/>
            <a:ext cx="6596678" cy="369332"/>
          </a:xfrm>
          <a:prstGeom prst="rect">
            <a:avLst/>
          </a:prstGeom>
          <a:noFill/>
        </p:spPr>
        <p:txBody>
          <a:bodyPr wrap="none" rtlCol="0">
            <a:spAutoFit/>
          </a:bodyPr>
          <a:lstStyle/>
          <a:p>
            <a:r>
              <a:rPr kumimoji="1" lang="en-US" altLang="ja-JP"/>
              <a:t>(</a:t>
            </a:r>
            <a:r>
              <a:rPr lang="ja-JP" altLang="en-US"/>
              <a:t>偶奇偶奇とするか奇偶奇偶とするかを考えます。難しいです</a:t>
            </a:r>
            <a:r>
              <a:rPr kumimoji="1" lang="en-US" altLang="ja-JP"/>
              <a:t>)</a:t>
            </a:r>
            <a:endParaRPr kumimoji="1" lang="ja-JP" altLang="en-US"/>
          </a:p>
        </p:txBody>
      </p:sp>
    </p:spTree>
    <p:extLst>
      <p:ext uri="{BB962C8B-B14F-4D97-AF65-F5344CB8AC3E}">
        <p14:creationId xmlns:p14="http://schemas.microsoft.com/office/powerpoint/2010/main" val="1135827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solidFill>
                  <a:schemeClr val="bg1"/>
                </a:solidFill>
              </a:rPr>
              <a:t>11. ABC086C - Traveling</a:t>
            </a:r>
            <a:endParaRPr kumimoji="1" lang="ja-JP" altLang="en-US" sz="4000" b="1">
              <a:solidFill>
                <a:schemeClr val="bg1"/>
              </a:solidFill>
            </a:endParaRPr>
          </a:p>
        </p:txBody>
      </p:sp>
    </p:spTree>
    <p:extLst>
      <p:ext uri="{BB962C8B-B14F-4D97-AF65-F5344CB8AC3E}">
        <p14:creationId xmlns:p14="http://schemas.microsoft.com/office/powerpoint/2010/main" val="175911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4000" b="1">
                <a:solidFill>
                  <a:schemeClr val="bg1"/>
                </a:solidFill>
              </a:rPr>
              <a:t>類題など</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1.4</a:t>
            </a:r>
            <a:endParaRPr kumimoji="1" lang="ja-JP" altLang="en-US" sz="3200" b="1"/>
          </a:p>
        </p:txBody>
      </p:sp>
      <p:sp>
        <p:nvSpPr>
          <p:cNvPr id="2" name="テキスト ボックス 1">
            <a:extLst>
              <a:ext uri="{FF2B5EF4-FFF2-40B4-BE49-F238E27FC236}">
                <a16:creationId xmlns:a16="http://schemas.microsoft.com/office/drawing/2014/main" id="{953B2A19-254F-AA7E-225F-5F8A8FE117A1}"/>
              </a:ext>
            </a:extLst>
          </p:cNvPr>
          <p:cNvSpPr txBox="1"/>
          <p:nvPr/>
        </p:nvSpPr>
        <p:spPr>
          <a:xfrm>
            <a:off x="592140" y="1827033"/>
            <a:ext cx="2143536" cy="584775"/>
          </a:xfrm>
          <a:prstGeom prst="rect">
            <a:avLst/>
          </a:prstGeom>
          <a:noFill/>
        </p:spPr>
        <p:txBody>
          <a:bodyPr wrap="none" rtlCol="0">
            <a:spAutoFit/>
          </a:bodyPr>
          <a:lstStyle/>
          <a:p>
            <a:r>
              <a:rPr kumimoji="1" lang="ja-JP" altLang="en-US" sz="3200"/>
              <a:t>類題</a:t>
            </a:r>
            <a:r>
              <a:rPr kumimoji="1" lang="en-US" altLang="ja-JP" sz="3200"/>
              <a:t>...</a:t>
            </a:r>
            <a:r>
              <a:rPr kumimoji="1" lang="ja-JP" altLang="en-US" sz="3200"/>
              <a:t>なし</a:t>
            </a:r>
          </a:p>
        </p:txBody>
      </p:sp>
      <p:sp>
        <p:nvSpPr>
          <p:cNvPr id="7" name="テキスト ボックス 6">
            <a:extLst>
              <a:ext uri="{FF2B5EF4-FFF2-40B4-BE49-F238E27FC236}">
                <a16:creationId xmlns:a16="http://schemas.microsoft.com/office/drawing/2014/main" id="{4B805852-CE01-E870-386A-0B64A8380C04}"/>
              </a:ext>
            </a:extLst>
          </p:cNvPr>
          <p:cNvSpPr txBox="1"/>
          <p:nvPr/>
        </p:nvSpPr>
        <p:spPr>
          <a:xfrm>
            <a:off x="592140" y="3136612"/>
            <a:ext cx="7981672" cy="584775"/>
          </a:xfrm>
          <a:prstGeom prst="rect">
            <a:avLst/>
          </a:prstGeom>
          <a:noFill/>
        </p:spPr>
        <p:txBody>
          <a:bodyPr wrap="none" rtlCol="0">
            <a:spAutoFit/>
          </a:bodyPr>
          <a:lstStyle/>
          <a:p>
            <a:r>
              <a:rPr kumimoji="1" lang="ja-JP" altLang="en-US" sz="3200"/>
              <a:t>入出力に不安がある人は下をやってみよう</a:t>
            </a:r>
          </a:p>
        </p:txBody>
      </p:sp>
      <p:sp>
        <p:nvSpPr>
          <p:cNvPr id="3" name="テキスト ボックス 2">
            <a:extLst>
              <a:ext uri="{FF2B5EF4-FFF2-40B4-BE49-F238E27FC236}">
                <a16:creationId xmlns:a16="http://schemas.microsoft.com/office/drawing/2014/main" id="{4FAA4097-C3D1-C2DE-EE9A-B000E6CB51A8}"/>
              </a:ext>
            </a:extLst>
          </p:cNvPr>
          <p:cNvSpPr txBox="1"/>
          <p:nvPr/>
        </p:nvSpPr>
        <p:spPr>
          <a:xfrm>
            <a:off x="954637" y="4059212"/>
            <a:ext cx="675185" cy="369332"/>
          </a:xfrm>
          <a:prstGeom prst="rect">
            <a:avLst/>
          </a:prstGeom>
          <a:noFill/>
        </p:spPr>
        <p:txBody>
          <a:bodyPr wrap="none" rtlCol="0">
            <a:spAutoFit/>
          </a:bodyPr>
          <a:lstStyle/>
          <a:p>
            <a:r>
              <a:rPr kumimoji="1" lang="en-US" altLang="ja-JP"/>
              <a:t>C++</a:t>
            </a:r>
            <a:endParaRPr kumimoji="1" lang="ja-JP" altLang="en-US"/>
          </a:p>
        </p:txBody>
      </p:sp>
      <p:sp>
        <p:nvSpPr>
          <p:cNvPr id="6" name="テキスト ボックス 5">
            <a:extLst>
              <a:ext uri="{FF2B5EF4-FFF2-40B4-BE49-F238E27FC236}">
                <a16:creationId xmlns:a16="http://schemas.microsoft.com/office/drawing/2014/main" id="{C313EC73-C926-1701-F846-7B860C8CF04F}"/>
              </a:ext>
            </a:extLst>
          </p:cNvPr>
          <p:cNvSpPr txBox="1"/>
          <p:nvPr/>
        </p:nvSpPr>
        <p:spPr>
          <a:xfrm>
            <a:off x="2432534" y="4064023"/>
            <a:ext cx="5673348" cy="369332"/>
          </a:xfrm>
          <a:prstGeom prst="rect">
            <a:avLst/>
          </a:prstGeom>
          <a:noFill/>
        </p:spPr>
        <p:txBody>
          <a:bodyPr wrap="none" rtlCol="0">
            <a:spAutoFit/>
          </a:bodyPr>
          <a:lstStyle/>
          <a:p>
            <a:r>
              <a:rPr kumimoji="1" lang="en" altLang="ja-JP">
                <a:hlinkClick r:id="rId2"/>
              </a:rPr>
              <a:t>https://atcoder.jp/contests/APG4b/tasks/APG4b_f</a:t>
            </a:r>
            <a:endParaRPr kumimoji="1" lang="ja-JP" altLang="en-US"/>
          </a:p>
        </p:txBody>
      </p:sp>
      <p:sp>
        <p:nvSpPr>
          <p:cNvPr id="8" name="テキスト ボックス 7">
            <a:extLst>
              <a:ext uri="{FF2B5EF4-FFF2-40B4-BE49-F238E27FC236}">
                <a16:creationId xmlns:a16="http://schemas.microsoft.com/office/drawing/2014/main" id="{0551E8FA-B77E-1595-BA38-D93BDDD910D4}"/>
              </a:ext>
            </a:extLst>
          </p:cNvPr>
          <p:cNvSpPr txBox="1"/>
          <p:nvPr/>
        </p:nvSpPr>
        <p:spPr>
          <a:xfrm>
            <a:off x="930481" y="4792873"/>
            <a:ext cx="931665" cy="369332"/>
          </a:xfrm>
          <a:prstGeom prst="rect">
            <a:avLst/>
          </a:prstGeom>
          <a:noFill/>
        </p:spPr>
        <p:txBody>
          <a:bodyPr wrap="square" rtlCol="0">
            <a:spAutoFit/>
          </a:bodyPr>
          <a:lstStyle/>
          <a:p>
            <a:r>
              <a:rPr kumimoji="1" lang="en-US" altLang="ja-JP"/>
              <a:t>Python</a:t>
            </a:r>
            <a:endParaRPr kumimoji="1" lang="ja-JP" altLang="en-US"/>
          </a:p>
        </p:txBody>
      </p:sp>
      <p:sp>
        <p:nvSpPr>
          <p:cNvPr id="9" name="テキスト ボックス 8">
            <a:extLst>
              <a:ext uri="{FF2B5EF4-FFF2-40B4-BE49-F238E27FC236}">
                <a16:creationId xmlns:a16="http://schemas.microsoft.com/office/drawing/2014/main" id="{A36CEB7D-92D5-D46D-F4FB-91DD3D9C428A}"/>
              </a:ext>
            </a:extLst>
          </p:cNvPr>
          <p:cNvSpPr txBox="1"/>
          <p:nvPr/>
        </p:nvSpPr>
        <p:spPr>
          <a:xfrm>
            <a:off x="2432534" y="4827351"/>
            <a:ext cx="4065537" cy="369332"/>
          </a:xfrm>
          <a:prstGeom prst="rect">
            <a:avLst/>
          </a:prstGeom>
          <a:noFill/>
        </p:spPr>
        <p:txBody>
          <a:bodyPr wrap="none" rtlCol="0">
            <a:spAutoFit/>
          </a:bodyPr>
          <a:lstStyle/>
          <a:p>
            <a:r>
              <a:rPr kumimoji="1" lang="en" altLang="ja-JP">
                <a:hlinkClick r:id="rId3"/>
              </a:rPr>
              <a:t>https://algo-method.com/courses/2</a:t>
            </a:r>
            <a:endParaRPr kumimoji="1" lang="ja-JP" altLang="en-US"/>
          </a:p>
        </p:txBody>
      </p:sp>
    </p:spTree>
    <p:extLst>
      <p:ext uri="{BB962C8B-B14F-4D97-AF65-F5344CB8AC3E}">
        <p14:creationId xmlns:p14="http://schemas.microsoft.com/office/powerpoint/2010/main" val="4485137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11</a:t>
            </a:r>
            <a:endParaRPr kumimoji="1" lang="ja-JP" altLang="en-US" sz="3200" b="1"/>
          </a:p>
        </p:txBody>
      </p:sp>
      <p:sp>
        <p:nvSpPr>
          <p:cNvPr id="2" name="テキスト ボックス 1">
            <a:extLst>
              <a:ext uri="{FF2B5EF4-FFF2-40B4-BE49-F238E27FC236}">
                <a16:creationId xmlns:a16="http://schemas.microsoft.com/office/drawing/2014/main" id="{0AC9D166-302E-D913-AC95-3ED491660AA6}"/>
              </a:ext>
            </a:extLst>
          </p:cNvPr>
          <p:cNvSpPr txBox="1"/>
          <p:nvPr/>
        </p:nvSpPr>
        <p:spPr>
          <a:xfrm>
            <a:off x="698157" y="1836356"/>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0141C8AB-80E2-4604-6CF7-C1FE4A2A3642}"/>
              </a:ext>
            </a:extLst>
          </p:cNvPr>
          <p:cNvSpPr txBox="1"/>
          <p:nvPr/>
        </p:nvSpPr>
        <p:spPr>
          <a:xfrm>
            <a:off x="457059" y="3512799"/>
            <a:ext cx="11572399" cy="461665"/>
          </a:xfrm>
          <a:prstGeom prst="rect">
            <a:avLst/>
          </a:prstGeom>
          <a:noFill/>
        </p:spPr>
        <p:txBody>
          <a:bodyPr wrap="none" rtlCol="0">
            <a:spAutoFit/>
          </a:bodyPr>
          <a:lstStyle/>
          <a:p>
            <a:r>
              <a:rPr kumimoji="1" lang="ja-JP" altLang="en-US" sz="2400"/>
              <a:t>・</a:t>
            </a:r>
            <a:r>
              <a:rPr kumimoji="1" lang="ja-JP" altLang="en-US" sz="2400">
                <a:highlight>
                  <a:srgbClr val="FFFF00"/>
                </a:highlight>
              </a:rPr>
              <a:t>時間内に次の目的地にたどり着けるか</a:t>
            </a:r>
            <a:r>
              <a:rPr kumimoji="1" lang="ja-JP" altLang="en-US" sz="2400"/>
              <a:t>＆</a:t>
            </a:r>
            <a:r>
              <a:rPr kumimoji="1" lang="ja-JP" altLang="en-US" sz="2400">
                <a:highlight>
                  <a:srgbClr val="00FF00"/>
                </a:highlight>
              </a:rPr>
              <a:t>ちょうど次の目的地にいられるか</a:t>
            </a:r>
            <a:r>
              <a:rPr kumimoji="1" lang="ja-JP" altLang="en-US" sz="2400"/>
              <a:t>を判定</a:t>
            </a:r>
          </a:p>
        </p:txBody>
      </p:sp>
    </p:spTree>
    <p:extLst>
      <p:ext uri="{BB962C8B-B14F-4D97-AF65-F5344CB8AC3E}">
        <p14:creationId xmlns:p14="http://schemas.microsoft.com/office/powerpoint/2010/main" val="39300941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11.1</a:t>
            </a:r>
            <a:endParaRPr kumimoji="1" lang="ja-JP" altLang="en-US" sz="3200" b="1"/>
          </a:p>
        </p:txBody>
      </p:sp>
      <p:sp>
        <p:nvSpPr>
          <p:cNvPr id="2" name="テキスト ボックス 1">
            <a:extLst>
              <a:ext uri="{FF2B5EF4-FFF2-40B4-BE49-F238E27FC236}">
                <a16:creationId xmlns:a16="http://schemas.microsoft.com/office/drawing/2014/main" id="{BAF97DFB-E133-D7EC-4EEA-7802DFC92EC9}"/>
              </a:ext>
            </a:extLst>
          </p:cNvPr>
          <p:cNvSpPr txBox="1"/>
          <p:nvPr/>
        </p:nvSpPr>
        <p:spPr>
          <a:xfrm>
            <a:off x="505256" y="1809135"/>
            <a:ext cx="6288901" cy="523220"/>
          </a:xfrm>
          <a:prstGeom prst="rect">
            <a:avLst/>
          </a:prstGeom>
          <a:noFill/>
        </p:spPr>
        <p:txBody>
          <a:bodyPr wrap="none" rtlCol="0">
            <a:spAutoFit/>
          </a:bodyPr>
          <a:lstStyle/>
          <a:p>
            <a:r>
              <a:rPr kumimoji="1" lang="ja-JP" altLang="en-US" sz="2800">
                <a:highlight>
                  <a:srgbClr val="FFFF00"/>
                </a:highlight>
              </a:rPr>
              <a:t>時間内に次の目的地にたどり着けるか</a:t>
            </a:r>
            <a:endParaRPr kumimoji="1" lang="ja-JP" altLang="en-US" sz="2800"/>
          </a:p>
        </p:txBody>
      </p:sp>
      <p:sp>
        <p:nvSpPr>
          <p:cNvPr id="3" name="テキスト ボックス 2">
            <a:extLst>
              <a:ext uri="{FF2B5EF4-FFF2-40B4-BE49-F238E27FC236}">
                <a16:creationId xmlns:a16="http://schemas.microsoft.com/office/drawing/2014/main" id="{B6A21AC5-F8C6-6EC4-9E6E-E19162AD2E46}"/>
              </a:ext>
            </a:extLst>
          </p:cNvPr>
          <p:cNvSpPr txBox="1"/>
          <p:nvPr/>
        </p:nvSpPr>
        <p:spPr>
          <a:xfrm>
            <a:off x="963561" y="2871019"/>
            <a:ext cx="6032421" cy="400110"/>
          </a:xfrm>
          <a:prstGeom prst="rect">
            <a:avLst/>
          </a:prstGeom>
          <a:noFill/>
        </p:spPr>
        <p:txBody>
          <a:bodyPr wrap="none" rtlCol="0">
            <a:spAutoFit/>
          </a:bodyPr>
          <a:lstStyle/>
          <a:p>
            <a:r>
              <a:rPr lang="ja-JP" altLang="en-US" sz="2000"/>
              <a:t>・</a:t>
            </a:r>
            <a:r>
              <a:rPr lang="en-US" altLang="ja-JP" sz="2000"/>
              <a:t>1</a:t>
            </a:r>
            <a:r>
              <a:rPr lang="ja-JP" altLang="en-US" sz="2000"/>
              <a:t>秒で</a:t>
            </a:r>
            <a:r>
              <a:rPr lang="en-US" altLang="ja-JP" sz="2000"/>
              <a:t>x</a:t>
            </a:r>
            <a:r>
              <a:rPr lang="ja-JP" altLang="en-US" sz="2000"/>
              <a:t>軸方向に</a:t>
            </a:r>
            <a:r>
              <a:rPr lang="en-US" altLang="ja-JP" sz="2000"/>
              <a:t> 1 </a:t>
            </a:r>
            <a:r>
              <a:rPr lang="ja-JP" altLang="en-US" sz="2000"/>
              <a:t>または</a:t>
            </a:r>
            <a:r>
              <a:rPr lang="en-US" altLang="ja-JP" sz="2000"/>
              <a:t>y</a:t>
            </a:r>
            <a:r>
              <a:rPr lang="ja-JP" altLang="en-US" sz="2000"/>
              <a:t>軸方向に</a:t>
            </a:r>
            <a:r>
              <a:rPr lang="en-US" altLang="ja-JP" sz="2000"/>
              <a:t> 1 </a:t>
            </a:r>
            <a:r>
              <a:rPr lang="ja-JP" altLang="en-US" sz="2000"/>
              <a:t>移動できる</a:t>
            </a:r>
            <a:endParaRPr kumimoji="1" lang="en-US" altLang="ja-JP" sz="2000"/>
          </a:p>
        </p:txBody>
      </p:sp>
      <p:pic>
        <p:nvPicPr>
          <p:cNvPr id="19" name="図 18" descr="ダイアグラム&#10;&#10;自動的に生成された説明">
            <a:extLst>
              <a:ext uri="{FF2B5EF4-FFF2-40B4-BE49-F238E27FC236}">
                <a16:creationId xmlns:a16="http://schemas.microsoft.com/office/drawing/2014/main" id="{BA836DAE-E57C-101F-C89A-7E0121D04C7D}"/>
              </a:ext>
            </a:extLst>
          </p:cNvPr>
          <p:cNvPicPr>
            <a:picLocks noChangeAspect="1"/>
          </p:cNvPicPr>
          <p:nvPr/>
        </p:nvPicPr>
        <p:blipFill>
          <a:blip r:embed="rId2"/>
          <a:stretch>
            <a:fillRect/>
          </a:stretch>
        </p:blipFill>
        <p:spPr>
          <a:xfrm>
            <a:off x="8577891" y="4052301"/>
            <a:ext cx="2650548" cy="2327522"/>
          </a:xfrm>
          <a:prstGeom prst="rect">
            <a:avLst/>
          </a:prstGeom>
        </p:spPr>
      </p:pic>
      <p:pic>
        <p:nvPicPr>
          <p:cNvPr id="21" name="図 20" descr="ダイアグラム が含まれている画像&#10;&#10;自動的に生成された説明">
            <a:extLst>
              <a:ext uri="{FF2B5EF4-FFF2-40B4-BE49-F238E27FC236}">
                <a16:creationId xmlns:a16="http://schemas.microsoft.com/office/drawing/2014/main" id="{485D7D0F-7A17-3ADB-0C27-49AF763EB620}"/>
              </a:ext>
            </a:extLst>
          </p:cNvPr>
          <p:cNvPicPr>
            <a:picLocks noChangeAspect="1"/>
          </p:cNvPicPr>
          <p:nvPr/>
        </p:nvPicPr>
        <p:blipFill>
          <a:blip r:embed="rId3"/>
          <a:stretch>
            <a:fillRect/>
          </a:stretch>
        </p:blipFill>
        <p:spPr>
          <a:xfrm>
            <a:off x="8586131" y="1472600"/>
            <a:ext cx="2642308" cy="2328570"/>
          </a:xfrm>
          <a:prstGeom prst="rect">
            <a:avLst/>
          </a:prstGeom>
        </p:spPr>
      </p:pic>
      <p:sp>
        <p:nvSpPr>
          <p:cNvPr id="23" name="テキスト ボックス 22">
            <a:extLst>
              <a:ext uri="{FF2B5EF4-FFF2-40B4-BE49-F238E27FC236}">
                <a16:creationId xmlns:a16="http://schemas.microsoft.com/office/drawing/2014/main" id="{61708888-36BF-0A25-585F-9DA09FF8809F}"/>
              </a:ext>
            </a:extLst>
          </p:cNvPr>
          <p:cNvSpPr txBox="1"/>
          <p:nvPr/>
        </p:nvSpPr>
        <p:spPr>
          <a:xfrm>
            <a:off x="1164478" y="4398206"/>
            <a:ext cx="1348446" cy="369332"/>
          </a:xfrm>
          <a:prstGeom prst="rect">
            <a:avLst/>
          </a:prstGeom>
          <a:noFill/>
        </p:spPr>
        <p:txBody>
          <a:bodyPr wrap="none" rtlCol="0">
            <a:spAutoFit/>
          </a:bodyPr>
          <a:lstStyle/>
          <a:p>
            <a:r>
              <a:rPr kumimoji="1" lang="en-US" altLang="ja-JP"/>
              <a:t>dt = t</a:t>
            </a:r>
            <a:r>
              <a:rPr kumimoji="1" lang="en-US" altLang="ja-JP" baseline="-25000"/>
              <a:t>i+1 </a:t>
            </a:r>
            <a:r>
              <a:rPr kumimoji="1" lang="en-US" altLang="ja-JP"/>
              <a:t>- t</a:t>
            </a:r>
            <a:r>
              <a:rPr kumimoji="1" lang="en-US" altLang="ja-JP" baseline="-25000"/>
              <a:t>i</a:t>
            </a:r>
            <a:endParaRPr kumimoji="1" lang="ja-JP" altLang="en-US"/>
          </a:p>
        </p:txBody>
      </p:sp>
      <p:sp>
        <p:nvSpPr>
          <p:cNvPr id="24" name="テキスト ボックス 23">
            <a:extLst>
              <a:ext uri="{FF2B5EF4-FFF2-40B4-BE49-F238E27FC236}">
                <a16:creationId xmlns:a16="http://schemas.microsoft.com/office/drawing/2014/main" id="{A61B953A-52C3-CE3E-DB97-EC87145CA838}"/>
              </a:ext>
            </a:extLst>
          </p:cNvPr>
          <p:cNvSpPr txBox="1"/>
          <p:nvPr/>
        </p:nvSpPr>
        <p:spPr>
          <a:xfrm>
            <a:off x="1164478" y="4814019"/>
            <a:ext cx="3719288" cy="369332"/>
          </a:xfrm>
          <a:prstGeom prst="rect">
            <a:avLst/>
          </a:prstGeom>
          <a:noFill/>
        </p:spPr>
        <p:txBody>
          <a:bodyPr wrap="none" rtlCol="0">
            <a:spAutoFit/>
          </a:bodyPr>
          <a:lstStyle/>
          <a:p>
            <a:r>
              <a:rPr kumimoji="1" lang="en-US" altLang="ja-JP"/>
              <a:t>dist = abs(</a:t>
            </a:r>
            <a:r>
              <a:rPr lang="en-US" altLang="ja-JP"/>
              <a:t>x</a:t>
            </a:r>
            <a:r>
              <a:rPr kumimoji="1" lang="en-US" altLang="ja-JP" baseline="-25000"/>
              <a:t>i+1 </a:t>
            </a:r>
            <a:r>
              <a:rPr kumimoji="1" lang="en-US" altLang="ja-JP"/>
              <a:t>- x</a:t>
            </a:r>
            <a:r>
              <a:rPr kumimoji="1" lang="en-US" altLang="ja-JP" baseline="-25000"/>
              <a:t>i</a:t>
            </a:r>
            <a:r>
              <a:rPr kumimoji="1" lang="en-US" altLang="ja-JP"/>
              <a:t>) + abs(</a:t>
            </a:r>
            <a:r>
              <a:rPr lang="en-US" altLang="ja-JP"/>
              <a:t>y</a:t>
            </a:r>
            <a:r>
              <a:rPr kumimoji="1" lang="en-US" altLang="ja-JP" baseline="-25000"/>
              <a:t>i+1 </a:t>
            </a:r>
            <a:r>
              <a:rPr kumimoji="1" lang="en-US" altLang="ja-JP"/>
              <a:t>- y</a:t>
            </a:r>
            <a:r>
              <a:rPr kumimoji="1" lang="en-US" altLang="ja-JP" baseline="-25000"/>
              <a:t>i</a:t>
            </a:r>
            <a:r>
              <a:rPr kumimoji="1" lang="en-US" altLang="ja-JP"/>
              <a:t>)</a:t>
            </a:r>
            <a:endParaRPr kumimoji="1" lang="ja-JP" altLang="en-US"/>
          </a:p>
        </p:txBody>
      </p:sp>
      <p:sp>
        <p:nvSpPr>
          <p:cNvPr id="25" name="テキスト ボックス 24">
            <a:extLst>
              <a:ext uri="{FF2B5EF4-FFF2-40B4-BE49-F238E27FC236}">
                <a16:creationId xmlns:a16="http://schemas.microsoft.com/office/drawing/2014/main" id="{80D6A995-88AD-80AC-B6AD-581B7DA2CCF6}"/>
              </a:ext>
            </a:extLst>
          </p:cNvPr>
          <p:cNvSpPr txBox="1"/>
          <p:nvPr/>
        </p:nvSpPr>
        <p:spPr>
          <a:xfrm>
            <a:off x="989653" y="3582597"/>
            <a:ext cx="4576894" cy="400110"/>
          </a:xfrm>
          <a:prstGeom prst="rect">
            <a:avLst/>
          </a:prstGeom>
          <a:noFill/>
        </p:spPr>
        <p:txBody>
          <a:bodyPr wrap="none" rtlCol="0">
            <a:spAutoFit/>
          </a:bodyPr>
          <a:lstStyle/>
          <a:p>
            <a:r>
              <a:rPr kumimoji="1" lang="ja-JP" altLang="en-US" sz="2000"/>
              <a:t>・</a:t>
            </a:r>
            <a:r>
              <a:rPr lang="en-US" altLang="ja-JP" sz="2000"/>
              <a:t>T</a:t>
            </a:r>
            <a:r>
              <a:rPr kumimoji="1" lang="en-US" altLang="ja-JP" sz="2000"/>
              <a:t> </a:t>
            </a:r>
            <a:r>
              <a:rPr kumimoji="1" lang="ja-JP" altLang="en-US" sz="2000"/>
              <a:t>秒で最大で</a:t>
            </a:r>
            <a:r>
              <a:rPr lang="ja-JP" altLang="en-US" sz="2000"/>
              <a:t>距離</a:t>
            </a:r>
            <a:r>
              <a:rPr lang="en-US" altLang="ja-JP" sz="2000"/>
              <a:t> T </a:t>
            </a:r>
            <a:r>
              <a:rPr kumimoji="1" lang="ja-JP" altLang="en-US" sz="2000"/>
              <a:t>だけ移動できる</a:t>
            </a:r>
          </a:p>
        </p:txBody>
      </p:sp>
      <p:sp>
        <p:nvSpPr>
          <p:cNvPr id="27" name="テキスト ボックス 26">
            <a:extLst>
              <a:ext uri="{FF2B5EF4-FFF2-40B4-BE49-F238E27FC236}">
                <a16:creationId xmlns:a16="http://schemas.microsoft.com/office/drawing/2014/main" id="{274B1237-C259-A851-C74C-9964454B7EC2}"/>
              </a:ext>
            </a:extLst>
          </p:cNvPr>
          <p:cNvSpPr txBox="1"/>
          <p:nvPr/>
        </p:nvSpPr>
        <p:spPr>
          <a:xfrm>
            <a:off x="5012549" y="4582872"/>
            <a:ext cx="1107996" cy="369332"/>
          </a:xfrm>
          <a:prstGeom prst="rect">
            <a:avLst/>
          </a:prstGeom>
          <a:noFill/>
        </p:spPr>
        <p:txBody>
          <a:bodyPr wrap="none" rtlCol="0">
            <a:spAutoFit/>
          </a:bodyPr>
          <a:lstStyle/>
          <a:p>
            <a:r>
              <a:rPr kumimoji="1" lang="ja-JP" altLang="en-US"/>
              <a:t>とすると</a:t>
            </a:r>
          </a:p>
        </p:txBody>
      </p:sp>
      <p:sp>
        <p:nvSpPr>
          <p:cNvPr id="28" name="テキスト ボックス 27">
            <a:extLst>
              <a:ext uri="{FF2B5EF4-FFF2-40B4-BE49-F238E27FC236}">
                <a16:creationId xmlns:a16="http://schemas.microsoft.com/office/drawing/2014/main" id="{37522274-0DF8-D545-B78D-3296637A2A50}"/>
              </a:ext>
            </a:extLst>
          </p:cNvPr>
          <p:cNvSpPr txBox="1"/>
          <p:nvPr/>
        </p:nvSpPr>
        <p:spPr>
          <a:xfrm>
            <a:off x="963561" y="5552369"/>
            <a:ext cx="5261377" cy="461665"/>
          </a:xfrm>
          <a:prstGeom prst="rect">
            <a:avLst/>
          </a:prstGeom>
          <a:noFill/>
        </p:spPr>
        <p:txBody>
          <a:bodyPr wrap="none" rtlCol="0">
            <a:spAutoFit/>
          </a:bodyPr>
          <a:lstStyle/>
          <a:p>
            <a:r>
              <a:rPr kumimoji="1" lang="en-US" altLang="ja-JP" sz="2400">
                <a:highlight>
                  <a:srgbClr val="FFFF00"/>
                </a:highlight>
              </a:rPr>
              <a:t>dist </a:t>
            </a:r>
            <a:r>
              <a:rPr kumimoji="1" lang="ja-JP" altLang="en-US" sz="2400">
                <a:highlight>
                  <a:srgbClr val="FFFF00"/>
                </a:highlight>
              </a:rPr>
              <a:t>≦</a:t>
            </a:r>
            <a:r>
              <a:rPr kumimoji="1" lang="en-US" altLang="ja-JP" sz="2400">
                <a:highlight>
                  <a:srgbClr val="FFFF00"/>
                </a:highlight>
              </a:rPr>
              <a:t> dt </a:t>
            </a:r>
            <a:r>
              <a:rPr kumimoji="1" lang="ja-JP" altLang="en-US" sz="2400"/>
              <a:t>なら目的地にたどり着ける</a:t>
            </a:r>
          </a:p>
        </p:txBody>
      </p:sp>
    </p:spTree>
    <p:extLst>
      <p:ext uri="{BB962C8B-B14F-4D97-AF65-F5344CB8AC3E}">
        <p14:creationId xmlns:p14="http://schemas.microsoft.com/office/powerpoint/2010/main" val="36861277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11.2</a:t>
            </a:r>
            <a:endParaRPr kumimoji="1" lang="ja-JP" altLang="en-US" sz="3200" b="1"/>
          </a:p>
        </p:txBody>
      </p:sp>
      <p:sp>
        <p:nvSpPr>
          <p:cNvPr id="2" name="テキスト ボックス 1">
            <a:extLst>
              <a:ext uri="{FF2B5EF4-FFF2-40B4-BE49-F238E27FC236}">
                <a16:creationId xmlns:a16="http://schemas.microsoft.com/office/drawing/2014/main" id="{7416C7A2-6BAA-149B-648E-49C7F239134B}"/>
              </a:ext>
            </a:extLst>
          </p:cNvPr>
          <p:cNvSpPr txBox="1"/>
          <p:nvPr/>
        </p:nvSpPr>
        <p:spPr>
          <a:xfrm>
            <a:off x="698157" y="1799303"/>
            <a:ext cx="5570756" cy="523220"/>
          </a:xfrm>
          <a:prstGeom prst="rect">
            <a:avLst/>
          </a:prstGeom>
          <a:noFill/>
        </p:spPr>
        <p:txBody>
          <a:bodyPr wrap="none" rtlCol="0">
            <a:spAutoFit/>
          </a:bodyPr>
          <a:lstStyle/>
          <a:p>
            <a:r>
              <a:rPr kumimoji="1" lang="ja-JP" altLang="en-US" sz="2800">
                <a:highlight>
                  <a:srgbClr val="00FF00"/>
                </a:highlight>
              </a:rPr>
              <a:t>ちょうど次の目的地にいられるか</a:t>
            </a:r>
            <a:endParaRPr kumimoji="1" lang="ja-JP" altLang="en-US" sz="2800"/>
          </a:p>
        </p:txBody>
      </p:sp>
      <p:pic>
        <p:nvPicPr>
          <p:cNvPr id="6" name="図 5" descr="図形 が含まれている画像&#10;&#10;自動的に生成された説明">
            <a:extLst>
              <a:ext uri="{FF2B5EF4-FFF2-40B4-BE49-F238E27FC236}">
                <a16:creationId xmlns:a16="http://schemas.microsoft.com/office/drawing/2014/main" id="{EF6BA454-252A-7C08-8657-C7DEF0115586}"/>
              </a:ext>
            </a:extLst>
          </p:cNvPr>
          <p:cNvPicPr>
            <a:picLocks noChangeAspect="1"/>
          </p:cNvPicPr>
          <p:nvPr/>
        </p:nvPicPr>
        <p:blipFill>
          <a:blip r:embed="rId2"/>
          <a:stretch>
            <a:fillRect/>
          </a:stretch>
        </p:blipFill>
        <p:spPr>
          <a:xfrm>
            <a:off x="8853434" y="1474009"/>
            <a:ext cx="2905946" cy="2493558"/>
          </a:xfrm>
          <a:prstGeom prst="rect">
            <a:avLst/>
          </a:prstGeom>
        </p:spPr>
      </p:pic>
      <p:sp>
        <p:nvSpPr>
          <p:cNvPr id="7" name="テキスト ボックス 6">
            <a:extLst>
              <a:ext uri="{FF2B5EF4-FFF2-40B4-BE49-F238E27FC236}">
                <a16:creationId xmlns:a16="http://schemas.microsoft.com/office/drawing/2014/main" id="{72EE6771-87FB-3C04-2633-F8DEE9F6DDEF}"/>
              </a:ext>
            </a:extLst>
          </p:cNvPr>
          <p:cNvSpPr txBox="1"/>
          <p:nvPr/>
        </p:nvSpPr>
        <p:spPr>
          <a:xfrm>
            <a:off x="924284" y="3228945"/>
            <a:ext cx="4828566" cy="400110"/>
          </a:xfrm>
          <a:prstGeom prst="rect">
            <a:avLst/>
          </a:prstGeom>
          <a:noFill/>
        </p:spPr>
        <p:txBody>
          <a:bodyPr wrap="none" rtlCol="0">
            <a:spAutoFit/>
          </a:bodyPr>
          <a:lstStyle/>
          <a:p>
            <a:r>
              <a:rPr lang="ja-JP" altLang="en-US" sz="2000"/>
              <a:t>・</a:t>
            </a:r>
            <a:r>
              <a:rPr kumimoji="1" lang="ja-JP" altLang="en-US" sz="2000"/>
              <a:t>毎回の操作で</a:t>
            </a:r>
            <a:r>
              <a:rPr kumimoji="1" lang="en-US" altLang="ja-JP" sz="2000"/>
              <a:t> x</a:t>
            </a:r>
            <a:r>
              <a:rPr kumimoji="1" lang="en-US" altLang="ja-JP" sz="2000" baseline="-25000"/>
              <a:t>i</a:t>
            </a:r>
            <a:r>
              <a:rPr kumimoji="1" lang="en-US" altLang="ja-JP" sz="2000"/>
              <a:t> + </a:t>
            </a:r>
            <a:r>
              <a:rPr lang="en-US" altLang="ja-JP" sz="2000"/>
              <a:t>y</a:t>
            </a:r>
            <a:r>
              <a:rPr kumimoji="1" lang="en-US" altLang="ja-JP" sz="2000" baseline="-25000"/>
              <a:t>i </a:t>
            </a:r>
            <a:r>
              <a:rPr kumimoji="1" lang="ja-JP" altLang="en-US" sz="2000"/>
              <a:t>の偶奇が反転する</a:t>
            </a:r>
          </a:p>
        </p:txBody>
      </p:sp>
      <p:pic>
        <p:nvPicPr>
          <p:cNvPr id="9" name="図 8" descr="ダイアグラム&#10;&#10;中程度の精度で自動的に生成された説明">
            <a:extLst>
              <a:ext uri="{FF2B5EF4-FFF2-40B4-BE49-F238E27FC236}">
                <a16:creationId xmlns:a16="http://schemas.microsoft.com/office/drawing/2014/main" id="{350240A4-10F4-EB5C-DEEA-EF07BB719571}"/>
              </a:ext>
            </a:extLst>
          </p:cNvPr>
          <p:cNvPicPr>
            <a:picLocks noChangeAspect="1"/>
          </p:cNvPicPr>
          <p:nvPr/>
        </p:nvPicPr>
        <p:blipFill>
          <a:blip r:embed="rId3"/>
          <a:stretch>
            <a:fillRect/>
          </a:stretch>
        </p:blipFill>
        <p:spPr>
          <a:xfrm>
            <a:off x="8858275" y="4054427"/>
            <a:ext cx="2724125" cy="2671893"/>
          </a:xfrm>
          <a:prstGeom prst="rect">
            <a:avLst/>
          </a:prstGeom>
        </p:spPr>
      </p:pic>
      <p:sp>
        <p:nvSpPr>
          <p:cNvPr id="10" name="テキスト ボックス 9">
            <a:extLst>
              <a:ext uri="{FF2B5EF4-FFF2-40B4-BE49-F238E27FC236}">
                <a16:creationId xmlns:a16="http://schemas.microsoft.com/office/drawing/2014/main" id="{3BBCB621-9F88-AAFA-931C-A9445FC6D7B3}"/>
              </a:ext>
            </a:extLst>
          </p:cNvPr>
          <p:cNvSpPr txBox="1"/>
          <p:nvPr/>
        </p:nvSpPr>
        <p:spPr>
          <a:xfrm>
            <a:off x="698157" y="4949663"/>
            <a:ext cx="5493812" cy="369332"/>
          </a:xfrm>
          <a:prstGeom prst="rect">
            <a:avLst/>
          </a:prstGeom>
          <a:noFill/>
        </p:spPr>
        <p:txBody>
          <a:bodyPr wrap="none" rtlCol="0">
            <a:spAutoFit/>
          </a:bodyPr>
          <a:lstStyle/>
          <a:p>
            <a:r>
              <a:rPr kumimoji="1" lang="ja-JP" altLang="en-US"/>
              <a:t>つまり、時間ぴったりで次の目的地にいるためには</a:t>
            </a:r>
          </a:p>
        </p:txBody>
      </p:sp>
      <p:sp>
        <p:nvSpPr>
          <p:cNvPr id="12" name="テキスト ボックス 11">
            <a:extLst>
              <a:ext uri="{FF2B5EF4-FFF2-40B4-BE49-F238E27FC236}">
                <a16:creationId xmlns:a16="http://schemas.microsoft.com/office/drawing/2014/main" id="{AE7506C5-7B27-B5F2-4481-A19AA7141BD7}"/>
              </a:ext>
            </a:extLst>
          </p:cNvPr>
          <p:cNvSpPr txBox="1"/>
          <p:nvPr/>
        </p:nvSpPr>
        <p:spPr>
          <a:xfrm>
            <a:off x="462117" y="5676014"/>
            <a:ext cx="8485239" cy="461665"/>
          </a:xfrm>
          <a:prstGeom prst="rect">
            <a:avLst/>
          </a:prstGeom>
          <a:noFill/>
        </p:spPr>
        <p:txBody>
          <a:bodyPr wrap="square">
            <a:spAutoFit/>
          </a:bodyPr>
          <a:lstStyle/>
          <a:p>
            <a:r>
              <a:rPr kumimoji="1" lang="en-US" altLang="ja-JP" sz="2400">
                <a:highlight>
                  <a:srgbClr val="FFFF00"/>
                </a:highlight>
              </a:rPr>
              <a:t>dist </a:t>
            </a:r>
            <a:r>
              <a:rPr kumimoji="1" lang="ja-JP" altLang="en-US" sz="2400">
                <a:highlight>
                  <a:srgbClr val="FFFF00"/>
                </a:highlight>
              </a:rPr>
              <a:t>≦</a:t>
            </a:r>
            <a:r>
              <a:rPr kumimoji="1" lang="en-US" altLang="ja-JP" sz="2400">
                <a:highlight>
                  <a:srgbClr val="FFFF00"/>
                </a:highlight>
              </a:rPr>
              <a:t> dt </a:t>
            </a:r>
            <a:r>
              <a:rPr kumimoji="1" lang="ja-JP" altLang="en-US" sz="2400"/>
              <a:t>　かつ</a:t>
            </a:r>
            <a:r>
              <a:rPr kumimoji="1" lang="en-US" altLang="ja-JP" sz="2400"/>
              <a:t> </a:t>
            </a:r>
            <a:r>
              <a:rPr kumimoji="1" lang="ja-JP" altLang="en-US" sz="2400"/>
              <a:t>　</a:t>
            </a:r>
            <a:r>
              <a:rPr kumimoji="1" lang="en-US" altLang="ja-JP" sz="2400">
                <a:highlight>
                  <a:srgbClr val="00FF00"/>
                </a:highlight>
              </a:rPr>
              <a:t>dist </a:t>
            </a:r>
            <a:r>
              <a:rPr kumimoji="1" lang="ja-JP" altLang="en-US" sz="2400">
                <a:highlight>
                  <a:srgbClr val="00FF00"/>
                </a:highlight>
              </a:rPr>
              <a:t>と</a:t>
            </a:r>
            <a:r>
              <a:rPr kumimoji="1" lang="en-US" altLang="ja-JP" sz="2400">
                <a:highlight>
                  <a:srgbClr val="00FF00"/>
                </a:highlight>
              </a:rPr>
              <a:t> dt </a:t>
            </a:r>
            <a:r>
              <a:rPr kumimoji="1" lang="ja-JP" altLang="en-US" sz="2400">
                <a:highlight>
                  <a:srgbClr val="00FF00"/>
                </a:highlight>
              </a:rPr>
              <a:t>の偶奇の一致</a:t>
            </a:r>
            <a:r>
              <a:rPr kumimoji="1" lang="en-US" altLang="ja-JP" sz="2400"/>
              <a:t> </a:t>
            </a:r>
            <a:r>
              <a:rPr kumimoji="1" lang="ja-JP" altLang="en-US" sz="2400"/>
              <a:t>が必要十分条件</a:t>
            </a:r>
            <a:endParaRPr lang="ja-JP" altLang="en-US" sz="2400"/>
          </a:p>
        </p:txBody>
      </p:sp>
    </p:spTree>
    <p:extLst>
      <p:ext uri="{BB962C8B-B14F-4D97-AF65-F5344CB8AC3E}">
        <p14:creationId xmlns:p14="http://schemas.microsoft.com/office/powerpoint/2010/main" val="16090945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11.3</a:t>
            </a:r>
            <a:endParaRPr kumimoji="1" lang="ja-JP" altLang="en-US" sz="3200" b="1"/>
          </a:p>
        </p:txBody>
      </p:sp>
      <p:sp>
        <p:nvSpPr>
          <p:cNvPr id="6" name="テキスト ボックス 5">
            <a:extLst>
              <a:ext uri="{FF2B5EF4-FFF2-40B4-BE49-F238E27FC236}">
                <a16:creationId xmlns:a16="http://schemas.microsoft.com/office/drawing/2014/main" id="{2534161C-66A4-D2A3-32D6-57311E641FEA}"/>
              </a:ext>
            </a:extLst>
          </p:cNvPr>
          <p:cNvSpPr txBox="1"/>
          <p:nvPr/>
        </p:nvSpPr>
        <p:spPr>
          <a:xfrm>
            <a:off x="137651" y="1543665"/>
            <a:ext cx="4373313" cy="3129062"/>
          </a:xfrm>
          <a:prstGeom prst="rect">
            <a:avLst/>
          </a:prstGeom>
          <a:solidFill>
            <a:schemeClr val="tx1"/>
          </a:solidFill>
        </p:spPr>
        <p:txBody>
          <a:bodyPr wrap="none" rtlCol="0">
            <a:spAutoFit/>
          </a:bodyPr>
          <a:lstStyle/>
          <a:p>
            <a:pPr algn="l">
              <a:lnSpc>
                <a:spcPts val="1950"/>
              </a:lnSpc>
            </a:pP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400"/>
          </a:p>
        </p:txBody>
      </p:sp>
      <p:sp>
        <p:nvSpPr>
          <p:cNvPr id="7" name="テキスト ボックス 6">
            <a:extLst>
              <a:ext uri="{FF2B5EF4-FFF2-40B4-BE49-F238E27FC236}">
                <a16:creationId xmlns:a16="http://schemas.microsoft.com/office/drawing/2014/main" id="{225DF8D0-FCEF-0C97-5441-A9621970E339}"/>
              </a:ext>
            </a:extLst>
          </p:cNvPr>
          <p:cNvSpPr txBox="1"/>
          <p:nvPr/>
        </p:nvSpPr>
        <p:spPr>
          <a:xfrm>
            <a:off x="4876800" y="1543665"/>
            <a:ext cx="6091732" cy="4693849"/>
          </a:xfrm>
          <a:prstGeom prst="rect">
            <a:avLst/>
          </a:prstGeom>
          <a:solidFill>
            <a:schemeClr val="tx1"/>
          </a:solidFill>
        </p:spPr>
        <p:txBody>
          <a:bodyPr wrap="none" rtlCol="0">
            <a:spAutoFit/>
          </a:bodyPr>
          <a:lstStyle/>
          <a:p>
            <a:pPr algn="l">
              <a:lnSpc>
                <a:spcPts val="1950"/>
              </a:lnSpc>
            </a:pP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kumimoji="1" lang="ja-JP" altLang="en-US" sz="1400"/>
          </a:p>
        </p:txBody>
      </p:sp>
      <p:sp>
        <p:nvSpPr>
          <p:cNvPr id="8" name="テキスト ボックス 7">
            <a:extLst>
              <a:ext uri="{FF2B5EF4-FFF2-40B4-BE49-F238E27FC236}">
                <a16:creationId xmlns:a16="http://schemas.microsoft.com/office/drawing/2014/main" id="{561F98DC-3C71-173D-34E4-6D04C3EF851F}"/>
              </a:ext>
            </a:extLst>
          </p:cNvPr>
          <p:cNvSpPr txBox="1"/>
          <p:nvPr/>
        </p:nvSpPr>
        <p:spPr>
          <a:xfrm>
            <a:off x="1649122" y="4945003"/>
            <a:ext cx="675185" cy="369332"/>
          </a:xfrm>
          <a:prstGeom prst="rect">
            <a:avLst/>
          </a:prstGeom>
          <a:noFill/>
        </p:spPr>
        <p:txBody>
          <a:bodyPr wrap="none" rtlCol="0">
            <a:spAutoFit/>
          </a:bodyPr>
          <a:lstStyle/>
          <a:p>
            <a:r>
              <a:rPr kumimoji="1" lang="en-US" altLang="ja-JP"/>
              <a:t>C++</a:t>
            </a:r>
          </a:p>
        </p:txBody>
      </p:sp>
    </p:spTree>
    <p:extLst>
      <p:ext uri="{BB962C8B-B14F-4D97-AF65-F5344CB8AC3E}">
        <p14:creationId xmlns:p14="http://schemas.microsoft.com/office/powerpoint/2010/main" val="29284662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11.4</a:t>
            </a:r>
            <a:endParaRPr kumimoji="1" lang="ja-JP" altLang="en-US" sz="3200" b="1"/>
          </a:p>
        </p:txBody>
      </p:sp>
      <p:sp>
        <p:nvSpPr>
          <p:cNvPr id="2" name="テキスト ボックス 1">
            <a:extLst>
              <a:ext uri="{FF2B5EF4-FFF2-40B4-BE49-F238E27FC236}">
                <a16:creationId xmlns:a16="http://schemas.microsoft.com/office/drawing/2014/main" id="{BFF8EB91-BFA0-E907-33AF-A46185378BEB}"/>
              </a:ext>
            </a:extLst>
          </p:cNvPr>
          <p:cNvSpPr txBox="1"/>
          <p:nvPr/>
        </p:nvSpPr>
        <p:spPr>
          <a:xfrm>
            <a:off x="698157" y="1636058"/>
            <a:ext cx="6320961" cy="5221942"/>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入力を受け取りながら処理をする</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7C35B4B1-6E22-875D-6094-EC5C5457B9BA}"/>
              </a:ext>
            </a:extLst>
          </p:cNvPr>
          <p:cNvSpPr txBox="1"/>
          <p:nvPr/>
        </p:nvSpPr>
        <p:spPr>
          <a:xfrm>
            <a:off x="7266038" y="3877697"/>
            <a:ext cx="931665" cy="369332"/>
          </a:xfrm>
          <a:prstGeom prst="rect">
            <a:avLst/>
          </a:prstGeom>
          <a:noFill/>
        </p:spPr>
        <p:txBody>
          <a:bodyPr wrap="none" rtlCol="0">
            <a:spAutoFit/>
          </a:bodyPr>
          <a:lstStyle/>
          <a:p>
            <a:r>
              <a:rPr lang="en-US" altLang="ja-JP"/>
              <a:t>Python</a:t>
            </a:r>
            <a:endParaRPr kumimoji="1" lang="ja-JP" altLang="en-US"/>
          </a:p>
        </p:txBody>
      </p:sp>
    </p:spTree>
    <p:extLst>
      <p:ext uri="{BB962C8B-B14F-4D97-AF65-F5344CB8AC3E}">
        <p14:creationId xmlns:p14="http://schemas.microsoft.com/office/powerpoint/2010/main" val="22396025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11.5</a:t>
            </a:r>
            <a:endParaRPr kumimoji="1" lang="ja-JP" altLang="en-US" sz="3200" b="1"/>
          </a:p>
        </p:txBody>
      </p:sp>
      <p:sp>
        <p:nvSpPr>
          <p:cNvPr id="2" name="テキスト ボックス 1">
            <a:extLst>
              <a:ext uri="{FF2B5EF4-FFF2-40B4-BE49-F238E27FC236}">
                <a16:creationId xmlns:a16="http://schemas.microsoft.com/office/drawing/2014/main" id="{99B575D9-F275-CFE4-3CCF-2D2BEF967387}"/>
              </a:ext>
            </a:extLst>
          </p:cNvPr>
          <p:cNvSpPr txBox="1"/>
          <p:nvPr/>
        </p:nvSpPr>
        <p:spPr>
          <a:xfrm>
            <a:off x="698157" y="18976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3D5D57A-80EE-D5BF-B1F9-60B17DC57461}"/>
              </a:ext>
            </a:extLst>
          </p:cNvPr>
          <p:cNvSpPr txBox="1"/>
          <p:nvPr/>
        </p:nvSpPr>
        <p:spPr>
          <a:xfrm>
            <a:off x="825910" y="3429000"/>
            <a:ext cx="3057247" cy="584775"/>
          </a:xfrm>
          <a:prstGeom prst="rect">
            <a:avLst/>
          </a:prstGeom>
          <a:noFill/>
        </p:spPr>
        <p:txBody>
          <a:bodyPr wrap="none" rtlCol="0">
            <a:spAutoFit/>
          </a:bodyPr>
          <a:lstStyle/>
          <a:p>
            <a:r>
              <a:rPr kumimoji="1" lang="ja-JP" altLang="en-US" sz="3200">
                <a:solidFill>
                  <a:srgbClr val="F8582E"/>
                </a:solidFill>
              </a:rPr>
              <a:t>・偶奇性に注目</a:t>
            </a:r>
          </a:p>
        </p:txBody>
      </p:sp>
    </p:spTree>
    <p:extLst>
      <p:ext uri="{BB962C8B-B14F-4D97-AF65-F5344CB8AC3E}">
        <p14:creationId xmlns:p14="http://schemas.microsoft.com/office/powerpoint/2010/main" val="38184156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偶奇性に注目する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11.6</a:t>
            </a:r>
            <a:endParaRPr kumimoji="1" lang="ja-JP" altLang="en-US" sz="3200" b="1"/>
          </a:p>
        </p:txBody>
      </p:sp>
      <p:sp>
        <p:nvSpPr>
          <p:cNvPr id="2" name="テキスト ボックス 1">
            <a:extLst>
              <a:ext uri="{FF2B5EF4-FFF2-40B4-BE49-F238E27FC236}">
                <a16:creationId xmlns:a16="http://schemas.microsoft.com/office/drawing/2014/main" id="{2C1DBD2C-9CC2-81CC-27E0-6C8EDBC8BAF9}"/>
              </a:ext>
            </a:extLst>
          </p:cNvPr>
          <p:cNvSpPr txBox="1"/>
          <p:nvPr/>
        </p:nvSpPr>
        <p:spPr>
          <a:xfrm>
            <a:off x="698157" y="1809135"/>
            <a:ext cx="5654112" cy="461665"/>
          </a:xfrm>
          <a:prstGeom prst="rect">
            <a:avLst/>
          </a:prstGeom>
          <a:noFill/>
        </p:spPr>
        <p:txBody>
          <a:bodyPr wrap="none" rtlCol="0">
            <a:spAutoFit/>
          </a:bodyPr>
          <a:lstStyle/>
          <a:p>
            <a:r>
              <a:rPr kumimoji="1" lang="ja-JP" altLang="en-US" sz="2400"/>
              <a:t>偶奇性</a:t>
            </a:r>
            <a:r>
              <a:rPr kumimoji="1" lang="en-US" altLang="ja-JP" sz="2400"/>
              <a:t>(</a:t>
            </a:r>
            <a:r>
              <a:rPr kumimoji="1" lang="ja-JP" altLang="en-US" sz="2400"/>
              <a:t>パリティ</a:t>
            </a:r>
            <a:r>
              <a:rPr kumimoji="1" lang="en-US" altLang="ja-JP" sz="2400"/>
              <a:t>)</a:t>
            </a:r>
            <a:r>
              <a:rPr kumimoji="1" lang="ja-JP" altLang="en-US" sz="2400"/>
              <a:t>に着目する問題も多い</a:t>
            </a:r>
          </a:p>
        </p:txBody>
      </p:sp>
      <p:sp>
        <p:nvSpPr>
          <p:cNvPr id="3" name="テキスト ボックス 2">
            <a:extLst>
              <a:ext uri="{FF2B5EF4-FFF2-40B4-BE49-F238E27FC236}">
                <a16:creationId xmlns:a16="http://schemas.microsoft.com/office/drawing/2014/main" id="{9CD1FFC2-D79A-A353-0595-EC81F739D801}"/>
              </a:ext>
            </a:extLst>
          </p:cNvPr>
          <p:cNvSpPr txBox="1"/>
          <p:nvPr/>
        </p:nvSpPr>
        <p:spPr>
          <a:xfrm>
            <a:off x="1386348" y="3333135"/>
            <a:ext cx="8042586" cy="369332"/>
          </a:xfrm>
          <a:prstGeom prst="rect">
            <a:avLst/>
          </a:prstGeom>
          <a:noFill/>
        </p:spPr>
        <p:txBody>
          <a:bodyPr wrap="none" rtlCol="0">
            <a:spAutoFit/>
          </a:bodyPr>
          <a:lstStyle/>
          <a:p>
            <a:r>
              <a:rPr kumimoji="1" lang="en-US" altLang="ja-JP"/>
              <a:t>AGC010A – Addition   https://atcoder.jp/contests/agc010/tasks/agc010_a</a:t>
            </a:r>
            <a:endParaRPr kumimoji="1" lang="ja-JP" altLang="en-US"/>
          </a:p>
        </p:txBody>
      </p:sp>
      <p:sp>
        <p:nvSpPr>
          <p:cNvPr id="6" name="テキスト ボックス 5">
            <a:extLst>
              <a:ext uri="{FF2B5EF4-FFF2-40B4-BE49-F238E27FC236}">
                <a16:creationId xmlns:a16="http://schemas.microsoft.com/office/drawing/2014/main" id="{75BA38BA-A6F9-CC11-B4F1-1599C5E2EC1C}"/>
              </a:ext>
            </a:extLst>
          </p:cNvPr>
          <p:cNvSpPr txBox="1"/>
          <p:nvPr/>
        </p:nvSpPr>
        <p:spPr>
          <a:xfrm>
            <a:off x="1386348" y="4660490"/>
            <a:ext cx="8744702" cy="369332"/>
          </a:xfrm>
          <a:prstGeom prst="rect">
            <a:avLst/>
          </a:prstGeom>
          <a:noFill/>
        </p:spPr>
        <p:txBody>
          <a:bodyPr wrap="none" rtlCol="0">
            <a:spAutoFit/>
          </a:bodyPr>
          <a:lstStyle/>
          <a:p>
            <a:r>
              <a:rPr kumimoji="1" lang="en-US" altLang="ja-JP"/>
              <a:t>AGC020A – Move and Win  https://atcoder.jp/contests/agc020/tasks/agc020_a </a:t>
            </a:r>
            <a:endParaRPr kumimoji="1" lang="ja-JP" altLang="en-US"/>
          </a:p>
        </p:txBody>
      </p:sp>
    </p:spTree>
    <p:extLst>
      <p:ext uri="{BB962C8B-B14F-4D97-AF65-F5344CB8AC3E}">
        <p14:creationId xmlns:p14="http://schemas.microsoft.com/office/powerpoint/2010/main" val="11696514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類題など</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11.7</a:t>
            </a:r>
            <a:endParaRPr kumimoji="1" lang="ja-JP" altLang="en-US" sz="3200" b="1"/>
          </a:p>
        </p:txBody>
      </p:sp>
      <p:sp>
        <p:nvSpPr>
          <p:cNvPr id="6" name="テキスト ボックス 5">
            <a:extLst>
              <a:ext uri="{FF2B5EF4-FFF2-40B4-BE49-F238E27FC236}">
                <a16:creationId xmlns:a16="http://schemas.microsoft.com/office/drawing/2014/main" id="{21A2F23A-6A71-B1EF-3F52-9E4490470B41}"/>
              </a:ext>
            </a:extLst>
          </p:cNvPr>
          <p:cNvSpPr txBox="1"/>
          <p:nvPr/>
        </p:nvSpPr>
        <p:spPr>
          <a:xfrm>
            <a:off x="698157" y="1683026"/>
            <a:ext cx="646331" cy="369332"/>
          </a:xfrm>
          <a:prstGeom prst="rect">
            <a:avLst/>
          </a:prstGeom>
          <a:noFill/>
        </p:spPr>
        <p:txBody>
          <a:bodyPr wrap="none" rtlCol="0">
            <a:spAutoFit/>
          </a:bodyPr>
          <a:lstStyle/>
          <a:p>
            <a:r>
              <a:rPr kumimoji="1" lang="ja-JP" altLang="en-US"/>
              <a:t>類題</a:t>
            </a:r>
          </a:p>
        </p:txBody>
      </p:sp>
      <p:sp>
        <p:nvSpPr>
          <p:cNvPr id="7" name="テキスト ボックス 6">
            <a:extLst>
              <a:ext uri="{FF2B5EF4-FFF2-40B4-BE49-F238E27FC236}">
                <a16:creationId xmlns:a16="http://schemas.microsoft.com/office/drawing/2014/main" id="{5D8B3A51-C5DB-4FA5-BB2D-2834CDEBBA8C}"/>
              </a:ext>
            </a:extLst>
          </p:cNvPr>
          <p:cNvSpPr txBox="1"/>
          <p:nvPr/>
        </p:nvSpPr>
        <p:spPr>
          <a:xfrm>
            <a:off x="1338470" y="2425148"/>
            <a:ext cx="2647584" cy="369332"/>
          </a:xfrm>
          <a:prstGeom prst="rect">
            <a:avLst/>
          </a:prstGeom>
          <a:noFill/>
        </p:spPr>
        <p:txBody>
          <a:bodyPr wrap="none" rtlCol="0">
            <a:spAutoFit/>
          </a:bodyPr>
          <a:lstStyle/>
          <a:p>
            <a:r>
              <a:rPr lang="en" altLang="ja-JP" b="0" i="0">
                <a:effectLst/>
                <a:latin typeface="YakuHanJPs"/>
                <a:hlinkClick r:id="rId2"/>
              </a:rPr>
              <a:t>ABC 093 C - Same Integers</a:t>
            </a:r>
            <a:endParaRPr kumimoji="1" lang="ja-JP" altLang="en-US"/>
          </a:p>
        </p:txBody>
      </p:sp>
      <p:sp>
        <p:nvSpPr>
          <p:cNvPr id="8" name="テキスト ボックス 7">
            <a:extLst>
              <a:ext uri="{FF2B5EF4-FFF2-40B4-BE49-F238E27FC236}">
                <a16:creationId xmlns:a16="http://schemas.microsoft.com/office/drawing/2014/main" id="{69B4B94F-023D-1099-FCCE-1E15F9191E0B}"/>
              </a:ext>
            </a:extLst>
          </p:cNvPr>
          <p:cNvSpPr txBox="1"/>
          <p:nvPr/>
        </p:nvSpPr>
        <p:spPr>
          <a:xfrm>
            <a:off x="4528904" y="2464040"/>
            <a:ext cx="3134191" cy="369332"/>
          </a:xfrm>
          <a:prstGeom prst="rect">
            <a:avLst/>
          </a:prstGeom>
          <a:noFill/>
        </p:spPr>
        <p:txBody>
          <a:bodyPr wrap="none" rtlCol="0">
            <a:spAutoFit/>
          </a:bodyPr>
          <a:lstStyle/>
          <a:p>
            <a:r>
              <a:rPr kumimoji="1" lang="en-US" altLang="ja-JP"/>
              <a:t>(</a:t>
            </a:r>
            <a:r>
              <a:rPr kumimoji="1" lang="ja-JP" altLang="en-US"/>
              <a:t>変わらない量に注目します</a:t>
            </a:r>
            <a:r>
              <a:rPr kumimoji="1" lang="en-US" altLang="ja-JP"/>
              <a:t>)</a:t>
            </a:r>
            <a:endParaRPr kumimoji="1" lang="ja-JP" altLang="en-US"/>
          </a:p>
        </p:txBody>
      </p:sp>
      <p:sp>
        <p:nvSpPr>
          <p:cNvPr id="10" name="テキスト ボックス 9">
            <a:extLst>
              <a:ext uri="{FF2B5EF4-FFF2-40B4-BE49-F238E27FC236}">
                <a16:creationId xmlns:a16="http://schemas.microsoft.com/office/drawing/2014/main" id="{21C69CA4-50A0-92DD-39BA-6A3D8A50E2B1}"/>
              </a:ext>
            </a:extLst>
          </p:cNvPr>
          <p:cNvSpPr txBox="1"/>
          <p:nvPr/>
        </p:nvSpPr>
        <p:spPr>
          <a:xfrm>
            <a:off x="1338470" y="3167270"/>
            <a:ext cx="2160104" cy="369332"/>
          </a:xfrm>
          <a:prstGeom prst="rect">
            <a:avLst/>
          </a:prstGeom>
          <a:noFill/>
        </p:spPr>
        <p:txBody>
          <a:bodyPr wrap="square">
            <a:spAutoFit/>
          </a:bodyPr>
          <a:lstStyle/>
          <a:p>
            <a:r>
              <a:rPr lang="en" altLang="ja-JP" b="0" i="0" u="none" strike="noStrike">
                <a:effectLst/>
                <a:latin typeface="YakuHanJPs"/>
                <a:hlinkClick r:id="rId3"/>
              </a:rPr>
              <a:t>AGC 010 A - Addition</a:t>
            </a:r>
            <a:endParaRPr lang="ja-JP" altLang="en-US"/>
          </a:p>
        </p:txBody>
      </p:sp>
      <p:sp>
        <p:nvSpPr>
          <p:cNvPr id="11" name="テキスト ボックス 10">
            <a:extLst>
              <a:ext uri="{FF2B5EF4-FFF2-40B4-BE49-F238E27FC236}">
                <a16:creationId xmlns:a16="http://schemas.microsoft.com/office/drawing/2014/main" id="{75840F53-6222-5AA4-F05F-FDE0CF04E470}"/>
              </a:ext>
            </a:extLst>
          </p:cNvPr>
          <p:cNvSpPr txBox="1"/>
          <p:nvPr/>
        </p:nvSpPr>
        <p:spPr>
          <a:xfrm>
            <a:off x="4528904" y="3167270"/>
            <a:ext cx="2903359" cy="369332"/>
          </a:xfrm>
          <a:prstGeom prst="rect">
            <a:avLst/>
          </a:prstGeom>
          <a:noFill/>
        </p:spPr>
        <p:txBody>
          <a:bodyPr wrap="none" rtlCol="0">
            <a:spAutoFit/>
          </a:bodyPr>
          <a:lstStyle/>
          <a:p>
            <a:r>
              <a:rPr kumimoji="1" lang="en-US" altLang="ja-JP"/>
              <a:t>(</a:t>
            </a:r>
            <a:r>
              <a:rPr kumimoji="1" lang="ja-JP" altLang="en-US"/>
              <a:t>偶奇性に注目しましょう</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59A27CC5-C604-85B0-F07B-D8DC611A478A}"/>
              </a:ext>
            </a:extLst>
          </p:cNvPr>
          <p:cNvSpPr txBox="1"/>
          <p:nvPr/>
        </p:nvSpPr>
        <p:spPr>
          <a:xfrm>
            <a:off x="1338470" y="3909392"/>
            <a:ext cx="2955234" cy="369332"/>
          </a:xfrm>
          <a:prstGeom prst="rect">
            <a:avLst/>
          </a:prstGeom>
          <a:noFill/>
        </p:spPr>
        <p:txBody>
          <a:bodyPr wrap="square">
            <a:spAutoFit/>
          </a:bodyPr>
          <a:lstStyle/>
          <a:p>
            <a:r>
              <a:rPr lang="en" altLang="ja-JP" b="0" i="0">
                <a:effectLst/>
                <a:latin typeface="YakuHanJPs"/>
                <a:hlinkClick r:id="rId4"/>
              </a:rPr>
              <a:t>ABC 073 C - Write and Erase</a:t>
            </a:r>
            <a:endParaRPr lang="ja-JP" altLang="en-US"/>
          </a:p>
        </p:txBody>
      </p:sp>
      <p:sp>
        <p:nvSpPr>
          <p:cNvPr id="14" name="テキスト ボックス 13">
            <a:extLst>
              <a:ext uri="{FF2B5EF4-FFF2-40B4-BE49-F238E27FC236}">
                <a16:creationId xmlns:a16="http://schemas.microsoft.com/office/drawing/2014/main" id="{5E6781D2-BEC3-4154-B512-CBC6CFDA3A1F}"/>
              </a:ext>
            </a:extLst>
          </p:cNvPr>
          <p:cNvSpPr txBox="1"/>
          <p:nvPr/>
        </p:nvSpPr>
        <p:spPr>
          <a:xfrm>
            <a:off x="4553248" y="4024629"/>
            <a:ext cx="3595856" cy="369332"/>
          </a:xfrm>
          <a:prstGeom prst="rect">
            <a:avLst/>
          </a:prstGeom>
          <a:noFill/>
        </p:spPr>
        <p:txBody>
          <a:bodyPr wrap="none" rtlCol="0">
            <a:spAutoFit/>
          </a:bodyPr>
          <a:lstStyle/>
          <a:p>
            <a:r>
              <a:rPr kumimoji="1" lang="en-US" altLang="ja-JP"/>
              <a:t>(</a:t>
            </a:r>
            <a:r>
              <a:rPr kumimoji="1" lang="ja-JP" altLang="en-US"/>
              <a:t>データ構造との組み合わせです</a:t>
            </a:r>
            <a:r>
              <a:rPr kumimoji="1" lang="en-US" altLang="ja-JP"/>
              <a:t>)</a:t>
            </a:r>
            <a:endParaRPr kumimoji="1" lang="ja-JP" altLang="en-US"/>
          </a:p>
        </p:txBody>
      </p:sp>
    </p:spTree>
    <p:extLst>
      <p:ext uri="{BB962C8B-B14F-4D97-AF65-F5344CB8AC3E}">
        <p14:creationId xmlns:p14="http://schemas.microsoft.com/office/powerpoint/2010/main" val="8744185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96E9AF-1438-F246-FE34-4AA35E45C9A2}"/>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chemeClr val="bg1"/>
                </a:solidFill>
              </a:rPr>
              <a:t>終わり</a:t>
            </a:r>
            <a:endParaRPr kumimoji="1" lang="ja-JP" altLang="en-US" sz="4000" b="1">
              <a:solidFill>
                <a:schemeClr val="bg1"/>
              </a:solidFill>
            </a:endParaRPr>
          </a:p>
        </p:txBody>
      </p:sp>
      <p:sp>
        <p:nvSpPr>
          <p:cNvPr id="3" name="テキスト ボックス 2">
            <a:extLst>
              <a:ext uri="{FF2B5EF4-FFF2-40B4-BE49-F238E27FC236}">
                <a16:creationId xmlns:a16="http://schemas.microsoft.com/office/drawing/2014/main" id="{5AD38236-54C4-7B72-AE68-D22E08BFE68F}"/>
              </a:ext>
            </a:extLst>
          </p:cNvPr>
          <p:cNvSpPr txBox="1"/>
          <p:nvPr/>
        </p:nvSpPr>
        <p:spPr>
          <a:xfrm>
            <a:off x="446477" y="5301186"/>
            <a:ext cx="11745523" cy="307777"/>
          </a:xfrm>
          <a:prstGeom prst="rect">
            <a:avLst/>
          </a:prstGeom>
          <a:noFill/>
        </p:spPr>
        <p:txBody>
          <a:bodyPr wrap="none" rtlCol="0">
            <a:spAutoFit/>
          </a:bodyPr>
          <a:lstStyle/>
          <a:p>
            <a:r>
              <a:rPr kumimoji="1" lang="en" altLang="ja-JP" sz="1400">
                <a:solidFill>
                  <a:schemeClr val="bg1"/>
                </a:solidFill>
              </a:rPr>
              <a:t>https://qiita.com/drken/items/fd4e5e3630d0f5859067#5-%E9%81%8E%E5%8E%BB%E5%95%8F%E7%B2%BE%E9%81%B8-10-%E5%95%8F</a:t>
            </a:r>
            <a:endParaRPr kumimoji="1" lang="ja-JP" altLang="en-US" sz="1400">
              <a:solidFill>
                <a:schemeClr val="bg1"/>
              </a:solidFill>
            </a:endParaRPr>
          </a:p>
        </p:txBody>
      </p:sp>
      <p:sp>
        <p:nvSpPr>
          <p:cNvPr id="6" name="テキスト ボックス 5">
            <a:extLst>
              <a:ext uri="{FF2B5EF4-FFF2-40B4-BE49-F238E27FC236}">
                <a16:creationId xmlns:a16="http://schemas.microsoft.com/office/drawing/2014/main" id="{6B561FD1-9C2D-6C51-6FC9-E7A76912818F}"/>
              </a:ext>
            </a:extLst>
          </p:cNvPr>
          <p:cNvSpPr txBox="1"/>
          <p:nvPr/>
        </p:nvSpPr>
        <p:spPr>
          <a:xfrm>
            <a:off x="283780" y="4834759"/>
            <a:ext cx="646331" cy="369332"/>
          </a:xfrm>
          <a:prstGeom prst="rect">
            <a:avLst/>
          </a:prstGeom>
          <a:noFill/>
        </p:spPr>
        <p:txBody>
          <a:bodyPr wrap="none" rtlCol="0">
            <a:spAutoFit/>
          </a:bodyPr>
          <a:lstStyle/>
          <a:p>
            <a:r>
              <a:rPr kumimoji="1" lang="ja-JP" altLang="en-US">
                <a:solidFill>
                  <a:schemeClr val="bg1"/>
                </a:solidFill>
              </a:rPr>
              <a:t>参考</a:t>
            </a:r>
            <a:endParaRPr kumimoji="1" lang="ja-JP" altLang="en-US"/>
          </a:p>
        </p:txBody>
      </p:sp>
      <p:sp>
        <p:nvSpPr>
          <p:cNvPr id="7" name="テキスト ボックス 6">
            <a:extLst>
              <a:ext uri="{FF2B5EF4-FFF2-40B4-BE49-F238E27FC236}">
                <a16:creationId xmlns:a16="http://schemas.microsoft.com/office/drawing/2014/main" id="{54E4C7E5-4458-11E2-59EC-724814935B03}"/>
              </a:ext>
            </a:extLst>
          </p:cNvPr>
          <p:cNvSpPr txBox="1"/>
          <p:nvPr/>
        </p:nvSpPr>
        <p:spPr>
          <a:xfrm>
            <a:off x="446477" y="5706058"/>
            <a:ext cx="4772460" cy="307777"/>
          </a:xfrm>
          <a:prstGeom prst="rect">
            <a:avLst/>
          </a:prstGeom>
          <a:noFill/>
        </p:spPr>
        <p:txBody>
          <a:bodyPr wrap="none" rtlCol="0">
            <a:spAutoFit/>
          </a:bodyPr>
          <a:lstStyle/>
          <a:p>
            <a:r>
              <a:rPr kumimoji="1" lang="en" altLang="ja-JP" sz="1400">
                <a:solidFill>
                  <a:schemeClr val="bg1"/>
                </a:solidFill>
              </a:rPr>
              <a:t>https://qiita.com/drken/items/872ebc3a2b5caaa4a0d0</a:t>
            </a:r>
            <a:endParaRPr kumimoji="1" lang="ja-JP" altLang="en-US" sz="1400">
              <a:solidFill>
                <a:schemeClr val="bg1"/>
              </a:solidFill>
            </a:endParaRPr>
          </a:p>
        </p:txBody>
      </p:sp>
      <p:sp>
        <p:nvSpPr>
          <p:cNvPr id="8" name="テキスト ボックス 7">
            <a:extLst>
              <a:ext uri="{FF2B5EF4-FFF2-40B4-BE49-F238E27FC236}">
                <a16:creationId xmlns:a16="http://schemas.microsoft.com/office/drawing/2014/main" id="{BEA64914-83A9-4976-DF51-055E6C417A0B}"/>
              </a:ext>
            </a:extLst>
          </p:cNvPr>
          <p:cNvSpPr txBox="1"/>
          <p:nvPr/>
        </p:nvSpPr>
        <p:spPr>
          <a:xfrm>
            <a:off x="446477" y="6110930"/>
            <a:ext cx="5391219" cy="307777"/>
          </a:xfrm>
          <a:prstGeom prst="rect">
            <a:avLst/>
          </a:prstGeom>
          <a:noFill/>
        </p:spPr>
        <p:txBody>
          <a:bodyPr wrap="none" rtlCol="0">
            <a:spAutoFit/>
          </a:bodyPr>
          <a:lstStyle/>
          <a:p>
            <a:r>
              <a:rPr kumimoji="1" lang="en" altLang="ja-JP" sz="1400">
                <a:solidFill>
                  <a:schemeClr val="bg1"/>
                </a:solidFill>
              </a:rPr>
              <a:t>https://tysonblog-whitelabel.com/atcoder-beginners-selection</a:t>
            </a:r>
            <a:endParaRPr kumimoji="1" lang="ja-JP" altLang="en-US" sz="1400">
              <a:solidFill>
                <a:schemeClr val="bg1"/>
              </a:solidFill>
            </a:endParaRPr>
          </a:p>
        </p:txBody>
      </p:sp>
      <p:sp>
        <p:nvSpPr>
          <p:cNvPr id="9" name="テキスト ボックス 8">
            <a:extLst>
              <a:ext uri="{FF2B5EF4-FFF2-40B4-BE49-F238E27FC236}">
                <a16:creationId xmlns:a16="http://schemas.microsoft.com/office/drawing/2014/main" id="{74F9F044-CDC9-17B2-219A-058CBDF9DC62}"/>
              </a:ext>
            </a:extLst>
          </p:cNvPr>
          <p:cNvSpPr txBox="1"/>
          <p:nvPr/>
        </p:nvSpPr>
        <p:spPr>
          <a:xfrm>
            <a:off x="446477" y="6515802"/>
            <a:ext cx="4564070" cy="307777"/>
          </a:xfrm>
          <a:prstGeom prst="rect">
            <a:avLst/>
          </a:prstGeom>
          <a:noFill/>
        </p:spPr>
        <p:txBody>
          <a:bodyPr wrap="none" rtlCol="0">
            <a:spAutoFit/>
          </a:bodyPr>
          <a:lstStyle/>
          <a:p>
            <a:r>
              <a:rPr kumimoji="1" lang="en" altLang="ja-JP" sz="1400">
                <a:solidFill>
                  <a:schemeClr val="bg1"/>
                </a:solidFill>
              </a:rPr>
              <a:t>https://note.com/keisuke_funabiki/n/nec9df628f77c</a:t>
            </a:r>
            <a:endParaRPr kumimoji="1" lang="ja-JP" altLang="en-US" sz="1400">
              <a:solidFill>
                <a:schemeClr val="bg1"/>
              </a:solidFill>
            </a:endParaRPr>
          </a:p>
        </p:txBody>
      </p:sp>
    </p:spTree>
    <p:extLst>
      <p:ext uri="{BB962C8B-B14F-4D97-AF65-F5344CB8AC3E}">
        <p14:creationId xmlns:p14="http://schemas.microsoft.com/office/powerpoint/2010/main" val="323710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3209040" y="2808121"/>
            <a:ext cx="5773919"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b="1" dirty="0" err="1"/>
              <a:t>2. </a:t>
            </a:r>
            <a:r>
              <a:rPr kumimoji="1" lang="en-US" altLang="ja-JP" sz="4000" b="1"/>
              <a:t>ABC086A-Product</a:t>
            </a:r>
            <a:endParaRPr kumimoji="1" lang="ja-JP" altLang="en-US" sz="4000" b="1"/>
          </a:p>
        </p:txBody>
      </p:sp>
    </p:spTree>
    <p:extLst>
      <p:ext uri="{BB962C8B-B14F-4D97-AF65-F5344CB8AC3E}">
        <p14:creationId xmlns:p14="http://schemas.microsoft.com/office/powerpoint/2010/main" val="37349956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2342</TotalTime>
  <Words>5992</Words>
  <Application>Microsoft Macintosh PowerPoint</Application>
  <PresentationFormat>ワイド画面</PresentationFormat>
  <Paragraphs>1026</Paragraphs>
  <Slides>88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88</vt:i4>
      </vt:variant>
    </vt:vector>
  </HeadingPairs>
  <TitlesOfParts>
    <vt:vector size="98" baseType="lpstr">
      <vt:lpstr>Google Sans</vt:lpstr>
      <vt:lpstr>ＭＳ Ｐゴシック</vt:lpstr>
      <vt:lpstr>YakuHanJPs</vt:lpstr>
      <vt:lpstr>游ゴシック</vt:lpstr>
      <vt:lpstr>游ゴシック Light</vt:lpstr>
      <vt:lpstr>游明朝</vt:lpstr>
      <vt:lpstr>Arial</vt:lpstr>
      <vt:lpstr>Lato</vt:lpstr>
      <vt:lpstr>Menlo</vt:lpstr>
      <vt:lpstr>Office テーマ</vt:lpstr>
      <vt:lpstr>ABSを解く！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ABSを解く！</dc:title>
  <dc:creator>井桁　広翔</dc:creator>
  <cp:lastModifiedBy>井桁　広翔</cp:lastModifiedBy>
  <cp:revision>129</cp:revision>
  <dcterms:created xsi:type="dcterms:W3CDTF">2024-01-02T04:23:06Z</dcterms:created>
  <dcterms:modified xsi:type="dcterms:W3CDTF">2024-03-08T06:43:27Z</dcterms:modified>
</cp:coreProperties>
</file>