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267" r:id="rId14"/>
    <p:sldId id="268" r:id="rId15"/>
    <p:sldId id="269" r:id="rId16"/>
    <p:sldId id="270" r:id="rId17"/>
    <p:sldId id="301" r:id="rId18"/>
    <p:sldId id="271" r:id="rId19"/>
    <p:sldId id="278" r:id="rId20"/>
    <p:sldId id="279" r:id="rId21"/>
    <p:sldId id="277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298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014"/>
  </p:normalViewPr>
  <p:slideViewPr>
    <p:cSldViewPr snapToGrid="0">
      <p:cViewPr varScale="1">
        <p:scale>
          <a:sx n="120" d="100"/>
          <a:sy n="120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2F1E2-C9CA-D79C-51C6-9049F8BE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ADAE68-9833-CB2C-ADB9-9707A3BE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D3DAB-968A-60B5-4D70-63AC961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0FF9B-53C5-9984-D487-96DD9DA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AC96D-7BEE-752F-65F3-C7F0160C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00D0D-98CE-F0E4-EE98-4EF4DDA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A5A45-D91D-9409-74B0-727803E0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D26F1-EB26-0739-6A3C-4BC0052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EE7-3047-0A9E-CE92-6926679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F21D2-8FF4-E3BF-6EF5-A65BFB1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8C1476-77DB-080D-D843-35FA7B7BD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7452E-5A92-A5C1-A425-49469470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8B1D5-F364-2358-3492-7CC36024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C9C9-69AB-C026-F4FF-BA2130C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F26A7-1A1B-E266-1D37-C6E0B8A4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A1F0-BCCA-6145-544C-71E02347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EBA0A-8B4A-E6B7-704B-42E743B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4CCC-AA49-9DE4-B5E6-A59CB62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11460-4AB3-617C-72E2-AD63DAB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39459-A78A-1C74-ECF9-AFB84BA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CA2A3-86F8-0A4F-1DDE-6AA0F9A0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ED38-5D6B-6D30-45C9-7A14CEFC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52D89-2026-1159-CED0-D17B734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DE0ED-EB1C-BC2B-A9EC-E421B7CC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08594-E90C-EC3B-FB3C-0C724A0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9246-F625-3143-B344-891F629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7405E-A5B4-359F-FFB1-450226AA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E89402-F48B-D038-D386-70A689F3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30182-D64C-827B-FE44-43B3CC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05FBD4-EEF4-0E79-56C7-3AF4825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DE71-A818-A493-8995-CA71E5D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929C1-419C-709E-0ABE-7174E4C4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69F49-13FF-4536-9066-BFEFCBB6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421CB-74D0-8A44-EEC4-B4729B62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6F14-0077-57E1-62D3-A40A0A55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5D0CA-63CE-1744-D9D9-C30298B8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53C5-4349-809D-B031-C20432D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9FE1E-1E0E-8750-81A9-53E7CD9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54558-F3D7-649B-45CF-581F5B0C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900-E1A3-349F-9411-0FBF511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FD1852-5EA6-8BCD-F134-C0E20B3B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82475-8542-CA36-D31A-C454767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CB2B8-27B6-8383-F773-2791B4D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8C01F-9AA2-E288-91D1-55EEA809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14E21-0DD5-1564-9F40-545F3A1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4B744-C18F-3E0D-9481-AC4D25C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0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D90AD-B3E1-A875-929D-BD43AE58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05ECB-61F2-6DCB-C65A-7A20935A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97C878-E474-C903-6BB1-17AC565B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1552A-1A02-822E-944D-3270FF4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3EA44-FFC9-C88E-9843-A8D18CFC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8EEE2B-FAF5-AC26-34D2-B4A6685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6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FD9F-6632-D12B-ED10-0145A1C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8D5F1-9CB0-8CAC-7383-600554F3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E90E32-4923-79AC-DCCD-5AC5CC1B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74F40-6056-4E1F-F40B-BBB1CFA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2EA6-F8F1-567D-FEDA-168FE9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59B6C-4A08-5A7A-9286-F5AD12E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EAEAA5-02B0-8764-9172-D42C01A4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2C4AB-1CE8-1044-FF51-DDA371AC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281B8-B6DB-212D-CFC8-894C02ED7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CFDAC-2D64-EC4D-ADDD-25D7DA8265F0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DA7D8-0075-E156-4CEE-8E6A3FDF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AC0B2-9AC6-42CD-EC09-C9EF06B9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abc045/tasks/arc061_a" TargetMode="External"/><Relationship Id="rId2" Type="http://schemas.openxmlformats.org/officeDocument/2006/relationships/hyperlink" Target="https://atcoder.jp/contests/abc128/tasks/abc128_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C-tmu/workshop_2024/blob/main/20240331_bit%E5%85%A8%E6%8E%A2%E7%B4%A2_bitDP/bitDP.cpp" TargetMode="External"/><Relationship Id="rId2" Type="http://schemas.openxmlformats.org/officeDocument/2006/relationships/hyperlink" Target="https://github.com/triC-tmu/workshop_2024/blob/main/20240331_bit%E5%85%A8%E6%8E%A2%E7%B4%A2_bitDP/bitDP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tessoku-book/tasks/tessoku_book_w" TargetMode="External"/><Relationship Id="rId2" Type="http://schemas.openxmlformats.org/officeDocument/2006/relationships/hyperlink" Target="https://atcoder.jp/contests/abc180/tasks/abc180_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04ECF-F90E-1200-1BF1-099030BDE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lang="ja-JP" altLang="en-US"/>
              <a:t>全探索</a:t>
            </a:r>
            <a:r>
              <a:rPr lang="en-US" altLang="ja-JP"/>
              <a:t> bitDP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C3A9DE-CB43-B865-9DE3-3C62050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0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97210404-349C-6DB1-CFC0-3C015CE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402888"/>
            <a:ext cx="11571304" cy="645511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C9FDAC-C12D-33A9-B244-95362F183B1C}"/>
              </a:ext>
            </a:extLst>
          </p:cNvPr>
          <p:cNvSpPr txBox="1"/>
          <p:nvPr/>
        </p:nvSpPr>
        <p:spPr>
          <a:xfrm>
            <a:off x="697584" y="4920792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計算量</a:t>
            </a:r>
            <a:r>
              <a:rPr kumimoji="1" lang="en-US" altLang="ja-JP" sz="2400"/>
              <a:t>O(n2</a:t>
            </a:r>
            <a:r>
              <a:rPr kumimoji="1" lang="en-US" altLang="ja-JP" sz="2400" baseline="30000"/>
              <a:t>n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005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A925-169E-6768-D7D2-365F027E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kumimoji="1" lang="ja-JP" altLang="en-US"/>
              <a:t>全探索おまけ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73DC45-F4C8-AEF1-74AF-A9656B52A7D6}"/>
              </a:ext>
            </a:extLst>
          </p:cNvPr>
          <p:cNvSpPr txBox="1"/>
          <p:nvPr/>
        </p:nvSpPr>
        <p:spPr>
          <a:xfrm>
            <a:off x="991518" y="1690688"/>
            <a:ext cx="1000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lang="en-US" altLang="ja-JP" sz="2800"/>
              <a:t>i bit</a:t>
            </a:r>
            <a:r>
              <a:rPr lang="ja-JP" altLang="en-US" sz="2800"/>
              <a:t>目が</a:t>
            </a:r>
            <a:r>
              <a:rPr lang="en-US" altLang="ja-JP" sz="2800"/>
              <a:t>0</a:t>
            </a:r>
            <a:r>
              <a:rPr lang="ja-JP" altLang="en-US" sz="2800"/>
              <a:t>の時</a:t>
            </a:r>
            <a:r>
              <a:rPr lang="en-US" altLang="ja-JP" sz="2800"/>
              <a:t>True(1)</a:t>
            </a:r>
            <a:r>
              <a:rPr lang="ja-JP" altLang="en-US" sz="2800"/>
              <a:t>になってほしい時</a:t>
            </a:r>
            <a:r>
              <a:rPr lang="en-US" altLang="ja-JP" sz="2800"/>
              <a:t>n</a:t>
            </a:r>
            <a:r>
              <a:rPr lang="ja-JP" altLang="en-US" sz="2800"/>
              <a:t>を反転させると楽</a:t>
            </a:r>
            <a:endParaRPr lang="en-US" altLang="ja-JP" sz="2800"/>
          </a:p>
          <a:p>
            <a:r>
              <a:rPr kumimoji="1" lang="ja-JP" altLang="en-US" sz="2800"/>
              <a:t>　</a:t>
            </a:r>
            <a:r>
              <a:rPr kumimoji="1" lang="en-US" altLang="ja-JP" sz="2800"/>
              <a:t> ~n &gt;&gt; i &amp; 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7BEDAE-6FE7-88CD-F1C0-38EA05E95E29}"/>
              </a:ext>
            </a:extLst>
          </p:cNvPr>
          <p:cNvSpPr txBox="1"/>
          <p:nvPr/>
        </p:nvSpPr>
        <p:spPr>
          <a:xfrm>
            <a:off x="1222872" y="3536414"/>
            <a:ext cx="7322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　</a:t>
            </a:r>
            <a:r>
              <a:rPr lang="en-US" altLang="ja-JP" sz="2400"/>
              <a:t>bit</a:t>
            </a:r>
            <a:r>
              <a:rPr lang="ja-JP" altLang="en-US" sz="2400"/>
              <a:t>シフト演算子の演算順位が低いので注意する</a:t>
            </a:r>
            <a:endParaRPr lang="en-US" altLang="ja-JP" sz="2400"/>
          </a:p>
          <a:p>
            <a:r>
              <a:rPr kumimoji="1" lang="en-US" altLang="ja-JP" sz="2400"/>
              <a:t>   </a:t>
            </a:r>
            <a:r>
              <a:rPr kumimoji="1" lang="ja-JP" altLang="en-US" sz="2400"/>
              <a:t>例</a:t>
            </a:r>
            <a:r>
              <a:rPr kumimoji="1" lang="en-US" altLang="ja-JP" sz="2400"/>
              <a:t>) 2</a:t>
            </a:r>
            <a:r>
              <a:rPr kumimoji="1" lang="en-US" altLang="ja-JP" sz="2400" baseline="30000"/>
              <a:t>n </a:t>
            </a:r>
            <a:r>
              <a:rPr kumimoji="1" lang="en-US" altLang="ja-JP" sz="2400"/>
              <a:t>- 1</a:t>
            </a:r>
            <a:r>
              <a:rPr lang="ja-JP" altLang="en-US" sz="2400"/>
              <a:t>を計算したい</a:t>
            </a:r>
            <a:r>
              <a:rPr kumimoji="1" lang="en-US" altLang="ja-JP" sz="2400"/>
              <a:t>  </a:t>
            </a:r>
          </a:p>
        </p:txBody>
      </p:sp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770F1A4-74CC-FB9E-7ACD-C33A6AC2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4691062"/>
            <a:ext cx="4089400" cy="9525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FAE38B-9D08-1F0A-ACFB-DFE9FF577E35}"/>
              </a:ext>
            </a:extLst>
          </p:cNvPr>
          <p:cNvSpPr txBox="1"/>
          <p:nvPr/>
        </p:nvSpPr>
        <p:spPr>
          <a:xfrm>
            <a:off x="1347537" y="278378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当然</a:t>
            </a:r>
            <a:r>
              <a:rPr kumimoji="1" lang="en-US" altLang="ja-JP"/>
              <a:t> n &gt;&gt; i &amp; 1 == 0</a:t>
            </a:r>
            <a:r>
              <a:rPr lang="ja-JP" altLang="en-US"/>
              <a:t>とかでもいい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0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D185AC-9A01-DA81-EF69-8A0B0DE0A90E}"/>
              </a:ext>
            </a:extLst>
          </p:cNvPr>
          <p:cNvSpPr txBox="1"/>
          <p:nvPr/>
        </p:nvSpPr>
        <p:spPr>
          <a:xfrm>
            <a:off x="786581" y="462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練習問題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8A1A41-D3A2-477D-E59F-E522FBF875AC}"/>
              </a:ext>
            </a:extLst>
          </p:cNvPr>
          <p:cNvSpPr txBox="1"/>
          <p:nvPr/>
        </p:nvSpPr>
        <p:spPr>
          <a:xfrm>
            <a:off x="3816714" y="3982627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linkClick r:id="rId2"/>
              </a:rPr>
              <a:t>ABC128C-Switches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57D5EC-A0E7-73BD-524C-F70B6035B0DD}"/>
              </a:ext>
            </a:extLst>
          </p:cNvPr>
          <p:cNvSpPr txBox="1"/>
          <p:nvPr/>
        </p:nvSpPr>
        <p:spPr>
          <a:xfrm>
            <a:off x="3089295" y="453323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スイッチの</a:t>
            </a:r>
            <a:r>
              <a:rPr kumimoji="1" lang="en-US" altLang="ja-JP"/>
              <a:t>ON/OFF</a:t>
            </a:r>
            <a:r>
              <a:rPr kumimoji="1" lang="ja-JP" altLang="en-US"/>
              <a:t>を</a:t>
            </a:r>
            <a:r>
              <a:rPr kumimoji="1" lang="en-US" altLang="ja-JP"/>
              <a:t>bit</a:t>
            </a:r>
            <a:r>
              <a:rPr kumimoji="1" lang="ja-JP" altLang="en-US"/>
              <a:t>全探索します。</a:t>
            </a:r>
            <a:endParaRPr kumimoji="1" lang="en-US" altLang="ja-JP"/>
          </a:p>
          <a:p>
            <a:r>
              <a:rPr lang="ja-JP" altLang="en-US"/>
              <a:t>全ての電球を点灯できるかその都度確認しましょう。</a:t>
            </a:r>
            <a:endParaRPr kumimoji="1"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DC1C7B-76CD-953B-3356-4CF0429F8002}"/>
              </a:ext>
            </a:extLst>
          </p:cNvPr>
          <p:cNvSpPr txBox="1"/>
          <p:nvPr/>
        </p:nvSpPr>
        <p:spPr>
          <a:xfrm>
            <a:off x="3561806" y="1216308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hlinkClick r:id="rId3"/>
              </a:rPr>
              <a:t>ABC045C-</a:t>
            </a:r>
            <a:r>
              <a:rPr kumimoji="1" lang="ja-JP" altLang="en-US" sz="2400">
                <a:hlinkClick r:id="rId3"/>
              </a:rPr>
              <a:t>たくさんの数式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AC6827-C596-B030-A139-E74F01AC1361}"/>
              </a:ext>
            </a:extLst>
          </p:cNvPr>
          <p:cNvSpPr txBox="1"/>
          <p:nvPr/>
        </p:nvSpPr>
        <p:spPr>
          <a:xfrm>
            <a:off x="3561806" y="186080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+</a:t>
            </a:r>
            <a:r>
              <a:rPr kumimoji="1" lang="ja-JP" altLang="en-US"/>
              <a:t>を入れる場所を</a:t>
            </a:r>
            <a:r>
              <a:rPr kumimoji="1" lang="en-US" altLang="ja-JP"/>
              <a:t>bit</a:t>
            </a:r>
            <a:r>
              <a:rPr kumimoji="1" lang="ja-JP" altLang="en-US"/>
              <a:t>全探索します。</a:t>
            </a:r>
            <a:endParaRPr kumimoji="1" lang="en-US" altLang="ja-JP"/>
          </a:p>
          <a:p>
            <a:r>
              <a:rPr kumimoji="1" lang="ja-JP" altLang="en-US"/>
              <a:t>文字列→整数の変換も確認しましょう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228868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A35F-9CEA-C0B4-3449-7C795457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/>
              <a:t>bit DP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68496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36DDF-9039-80FC-1ED1-0353FF8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bitDP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F14B5-EC7C-BCAB-07FA-E40EC3DF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DP</a:t>
            </a:r>
            <a:r>
              <a:rPr lang="ja-JP" altLang="en-US"/>
              <a:t>の添字で集合を管理する</a:t>
            </a:r>
            <a:r>
              <a:rPr lang="en-US" altLang="ja-JP"/>
              <a:t>DP</a:t>
            </a:r>
            <a:endParaRPr kumimoji="1"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6343C-F392-1368-4542-F566FAC20E7B}"/>
              </a:ext>
            </a:extLst>
          </p:cNvPr>
          <p:cNvSpPr txBox="1"/>
          <p:nvPr/>
        </p:nvSpPr>
        <p:spPr>
          <a:xfrm>
            <a:off x="1105866" y="2792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添字で集合を管理とは？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D1929D5-71B3-030E-9DA6-239AA821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50063"/>
              </p:ext>
            </p:extLst>
          </p:nvPr>
        </p:nvGraphicFramePr>
        <p:xfrm>
          <a:off x="3744103" y="5207815"/>
          <a:ext cx="8128000" cy="15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65BFCE2-0310-7256-7BA5-E1CAB596C766}"/>
              </a:ext>
            </a:extLst>
          </p:cNvPr>
          <p:cNvSpPr/>
          <p:nvPr/>
        </p:nvSpPr>
        <p:spPr>
          <a:xfrm>
            <a:off x="5227562" y="3348412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7DC2FF7-A7AB-C234-FACD-2940C3BEDC8F}"/>
              </a:ext>
            </a:extLst>
          </p:cNvPr>
          <p:cNvSpPr/>
          <p:nvPr/>
        </p:nvSpPr>
        <p:spPr>
          <a:xfrm>
            <a:off x="8604466" y="334949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A5E3AE7-0207-10AB-5445-12FD7753139D}"/>
              </a:ext>
            </a:extLst>
          </p:cNvPr>
          <p:cNvSpPr/>
          <p:nvPr/>
        </p:nvSpPr>
        <p:spPr>
          <a:xfrm>
            <a:off x="6916014" y="334949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C6F52E-BD43-F896-437A-FE4C1F679DA7}"/>
              </a:ext>
            </a:extLst>
          </p:cNvPr>
          <p:cNvSpPr txBox="1"/>
          <p:nvPr/>
        </p:nvSpPr>
        <p:spPr>
          <a:xfrm>
            <a:off x="5540388" y="43288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87CBAC-AFB0-3A21-7ACA-41C9537852C9}"/>
              </a:ext>
            </a:extLst>
          </p:cNvPr>
          <p:cNvSpPr txBox="1"/>
          <p:nvPr/>
        </p:nvSpPr>
        <p:spPr>
          <a:xfrm>
            <a:off x="7261271" y="436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D9F1E9-477B-B343-ADB1-165BBC8E1E36}"/>
              </a:ext>
            </a:extLst>
          </p:cNvPr>
          <p:cNvSpPr txBox="1"/>
          <p:nvPr/>
        </p:nvSpPr>
        <p:spPr>
          <a:xfrm>
            <a:off x="8982154" y="43702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EC4028-C2CF-E08A-010B-946D625C316F}"/>
              </a:ext>
            </a:extLst>
          </p:cNvPr>
          <p:cNvSpPr txBox="1"/>
          <p:nvPr/>
        </p:nvSpPr>
        <p:spPr>
          <a:xfrm>
            <a:off x="3971696" y="4834779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E89BC9-E73B-D17F-B797-2EB9F10E4CF7}"/>
              </a:ext>
            </a:extLst>
          </p:cNvPr>
          <p:cNvCxnSpPr>
            <a:cxnSpLocks/>
          </p:cNvCxnSpPr>
          <p:nvPr/>
        </p:nvCxnSpPr>
        <p:spPr>
          <a:xfrm>
            <a:off x="3077737" y="5750805"/>
            <a:ext cx="666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08479-50B7-44F0-B64B-5055DF8BE663}"/>
              </a:ext>
            </a:extLst>
          </p:cNvPr>
          <p:cNvSpPr txBox="1"/>
          <p:nvPr/>
        </p:nvSpPr>
        <p:spPr>
          <a:xfrm>
            <a:off x="169569" y="5566139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5</a:t>
            </a:r>
            <a:r>
              <a:rPr lang="ja-JP" altLang="en-US"/>
              <a:t>」で</a:t>
            </a:r>
            <a:r>
              <a:rPr lang="en-US" altLang="ja-JP"/>
              <a:t> {A,C}</a:t>
            </a:r>
            <a:r>
              <a:rPr lang="ja-JP" altLang="en-US"/>
              <a:t>という集合</a:t>
            </a:r>
            <a:endParaRPr lang="en-US" altLang="ja-JP"/>
          </a:p>
          <a:p>
            <a:r>
              <a:rPr lang="en-US" altLang="ja-JP"/>
              <a:t>  </a:t>
            </a:r>
            <a:r>
              <a:rPr kumimoji="1" lang="ja-JP" altLang="en-US"/>
              <a:t>を表現できる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210488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D598A-DB78-CBDC-CFFF-C538232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よく</a:t>
            </a:r>
            <a:r>
              <a:rPr kumimoji="1" lang="en-US" altLang="ja-JP"/>
              <a:t>bitDP</a:t>
            </a:r>
            <a:r>
              <a:rPr kumimoji="1" lang="ja-JP" altLang="en-US"/>
              <a:t>を使う問題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FBD90-B8CE-5163-3DAD-BF8A9B23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・巡回セールスマン問題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 </a:t>
            </a:r>
            <a:r>
              <a:rPr kumimoji="1" lang="ja-JP" altLang="en-US"/>
              <a:t>グラフが与えられて、全ての頂点を</a:t>
            </a:r>
            <a:r>
              <a:rPr kumimoji="1" lang="en-US" altLang="ja-JP"/>
              <a:t>1</a:t>
            </a:r>
            <a:r>
              <a:rPr kumimoji="1" lang="ja-JP" altLang="en-US"/>
              <a:t>回ずつ通って戻って来る　　　　　</a:t>
            </a:r>
            <a:r>
              <a:rPr kumimoji="1" lang="en-US" altLang="ja-JP"/>
              <a:t>     </a:t>
            </a:r>
            <a:r>
              <a:rPr kumimoji="1" lang="ja-JP" altLang="en-US"/>
              <a:t>最短経路長を求める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-&gt;</a:t>
            </a:r>
            <a:r>
              <a:rPr lang="ja-JP" altLang="en-US"/>
              <a:t>例題で扱います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・和集合を考えていく問題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-&gt;</a:t>
            </a:r>
            <a:r>
              <a:rPr kumimoji="1" lang="ja-JP" altLang="en-US"/>
              <a:t>練習問題で</a:t>
            </a:r>
          </a:p>
        </p:txBody>
      </p:sp>
    </p:spTree>
    <p:extLst>
      <p:ext uri="{BB962C8B-B14F-4D97-AF65-F5344CB8AC3E}">
        <p14:creationId xmlns:p14="http://schemas.microsoft.com/office/powerpoint/2010/main" val="320924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4CF0E-A21C-AFBF-4F9E-59226DB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7" y="834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巡回セールスマン問題を考える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A3039F6-6E4B-31E4-C963-426EB470184D}"/>
              </a:ext>
            </a:extLst>
          </p:cNvPr>
          <p:cNvSpPr/>
          <p:nvPr/>
        </p:nvSpPr>
        <p:spPr>
          <a:xfrm>
            <a:off x="1187606" y="1127551"/>
            <a:ext cx="8960624" cy="2301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ED71F18-ED39-199F-B427-6F1FCC6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79" y="1311733"/>
            <a:ext cx="7772400" cy="1933084"/>
          </a:xfrm>
          <a:prstGeom prst="rect">
            <a:avLst/>
          </a:prstGeo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018A2267-45D1-AE36-0309-A4D03E39B3BD}"/>
              </a:ext>
            </a:extLst>
          </p:cNvPr>
          <p:cNvSpPr/>
          <p:nvPr/>
        </p:nvSpPr>
        <p:spPr>
          <a:xfrm>
            <a:off x="4937821" y="3461523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63078F08-7DFA-37E2-838D-72E271E8703E}"/>
              </a:ext>
            </a:extLst>
          </p:cNvPr>
          <p:cNvSpPr/>
          <p:nvPr/>
        </p:nvSpPr>
        <p:spPr>
          <a:xfrm>
            <a:off x="3453160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57CAB-DAB7-F1CE-143F-2ED8AF70644F}"/>
              </a:ext>
            </a:extLst>
          </p:cNvPr>
          <p:cNvSpPr/>
          <p:nvPr/>
        </p:nvSpPr>
        <p:spPr>
          <a:xfrm>
            <a:off x="4882064" y="60497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D17BCF9-E907-935C-CDB7-561BE6195F70}"/>
              </a:ext>
            </a:extLst>
          </p:cNvPr>
          <p:cNvSpPr/>
          <p:nvPr/>
        </p:nvSpPr>
        <p:spPr>
          <a:xfrm>
            <a:off x="6459654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422BC73-CC26-6361-427D-A4A9DEA52AFD}"/>
              </a:ext>
            </a:extLst>
          </p:cNvPr>
          <p:cNvCxnSpPr>
            <a:cxnSpLocks/>
          </p:cNvCxnSpPr>
          <p:nvPr/>
        </p:nvCxnSpPr>
        <p:spPr>
          <a:xfrm>
            <a:off x="5768279" y="3895279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A990CAA-1FC6-0EB8-B5FE-422A06CD1F91}"/>
              </a:ext>
            </a:extLst>
          </p:cNvPr>
          <p:cNvCxnSpPr>
            <a:cxnSpLocks/>
          </p:cNvCxnSpPr>
          <p:nvPr/>
        </p:nvCxnSpPr>
        <p:spPr>
          <a:xfrm flipV="1">
            <a:off x="4027795" y="3945500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31DCA5B-4E71-4F62-EA9F-4F009D2DB7A8}"/>
              </a:ext>
            </a:extLst>
          </p:cNvPr>
          <p:cNvCxnSpPr>
            <a:cxnSpLocks/>
          </p:cNvCxnSpPr>
          <p:nvPr/>
        </p:nvCxnSpPr>
        <p:spPr>
          <a:xfrm flipH="1">
            <a:off x="5654598" y="5463883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C52D6A9-7571-5DF4-0765-E4060B450D16}"/>
              </a:ext>
            </a:extLst>
          </p:cNvPr>
          <p:cNvCxnSpPr>
            <a:cxnSpLocks/>
          </p:cNvCxnSpPr>
          <p:nvPr/>
        </p:nvCxnSpPr>
        <p:spPr>
          <a:xfrm flipH="1">
            <a:off x="4322337" y="4997603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B3D2F4-BCC3-4C0D-BF7D-9F84977C72BD}"/>
              </a:ext>
            </a:extLst>
          </p:cNvPr>
          <p:cNvCxnSpPr>
            <a:cxnSpLocks/>
          </p:cNvCxnSpPr>
          <p:nvPr/>
        </p:nvCxnSpPr>
        <p:spPr>
          <a:xfrm flipH="1" flipV="1">
            <a:off x="4006385" y="5463883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A08B12-5723-B67E-79A4-30A8C250A475}"/>
              </a:ext>
            </a:extLst>
          </p:cNvPr>
          <p:cNvCxnSpPr>
            <a:cxnSpLocks/>
          </p:cNvCxnSpPr>
          <p:nvPr/>
        </p:nvCxnSpPr>
        <p:spPr>
          <a:xfrm>
            <a:off x="4211908" y="5292355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1CEDF3-4BA5-1AF9-C4EA-B8B93F2E1CA6}"/>
              </a:ext>
            </a:extLst>
          </p:cNvPr>
          <p:cNvSpPr txBox="1"/>
          <p:nvPr/>
        </p:nvSpPr>
        <p:spPr>
          <a:xfrm>
            <a:off x="6133171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5A0F27C-EEF7-8889-3311-623E9F75DB65}"/>
              </a:ext>
            </a:extLst>
          </p:cNvPr>
          <p:cNvSpPr txBox="1"/>
          <p:nvPr/>
        </p:nvSpPr>
        <p:spPr>
          <a:xfrm>
            <a:off x="6334995" y="5834591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BCFFAEA-5829-6CDC-9DFB-8CF26F7A2A7D}"/>
              </a:ext>
            </a:extLst>
          </p:cNvPr>
          <p:cNvSpPr txBox="1"/>
          <p:nvPr/>
        </p:nvSpPr>
        <p:spPr>
          <a:xfrm>
            <a:off x="4574111" y="5342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3A0CD2-1876-EB9F-DC99-9DB2074ACE76}"/>
              </a:ext>
            </a:extLst>
          </p:cNvPr>
          <p:cNvSpPr txBox="1"/>
          <p:nvPr/>
        </p:nvSpPr>
        <p:spPr>
          <a:xfrm>
            <a:off x="4102509" y="581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31A140-4EFB-976A-EF1C-8378CBE2D80C}"/>
              </a:ext>
            </a:extLst>
          </p:cNvPr>
          <p:cNvSpPr txBox="1"/>
          <p:nvPr/>
        </p:nvSpPr>
        <p:spPr>
          <a:xfrm>
            <a:off x="5140712" y="465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C5BEEA7-AE0E-FFF6-C85C-AED2EC947373}"/>
              </a:ext>
            </a:extLst>
          </p:cNvPr>
          <p:cNvSpPr txBox="1"/>
          <p:nvPr/>
        </p:nvSpPr>
        <p:spPr>
          <a:xfrm>
            <a:off x="4204010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EE793-57B2-559D-04D2-159AF6EA4B8D}"/>
              </a:ext>
            </a:extLst>
          </p:cNvPr>
          <p:cNvSpPr txBox="1"/>
          <p:nvPr/>
        </p:nvSpPr>
        <p:spPr>
          <a:xfrm>
            <a:off x="478972" y="330925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方針の前に</a:t>
            </a:r>
            <a:r>
              <a:rPr kumimoji="1" lang="en-US" altLang="ja-JP" sz="2000"/>
              <a:t>...</a:t>
            </a:r>
            <a:endParaRPr kumimoji="1" lang="ja-JP" altLang="en-US" sz="200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538F3E2-77F7-18BB-7A6B-C5406F507415}"/>
              </a:ext>
            </a:extLst>
          </p:cNvPr>
          <p:cNvSpPr/>
          <p:nvPr/>
        </p:nvSpPr>
        <p:spPr>
          <a:xfrm>
            <a:off x="2589686" y="731035"/>
            <a:ext cx="8960624" cy="2301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EF1B52E-32F3-D43A-79B4-DB862A87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59" y="915217"/>
            <a:ext cx="7772400" cy="1933084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82C03E08-100A-AD11-C113-1FE10847B187}"/>
              </a:ext>
            </a:extLst>
          </p:cNvPr>
          <p:cNvSpPr/>
          <p:nvPr/>
        </p:nvSpPr>
        <p:spPr>
          <a:xfrm>
            <a:off x="9074392" y="3216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7159EC0-BFB9-9A97-A2FE-935BEBC5BCE8}"/>
              </a:ext>
            </a:extLst>
          </p:cNvPr>
          <p:cNvSpPr/>
          <p:nvPr/>
        </p:nvSpPr>
        <p:spPr>
          <a:xfrm>
            <a:off x="7589731" y="4390332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3754549-A27F-3897-DA87-596A4D68C70F}"/>
              </a:ext>
            </a:extLst>
          </p:cNvPr>
          <p:cNvSpPr/>
          <p:nvPr/>
        </p:nvSpPr>
        <p:spPr>
          <a:xfrm>
            <a:off x="9018635" y="580485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418AE86-77E0-7B52-2FD8-A43CED64E858}"/>
              </a:ext>
            </a:extLst>
          </p:cNvPr>
          <p:cNvSpPr/>
          <p:nvPr/>
        </p:nvSpPr>
        <p:spPr>
          <a:xfrm>
            <a:off x="10596225" y="4390332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8DA4BE6-4714-9A90-10E8-052CC0AE853D}"/>
              </a:ext>
            </a:extLst>
          </p:cNvPr>
          <p:cNvCxnSpPr>
            <a:cxnSpLocks/>
          </p:cNvCxnSpPr>
          <p:nvPr/>
        </p:nvCxnSpPr>
        <p:spPr>
          <a:xfrm>
            <a:off x="9904850" y="3650422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DDEBF6D-E9DA-D961-CABC-B557BBC44EBD}"/>
              </a:ext>
            </a:extLst>
          </p:cNvPr>
          <p:cNvCxnSpPr>
            <a:cxnSpLocks/>
          </p:cNvCxnSpPr>
          <p:nvPr/>
        </p:nvCxnSpPr>
        <p:spPr>
          <a:xfrm flipV="1">
            <a:off x="8164366" y="3700643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ADF1D4E-CEDF-09B9-AFEE-91FFBB52B09A}"/>
              </a:ext>
            </a:extLst>
          </p:cNvPr>
          <p:cNvCxnSpPr>
            <a:cxnSpLocks/>
          </p:cNvCxnSpPr>
          <p:nvPr/>
        </p:nvCxnSpPr>
        <p:spPr>
          <a:xfrm flipH="1">
            <a:off x="9791169" y="5219026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F3E7C3E-E892-67A2-9F40-03571066951F}"/>
              </a:ext>
            </a:extLst>
          </p:cNvPr>
          <p:cNvCxnSpPr>
            <a:cxnSpLocks/>
          </p:cNvCxnSpPr>
          <p:nvPr/>
        </p:nvCxnSpPr>
        <p:spPr>
          <a:xfrm flipH="1">
            <a:off x="8458908" y="4752746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59DED77-6F9C-0FC8-9BC3-CFCD6E7BCDB9}"/>
              </a:ext>
            </a:extLst>
          </p:cNvPr>
          <p:cNvCxnSpPr>
            <a:cxnSpLocks/>
          </p:cNvCxnSpPr>
          <p:nvPr/>
        </p:nvCxnSpPr>
        <p:spPr>
          <a:xfrm flipH="1" flipV="1">
            <a:off x="8142956" y="5219026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5A6B58C-08A9-02B0-169E-4981FFFB536F}"/>
              </a:ext>
            </a:extLst>
          </p:cNvPr>
          <p:cNvCxnSpPr>
            <a:cxnSpLocks/>
          </p:cNvCxnSpPr>
          <p:nvPr/>
        </p:nvCxnSpPr>
        <p:spPr>
          <a:xfrm>
            <a:off x="8348479" y="5047498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F41A24-A99B-5455-8557-EDECAE9962E8}"/>
              </a:ext>
            </a:extLst>
          </p:cNvPr>
          <p:cNvSpPr txBox="1"/>
          <p:nvPr/>
        </p:nvSpPr>
        <p:spPr>
          <a:xfrm>
            <a:off x="10269742" y="3680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BF9463-2A84-A199-CC81-03DF97C1485E}"/>
              </a:ext>
            </a:extLst>
          </p:cNvPr>
          <p:cNvSpPr txBox="1"/>
          <p:nvPr/>
        </p:nvSpPr>
        <p:spPr>
          <a:xfrm>
            <a:off x="10471566" y="5589734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0A6CEC-ED38-217C-2033-98F690DC7651}"/>
              </a:ext>
            </a:extLst>
          </p:cNvPr>
          <p:cNvSpPr txBox="1"/>
          <p:nvPr/>
        </p:nvSpPr>
        <p:spPr>
          <a:xfrm>
            <a:off x="8710682" y="5098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983E354-8FB1-DE5D-C863-243A8CB61F8B}"/>
              </a:ext>
            </a:extLst>
          </p:cNvPr>
          <p:cNvSpPr txBox="1"/>
          <p:nvPr/>
        </p:nvSpPr>
        <p:spPr>
          <a:xfrm>
            <a:off x="8239080" y="5569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918963D-BE2E-0B9C-33CF-0BFF9C0C0F72}"/>
              </a:ext>
            </a:extLst>
          </p:cNvPr>
          <p:cNvSpPr txBox="1"/>
          <p:nvPr/>
        </p:nvSpPr>
        <p:spPr>
          <a:xfrm>
            <a:off x="9277283" y="4405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EA1E2F-4D28-1975-CA84-F08873D513B9}"/>
              </a:ext>
            </a:extLst>
          </p:cNvPr>
          <p:cNvSpPr txBox="1"/>
          <p:nvPr/>
        </p:nvSpPr>
        <p:spPr>
          <a:xfrm>
            <a:off x="8340581" y="3680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42856A-D6A6-FAEC-8077-DEFA60C4419A}"/>
              </a:ext>
            </a:extLst>
          </p:cNvPr>
          <p:cNvSpPr txBox="1"/>
          <p:nvPr/>
        </p:nvSpPr>
        <p:spPr>
          <a:xfrm>
            <a:off x="746566" y="3569449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  </a:t>
            </a:r>
            <a:r>
              <a:rPr lang="ja-JP" altLang="en-US"/>
              <a:t>各頂点をちょうど１度通る</a:t>
            </a:r>
            <a:r>
              <a:rPr lang="en-US" altLang="ja-JP"/>
              <a:t>(</a:t>
            </a:r>
            <a:r>
              <a:rPr lang="ja-JP" altLang="en-US"/>
              <a:t>一筆書きになる</a:t>
            </a:r>
            <a:r>
              <a:rPr lang="en-US" altLang="ja-JP"/>
              <a:t>)</a:t>
            </a:r>
            <a:r>
              <a:rPr lang="ja-JP" altLang="en-US"/>
              <a:t>ので、</a:t>
            </a:r>
            <a:endParaRPr lang="en-US" altLang="ja-JP"/>
          </a:p>
          <a:p>
            <a:r>
              <a:rPr lang="ja-JP" altLang="en-US"/>
              <a:t>どの頂点から考えても良い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ECBF03-F3AE-A76B-DA64-0B2BA8855047}"/>
              </a:ext>
            </a:extLst>
          </p:cNvPr>
          <p:cNvSpPr txBox="1"/>
          <p:nvPr/>
        </p:nvSpPr>
        <p:spPr>
          <a:xfrm>
            <a:off x="746566" y="4405653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-&gt;</a:t>
            </a:r>
            <a:r>
              <a:rPr kumimoji="1"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から考える</a:t>
            </a:r>
          </a:p>
        </p:txBody>
      </p:sp>
    </p:spTree>
    <p:extLst>
      <p:ext uri="{BB962C8B-B14F-4D97-AF65-F5344CB8AC3E}">
        <p14:creationId xmlns:p14="http://schemas.microsoft.com/office/powerpoint/2010/main" val="232310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6CC33004-4775-645A-901E-7B3F9520717F}"/>
              </a:ext>
            </a:extLst>
          </p:cNvPr>
          <p:cNvSpPr/>
          <p:nvPr/>
        </p:nvSpPr>
        <p:spPr>
          <a:xfrm>
            <a:off x="5481814" y="108979"/>
            <a:ext cx="6555856" cy="16619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CF5185-AFDA-8685-F786-93C07C73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5" y="293160"/>
            <a:ext cx="5197073" cy="12925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5812F-99BA-CD50-D662-0BC4606A021E}"/>
              </a:ext>
            </a:extLst>
          </p:cNvPr>
          <p:cNvSpPr txBox="1"/>
          <p:nvPr/>
        </p:nvSpPr>
        <p:spPr>
          <a:xfrm>
            <a:off x="509286" y="5092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方針</a:t>
            </a:r>
            <a:endParaRPr kumimoji="1" lang="ja-JP" altLang="en-US" sz="360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D407B7D-D457-4725-31A6-66B4749165C4}"/>
              </a:ext>
            </a:extLst>
          </p:cNvPr>
          <p:cNvSpPr/>
          <p:nvPr/>
        </p:nvSpPr>
        <p:spPr>
          <a:xfrm>
            <a:off x="9799060" y="322944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C3B51DD-16B9-84D9-1C47-9A8A6EF54ABE}"/>
              </a:ext>
            </a:extLst>
          </p:cNvPr>
          <p:cNvSpPr/>
          <p:nvPr/>
        </p:nvSpPr>
        <p:spPr>
          <a:xfrm>
            <a:off x="8314399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80F8738-5D5E-64B1-C7E7-5DE40BC79995}"/>
              </a:ext>
            </a:extLst>
          </p:cNvPr>
          <p:cNvSpPr/>
          <p:nvPr/>
        </p:nvSpPr>
        <p:spPr>
          <a:xfrm>
            <a:off x="9743303" y="581762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B5E899D-17AA-55ED-1891-AA8299336CA9}"/>
              </a:ext>
            </a:extLst>
          </p:cNvPr>
          <p:cNvSpPr/>
          <p:nvPr/>
        </p:nvSpPr>
        <p:spPr>
          <a:xfrm>
            <a:off x="11320893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C98B0-33F0-C41F-2261-350799C75F6D}"/>
              </a:ext>
            </a:extLst>
          </p:cNvPr>
          <p:cNvCxnSpPr>
            <a:cxnSpLocks/>
          </p:cNvCxnSpPr>
          <p:nvPr/>
        </p:nvCxnSpPr>
        <p:spPr>
          <a:xfrm>
            <a:off x="10629518" y="3663197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171F370-BCD0-3C36-8302-418C2CE7CCBD}"/>
              </a:ext>
            </a:extLst>
          </p:cNvPr>
          <p:cNvCxnSpPr>
            <a:cxnSpLocks/>
          </p:cNvCxnSpPr>
          <p:nvPr/>
        </p:nvCxnSpPr>
        <p:spPr>
          <a:xfrm flipV="1">
            <a:off x="8889034" y="3713418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2F5C43-075D-967A-F11C-6DCEA6AD7DF5}"/>
              </a:ext>
            </a:extLst>
          </p:cNvPr>
          <p:cNvCxnSpPr>
            <a:cxnSpLocks/>
          </p:cNvCxnSpPr>
          <p:nvPr/>
        </p:nvCxnSpPr>
        <p:spPr>
          <a:xfrm flipH="1">
            <a:off x="10515837" y="5231801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8DFA39C-774E-A86E-DEAC-0207E7EA313B}"/>
              </a:ext>
            </a:extLst>
          </p:cNvPr>
          <p:cNvCxnSpPr>
            <a:cxnSpLocks/>
          </p:cNvCxnSpPr>
          <p:nvPr/>
        </p:nvCxnSpPr>
        <p:spPr>
          <a:xfrm flipH="1">
            <a:off x="9183576" y="4765521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9BFB4-FCCD-FC4C-A2F9-7F676D856BDC}"/>
              </a:ext>
            </a:extLst>
          </p:cNvPr>
          <p:cNvCxnSpPr>
            <a:cxnSpLocks/>
          </p:cNvCxnSpPr>
          <p:nvPr/>
        </p:nvCxnSpPr>
        <p:spPr>
          <a:xfrm flipH="1" flipV="1">
            <a:off x="8867624" y="5231801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F08424C-E777-7ADE-424B-50164F45243F}"/>
              </a:ext>
            </a:extLst>
          </p:cNvPr>
          <p:cNvCxnSpPr>
            <a:cxnSpLocks/>
          </p:cNvCxnSpPr>
          <p:nvPr/>
        </p:nvCxnSpPr>
        <p:spPr>
          <a:xfrm>
            <a:off x="9073147" y="5060273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66E0FC-2B71-555F-A047-7C7C0D2C9D5D}"/>
              </a:ext>
            </a:extLst>
          </p:cNvPr>
          <p:cNvSpPr txBox="1"/>
          <p:nvPr/>
        </p:nvSpPr>
        <p:spPr>
          <a:xfrm>
            <a:off x="10994410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C7A170-ADC6-68BE-98A3-C9B687D25DE8}"/>
              </a:ext>
            </a:extLst>
          </p:cNvPr>
          <p:cNvSpPr txBox="1"/>
          <p:nvPr/>
        </p:nvSpPr>
        <p:spPr>
          <a:xfrm>
            <a:off x="11196234" y="5602509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440E-4F1B-78DB-8285-7E4BF552AE1A}"/>
              </a:ext>
            </a:extLst>
          </p:cNvPr>
          <p:cNvSpPr txBox="1"/>
          <p:nvPr/>
        </p:nvSpPr>
        <p:spPr>
          <a:xfrm>
            <a:off x="9435350" y="5110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1AF45A-B894-733F-A173-9334CE8F68CC}"/>
              </a:ext>
            </a:extLst>
          </p:cNvPr>
          <p:cNvSpPr txBox="1"/>
          <p:nvPr/>
        </p:nvSpPr>
        <p:spPr>
          <a:xfrm>
            <a:off x="8963748" y="5582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037896-CB1E-E69F-0069-5E93DCC582EE}"/>
              </a:ext>
            </a:extLst>
          </p:cNvPr>
          <p:cNvSpPr txBox="1"/>
          <p:nvPr/>
        </p:nvSpPr>
        <p:spPr>
          <a:xfrm>
            <a:off x="10001951" y="4417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FE4F27-AAF5-FFBE-14B0-6548B45E7559}"/>
              </a:ext>
            </a:extLst>
          </p:cNvPr>
          <p:cNvSpPr txBox="1"/>
          <p:nvPr/>
        </p:nvSpPr>
        <p:spPr>
          <a:xfrm>
            <a:off x="9065249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57D5CF-EE47-DA64-DC2B-CEBAB1A8754C}"/>
              </a:ext>
            </a:extLst>
          </p:cNvPr>
          <p:cNvSpPr txBox="1"/>
          <p:nvPr/>
        </p:nvSpPr>
        <p:spPr>
          <a:xfrm>
            <a:off x="314643" y="2383791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D4E8BD-9993-5C9C-03B9-58F5C5D525A0}"/>
              </a:ext>
            </a:extLst>
          </p:cNvPr>
          <p:cNvSpPr txBox="1"/>
          <p:nvPr/>
        </p:nvSpPr>
        <p:spPr>
          <a:xfrm>
            <a:off x="2019049" y="201445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37E783-66D6-B132-316D-7CFC48B3C84D}"/>
              </a:ext>
            </a:extLst>
          </p:cNvPr>
          <p:cNvSpPr txBox="1"/>
          <p:nvPr/>
        </p:nvSpPr>
        <p:spPr>
          <a:xfrm>
            <a:off x="2125415" y="322615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lang="ja-JP" altLang="en-US"/>
              <a:t>最初の頂点</a:t>
            </a:r>
            <a:r>
              <a:rPr lang="en-US" altLang="ja-JP"/>
              <a:t>0</a:t>
            </a:r>
            <a:r>
              <a:rPr lang="ja-JP" altLang="en-US"/>
              <a:t>は訪れた頂点に含まない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1513BB-8D6A-3203-7C1A-D06AD2F845AD}"/>
              </a:ext>
            </a:extLst>
          </p:cNvPr>
          <p:cNvSpPr txBox="1"/>
          <p:nvPr/>
        </p:nvSpPr>
        <p:spPr>
          <a:xfrm>
            <a:off x="570936" y="5990298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B32D18-F21F-1129-CDBC-9244DE65462A}"/>
              </a:ext>
            </a:extLst>
          </p:cNvPr>
          <p:cNvSpPr txBox="1"/>
          <p:nvPr/>
        </p:nvSpPr>
        <p:spPr>
          <a:xfrm>
            <a:off x="5556275" y="628102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(1 &lt;&lt;n)-1 =  111...11</a:t>
            </a:r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3929F-46B0-78A0-A983-88F23AEC0C0B}"/>
              </a:ext>
            </a:extLst>
          </p:cNvPr>
          <p:cNvSpPr txBox="1"/>
          <p:nvPr/>
        </p:nvSpPr>
        <p:spPr>
          <a:xfrm>
            <a:off x="7079586" y="630124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(2)</a:t>
            </a:r>
            <a:endParaRPr kumimoji="1" lang="ja-JP" altLang="en-US" sz="1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EBF255-D493-B32B-DB62-90A50D097A7B}"/>
              </a:ext>
            </a:extLst>
          </p:cNvPr>
          <p:cNvSpPr txBox="1"/>
          <p:nvPr/>
        </p:nvSpPr>
        <p:spPr>
          <a:xfrm>
            <a:off x="6769435" y="653205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n</a:t>
            </a:r>
            <a:endParaRPr kumimoji="1" lang="ja-JP" altLang="en-US" sz="1050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DA91D45C-6D44-AEAC-E49E-96718F2AE04A}"/>
              </a:ext>
            </a:extLst>
          </p:cNvPr>
          <p:cNvSpPr/>
          <p:nvPr/>
        </p:nvSpPr>
        <p:spPr>
          <a:xfrm rot="10327154">
            <a:off x="6619765" y="6404824"/>
            <a:ext cx="354584" cy="18406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71DCAAB7-9EDB-C1A9-D9F6-F347648B48F7}"/>
              </a:ext>
            </a:extLst>
          </p:cNvPr>
          <p:cNvSpPr/>
          <p:nvPr/>
        </p:nvSpPr>
        <p:spPr>
          <a:xfrm rot="7470661">
            <a:off x="6858563" y="6364310"/>
            <a:ext cx="354584" cy="184063"/>
          </a:xfrm>
          <a:prstGeom prst="arc">
            <a:avLst>
              <a:gd name="adj1" fmla="val 16707134"/>
              <a:gd name="adj2" fmla="val 1753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7A28802-7C8D-E9EC-8948-A21F62FB49BC}"/>
              </a:ext>
            </a:extLst>
          </p:cNvPr>
          <p:cNvSpPr txBox="1"/>
          <p:nvPr/>
        </p:nvSpPr>
        <p:spPr>
          <a:xfrm>
            <a:off x="508874" y="4033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EB93722-CB07-CED3-6049-FBDA519C8529}"/>
              </a:ext>
            </a:extLst>
          </p:cNvPr>
          <p:cNvSpPr txBox="1"/>
          <p:nvPr/>
        </p:nvSpPr>
        <p:spPr>
          <a:xfrm>
            <a:off x="578215" y="5003752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dp[i + (1 &lt;&lt; x)][x] = min( dp[i+(1</a:t>
            </a:r>
            <a:r>
              <a:rPr lang="en-US" altLang="ja-JP">
                <a:highlight>
                  <a:srgbClr val="FFFF00"/>
                </a:highlight>
              </a:rPr>
              <a:t> &lt;&lt; x</a:t>
            </a:r>
            <a:r>
              <a:rPr kumimoji="1" lang="en-US" altLang="ja-JP">
                <a:highlight>
                  <a:srgbClr val="FFFF00"/>
                </a:highlight>
              </a:rPr>
              <a:t>)][x]  ,  dp[i][j] + |v(j,x)| 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6E01982-81C5-EC6A-1F67-BCCCDB454E1B}"/>
                  </a:ext>
                </a:extLst>
              </p:cNvPr>
              <p:cNvSpPr txBox="1"/>
              <p:nvPr/>
            </p:nvSpPr>
            <p:spPr>
              <a:xfrm>
                <a:off x="2053768" y="4243021"/>
                <a:ext cx="286604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に隣接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6E01982-81C5-EC6A-1F67-BCCCDB45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68" y="4243021"/>
                <a:ext cx="2866041" cy="710194"/>
              </a:xfrm>
              <a:prstGeom prst="rect">
                <a:avLst/>
              </a:prstGeom>
              <a:blipFill>
                <a:blip r:embed="rId3"/>
                <a:stretch>
                  <a:fillRect l="-35683" t="-191228" b="-2771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CC8C9B5-0E7B-8F63-BB7B-A453A488110D}"/>
              </a:ext>
            </a:extLst>
          </p:cNvPr>
          <p:cNvSpPr txBox="1"/>
          <p:nvPr/>
        </p:nvSpPr>
        <p:spPr>
          <a:xfrm>
            <a:off x="508874" y="443905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AFBA8B7-6CB6-24A2-CCBF-60E295F530D3}"/>
              </a:ext>
            </a:extLst>
          </p:cNvPr>
          <p:cNvSpPr txBox="1"/>
          <p:nvPr/>
        </p:nvSpPr>
        <p:spPr>
          <a:xfrm>
            <a:off x="5504996" y="44390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</p:spTree>
    <p:extLst>
      <p:ext uri="{BB962C8B-B14F-4D97-AF65-F5344CB8AC3E}">
        <p14:creationId xmlns:p14="http://schemas.microsoft.com/office/powerpoint/2010/main" val="428661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DE6079-3B8C-7F43-289E-E69233ACCB7A}"/>
              </a:ext>
            </a:extLst>
          </p:cNvPr>
          <p:cNvSpPr txBox="1"/>
          <p:nvPr/>
        </p:nvSpPr>
        <p:spPr>
          <a:xfrm>
            <a:off x="622977" y="404979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補足</a:t>
            </a:r>
            <a:r>
              <a:rPr lang="en-US" altLang="ja-JP" sz="3200"/>
              <a:t>1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CBC03B-3612-8B22-F188-E2B2718E8ECD}"/>
              </a:ext>
            </a:extLst>
          </p:cNvPr>
          <p:cNvSpPr txBox="1"/>
          <p:nvPr/>
        </p:nvSpPr>
        <p:spPr>
          <a:xfrm>
            <a:off x="195121" y="1487559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　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2EAA25-A0FD-2C8A-EF57-6BF08EB6A371}"/>
              </a:ext>
            </a:extLst>
          </p:cNvPr>
          <p:cNvSpPr txBox="1"/>
          <p:nvPr/>
        </p:nvSpPr>
        <p:spPr>
          <a:xfrm>
            <a:off x="1001559" y="258885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dp[6][2]</a:t>
            </a:r>
            <a:r>
              <a:rPr lang="en-US" altLang="ja-JP"/>
              <a:t> = 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3B4A4D5-7916-AE96-E2B9-BEB52D14860D}"/>
              </a:ext>
            </a:extLst>
          </p:cNvPr>
          <p:cNvSpPr/>
          <p:nvPr/>
        </p:nvSpPr>
        <p:spPr>
          <a:xfrm>
            <a:off x="10207383" y="2459128"/>
            <a:ext cx="475829" cy="4941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26760DE-0208-947A-9030-7A98FE141D12}"/>
              </a:ext>
            </a:extLst>
          </p:cNvPr>
          <p:cNvSpPr/>
          <p:nvPr/>
        </p:nvSpPr>
        <p:spPr>
          <a:xfrm>
            <a:off x="9262571" y="3200410"/>
            <a:ext cx="500636" cy="4580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AB62B05-6E91-813B-EE25-AB5BDD857733}"/>
              </a:ext>
            </a:extLst>
          </p:cNvPr>
          <p:cNvSpPr/>
          <p:nvPr/>
        </p:nvSpPr>
        <p:spPr>
          <a:xfrm>
            <a:off x="11077580" y="3228926"/>
            <a:ext cx="490653" cy="4580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4799044-88C5-D7C3-95C9-20E0753A66C7}"/>
              </a:ext>
            </a:extLst>
          </p:cNvPr>
          <p:cNvCxnSpPr>
            <a:cxnSpLocks/>
          </p:cNvCxnSpPr>
          <p:nvPr/>
        </p:nvCxnSpPr>
        <p:spPr>
          <a:xfrm>
            <a:off x="10718197" y="2889578"/>
            <a:ext cx="490653" cy="31083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1A0C0EF-A34E-3F41-59AA-8224436B9E2A}"/>
              </a:ext>
            </a:extLst>
          </p:cNvPr>
          <p:cNvCxnSpPr>
            <a:cxnSpLocks/>
          </p:cNvCxnSpPr>
          <p:nvPr/>
        </p:nvCxnSpPr>
        <p:spPr>
          <a:xfrm flipH="1">
            <a:off x="9813016" y="3457722"/>
            <a:ext cx="111119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75A538-0DA4-51A0-458A-5C6BD6403373}"/>
              </a:ext>
            </a:extLst>
          </p:cNvPr>
          <p:cNvSpPr txBox="1"/>
          <p:nvPr/>
        </p:nvSpPr>
        <p:spPr>
          <a:xfrm>
            <a:off x="10851913" y="2646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5AB8B0-4990-FCB2-03B9-021EAC9CA15D}"/>
              </a:ext>
            </a:extLst>
          </p:cNvPr>
          <p:cNvSpPr txBox="1"/>
          <p:nvPr/>
        </p:nvSpPr>
        <p:spPr>
          <a:xfrm>
            <a:off x="10288845" y="30987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F999A1-B45C-7A8F-8617-56C3DA8324DA}"/>
              </a:ext>
            </a:extLst>
          </p:cNvPr>
          <p:cNvSpPr txBox="1"/>
          <p:nvPr/>
        </p:nvSpPr>
        <p:spPr>
          <a:xfrm>
            <a:off x="1954479" y="122985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805047-1464-AB14-DFBE-48F59D7182F0}"/>
              </a:ext>
            </a:extLst>
          </p:cNvPr>
          <p:cNvSpPr txBox="1"/>
          <p:nvPr/>
        </p:nvSpPr>
        <p:spPr>
          <a:xfrm>
            <a:off x="1241147" y="301714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6=110(2)</a:t>
            </a:r>
            <a:endParaRPr kumimoji="1" lang="ja-JP" altLang="en-US" sz="105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B952BC-9238-59F2-0009-C15592B744A0}"/>
              </a:ext>
            </a:extLst>
          </p:cNvPr>
          <p:cNvSpPr txBox="1"/>
          <p:nvPr/>
        </p:nvSpPr>
        <p:spPr>
          <a:xfrm>
            <a:off x="2289041" y="2583945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頂点</a:t>
            </a:r>
            <a:r>
              <a:rPr kumimoji="1" lang="en-US" altLang="ja-JP"/>
              <a:t>1</a:t>
            </a:r>
            <a:r>
              <a:rPr kumimoji="1" lang="ja-JP" altLang="en-US"/>
              <a:t>と</a:t>
            </a:r>
            <a:r>
              <a:rPr kumimoji="1" lang="en-US" altLang="ja-JP"/>
              <a:t>2</a:t>
            </a:r>
            <a:r>
              <a:rPr kumimoji="1" lang="ja-JP" altLang="en-US"/>
              <a:t>を通って</a:t>
            </a:r>
            <a:r>
              <a:rPr kumimoji="1" lang="en-US" altLang="ja-JP"/>
              <a:t>2</a:t>
            </a:r>
            <a:r>
              <a:rPr kumimoji="1" lang="ja-JP" altLang="en-US"/>
              <a:t>に着いた時に一番短い経路長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1128C2-6AEA-2917-5219-6D679FD24FA1}"/>
              </a:ext>
            </a:extLst>
          </p:cNvPr>
          <p:cNvSpPr txBox="1"/>
          <p:nvPr/>
        </p:nvSpPr>
        <p:spPr>
          <a:xfrm>
            <a:off x="390613" y="3784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BBD479-A673-4536-061D-0A30AA4A8F4C}"/>
              </a:ext>
            </a:extLst>
          </p:cNvPr>
          <p:cNvSpPr txBox="1"/>
          <p:nvPr/>
        </p:nvSpPr>
        <p:spPr>
          <a:xfrm>
            <a:off x="459954" y="4685342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dp[i + (1 &lt;&lt; x)][x] = min( dp[i+(1</a:t>
            </a:r>
            <a:r>
              <a:rPr lang="en-US" altLang="ja-JP">
                <a:highlight>
                  <a:srgbClr val="FFFF00"/>
                </a:highlight>
              </a:rPr>
              <a:t> &lt;&lt; x</a:t>
            </a:r>
            <a:r>
              <a:rPr kumimoji="1" lang="en-US" altLang="ja-JP">
                <a:highlight>
                  <a:srgbClr val="FFFF00"/>
                </a:highlight>
              </a:rPr>
              <a:t>)][x]  ,  dp[i][j] + |v(j,x)| 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1E4286D-1CC1-D037-D391-44A313D55D1E}"/>
                  </a:ext>
                </a:extLst>
              </p:cNvPr>
              <p:cNvSpPr txBox="1"/>
              <p:nvPr/>
            </p:nvSpPr>
            <p:spPr>
              <a:xfrm>
                <a:off x="1935507" y="3924611"/>
                <a:ext cx="286604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に隣接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頂点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1E4286D-1CC1-D037-D391-44A313D5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07" y="3924611"/>
                <a:ext cx="2866041" cy="710194"/>
              </a:xfrm>
              <a:prstGeom prst="rect">
                <a:avLst/>
              </a:prstGeom>
              <a:blipFill>
                <a:blip r:embed="rId2"/>
                <a:stretch>
                  <a:fillRect l="-35683" t="-194643" b="-28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08AA422-EE0F-227A-6D89-1246B739A76E}"/>
              </a:ext>
            </a:extLst>
          </p:cNvPr>
          <p:cNvSpPr txBox="1"/>
          <p:nvPr/>
        </p:nvSpPr>
        <p:spPr>
          <a:xfrm>
            <a:off x="390613" y="412064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E6260D-46B5-EE22-F7D8-FF983A3FE1B5}"/>
              </a:ext>
            </a:extLst>
          </p:cNvPr>
          <p:cNvSpPr txBox="1"/>
          <p:nvPr/>
        </p:nvSpPr>
        <p:spPr>
          <a:xfrm>
            <a:off x="4988004" y="4072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A3E836-F9F0-F907-2B98-22DB3444A6B8}"/>
              </a:ext>
            </a:extLst>
          </p:cNvPr>
          <p:cNvSpPr txBox="1"/>
          <p:nvPr/>
        </p:nvSpPr>
        <p:spPr>
          <a:xfrm>
            <a:off x="601886" y="25721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2" name="図 6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768730F-DA8E-9BF9-EA54-D40E41EE9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21" y="5264354"/>
            <a:ext cx="1668573" cy="1422125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6FB77E5-7672-A960-7FBC-CB7692D3C6C0}"/>
              </a:ext>
            </a:extLst>
          </p:cNvPr>
          <p:cNvCxnSpPr>
            <a:cxnSpLocks/>
          </p:cNvCxnSpPr>
          <p:nvPr/>
        </p:nvCxnSpPr>
        <p:spPr>
          <a:xfrm>
            <a:off x="181113" y="3784752"/>
            <a:ext cx="11829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99925FD-49CF-E3D9-367F-4709EA57438E}"/>
              </a:ext>
            </a:extLst>
          </p:cNvPr>
          <p:cNvSpPr txBox="1"/>
          <p:nvPr/>
        </p:nvSpPr>
        <p:spPr>
          <a:xfrm>
            <a:off x="390613" y="553539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+ (1&lt;&lt;x) </a:t>
            </a:r>
            <a:r>
              <a:rPr kumimoji="1" lang="ja-JP" altLang="en-US"/>
              <a:t>の例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D174235-CC8A-10AF-87D7-E147757A3F93}"/>
              </a:ext>
            </a:extLst>
          </p:cNvPr>
          <p:cNvSpPr txBox="1"/>
          <p:nvPr/>
        </p:nvSpPr>
        <p:spPr>
          <a:xfrm>
            <a:off x="2446357" y="553539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i = 5 , x = 1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D600D4F-C4E6-C031-684E-F8886C72FFD4}"/>
              </a:ext>
            </a:extLst>
          </p:cNvPr>
          <p:cNvSpPr txBox="1"/>
          <p:nvPr/>
        </p:nvSpPr>
        <p:spPr>
          <a:xfrm>
            <a:off x="2449165" y="5955263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 + (1 &lt;&lt; 1) = 0101 + 0010 = 0111(2)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3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39ACAB8E-F2C2-60F0-A54B-98E3C7CE5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" y="101600"/>
            <a:ext cx="11966044" cy="6654800"/>
          </a:xfrm>
        </p:spPr>
      </p:pic>
    </p:spTree>
    <p:extLst>
      <p:ext uri="{BB962C8B-B14F-4D97-AF65-F5344CB8AC3E}">
        <p14:creationId xmlns:p14="http://schemas.microsoft.com/office/powerpoint/2010/main" val="32277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01D3D-CBD2-A14D-0D0B-CF54FE490D9D}"/>
              </a:ext>
            </a:extLst>
          </p:cNvPr>
          <p:cNvSpPr txBox="1"/>
          <p:nvPr/>
        </p:nvSpPr>
        <p:spPr>
          <a:xfrm>
            <a:off x="530942" y="38017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補足</a:t>
            </a:r>
            <a:r>
              <a:rPr lang="en-US" altLang="ja-JP" sz="3200"/>
              <a:t>2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898AD9-C67F-15AE-AAE2-0979F36CCFC1}"/>
              </a:ext>
            </a:extLst>
          </p:cNvPr>
          <p:cNvSpPr txBox="1"/>
          <p:nvPr/>
        </p:nvSpPr>
        <p:spPr>
          <a:xfrm>
            <a:off x="767582" y="1662492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B78219-8E08-4464-1AF0-257C9C88F3A6}"/>
              </a:ext>
            </a:extLst>
          </p:cNvPr>
          <p:cNvSpPr txBox="1"/>
          <p:nvPr/>
        </p:nvSpPr>
        <p:spPr>
          <a:xfrm>
            <a:off x="5752921" y="1953214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(1 &lt;&lt;n)-1 =  111...11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ACC51C-EEF2-FD5B-E5C8-7F9990EE3AD8}"/>
              </a:ext>
            </a:extLst>
          </p:cNvPr>
          <p:cNvSpPr txBox="1"/>
          <p:nvPr/>
        </p:nvSpPr>
        <p:spPr>
          <a:xfrm>
            <a:off x="7276232" y="197343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(2)</a:t>
            </a:r>
            <a:endParaRPr kumimoji="1" lang="ja-JP" altLang="en-US" sz="1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DFE40A-001A-4978-800E-0DAEDC18EE75}"/>
              </a:ext>
            </a:extLst>
          </p:cNvPr>
          <p:cNvSpPr txBox="1"/>
          <p:nvPr/>
        </p:nvSpPr>
        <p:spPr>
          <a:xfrm>
            <a:off x="6966081" y="220425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n</a:t>
            </a:r>
            <a:endParaRPr kumimoji="1" lang="ja-JP" altLang="en-US" sz="1050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6834E650-E1F0-BA71-66C9-DA121249089D}"/>
              </a:ext>
            </a:extLst>
          </p:cNvPr>
          <p:cNvSpPr/>
          <p:nvPr/>
        </p:nvSpPr>
        <p:spPr>
          <a:xfrm rot="10327154">
            <a:off x="6816411" y="2077018"/>
            <a:ext cx="354584" cy="18406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430978B5-FEAC-F50A-962E-292A8BBA5BFA}"/>
              </a:ext>
            </a:extLst>
          </p:cNvPr>
          <p:cNvSpPr/>
          <p:nvPr/>
        </p:nvSpPr>
        <p:spPr>
          <a:xfrm rot="7470661">
            <a:off x="7055209" y="2036504"/>
            <a:ext cx="354584" cy="184063"/>
          </a:xfrm>
          <a:prstGeom prst="arc">
            <a:avLst>
              <a:gd name="adj1" fmla="val 16707134"/>
              <a:gd name="adj2" fmla="val 1753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430B8A2-BFF8-0D2C-4FD8-3B7F7244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19" y="1757706"/>
            <a:ext cx="2162679" cy="18432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0F4BCD-6049-BB95-DF5C-50707C9E37E6}"/>
              </a:ext>
            </a:extLst>
          </p:cNvPr>
          <p:cNvSpPr txBox="1"/>
          <p:nvPr/>
        </p:nvSpPr>
        <p:spPr>
          <a:xfrm>
            <a:off x="914399" y="265320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今回なら</a:t>
            </a:r>
            <a:r>
              <a:rPr kumimoji="1" lang="en-US" altLang="ja-JP"/>
              <a:t> dp[(1&lt;&lt;4)-1][0]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B7A9A7-4F16-685A-EB71-A885377A0B84}"/>
              </a:ext>
            </a:extLst>
          </p:cNvPr>
          <p:cNvSpPr txBox="1"/>
          <p:nvPr/>
        </p:nvSpPr>
        <p:spPr>
          <a:xfrm>
            <a:off x="2058939" y="307685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(1 &lt;&lt; 4 )-1 = 15 = 1111(2)</a:t>
            </a:r>
            <a:endParaRPr kumimoji="1" lang="ja-JP" altLang="en-US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E6EB04-F6F1-D563-A99B-457FFC27C80D}"/>
              </a:ext>
            </a:extLst>
          </p:cNvPr>
          <p:cNvSpPr txBox="1"/>
          <p:nvPr/>
        </p:nvSpPr>
        <p:spPr>
          <a:xfrm>
            <a:off x="679764" y="4403371"/>
            <a:ext cx="1039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highlight>
                  <a:srgbClr val="FFFF00"/>
                </a:highlight>
              </a:rPr>
              <a:t>(</a:t>
            </a:r>
            <a:r>
              <a:rPr kumimoji="1" lang="en-US" altLang="ja-JP" sz="2000">
                <a:highlight>
                  <a:srgbClr val="FFFF00"/>
                </a:highlight>
              </a:rPr>
              <a:t>1 &lt;&lt; n)-1</a:t>
            </a:r>
            <a:r>
              <a:rPr kumimoji="1" lang="ja-JP" altLang="en-US" sz="2000">
                <a:highlight>
                  <a:srgbClr val="FFFF00"/>
                </a:highlight>
              </a:rPr>
              <a:t>とすると</a:t>
            </a:r>
            <a:r>
              <a:rPr kumimoji="1" lang="en-US" altLang="ja-JP" sz="2000">
                <a:highlight>
                  <a:srgbClr val="FFFF00"/>
                </a:highlight>
              </a:rPr>
              <a:t> n</a:t>
            </a:r>
            <a:r>
              <a:rPr kumimoji="1" lang="ja-JP" altLang="en-US" sz="2000">
                <a:highlight>
                  <a:srgbClr val="FFFF00"/>
                </a:highlight>
              </a:rPr>
              <a:t>個のビットが立った状態になり全ての頂点を通ったを表現できる！</a:t>
            </a:r>
          </a:p>
        </p:txBody>
      </p:sp>
    </p:spTree>
    <p:extLst>
      <p:ext uri="{BB962C8B-B14F-4D97-AF65-F5344CB8AC3E}">
        <p14:creationId xmlns:p14="http://schemas.microsoft.com/office/powerpoint/2010/main" val="349920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B6273F-93D0-990E-FDE8-59C8D2F9CBB5}"/>
              </a:ext>
            </a:extLst>
          </p:cNvPr>
          <p:cNvSpPr txBox="1"/>
          <p:nvPr/>
        </p:nvSpPr>
        <p:spPr>
          <a:xfrm>
            <a:off x="617903" y="4302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実装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4AEA24-9769-035B-C72F-DE2D204F445E}"/>
              </a:ext>
            </a:extLst>
          </p:cNvPr>
          <p:cNvSpPr txBox="1"/>
          <p:nvPr/>
        </p:nvSpPr>
        <p:spPr>
          <a:xfrm>
            <a:off x="2340877" y="84920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スライドに載らないので下のリンクから見てください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444E8D-4385-3E1B-DFC6-C467A036D6BA}"/>
              </a:ext>
            </a:extLst>
          </p:cNvPr>
          <p:cNvSpPr txBox="1"/>
          <p:nvPr/>
        </p:nvSpPr>
        <p:spPr>
          <a:xfrm>
            <a:off x="2837395" y="1340040"/>
            <a:ext cx="163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Python</a:t>
            </a:r>
            <a:r>
              <a:rPr lang="ja-JP" altLang="en-US">
                <a:hlinkClick r:id="rId2"/>
              </a:rPr>
              <a:t>の実装</a:t>
            </a: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5953D6-44CA-CAE4-2994-498EBF6F14F5}"/>
              </a:ext>
            </a:extLst>
          </p:cNvPr>
          <p:cNvSpPr txBox="1"/>
          <p:nvPr/>
        </p:nvSpPr>
        <p:spPr>
          <a:xfrm>
            <a:off x="6355514" y="13400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linkClick r:id="rId3"/>
              </a:rPr>
              <a:t>C++</a:t>
            </a:r>
            <a:r>
              <a:rPr kumimoji="1" lang="ja-JP" altLang="en-US">
                <a:hlinkClick r:id="rId3"/>
              </a:rPr>
              <a:t>の実装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482C95-316F-1DDF-6B48-97BB0C094A71}"/>
              </a:ext>
            </a:extLst>
          </p:cNvPr>
          <p:cNvSpPr txBox="1"/>
          <p:nvPr/>
        </p:nvSpPr>
        <p:spPr>
          <a:xfrm>
            <a:off x="3739045" y="2579906"/>
            <a:ext cx="8452955" cy="427809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どこにも訪れてなくて</a:t>
            </a:r>
            <a:r>
              <a:rPr lang="en-US" altLang="ja-JP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ja-JP" altLang="en-US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にいる状態で初期化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  <a:p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n):</a:t>
            </a:r>
          </a:p>
          <a:p>
            <a:r>
              <a:rPr lang="ja-JP" altLang="en-US" sz="160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..n):</a:t>
            </a:r>
          </a:p>
          <a:p>
            <a:r>
              <a:rPr lang="ja-JP" altLang="en-US" sz="1600">
                <a:solidFill>
                  <a:srgbClr val="C586C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のまま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到達しなかった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</a:p>
          <a:p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= </a:t>
            </a:r>
            <a:r>
              <a:rPr lang="en" altLang="ja-JP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</a:t>
            </a: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7760A8-D47A-511A-A7C6-06C9B23970BA}"/>
              </a:ext>
            </a:extLst>
          </p:cNvPr>
          <p:cNvSpPr txBox="1"/>
          <p:nvPr/>
        </p:nvSpPr>
        <p:spPr>
          <a:xfrm>
            <a:off x="1897626" y="46211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860902-6627-3005-8A39-05573D680F22}"/>
              </a:ext>
            </a:extLst>
          </p:cNvPr>
          <p:cNvSpPr txBox="1"/>
          <p:nvPr/>
        </p:nvSpPr>
        <p:spPr>
          <a:xfrm>
            <a:off x="1769256" y="453428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g</a:t>
            </a:r>
            <a:r>
              <a:rPr lang="en-US" altLang="ja-JP"/>
              <a:t> </a:t>
            </a:r>
            <a:r>
              <a:rPr kumimoji="1" lang="ja-JP" altLang="en-US"/>
              <a:t>は隣接リスト</a:t>
            </a:r>
          </a:p>
        </p:txBody>
      </p:sp>
    </p:spTree>
    <p:extLst>
      <p:ext uri="{BB962C8B-B14F-4D97-AF65-F5344CB8AC3E}">
        <p14:creationId xmlns:p14="http://schemas.microsoft.com/office/powerpoint/2010/main" val="206703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52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0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297539" y="15408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</a:t>
            </a:r>
            <a:r>
              <a:rPr kumimoji="1" lang="en-US" altLang="ja-JP"/>
              <a:t> (x=INF)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633CD43-1FD2-617D-F8A1-1787EA03E7B2}"/>
              </a:ext>
            </a:extLst>
          </p:cNvPr>
          <p:cNvSpPr txBox="1"/>
          <p:nvPr/>
        </p:nvSpPr>
        <p:spPr>
          <a:xfrm>
            <a:off x="5149477" y="2174014"/>
            <a:ext cx="487707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99554D72-82BA-09E6-1D99-84EC1221F0BB}"/>
              </a:ext>
            </a:extLst>
          </p:cNvPr>
          <p:cNvSpPr/>
          <p:nvPr/>
        </p:nvSpPr>
        <p:spPr>
          <a:xfrm>
            <a:off x="9868232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0A160808-4DAC-1BD0-0CE7-EAD80D7A347E}"/>
              </a:ext>
            </a:extLst>
          </p:cNvPr>
          <p:cNvSpPr/>
          <p:nvPr/>
        </p:nvSpPr>
        <p:spPr>
          <a:xfrm>
            <a:off x="8383571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20DCF72B-0B0B-1CBE-123E-57B69BE24217}"/>
              </a:ext>
            </a:extLst>
          </p:cNvPr>
          <p:cNvSpPr/>
          <p:nvPr/>
        </p:nvSpPr>
        <p:spPr>
          <a:xfrm>
            <a:off x="9812475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A27F4B8A-9103-2487-1A50-751E4C3E90E5}"/>
              </a:ext>
            </a:extLst>
          </p:cNvPr>
          <p:cNvSpPr/>
          <p:nvPr/>
        </p:nvSpPr>
        <p:spPr>
          <a:xfrm>
            <a:off x="11390065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C87E1DF-DE7A-6E35-F271-9092F9CFDD86}"/>
              </a:ext>
            </a:extLst>
          </p:cNvPr>
          <p:cNvCxnSpPr>
            <a:cxnSpLocks/>
          </p:cNvCxnSpPr>
          <p:nvPr/>
        </p:nvCxnSpPr>
        <p:spPr>
          <a:xfrm>
            <a:off x="10698690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3DB2446-79AC-03C3-D41D-A492C708DFDF}"/>
              </a:ext>
            </a:extLst>
          </p:cNvPr>
          <p:cNvCxnSpPr>
            <a:cxnSpLocks/>
          </p:cNvCxnSpPr>
          <p:nvPr/>
        </p:nvCxnSpPr>
        <p:spPr>
          <a:xfrm flipV="1">
            <a:off x="8958206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88F6BFF-106C-F5DB-EA87-FE6ACCF079EF}"/>
              </a:ext>
            </a:extLst>
          </p:cNvPr>
          <p:cNvCxnSpPr>
            <a:cxnSpLocks/>
          </p:cNvCxnSpPr>
          <p:nvPr/>
        </p:nvCxnSpPr>
        <p:spPr>
          <a:xfrm flipH="1">
            <a:off x="10585009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DEC5C6C-53D8-6988-2396-ECDB64FAE6B6}"/>
              </a:ext>
            </a:extLst>
          </p:cNvPr>
          <p:cNvCxnSpPr>
            <a:cxnSpLocks/>
          </p:cNvCxnSpPr>
          <p:nvPr/>
        </p:nvCxnSpPr>
        <p:spPr>
          <a:xfrm flipH="1">
            <a:off x="9252748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3CE2FBA-C29C-8D5C-9FAF-48415EA486CA}"/>
              </a:ext>
            </a:extLst>
          </p:cNvPr>
          <p:cNvCxnSpPr>
            <a:cxnSpLocks/>
          </p:cNvCxnSpPr>
          <p:nvPr/>
        </p:nvCxnSpPr>
        <p:spPr>
          <a:xfrm flipH="1" flipV="1">
            <a:off x="8936796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263B23F-87DD-621F-65BC-1DBF970B13C8}"/>
              </a:ext>
            </a:extLst>
          </p:cNvPr>
          <p:cNvCxnSpPr>
            <a:cxnSpLocks/>
          </p:cNvCxnSpPr>
          <p:nvPr/>
        </p:nvCxnSpPr>
        <p:spPr>
          <a:xfrm>
            <a:off x="9142319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ABED0-EE20-378B-FD9C-5D89C4436EF1}"/>
              </a:ext>
            </a:extLst>
          </p:cNvPr>
          <p:cNvSpPr txBox="1"/>
          <p:nvPr/>
        </p:nvSpPr>
        <p:spPr>
          <a:xfrm>
            <a:off x="11063582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1738809-4629-B1B1-AF89-1425D822A67C}"/>
              </a:ext>
            </a:extLst>
          </p:cNvPr>
          <p:cNvSpPr txBox="1"/>
          <p:nvPr/>
        </p:nvSpPr>
        <p:spPr>
          <a:xfrm>
            <a:off x="11265406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6DC1CC4-C068-D0CA-32B3-2ED92A033D70}"/>
              </a:ext>
            </a:extLst>
          </p:cNvPr>
          <p:cNvSpPr txBox="1"/>
          <p:nvPr/>
        </p:nvSpPr>
        <p:spPr>
          <a:xfrm>
            <a:off x="9504522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81680DB-10D5-1FF0-063A-23F89188EC85}"/>
              </a:ext>
            </a:extLst>
          </p:cNvPr>
          <p:cNvSpPr txBox="1"/>
          <p:nvPr/>
        </p:nvSpPr>
        <p:spPr>
          <a:xfrm>
            <a:off x="9032920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C2E54FB-1FEA-8C3E-0AEC-2A1D9192A883}"/>
              </a:ext>
            </a:extLst>
          </p:cNvPr>
          <p:cNvSpPr txBox="1"/>
          <p:nvPr/>
        </p:nvSpPr>
        <p:spPr>
          <a:xfrm>
            <a:off x="10071123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2EE9FBA-D21D-059A-D474-C6691CB7F51B}"/>
              </a:ext>
            </a:extLst>
          </p:cNvPr>
          <p:cNvSpPr txBox="1"/>
          <p:nvPr/>
        </p:nvSpPr>
        <p:spPr>
          <a:xfrm>
            <a:off x="9134421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4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6578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0 (0000)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546AF-EE49-FE92-48E8-3C7087D81480}"/>
              </a:ext>
            </a:extLst>
          </p:cNvPr>
          <p:cNvCxnSpPr>
            <a:cxnSpLocks/>
          </p:cNvCxnSpPr>
          <p:nvPr/>
        </p:nvCxnSpPr>
        <p:spPr>
          <a:xfrm flipH="1">
            <a:off x="3677265" y="1192866"/>
            <a:ext cx="417022" cy="5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0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12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5571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5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0219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2(0010)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546AF-EE49-FE92-48E8-3C7087D81480}"/>
              </a:ext>
            </a:extLst>
          </p:cNvPr>
          <p:cNvCxnSpPr>
            <a:cxnSpLocks/>
          </p:cNvCxnSpPr>
          <p:nvPr/>
        </p:nvCxnSpPr>
        <p:spPr>
          <a:xfrm flipH="1">
            <a:off x="2694039" y="1979446"/>
            <a:ext cx="561695" cy="1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E43A25B-186D-B0E9-143B-AA0C25DE1134}"/>
              </a:ext>
            </a:extLst>
          </p:cNvPr>
          <p:cNvCxnSpPr>
            <a:cxnSpLocks/>
          </p:cNvCxnSpPr>
          <p:nvPr/>
        </p:nvCxnSpPr>
        <p:spPr>
          <a:xfrm flipH="1">
            <a:off x="1946787" y="1979446"/>
            <a:ext cx="1467405" cy="273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80709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3(0011)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</a:t>
            </a:r>
            <a:r>
              <a:rPr lang="en-US" altLang="ja-JP"/>
              <a:t>3</a:t>
            </a:r>
            <a:endParaRPr kumimoji="1" lang="en-US" alt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5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86190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4(0100)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4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32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01720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5(0101)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2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2948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6(0110)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6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5FC3CC6-D15D-C143-E57E-606F6937F43C}"/>
              </a:ext>
            </a:extLst>
          </p:cNvPr>
          <p:cNvCxnSpPr>
            <a:cxnSpLocks/>
          </p:cNvCxnSpPr>
          <p:nvPr/>
        </p:nvCxnSpPr>
        <p:spPr>
          <a:xfrm>
            <a:off x="2615936" y="3448664"/>
            <a:ext cx="1449845" cy="13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080DF26-1B54-B4C0-C83D-EA458B88C3F1}"/>
              </a:ext>
            </a:extLst>
          </p:cNvPr>
          <p:cNvCxnSpPr>
            <a:cxnSpLocks/>
          </p:cNvCxnSpPr>
          <p:nvPr/>
        </p:nvCxnSpPr>
        <p:spPr>
          <a:xfrm flipH="1">
            <a:off x="1786824" y="3429000"/>
            <a:ext cx="752800" cy="268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2A8B9-6E2E-3047-0BCD-E723545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87086"/>
            <a:ext cx="10515600" cy="128451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具体例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9DE10E-5B94-C473-CF63-9611DA379D0F}"/>
              </a:ext>
            </a:extLst>
          </p:cNvPr>
          <p:cNvSpPr txBox="1"/>
          <p:nvPr/>
        </p:nvSpPr>
        <p:spPr>
          <a:xfrm>
            <a:off x="464671" y="1286662"/>
            <a:ext cx="995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en-US" altLang="ja-JP" sz="2400"/>
              <a:t>3</a:t>
            </a:r>
            <a:r>
              <a:rPr kumimoji="1" lang="ja-JP" altLang="en-US" sz="2400"/>
              <a:t>つの商品</a:t>
            </a:r>
            <a:r>
              <a:rPr lang="en-US" altLang="ja-JP" sz="2400"/>
              <a:t>A</a:t>
            </a:r>
            <a:r>
              <a:rPr kumimoji="1" lang="en-US" altLang="ja-JP" sz="2400"/>
              <a:t>,B,C</a:t>
            </a:r>
            <a:r>
              <a:rPr lang="ja-JP" altLang="en-US" sz="2400"/>
              <a:t>の中からいくつか選んで金額を</a:t>
            </a:r>
            <a:r>
              <a:rPr lang="en-US" altLang="ja-JP" sz="2400"/>
              <a:t>100</a:t>
            </a:r>
            <a:r>
              <a:rPr lang="ja-JP" altLang="en-US" sz="2400"/>
              <a:t>円にできるか？</a:t>
            </a:r>
            <a:endParaRPr kumimoji="1" lang="ja-JP" altLang="en-US" sz="2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393B5A-6BA3-740D-57E4-3AD73261E09E}"/>
              </a:ext>
            </a:extLst>
          </p:cNvPr>
          <p:cNvSpPr/>
          <p:nvPr/>
        </p:nvSpPr>
        <p:spPr>
          <a:xfrm>
            <a:off x="2469195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A6B69C4-E8D1-0F17-2C16-1319B11775B8}"/>
              </a:ext>
            </a:extLst>
          </p:cNvPr>
          <p:cNvSpPr/>
          <p:nvPr/>
        </p:nvSpPr>
        <p:spPr>
          <a:xfrm>
            <a:off x="7012841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7DCE959-11BC-552D-8B79-DBACC06CEE32}"/>
              </a:ext>
            </a:extLst>
          </p:cNvPr>
          <p:cNvSpPr/>
          <p:nvPr/>
        </p:nvSpPr>
        <p:spPr>
          <a:xfrm>
            <a:off x="4688506" y="229813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AA6C6E-01B5-85F6-58A6-58601DB36D3C}"/>
              </a:ext>
            </a:extLst>
          </p:cNvPr>
          <p:cNvSpPr txBox="1"/>
          <p:nvPr/>
        </p:nvSpPr>
        <p:spPr>
          <a:xfrm>
            <a:off x="2846883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083F1-5352-7F6C-B0BB-1228FB8C4CB5}"/>
              </a:ext>
            </a:extLst>
          </p:cNvPr>
          <p:cNvSpPr txBox="1"/>
          <p:nvPr/>
        </p:nvSpPr>
        <p:spPr>
          <a:xfrm>
            <a:off x="4945455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5581F3-7146-2CA6-1752-FCB4DC1C4850}"/>
              </a:ext>
            </a:extLst>
          </p:cNvPr>
          <p:cNvSpPr txBox="1"/>
          <p:nvPr/>
        </p:nvSpPr>
        <p:spPr>
          <a:xfrm>
            <a:off x="7390529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38B08E-CB6A-33F1-B4E6-B3E98BAEA2EF}"/>
              </a:ext>
            </a:extLst>
          </p:cNvPr>
          <p:cNvSpPr txBox="1"/>
          <p:nvPr/>
        </p:nvSpPr>
        <p:spPr>
          <a:xfrm>
            <a:off x="590268" y="4255993"/>
            <a:ext cx="819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</a:t>
            </a:r>
            <a:r>
              <a:rPr kumimoji="1" lang="en-US" altLang="ja-JP" sz="2000"/>
              <a:t>: </a:t>
            </a:r>
            <a:r>
              <a:rPr kumimoji="1" lang="ja-JP" altLang="en-US" sz="2000"/>
              <a:t>選び方を全て試して金額が</a:t>
            </a:r>
            <a:r>
              <a:rPr kumimoji="1" lang="en-US" altLang="ja-JP" sz="2000"/>
              <a:t>100</a:t>
            </a:r>
            <a:r>
              <a:rPr kumimoji="1" lang="ja-JP" altLang="en-US" sz="2000"/>
              <a:t>円になる選び方があるか探したい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125924-427E-73BB-7461-F4C80D201D60}"/>
              </a:ext>
            </a:extLst>
          </p:cNvPr>
          <p:cNvSpPr txBox="1"/>
          <p:nvPr/>
        </p:nvSpPr>
        <p:spPr>
          <a:xfrm>
            <a:off x="1283107" y="5027480"/>
            <a:ext cx="823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=&gt;A,B,C</a:t>
            </a:r>
            <a:r>
              <a:rPr kumimoji="1" lang="ja-JP" altLang="en-US" sz="2000"/>
              <a:t>それぞれ選ぶ選ばないの</a:t>
            </a:r>
            <a:r>
              <a:rPr kumimoji="1" lang="en-US" altLang="ja-JP" sz="2000"/>
              <a:t>2</a:t>
            </a:r>
            <a:r>
              <a:rPr kumimoji="1" lang="ja-JP" altLang="en-US" sz="2000"/>
              <a:t>通りあるので</a:t>
            </a:r>
            <a:r>
              <a:rPr kumimoji="1" lang="en-US" altLang="ja-JP" sz="2000"/>
              <a:t>2</a:t>
            </a:r>
            <a:r>
              <a:rPr kumimoji="1" lang="en-US" altLang="ja-JP" sz="2000" baseline="30000"/>
              <a:t>3  </a:t>
            </a:r>
            <a:r>
              <a:rPr kumimoji="1" lang="en-US" altLang="ja-JP" sz="2000"/>
              <a:t>= 8</a:t>
            </a:r>
            <a:r>
              <a:rPr kumimoji="1" lang="ja-JP" altLang="en-US" sz="2000"/>
              <a:t>通り試せば良い</a:t>
            </a:r>
          </a:p>
        </p:txBody>
      </p:sp>
    </p:spTree>
    <p:extLst>
      <p:ext uri="{BB962C8B-B14F-4D97-AF65-F5344CB8AC3E}">
        <p14:creationId xmlns:p14="http://schemas.microsoft.com/office/powerpoint/2010/main" val="2832518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21567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7(0111)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7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0FC014-87F3-C01B-9A47-59DBB328B9F7}"/>
              </a:ext>
            </a:extLst>
          </p:cNvPr>
          <p:cNvSpPr txBox="1"/>
          <p:nvPr/>
        </p:nvSpPr>
        <p:spPr>
          <a:xfrm>
            <a:off x="5271098" y="2276008"/>
            <a:ext cx="626543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6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7277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8(1000)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8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15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7129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9(1001)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9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6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535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10(1010)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10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38FFFA0-FC4C-49A4-2229-DE47D5854395}"/>
              </a:ext>
            </a:extLst>
          </p:cNvPr>
          <p:cNvCxnSpPr>
            <a:cxnSpLocks/>
          </p:cNvCxnSpPr>
          <p:nvPr/>
        </p:nvCxnSpPr>
        <p:spPr>
          <a:xfrm>
            <a:off x="1873284" y="4886632"/>
            <a:ext cx="473826" cy="12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06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2457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11(1011)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11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271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12(1100)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12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4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1193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13(1101)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13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7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7225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14(1110)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14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EC0DA54-40CA-BDC5-A291-D1F217A0C519}"/>
              </a:ext>
            </a:extLst>
          </p:cNvPr>
          <p:cNvCxnSpPr>
            <a:cxnSpLocks/>
          </p:cNvCxnSpPr>
          <p:nvPr/>
        </p:nvCxnSpPr>
        <p:spPr>
          <a:xfrm>
            <a:off x="2649178" y="6339500"/>
            <a:ext cx="1435833" cy="25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1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865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15(1111)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2502723" y="618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 = 15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323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|v(j,x)|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45644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>
                <a:highlight>
                  <a:srgbClr val="FFFF00"/>
                </a:highlight>
              </a:rPr>
              <a:t>最初の頂点</a:t>
            </a:r>
            <a:r>
              <a:rPr lang="en-US" altLang="ja-JP" sz="1200">
                <a:highlight>
                  <a:srgbClr val="FFFF00"/>
                </a:highlight>
              </a:rPr>
              <a:t>0</a:t>
            </a:r>
            <a:r>
              <a:rPr lang="ja-JP" altLang="en-US" sz="1200">
                <a:highlight>
                  <a:srgbClr val="FFFF00"/>
                </a:highlight>
              </a:rPr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42B14C9-DCE2-7E25-35FE-3931DAFC8569}"/>
              </a:ext>
            </a:extLst>
          </p:cNvPr>
          <p:cNvSpPr/>
          <p:nvPr/>
        </p:nvSpPr>
        <p:spPr>
          <a:xfrm>
            <a:off x="9802919" y="3429000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2A3358D-B20B-C1F1-AEC3-396DA38CC1EB}"/>
              </a:ext>
            </a:extLst>
          </p:cNvPr>
          <p:cNvSpPr/>
          <p:nvPr/>
        </p:nvSpPr>
        <p:spPr>
          <a:xfrm>
            <a:off x="8318258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9C58ED8-D020-9AFF-F979-FD0940A76452}"/>
              </a:ext>
            </a:extLst>
          </p:cNvPr>
          <p:cNvSpPr/>
          <p:nvPr/>
        </p:nvSpPr>
        <p:spPr>
          <a:xfrm>
            <a:off x="9747162" y="6017184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D050A7C-797C-E57E-20CC-620446D70922}"/>
              </a:ext>
            </a:extLst>
          </p:cNvPr>
          <p:cNvSpPr/>
          <p:nvPr/>
        </p:nvSpPr>
        <p:spPr>
          <a:xfrm>
            <a:off x="11324752" y="4602666"/>
            <a:ext cx="716777" cy="72482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C567D9-2853-2774-67E4-F5BB935CFBFD}"/>
              </a:ext>
            </a:extLst>
          </p:cNvPr>
          <p:cNvCxnSpPr>
            <a:cxnSpLocks/>
          </p:cNvCxnSpPr>
          <p:nvPr/>
        </p:nvCxnSpPr>
        <p:spPr>
          <a:xfrm>
            <a:off x="10633377" y="3862756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0E5446-F0A1-585C-EC32-36E546C37A05}"/>
              </a:ext>
            </a:extLst>
          </p:cNvPr>
          <p:cNvCxnSpPr>
            <a:cxnSpLocks/>
          </p:cNvCxnSpPr>
          <p:nvPr/>
        </p:nvCxnSpPr>
        <p:spPr>
          <a:xfrm flipV="1">
            <a:off x="8892893" y="3912977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B53B5C-808A-7CF9-CD6F-814EA88252FA}"/>
              </a:ext>
            </a:extLst>
          </p:cNvPr>
          <p:cNvCxnSpPr>
            <a:cxnSpLocks/>
          </p:cNvCxnSpPr>
          <p:nvPr/>
        </p:nvCxnSpPr>
        <p:spPr>
          <a:xfrm flipH="1">
            <a:off x="10519696" y="5431360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7EE21A-69F9-29B0-3DDF-99DA2C766E6E}"/>
              </a:ext>
            </a:extLst>
          </p:cNvPr>
          <p:cNvCxnSpPr>
            <a:cxnSpLocks/>
          </p:cNvCxnSpPr>
          <p:nvPr/>
        </p:nvCxnSpPr>
        <p:spPr>
          <a:xfrm flipH="1">
            <a:off x="9187435" y="4965080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B42B5C4-AC90-5347-8943-26B704118F09}"/>
              </a:ext>
            </a:extLst>
          </p:cNvPr>
          <p:cNvCxnSpPr>
            <a:cxnSpLocks/>
          </p:cNvCxnSpPr>
          <p:nvPr/>
        </p:nvCxnSpPr>
        <p:spPr>
          <a:xfrm flipH="1" flipV="1">
            <a:off x="8871483" y="5431360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CB529A2-88C0-5D20-6265-65BE9D9750CE}"/>
              </a:ext>
            </a:extLst>
          </p:cNvPr>
          <p:cNvCxnSpPr>
            <a:cxnSpLocks/>
          </p:cNvCxnSpPr>
          <p:nvPr/>
        </p:nvCxnSpPr>
        <p:spPr>
          <a:xfrm>
            <a:off x="9077006" y="5259832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53D625-6147-04D2-C902-0333ECE140F5}"/>
              </a:ext>
            </a:extLst>
          </p:cNvPr>
          <p:cNvSpPr txBox="1"/>
          <p:nvPr/>
        </p:nvSpPr>
        <p:spPr>
          <a:xfrm>
            <a:off x="10998269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7F4DF-C784-0B29-12B7-B1B592EFD836}"/>
              </a:ext>
            </a:extLst>
          </p:cNvPr>
          <p:cNvSpPr txBox="1"/>
          <p:nvPr/>
        </p:nvSpPr>
        <p:spPr>
          <a:xfrm>
            <a:off x="11200093" y="5802068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665CCB-26F1-FB09-B8A1-60A33C89D0C4}"/>
              </a:ext>
            </a:extLst>
          </p:cNvPr>
          <p:cNvSpPr txBox="1"/>
          <p:nvPr/>
        </p:nvSpPr>
        <p:spPr>
          <a:xfrm>
            <a:off x="9439209" y="5310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B08BEA6-C6A6-79DF-DE1F-E917BB9B5D1C}"/>
              </a:ext>
            </a:extLst>
          </p:cNvPr>
          <p:cNvSpPr txBox="1"/>
          <p:nvPr/>
        </p:nvSpPr>
        <p:spPr>
          <a:xfrm>
            <a:off x="8967607" y="5782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87CF98-0636-7FE0-CA27-68957D0C7773}"/>
              </a:ext>
            </a:extLst>
          </p:cNvPr>
          <p:cNvSpPr txBox="1"/>
          <p:nvPr/>
        </p:nvSpPr>
        <p:spPr>
          <a:xfrm>
            <a:off x="10005810" y="4617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8823F22-7F73-0122-F1F9-F5E0A29A5956}"/>
              </a:ext>
            </a:extLst>
          </p:cNvPr>
          <p:cNvSpPr txBox="1"/>
          <p:nvPr/>
        </p:nvSpPr>
        <p:spPr>
          <a:xfrm>
            <a:off x="9069108" y="3892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78E342-938D-FA21-2A1E-F578424B76B5}"/>
              </a:ext>
            </a:extLst>
          </p:cNvPr>
          <p:cNvSpPr txBox="1"/>
          <p:nvPr/>
        </p:nvSpPr>
        <p:spPr>
          <a:xfrm>
            <a:off x="4902269" y="2159066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4166D6-4C5D-B742-DF6F-8E267D3EFACE}"/>
              </a:ext>
            </a:extLst>
          </p:cNvPr>
          <p:cNvSpPr txBox="1"/>
          <p:nvPr/>
        </p:nvSpPr>
        <p:spPr>
          <a:xfrm>
            <a:off x="5229477" y="3692164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dp[15][0] = 18  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E626E-F5A4-6A6C-476C-44B6C47F3CEF}"/>
              </a:ext>
            </a:extLst>
          </p:cNvPr>
          <p:cNvSpPr txBox="1"/>
          <p:nvPr/>
        </p:nvSpPr>
        <p:spPr>
          <a:xfrm>
            <a:off x="2430683" y="150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</a:t>
            </a:r>
          </a:p>
        </p:txBody>
      </p:sp>
    </p:spTree>
    <p:extLst>
      <p:ext uri="{BB962C8B-B14F-4D97-AF65-F5344CB8AC3E}">
        <p14:creationId xmlns:p14="http://schemas.microsoft.com/office/powerpoint/2010/main" val="31267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20AEC0D-452F-1A95-FA9A-891BE678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71438"/>
              </p:ext>
            </p:extLst>
          </p:nvPr>
        </p:nvGraphicFramePr>
        <p:xfrm>
          <a:off x="1383682" y="3343194"/>
          <a:ext cx="8128000" cy="336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2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1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320AAF5-A9B3-07AF-803F-DC8D8C1F2780}"/>
              </a:ext>
            </a:extLst>
          </p:cNvPr>
          <p:cNvSpPr/>
          <p:nvPr/>
        </p:nvSpPr>
        <p:spPr>
          <a:xfrm>
            <a:off x="2867141" y="1483791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2FAFE61-FDF3-E4B5-7D5F-72C3DB88FCDF}"/>
              </a:ext>
            </a:extLst>
          </p:cNvPr>
          <p:cNvSpPr/>
          <p:nvPr/>
        </p:nvSpPr>
        <p:spPr>
          <a:xfrm>
            <a:off x="6244045" y="1484874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7F5CFA9-EF0C-1FC6-7536-B337B11FF0CF}"/>
              </a:ext>
            </a:extLst>
          </p:cNvPr>
          <p:cNvSpPr/>
          <p:nvPr/>
        </p:nvSpPr>
        <p:spPr>
          <a:xfrm>
            <a:off x="4555593" y="148487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CA003-7DFB-949B-D23C-34CCAD0A59AE}"/>
              </a:ext>
            </a:extLst>
          </p:cNvPr>
          <p:cNvSpPr txBox="1"/>
          <p:nvPr/>
        </p:nvSpPr>
        <p:spPr>
          <a:xfrm>
            <a:off x="3179967" y="24642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13D9E-DC6F-146C-8BD1-E6C1897B9C2E}"/>
              </a:ext>
            </a:extLst>
          </p:cNvPr>
          <p:cNvSpPr txBox="1"/>
          <p:nvPr/>
        </p:nvSpPr>
        <p:spPr>
          <a:xfrm>
            <a:off x="4900850" y="2501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8CC6D-7A4A-5481-A54F-ED2BF08A1860}"/>
              </a:ext>
            </a:extLst>
          </p:cNvPr>
          <p:cNvSpPr txBox="1"/>
          <p:nvPr/>
        </p:nvSpPr>
        <p:spPr>
          <a:xfrm>
            <a:off x="6621733" y="25056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C29912-E8A1-B2B9-FF12-A04191BB4548}"/>
              </a:ext>
            </a:extLst>
          </p:cNvPr>
          <p:cNvSpPr txBox="1"/>
          <p:nvPr/>
        </p:nvSpPr>
        <p:spPr>
          <a:xfrm>
            <a:off x="624467" y="414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選び方を列挙する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5A152-E904-F10A-AE51-69FCD7FA97D1}"/>
              </a:ext>
            </a:extLst>
          </p:cNvPr>
          <p:cNvSpPr txBox="1"/>
          <p:nvPr/>
        </p:nvSpPr>
        <p:spPr>
          <a:xfrm>
            <a:off x="2153090" y="1019191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・</a:t>
            </a:r>
            <a:r>
              <a:rPr kumimoji="1" lang="en-US" altLang="ja-JP" sz="1800"/>
              <a:t>3</a:t>
            </a:r>
            <a:r>
              <a:rPr kumimoji="1" lang="ja-JP" altLang="en-US" sz="1800"/>
              <a:t>つの商品</a:t>
            </a:r>
            <a:r>
              <a:rPr kumimoji="1" lang="en-US" altLang="ja-JP" sz="1800"/>
              <a:t>A,B,C</a:t>
            </a:r>
            <a:r>
              <a:rPr lang="ja-JP" altLang="en-US" sz="1800"/>
              <a:t>の中からいくつか選んで金額を</a:t>
            </a:r>
            <a:r>
              <a:rPr lang="en-US" altLang="ja-JP" sz="1800"/>
              <a:t>100</a:t>
            </a:r>
            <a:r>
              <a:rPr lang="ja-JP" altLang="en-US" sz="1800"/>
              <a:t>円にできるか？</a:t>
            </a:r>
            <a:endParaRPr kumimoji="1" lang="ja-JP" altLang="en-US" sz="1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624C26-5E26-4460-4655-94182D2CF7E8}"/>
              </a:ext>
            </a:extLst>
          </p:cNvPr>
          <p:cNvSpPr txBox="1"/>
          <p:nvPr/>
        </p:nvSpPr>
        <p:spPr>
          <a:xfrm>
            <a:off x="9434250" y="55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←できた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90B95-1060-6878-FB30-F0590B49D468}"/>
              </a:ext>
            </a:extLst>
          </p:cNvPr>
          <p:cNvSpPr txBox="1"/>
          <p:nvPr/>
        </p:nvSpPr>
        <p:spPr>
          <a:xfrm>
            <a:off x="1611275" y="297015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43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721194-57AA-1C23-9323-C39FF59C3F82}"/>
              </a:ext>
            </a:extLst>
          </p:cNvPr>
          <p:cNvSpPr txBox="1"/>
          <p:nvPr/>
        </p:nvSpPr>
        <p:spPr>
          <a:xfrm>
            <a:off x="717755" y="521110"/>
            <a:ext cx="575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Q. </a:t>
            </a:r>
            <a:r>
              <a:rPr kumimoji="1" lang="ja-JP" altLang="en-US" sz="2400"/>
              <a:t>なぜ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を昇順に見て</a:t>
            </a:r>
            <a:r>
              <a:rPr lang="ja-JP" altLang="en-US" sz="2400"/>
              <a:t>遷移を行えるのか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B9A153-CE13-7E26-2BFB-666CF0309F17}"/>
              </a:ext>
            </a:extLst>
          </p:cNvPr>
          <p:cNvSpPr txBox="1"/>
          <p:nvPr/>
        </p:nvSpPr>
        <p:spPr>
          <a:xfrm>
            <a:off x="717755" y="1179870"/>
            <a:ext cx="8584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A. i</a:t>
            </a:r>
            <a:r>
              <a:rPr kumimoji="1" lang="ja-JP" altLang="en-US" sz="2400"/>
              <a:t>に対応する集合の真部分集合は</a:t>
            </a:r>
            <a:r>
              <a:rPr kumimoji="1" lang="en-US" altLang="ja-JP" sz="2400"/>
              <a:t> i </a:t>
            </a:r>
            <a:r>
              <a:rPr kumimoji="1" lang="ja-JP" altLang="en-US" sz="2400"/>
              <a:t>未満で全て現れるから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6D9820-2104-9CD2-7C07-33F84ABF74A6}"/>
              </a:ext>
            </a:extLst>
          </p:cNvPr>
          <p:cNvSpPr txBox="1"/>
          <p:nvPr/>
        </p:nvSpPr>
        <p:spPr>
          <a:xfrm>
            <a:off x="936523" y="4305616"/>
            <a:ext cx="936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例えば</a:t>
            </a:r>
            <a:r>
              <a:rPr kumimoji="1" lang="en-US" altLang="ja-JP" sz="2000"/>
              <a:t> 3 = </a:t>
            </a:r>
            <a:r>
              <a:rPr lang="en-US" altLang="ja-JP" sz="2000"/>
              <a:t> </a:t>
            </a:r>
            <a:r>
              <a:rPr kumimoji="1" lang="en-US" altLang="ja-JP" sz="2000"/>
              <a:t>{</a:t>
            </a:r>
            <a:r>
              <a:rPr lang="ja-JP" altLang="en-US" sz="2000"/>
              <a:t>頂点</a:t>
            </a:r>
            <a:r>
              <a:rPr lang="en-US" altLang="ja-JP" sz="2000"/>
              <a:t>1,</a:t>
            </a:r>
            <a:r>
              <a:rPr lang="ja-JP" altLang="en-US" sz="2000"/>
              <a:t>頂点</a:t>
            </a:r>
            <a:r>
              <a:rPr lang="en-US" altLang="ja-JP" sz="2000"/>
              <a:t>0</a:t>
            </a:r>
            <a:r>
              <a:rPr kumimoji="1" lang="en-US" altLang="ja-JP" sz="2000"/>
              <a:t>}</a:t>
            </a:r>
            <a:r>
              <a:rPr lang="en-US" altLang="ja-JP" sz="2000"/>
              <a:t> </a:t>
            </a:r>
            <a:r>
              <a:rPr kumimoji="1" lang="ja-JP" altLang="en-US" sz="2000"/>
              <a:t>の真部分集合</a:t>
            </a:r>
            <a:r>
              <a:rPr kumimoji="1" lang="en-US" altLang="ja-JP" sz="2000"/>
              <a:t>{},{</a:t>
            </a:r>
            <a:r>
              <a:rPr lang="ja-JP" altLang="en-US" sz="2000"/>
              <a:t>頂点</a:t>
            </a:r>
            <a:r>
              <a:rPr lang="en-US" altLang="ja-JP" sz="2000"/>
              <a:t>0</a:t>
            </a:r>
            <a:r>
              <a:rPr kumimoji="1" lang="en-US" altLang="ja-JP" sz="2000"/>
              <a:t>},{</a:t>
            </a:r>
            <a:r>
              <a:rPr kumimoji="1" lang="ja-JP" altLang="en-US" sz="2000"/>
              <a:t>頂点</a:t>
            </a:r>
            <a:r>
              <a:rPr kumimoji="1" lang="en-US" altLang="ja-JP" sz="2000"/>
              <a:t>1}</a:t>
            </a:r>
            <a:r>
              <a:rPr kumimoji="1" lang="ja-JP" altLang="en-US" sz="2000"/>
              <a:t>はすでに現れている。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83BA612-6181-206A-8B80-15BAA267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34615"/>
              </p:ext>
            </p:extLst>
          </p:nvPr>
        </p:nvGraphicFramePr>
        <p:xfrm>
          <a:off x="3001297" y="1939903"/>
          <a:ext cx="45604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015965406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154930489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4061657445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94081453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1788355121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830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88333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611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275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363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6D220A-97FA-2D16-CA0F-BE572B3D7C81}"/>
              </a:ext>
            </a:extLst>
          </p:cNvPr>
          <p:cNvSpPr txBox="1"/>
          <p:nvPr/>
        </p:nvSpPr>
        <p:spPr>
          <a:xfrm>
            <a:off x="936523" y="5042584"/>
            <a:ext cx="78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i </a:t>
            </a:r>
            <a:r>
              <a:rPr kumimoji="1" lang="ja-JP" altLang="en-US" sz="2000"/>
              <a:t>の部分集合からしか</a:t>
            </a:r>
            <a:r>
              <a:rPr kumimoji="1" lang="en-US" altLang="ja-JP" sz="2000"/>
              <a:t> i </a:t>
            </a:r>
            <a:r>
              <a:rPr kumimoji="1" lang="ja-JP" altLang="en-US" sz="2000"/>
              <a:t>に遷移しないので</a:t>
            </a:r>
            <a:r>
              <a:rPr kumimoji="1" lang="en-US" altLang="ja-JP" sz="2000"/>
              <a:t>i</a:t>
            </a:r>
            <a:r>
              <a:rPr kumimoji="1" lang="ja-JP" altLang="en-US" sz="2000"/>
              <a:t>を昇順に見るだけで</a:t>
            </a:r>
            <a:r>
              <a:rPr kumimoji="1" lang="en-US" altLang="ja-JP" sz="2000"/>
              <a:t>OK</a:t>
            </a:r>
            <a:r>
              <a:rPr kumimoji="1" lang="ja-JP" altLang="en-US" sz="200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72027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ABA23-D45C-FAC5-FD4B-852538B5D4C5}"/>
              </a:ext>
            </a:extLst>
          </p:cNvPr>
          <p:cNvSpPr txBox="1"/>
          <p:nvPr/>
        </p:nvSpPr>
        <p:spPr>
          <a:xfrm>
            <a:off x="2536722" y="2333685"/>
            <a:ext cx="965527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全ての要素を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</a:p>
          <a:p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どこにも訪れてなくて</a:t>
            </a:r>
            <a:r>
              <a:rPr lang="en-US" altLang="ja-JP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ja-JP" altLang="en-US" sz="18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にいる状態で初期化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</a:p>
          <a:p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n):</a:t>
            </a:r>
          </a:p>
          <a:p>
            <a:r>
              <a:rPr lang="ja-JP" altLang="en-US" sz="1800">
                <a:solidFill>
                  <a:srgbClr val="CCCCCC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..n):</a:t>
            </a:r>
          </a:p>
          <a:p>
            <a:r>
              <a:rPr lang="ja-JP" altLang="en-US" sz="1800">
                <a:solidFill>
                  <a:srgbClr val="C586C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のまま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到達しなかった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</a:p>
          <a:p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ja-JP" altLang="en-US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-US" altLang="ja-JP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8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　　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= </a:t>
            </a:r>
            <a:r>
              <a:rPr lang="en" altLang="ja-JP" sz="18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],dp[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</a:t>
            </a:r>
          </a:p>
          <a:p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endParaRPr lang="en" altLang="ja-JP" sz="18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8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8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8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403763-6941-25AA-A435-5058B4B9CB5D}"/>
              </a:ext>
            </a:extLst>
          </p:cNvPr>
          <p:cNvSpPr txBox="1"/>
          <p:nvPr/>
        </p:nvSpPr>
        <p:spPr>
          <a:xfrm>
            <a:off x="246781" y="3244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計算量について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494A3B-1B01-B851-06B0-EFA0F94B3F85}"/>
              </a:ext>
            </a:extLst>
          </p:cNvPr>
          <p:cNvSpPr txBox="1"/>
          <p:nvPr/>
        </p:nvSpPr>
        <p:spPr>
          <a:xfrm>
            <a:off x="619431" y="1098241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O(n</a:t>
            </a:r>
            <a:r>
              <a:rPr kumimoji="1" lang="en-US" altLang="ja-JP" sz="2400" baseline="30000"/>
              <a:t>2 </a:t>
            </a:r>
            <a:r>
              <a:rPr kumimoji="1" lang="en-US" altLang="ja-JP" sz="2400"/>
              <a:t>2</a:t>
            </a:r>
            <a:r>
              <a:rPr kumimoji="1" lang="en-US" altLang="ja-JP" sz="2400" baseline="30000"/>
              <a:t>n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D0B151-A055-D3B8-925D-CECDC18121E8}"/>
              </a:ext>
            </a:extLst>
          </p:cNvPr>
          <p:cNvSpPr txBox="1"/>
          <p:nvPr/>
        </p:nvSpPr>
        <p:spPr>
          <a:xfrm>
            <a:off x="1718880" y="1144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程度</a:t>
            </a:r>
          </a:p>
        </p:txBody>
      </p:sp>
    </p:spTree>
    <p:extLst>
      <p:ext uri="{BB962C8B-B14F-4D97-AF65-F5344CB8AC3E}">
        <p14:creationId xmlns:p14="http://schemas.microsoft.com/office/powerpoint/2010/main" val="1784267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A0F5E1-965A-5658-F2C4-DA90652A6F46}"/>
              </a:ext>
            </a:extLst>
          </p:cNvPr>
          <p:cNvSpPr txBox="1"/>
          <p:nvPr/>
        </p:nvSpPr>
        <p:spPr>
          <a:xfrm>
            <a:off x="838200" y="4502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練習問題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CF9447-0D12-47AB-EAC3-50D0FCF619FA}"/>
              </a:ext>
            </a:extLst>
          </p:cNvPr>
          <p:cNvSpPr txBox="1"/>
          <p:nvPr/>
        </p:nvSpPr>
        <p:spPr>
          <a:xfrm>
            <a:off x="1693570" y="1307691"/>
            <a:ext cx="6346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hlinkClick r:id="rId2"/>
              </a:rPr>
              <a:t>・</a:t>
            </a:r>
            <a:r>
              <a:rPr kumimoji="1" lang="en-US" altLang="ja-JP" sz="2000">
                <a:hlinkClick r:id="rId2"/>
              </a:rPr>
              <a:t>ABC180E-Traveling Salesman among Aerial Cities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586071-F459-832C-0F0C-01B24B3555E2}"/>
              </a:ext>
            </a:extLst>
          </p:cNvPr>
          <p:cNvSpPr txBox="1"/>
          <p:nvPr/>
        </p:nvSpPr>
        <p:spPr>
          <a:xfrm>
            <a:off x="2054942" y="210362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同じような問題です。確認にやってみましょう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A006E4-344F-7EFB-CD2C-9CE0813A7B87}"/>
              </a:ext>
            </a:extLst>
          </p:cNvPr>
          <p:cNvSpPr txBox="1"/>
          <p:nvPr/>
        </p:nvSpPr>
        <p:spPr>
          <a:xfrm>
            <a:off x="1693570" y="3170903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hlinkClick r:id="rId3"/>
              </a:rPr>
              <a:t>・</a:t>
            </a:r>
            <a:r>
              <a:rPr lang="en-US" altLang="ja-JP" sz="2000">
                <a:hlinkClick r:id="rId3"/>
              </a:rPr>
              <a:t>A23-All Free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15015E-B72A-9EEE-10CD-04B95FDF32C3}"/>
              </a:ext>
            </a:extLst>
          </p:cNvPr>
          <p:cNvSpPr txBox="1"/>
          <p:nvPr/>
        </p:nvSpPr>
        <p:spPr>
          <a:xfrm>
            <a:off x="2253972" y="3751391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ちょっと違ったタイプの</a:t>
            </a:r>
            <a:r>
              <a:rPr lang="en-US" altLang="ja-JP"/>
              <a:t>bitDP</a:t>
            </a:r>
            <a:r>
              <a:rPr lang="ja-JP" altLang="en-US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62446CA5-E971-06A6-3CF4-46D05035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8" y="273099"/>
            <a:ext cx="11050860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D8B05E0-F9CF-7ECA-DC84-63965A57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5" y="317154"/>
            <a:ext cx="10584370" cy="6223691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332A9CD-6734-EA4A-38BF-4748F553D050}"/>
              </a:ext>
            </a:extLst>
          </p:cNvPr>
          <p:cNvSpPr/>
          <p:nvPr/>
        </p:nvSpPr>
        <p:spPr>
          <a:xfrm>
            <a:off x="10096958" y="4796259"/>
            <a:ext cx="1938969" cy="15533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1110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&amp;1011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1010 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1C8FFE-003C-22F7-0F32-791640E84E48}"/>
              </a:ext>
            </a:extLst>
          </p:cNvPr>
          <p:cNvCxnSpPr/>
          <p:nvPr/>
        </p:nvCxnSpPr>
        <p:spPr>
          <a:xfrm>
            <a:off x="10344839" y="4605051"/>
            <a:ext cx="144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F7CBEF2-F899-0A88-02DA-65FF5C1BFB53}"/>
              </a:ext>
            </a:extLst>
          </p:cNvPr>
          <p:cNvSpPr/>
          <p:nvPr/>
        </p:nvSpPr>
        <p:spPr>
          <a:xfrm>
            <a:off x="3780412" y="5423051"/>
            <a:ext cx="2873775" cy="14156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</a:t>
            </a:r>
            <a:r>
              <a:rPr kumimoji="1" lang="en-US" altLang="ja-JP">
                <a:solidFill>
                  <a:schemeClr val="tx1"/>
                </a:solidFill>
              </a:rPr>
              <a:t>=11100|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    </a:t>
            </a:r>
            <a:r>
              <a:rPr kumimoji="1" lang="en-US" altLang="ja-JP">
                <a:solidFill>
                  <a:schemeClr val="tx1"/>
                </a:solidFill>
              </a:rPr>
              <a:t>=      11|10</a:t>
            </a: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1D0750-F8BC-9FAE-C65D-14EAD98243F9}"/>
              </a:ext>
            </a:extLst>
          </p:cNvPr>
          <p:cNvSpPr txBox="1"/>
          <p:nvPr/>
        </p:nvSpPr>
        <p:spPr>
          <a:xfrm>
            <a:off x="4412324" y="60951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n&gt;&gt;2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6CDA5D-A615-298B-5E87-CFB414096FFB}"/>
              </a:ext>
            </a:extLst>
          </p:cNvPr>
          <p:cNvSpPr txBox="1"/>
          <p:nvPr/>
        </p:nvSpPr>
        <p:spPr>
          <a:xfrm>
            <a:off x="4412323" y="579728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n&lt;&lt;1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91D18D7-B88B-B9AB-94E5-63CD08BE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3"/>
            <a:ext cx="12192000" cy="66328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9BD080-5911-A363-6084-BF288C5FB553}"/>
              </a:ext>
            </a:extLst>
          </p:cNvPr>
          <p:cNvSpPr txBox="1"/>
          <p:nvPr/>
        </p:nvSpPr>
        <p:spPr>
          <a:xfrm>
            <a:off x="713344" y="1500915"/>
            <a:ext cx="1633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右から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E1ABAFE-4FB6-C662-4C83-7EA1ED59ED29}"/>
              </a:ext>
            </a:extLst>
          </p:cNvPr>
          <p:cNvSpPr/>
          <p:nvPr/>
        </p:nvSpPr>
        <p:spPr>
          <a:xfrm>
            <a:off x="4199052" y="1700970"/>
            <a:ext cx="2873775" cy="13154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n&gt;&gt;1  </a:t>
            </a:r>
            <a:r>
              <a:rPr kumimoji="1" lang="en-US" altLang="ja-JP">
                <a:solidFill>
                  <a:schemeClr val="tx1"/>
                </a:solidFill>
              </a:rPr>
              <a:t>=    111|0</a:t>
            </a:r>
            <a:r>
              <a:rPr lang="en-US" altLang="ja-JP">
                <a:solidFill>
                  <a:schemeClr val="tx1"/>
                </a:solidFill>
              </a:rPr>
              <a:t>       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F898397-F5D5-9C29-A228-BF17DFEE49B9}"/>
              </a:ext>
            </a:extLst>
          </p:cNvPr>
          <p:cNvSpPr/>
          <p:nvPr/>
        </p:nvSpPr>
        <p:spPr>
          <a:xfrm>
            <a:off x="4199052" y="5276962"/>
            <a:ext cx="2873775" cy="13772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    111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  001       </a:t>
            </a: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   001</a:t>
            </a:r>
            <a:r>
              <a:rPr lang="en-US" altLang="ja-JP">
                <a:solidFill>
                  <a:schemeClr val="tx1"/>
                </a:solidFill>
              </a:rPr>
              <a:t>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466F31-3EB7-0377-F1F7-283C14EFAF4C}"/>
              </a:ext>
            </a:extLst>
          </p:cNvPr>
          <p:cNvCxnSpPr>
            <a:cxnSpLocks/>
          </p:cNvCxnSpPr>
          <p:nvPr/>
        </p:nvCxnSpPr>
        <p:spPr>
          <a:xfrm>
            <a:off x="5140091" y="6076854"/>
            <a:ext cx="955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テキスト&#10;&#10;自動的に生成された説明">
            <a:extLst>
              <a:ext uri="{FF2B5EF4-FFF2-40B4-BE49-F238E27FC236}">
                <a16:creationId xmlns:a16="http://schemas.microsoft.com/office/drawing/2014/main" id="{BAB790E9-D155-5494-FBC2-27C4770D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4" y="140043"/>
            <a:ext cx="11795598" cy="6547196"/>
          </a:xfrm>
        </p:spPr>
      </p:pic>
    </p:spTree>
    <p:extLst>
      <p:ext uri="{BB962C8B-B14F-4D97-AF65-F5344CB8AC3E}">
        <p14:creationId xmlns:p14="http://schemas.microsoft.com/office/powerpoint/2010/main" val="8020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AB18123A-B4A7-AEA8-3AB1-9B27CBAA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" y="774741"/>
            <a:ext cx="11876329" cy="6083259"/>
          </a:xfrm>
          <a:prstGeom prst="rect">
            <a:avLst/>
          </a:prstGeo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E8A35482-B6C6-2EFD-7F8E-E3D3523B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68" y="209320"/>
            <a:ext cx="6145115" cy="23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5399</Words>
  <Application>Microsoft Macintosh PowerPoint</Application>
  <PresentationFormat>ワイド画面</PresentationFormat>
  <Paragraphs>2110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游ゴシック</vt:lpstr>
      <vt:lpstr>游ゴシック Light</vt:lpstr>
      <vt:lpstr>Arial</vt:lpstr>
      <vt:lpstr>Cambria Math</vt:lpstr>
      <vt:lpstr>Menlo</vt:lpstr>
      <vt:lpstr>Office テーマ</vt:lpstr>
      <vt:lpstr>bit全探索 bitDP</vt:lpstr>
      <vt:lpstr>PowerPoint プレゼンテーション</vt:lpstr>
      <vt:lpstr>具体例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bit全探索おまけ</vt:lpstr>
      <vt:lpstr>PowerPoint プレゼンテーション</vt:lpstr>
      <vt:lpstr>bit DP</vt:lpstr>
      <vt:lpstr>bitDPとは</vt:lpstr>
      <vt:lpstr>よくbitDPを使う問題</vt:lpstr>
      <vt:lpstr>巡回セールスマン問題を考える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bit全探索 bitDP</dc:title>
  <dc:creator>井桁　広翔</dc:creator>
  <cp:lastModifiedBy>井桁　広翔</cp:lastModifiedBy>
  <cp:revision>87</cp:revision>
  <dcterms:created xsi:type="dcterms:W3CDTF">2024-03-26T23:56:30Z</dcterms:created>
  <dcterms:modified xsi:type="dcterms:W3CDTF">2024-03-31T12:21:42Z</dcterms:modified>
</cp:coreProperties>
</file>