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9" r:id="rId13"/>
    <p:sldId id="267" r:id="rId14"/>
    <p:sldId id="268" r:id="rId15"/>
    <p:sldId id="269" r:id="rId16"/>
    <p:sldId id="270" r:id="rId17"/>
    <p:sldId id="271" r:id="rId18"/>
    <p:sldId id="278" r:id="rId19"/>
    <p:sldId id="279" r:id="rId20"/>
    <p:sldId id="277" r:id="rId21"/>
    <p:sldId id="276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300" r:id="rId41"/>
    <p:sldId id="298" r:id="rId4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5"/>
    <p:restoredTop sz="94045"/>
  </p:normalViewPr>
  <p:slideViewPr>
    <p:cSldViewPr snapToGrid="0">
      <p:cViewPr>
        <p:scale>
          <a:sx n="130" d="100"/>
          <a:sy n="130" d="100"/>
        </p:scale>
        <p:origin x="42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92F1E2-C9CA-D79C-51C6-9049F8BE7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ADAE68-9833-CB2C-ADB9-9707A3BE2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AD3DAB-968A-60B5-4D70-63AC961D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40FF9B-53C5-9984-D487-96DD9DA7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0AC96D-7BEE-752F-65F3-C7F0160C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15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700D0D-98CE-F0E4-EE98-4EF4DDA52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5A5A45-D91D-9409-74B0-727803E05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3D26F1-EB26-0739-6A3C-4BC0052F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786EE7-3047-0A9E-CE92-69266796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0F21D2-8FF4-E3BF-6EF5-A65BFB19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16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8C1476-77DB-080D-D843-35FA7B7BD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27452E-5A92-A5C1-A425-494694706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A8B1D5-F364-2358-3492-7CC36024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95C9C9-69AB-C026-F4FF-BA2130C3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6F26A7-1A1B-E266-1D37-C6E0B8A4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83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BA1F0-BCCA-6145-544C-71E02347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1EBA0A-8B4A-E6B7-704B-42E743BA5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874CCC-AA49-9DE4-B5E6-A59CB629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311460-4AB3-617C-72E2-AD63DAB3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B39459-A78A-1C74-ECF9-AFB84BA9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36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CA2A3-86F8-0A4F-1DDE-6AA0F9A0B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85ED38-5D6B-6D30-45C9-7A14CEFC7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E52D89-2026-1159-CED0-D17B734C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FDE0ED-EB1C-BC2B-A9EC-E421B7CC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008594-E90C-EC3B-FB3C-0C724A03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65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89246-F625-3143-B344-891F6290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77405E-A5B4-359F-FFB1-450226AAC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E89402-F48B-D038-D386-70A689F3E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E30182-D64C-827B-FE44-43B3CCDD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05FBD4-EEF4-0E79-56C7-3AF48252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24DE71-A818-A493-8995-CA71E5D5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96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8929C1-419C-709E-0ABE-7174E4C4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B69F49-13FF-4536-9066-BFEFCBB6E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D421CB-74D0-8A44-EEC4-B4729B628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91A6F14-0077-57E1-62D3-A40A0A553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A35D0CA-63CE-1744-D9D9-C30298B8D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C953C5-4349-809D-B031-C20432DD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4B9FE1E-1E0E-8750-81A9-53E7CD94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F454558-F3D7-649B-45CF-581F5B0C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40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87900-E1A3-349F-9411-0FBF5110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7FD1852-5EA6-8BCD-F134-C0E20B3B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5B82475-8542-CA36-D31A-C454767F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0DCB2B8-27B6-8383-F773-2791B4DB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76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488C01F-9AA2-E288-91D1-55EEA809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D14E21-0DD5-1564-9F40-545F3A16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04B744-C18F-3E0D-9481-AC4D25C4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06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D90AD-B3E1-A875-929D-BD43AE58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D05ECB-61F2-6DCB-C65A-7A20935A3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97C878-E474-C903-6BB1-17AC565B3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C1552A-1A02-822E-944D-3270FF46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03EA44-FFC9-C88E-9843-A8D18CFC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8EEE2B-FAF5-AC26-34D2-B4A66858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69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F0FD9F-6632-D12B-ED10-0145A1CC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C78D5F1-9CB0-8CAC-7383-600554F35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E90E32-4923-79AC-DCCD-5AC5CC1B9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674F40-6056-4E1F-F40B-BBB1CFA5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B92EA6-F8F1-567D-FEDA-168FE940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659B6C-4A08-5A7A-9286-F5AD12ED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44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CEAEAA5-02B0-8764-9172-D42C01A4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82C4AB-1CE8-1044-FF51-DDA371AC2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D281B8-B6DB-212D-CFC8-894C02ED7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7CFDAC-2D64-EC4D-ADDD-25D7DA8265F0}" type="datetimeFigureOut">
              <a:t>2024/3/30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FDA7D8-0075-E156-4CEE-8E6A3FDF3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FAC0B2-9AC6-42CD-EC09-C9EF06B9D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37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tcoder.jp/contests/abc128/tasks/abc128_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iC-tmu/workshop_2024/blob/main/20240331_bit%E5%85%A8%E6%8E%A2%E7%B4%A2_bitDP/bitDP.cpp" TargetMode="External"/><Relationship Id="rId2" Type="http://schemas.openxmlformats.org/officeDocument/2006/relationships/hyperlink" Target="https://github.com/triC-tmu/workshop_2024/blob/main/20240331_bit%E5%85%A8%E6%8E%A2%E7%B4%A2_bitDP/bitDP.p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tcoder.jp/contests/tessoku-book/tasks/tessoku_book_w" TargetMode="External"/><Relationship Id="rId2" Type="http://schemas.openxmlformats.org/officeDocument/2006/relationships/hyperlink" Target="https://atcoder.jp/contests/abc180/tasks/abc180_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04ECF-F90E-1200-1BF1-099030BDE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bit</a:t>
            </a:r>
            <a:r>
              <a:rPr lang="ja-JP" altLang="en-US"/>
              <a:t>全探索</a:t>
            </a:r>
            <a:r>
              <a:rPr lang="en-US" altLang="ja-JP"/>
              <a:t> bitDP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C3A9DE-CB43-B865-9DE3-3C620504E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909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97210404-349C-6DB1-CFC0-3C015CED0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13" y="402888"/>
            <a:ext cx="11571304" cy="645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09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EA925-169E-6768-D7D2-365F027E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bit</a:t>
            </a:r>
            <a:r>
              <a:rPr kumimoji="1" lang="ja-JP" altLang="en-US"/>
              <a:t>全探索おまけ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73DC45-F4C8-AEF1-74AF-A9656B52A7D6}"/>
              </a:ext>
            </a:extLst>
          </p:cNvPr>
          <p:cNvSpPr txBox="1"/>
          <p:nvPr/>
        </p:nvSpPr>
        <p:spPr>
          <a:xfrm>
            <a:off x="991518" y="1690688"/>
            <a:ext cx="100046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・</a:t>
            </a:r>
            <a:r>
              <a:rPr lang="en-US" altLang="ja-JP" sz="2800"/>
              <a:t>i bit</a:t>
            </a:r>
            <a:r>
              <a:rPr lang="ja-JP" altLang="en-US" sz="2800"/>
              <a:t>目が</a:t>
            </a:r>
            <a:r>
              <a:rPr lang="en-US" altLang="ja-JP" sz="2800"/>
              <a:t>0</a:t>
            </a:r>
            <a:r>
              <a:rPr lang="ja-JP" altLang="en-US" sz="2800"/>
              <a:t>の時</a:t>
            </a:r>
            <a:r>
              <a:rPr lang="en-US" altLang="ja-JP" sz="2800"/>
              <a:t>True(1)</a:t>
            </a:r>
            <a:r>
              <a:rPr lang="ja-JP" altLang="en-US" sz="2800"/>
              <a:t>になってほしい時</a:t>
            </a:r>
            <a:r>
              <a:rPr lang="en-US" altLang="ja-JP" sz="2800"/>
              <a:t>n</a:t>
            </a:r>
            <a:r>
              <a:rPr lang="ja-JP" altLang="en-US" sz="2800"/>
              <a:t>を反転させると楽</a:t>
            </a:r>
            <a:endParaRPr lang="en-US" altLang="ja-JP" sz="2800"/>
          </a:p>
          <a:p>
            <a:r>
              <a:rPr kumimoji="1" lang="ja-JP" altLang="en-US" sz="2800"/>
              <a:t>　</a:t>
            </a:r>
            <a:r>
              <a:rPr kumimoji="1" lang="en-US" altLang="ja-JP" sz="2800"/>
              <a:t> ~n &gt;&gt; i &amp; 1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7BEDAE-6FE7-88CD-F1C0-38EA05E95E29}"/>
              </a:ext>
            </a:extLst>
          </p:cNvPr>
          <p:cNvSpPr txBox="1"/>
          <p:nvPr/>
        </p:nvSpPr>
        <p:spPr>
          <a:xfrm>
            <a:off x="1222872" y="3536414"/>
            <a:ext cx="7322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・　</a:t>
            </a:r>
            <a:r>
              <a:rPr lang="en-US" altLang="ja-JP" sz="2400"/>
              <a:t>bit</a:t>
            </a:r>
            <a:r>
              <a:rPr lang="ja-JP" altLang="en-US" sz="2400"/>
              <a:t>シフト演算子の演算順位が低いので注意する</a:t>
            </a:r>
            <a:endParaRPr lang="en-US" altLang="ja-JP" sz="2400"/>
          </a:p>
          <a:p>
            <a:r>
              <a:rPr kumimoji="1" lang="en-US" altLang="ja-JP" sz="2400"/>
              <a:t>   </a:t>
            </a:r>
            <a:r>
              <a:rPr kumimoji="1" lang="ja-JP" altLang="en-US" sz="2400"/>
              <a:t>例</a:t>
            </a:r>
            <a:r>
              <a:rPr kumimoji="1" lang="en-US" altLang="ja-JP" sz="2400"/>
              <a:t>) 2</a:t>
            </a:r>
            <a:r>
              <a:rPr kumimoji="1" lang="en-US" altLang="ja-JP" sz="2400" baseline="30000"/>
              <a:t>n </a:t>
            </a:r>
            <a:r>
              <a:rPr kumimoji="1" lang="en-US" altLang="ja-JP" sz="2400"/>
              <a:t>- 1</a:t>
            </a:r>
            <a:r>
              <a:rPr lang="ja-JP" altLang="en-US" sz="2400"/>
              <a:t>を計算したい</a:t>
            </a:r>
            <a:r>
              <a:rPr kumimoji="1" lang="en-US" altLang="ja-JP" sz="2400"/>
              <a:t>  </a:t>
            </a:r>
          </a:p>
        </p:txBody>
      </p:sp>
      <p:pic>
        <p:nvPicPr>
          <p:cNvPr id="10" name="図 9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D770F1A4-74CC-FB9E-7ACD-C33A6AC25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4691062"/>
            <a:ext cx="4089400" cy="9525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FAE38B-9D08-1F0A-ACFB-DFE9FF577E35}"/>
              </a:ext>
            </a:extLst>
          </p:cNvPr>
          <p:cNvSpPr txBox="1"/>
          <p:nvPr/>
        </p:nvSpPr>
        <p:spPr>
          <a:xfrm>
            <a:off x="1347537" y="2783780"/>
            <a:ext cx="377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当然</a:t>
            </a:r>
            <a:r>
              <a:rPr kumimoji="1" lang="en-US" altLang="ja-JP"/>
              <a:t> n &gt;&gt; i &amp; 1 == 0</a:t>
            </a:r>
            <a:r>
              <a:rPr lang="ja-JP" altLang="en-US"/>
              <a:t>とかでもいい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30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CD185AC-9A01-DA81-EF69-8A0B0DE0A90E}"/>
              </a:ext>
            </a:extLst>
          </p:cNvPr>
          <p:cNvSpPr txBox="1"/>
          <p:nvPr/>
        </p:nvSpPr>
        <p:spPr>
          <a:xfrm>
            <a:off x="786581" y="462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練習問題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18A1A41-D3A2-477D-E59F-E522FBF875AC}"/>
              </a:ext>
            </a:extLst>
          </p:cNvPr>
          <p:cNvSpPr txBox="1"/>
          <p:nvPr/>
        </p:nvSpPr>
        <p:spPr>
          <a:xfrm>
            <a:off x="3146154" y="1396181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>
                <a:hlinkClick r:id="rId2"/>
              </a:rPr>
              <a:t>ABC128C-Switches</a:t>
            </a:r>
            <a:endParaRPr kumimoji="1" lang="ja-JP" alt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557D5EC-A0E7-73BD-524C-F70B6035B0DD}"/>
              </a:ext>
            </a:extLst>
          </p:cNvPr>
          <p:cNvSpPr txBox="1"/>
          <p:nvPr/>
        </p:nvSpPr>
        <p:spPr>
          <a:xfrm>
            <a:off x="2418735" y="1946787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スイッチの</a:t>
            </a:r>
            <a:r>
              <a:rPr kumimoji="1" lang="en-US" altLang="ja-JP"/>
              <a:t>ON/OFF</a:t>
            </a:r>
            <a:r>
              <a:rPr kumimoji="1" lang="ja-JP" altLang="en-US"/>
              <a:t>を</a:t>
            </a:r>
            <a:r>
              <a:rPr kumimoji="1" lang="en-US" altLang="ja-JP"/>
              <a:t>bit</a:t>
            </a:r>
            <a:r>
              <a:rPr kumimoji="1" lang="ja-JP" altLang="en-US"/>
              <a:t>全探索します。</a:t>
            </a:r>
            <a:endParaRPr kumimoji="1" lang="en-US" altLang="ja-JP"/>
          </a:p>
          <a:p>
            <a:r>
              <a:rPr lang="ja-JP" altLang="en-US"/>
              <a:t>全ての電球を点灯できるかその都度確認しましょう。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2288680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8A35F-9CEA-C0B4-3449-7C795457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25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5400"/>
              <a:t>bit DP</a:t>
            </a:r>
            <a:endParaRPr kumimoji="1" lang="ja-JP" altLang="en-US" sz="5400"/>
          </a:p>
        </p:txBody>
      </p:sp>
    </p:spTree>
    <p:extLst>
      <p:ext uri="{BB962C8B-B14F-4D97-AF65-F5344CB8AC3E}">
        <p14:creationId xmlns:p14="http://schemas.microsoft.com/office/powerpoint/2010/main" val="684969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736DDF-9039-80FC-1ED1-0353FF88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bitDP</a:t>
            </a:r>
            <a:r>
              <a:rPr kumimoji="1" lang="ja-JP" altLang="en-US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BF14B5-EC7C-BCAB-07FA-E40EC3DF4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17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・</a:t>
            </a:r>
            <a:r>
              <a:rPr lang="en-US" altLang="ja-JP"/>
              <a:t>DP</a:t>
            </a:r>
            <a:r>
              <a:rPr lang="ja-JP" altLang="en-US"/>
              <a:t>の添字で集合を管理する</a:t>
            </a:r>
            <a:r>
              <a:rPr lang="en-US" altLang="ja-JP"/>
              <a:t>DP</a:t>
            </a:r>
            <a:endParaRPr kumimoji="1" lang="en-US" altLang="ja-JP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76343C-F392-1368-4542-F566FAC20E7B}"/>
              </a:ext>
            </a:extLst>
          </p:cNvPr>
          <p:cNvSpPr txBox="1"/>
          <p:nvPr/>
        </p:nvSpPr>
        <p:spPr>
          <a:xfrm>
            <a:off x="1105866" y="279237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添字で集合を管理とは？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2D1929D5-71B3-030E-9DA6-239AA8213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050063"/>
              </p:ext>
            </p:extLst>
          </p:nvPr>
        </p:nvGraphicFramePr>
        <p:xfrm>
          <a:off x="3744103" y="5207815"/>
          <a:ext cx="8128000" cy="151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299694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367091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3612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015461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5711867"/>
                    </a:ext>
                  </a:extLst>
                </a:gridCol>
              </a:tblGrid>
              <a:tr h="4009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合計金額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0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8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73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448378"/>
                  </a:ext>
                </a:extLst>
              </a:tr>
            </a:tbl>
          </a:graphicData>
        </a:graphic>
      </p:graphicFrame>
      <p:sp>
        <p:nvSpPr>
          <p:cNvPr id="7" name="角丸四角形 6">
            <a:extLst>
              <a:ext uri="{FF2B5EF4-FFF2-40B4-BE49-F238E27FC236}">
                <a16:creationId xmlns:a16="http://schemas.microsoft.com/office/drawing/2014/main" id="{B65BFCE2-0310-7256-7BA5-E1CAB596C766}"/>
              </a:ext>
            </a:extLst>
          </p:cNvPr>
          <p:cNvSpPr/>
          <p:nvPr/>
        </p:nvSpPr>
        <p:spPr>
          <a:xfrm>
            <a:off x="5227562" y="3348412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37DC2FF7-A7AB-C234-FACD-2940C3BEDC8F}"/>
              </a:ext>
            </a:extLst>
          </p:cNvPr>
          <p:cNvSpPr/>
          <p:nvPr/>
        </p:nvSpPr>
        <p:spPr>
          <a:xfrm>
            <a:off x="8604466" y="3349495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AA5E3AE7-0207-10AB-5445-12FD7753139D}"/>
              </a:ext>
            </a:extLst>
          </p:cNvPr>
          <p:cNvSpPr/>
          <p:nvPr/>
        </p:nvSpPr>
        <p:spPr>
          <a:xfrm>
            <a:off x="6916014" y="3349496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C6F52E-BD43-F896-437A-FE4C1F679DA7}"/>
              </a:ext>
            </a:extLst>
          </p:cNvPr>
          <p:cNvSpPr txBox="1"/>
          <p:nvPr/>
        </p:nvSpPr>
        <p:spPr>
          <a:xfrm>
            <a:off x="5540388" y="43288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9</a:t>
            </a:r>
            <a:r>
              <a:rPr kumimoji="1" lang="en-US" altLang="ja-JP"/>
              <a:t>0</a:t>
            </a:r>
            <a:r>
              <a:rPr kumimoji="1" lang="ja-JP" altLang="en-US"/>
              <a:t>円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687CBAC-AFB0-3A21-7ACA-41C9537852C9}"/>
              </a:ext>
            </a:extLst>
          </p:cNvPr>
          <p:cNvSpPr txBox="1"/>
          <p:nvPr/>
        </p:nvSpPr>
        <p:spPr>
          <a:xfrm>
            <a:off x="7261271" y="436658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50</a:t>
            </a:r>
            <a:r>
              <a:rPr kumimoji="1" lang="ja-JP" altLang="en-US"/>
              <a:t>円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6D9F1E9-477B-B343-ADB1-165BBC8E1E36}"/>
              </a:ext>
            </a:extLst>
          </p:cNvPr>
          <p:cNvSpPr txBox="1"/>
          <p:nvPr/>
        </p:nvSpPr>
        <p:spPr>
          <a:xfrm>
            <a:off x="8982154" y="437029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1</a:t>
            </a:r>
            <a:r>
              <a:rPr kumimoji="1" lang="en-US" altLang="ja-JP"/>
              <a:t>0</a:t>
            </a:r>
            <a:r>
              <a:rPr kumimoji="1" lang="ja-JP" altLang="en-US"/>
              <a:t>円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8EC4028-C2CF-E08A-010B-946D625C316F}"/>
              </a:ext>
            </a:extLst>
          </p:cNvPr>
          <p:cNvSpPr txBox="1"/>
          <p:nvPr/>
        </p:nvSpPr>
        <p:spPr>
          <a:xfrm>
            <a:off x="3971696" y="4834779"/>
            <a:ext cx="414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選んだを</a:t>
            </a:r>
            <a:r>
              <a:rPr kumimoji="1" lang="en-US" altLang="ja-JP"/>
              <a:t>1,</a:t>
            </a:r>
            <a:r>
              <a:rPr kumimoji="1" lang="ja-JP" altLang="en-US"/>
              <a:t>選ばなかったを</a:t>
            </a:r>
            <a:r>
              <a:rPr kumimoji="1" lang="en-US" altLang="ja-JP"/>
              <a:t>0</a:t>
            </a:r>
            <a:r>
              <a:rPr kumimoji="1" lang="ja-JP" altLang="en-US"/>
              <a:t>とすると</a:t>
            </a:r>
            <a:r>
              <a:rPr kumimoji="1" lang="en-US" altLang="ja-JP"/>
              <a:t>...</a:t>
            </a:r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3E89BC9-E73B-D17F-B797-2EB9F10E4CF7}"/>
              </a:ext>
            </a:extLst>
          </p:cNvPr>
          <p:cNvCxnSpPr>
            <a:cxnSpLocks/>
          </p:cNvCxnSpPr>
          <p:nvPr/>
        </p:nvCxnSpPr>
        <p:spPr>
          <a:xfrm>
            <a:off x="3077737" y="5750805"/>
            <a:ext cx="6663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2608479-50B7-44F0-B64B-5055DF8BE663}"/>
              </a:ext>
            </a:extLst>
          </p:cNvPr>
          <p:cNvSpPr txBox="1"/>
          <p:nvPr/>
        </p:nvSpPr>
        <p:spPr>
          <a:xfrm>
            <a:off x="169569" y="5566139"/>
            <a:ext cx="277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「</a:t>
            </a:r>
            <a:r>
              <a:rPr lang="en-US" altLang="ja-JP"/>
              <a:t>5</a:t>
            </a:r>
            <a:r>
              <a:rPr lang="ja-JP" altLang="en-US"/>
              <a:t>」で</a:t>
            </a:r>
            <a:r>
              <a:rPr lang="en-US" altLang="ja-JP"/>
              <a:t> {A,C}</a:t>
            </a:r>
            <a:r>
              <a:rPr lang="ja-JP" altLang="en-US"/>
              <a:t>という集合</a:t>
            </a:r>
            <a:endParaRPr lang="en-US" altLang="ja-JP"/>
          </a:p>
          <a:p>
            <a:r>
              <a:rPr lang="en-US" altLang="ja-JP"/>
              <a:t>  </a:t>
            </a:r>
            <a:r>
              <a:rPr kumimoji="1" lang="ja-JP" altLang="en-US"/>
              <a:t>を表現できる</a:t>
            </a:r>
          </a:p>
        </p:txBody>
      </p:sp>
    </p:spTree>
    <p:extLst>
      <p:ext uri="{BB962C8B-B14F-4D97-AF65-F5344CB8AC3E}">
        <p14:creationId xmlns:p14="http://schemas.microsoft.com/office/powerpoint/2010/main" val="2104885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3D598A-DB78-CBDC-CFFF-C5382322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よく</a:t>
            </a:r>
            <a:r>
              <a:rPr kumimoji="1" lang="en-US" altLang="ja-JP"/>
              <a:t>bitDP</a:t>
            </a:r>
            <a:r>
              <a:rPr kumimoji="1" lang="ja-JP" altLang="en-US"/>
              <a:t>を使う問題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0FBD90-B8CE-5163-3DAD-BF8A9B23E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・巡回セールスマン問題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   </a:t>
            </a:r>
            <a:r>
              <a:rPr kumimoji="1" lang="ja-JP" altLang="en-US"/>
              <a:t>グラフが与えられて、全ての頂点を</a:t>
            </a:r>
            <a:r>
              <a:rPr kumimoji="1" lang="en-US" altLang="ja-JP"/>
              <a:t>1</a:t>
            </a:r>
            <a:r>
              <a:rPr kumimoji="1" lang="ja-JP" altLang="en-US"/>
              <a:t>回ずつ通って戻って来る　　　　　</a:t>
            </a:r>
            <a:r>
              <a:rPr kumimoji="1" lang="en-US" altLang="ja-JP"/>
              <a:t>     </a:t>
            </a:r>
            <a:r>
              <a:rPr kumimoji="1" lang="ja-JP" altLang="en-US"/>
              <a:t>最短経路長を求める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-&gt;</a:t>
            </a:r>
            <a:r>
              <a:rPr lang="ja-JP" altLang="en-US"/>
              <a:t>例題で扱います</a:t>
            </a:r>
            <a:endParaRPr lang="en-US" altLang="ja-JP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・和集合を考えていく問題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-&gt;</a:t>
            </a:r>
            <a:r>
              <a:rPr kumimoji="1" lang="ja-JP" altLang="en-US"/>
              <a:t>練習問題で</a:t>
            </a:r>
          </a:p>
        </p:txBody>
      </p:sp>
    </p:spTree>
    <p:extLst>
      <p:ext uri="{BB962C8B-B14F-4D97-AF65-F5344CB8AC3E}">
        <p14:creationId xmlns:p14="http://schemas.microsoft.com/office/powerpoint/2010/main" val="3209242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C4CF0E-A21C-AFBF-4F9E-59226DB7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37" y="8346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3600"/>
              <a:t>巡回セールスマン問題を考える</a:t>
            </a: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8A3039F6-6E4B-31E4-C963-426EB470184D}"/>
              </a:ext>
            </a:extLst>
          </p:cNvPr>
          <p:cNvSpPr/>
          <p:nvPr/>
        </p:nvSpPr>
        <p:spPr>
          <a:xfrm>
            <a:off x="1187606" y="1127551"/>
            <a:ext cx="8960624" cy="230144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2ED71F18-ED39-199F-B427-6F1FCC69E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079" y="1311733"/>
            <a:ext cx="7772400" cy="1933084"/>
          </a:xfrm>
          <a:prstGeom prst="rect">
            <a:avLst/>
          </a:prstGeom>
        </p:spPr>
      </p:pic>
      <p:sp>
        <p:nvSpPr>
          <p:cNvPr id="16" name="円/楕円 15">
            <a:extLst>
              <a:ext uri="{FF2B5EF4-FFF2-40B4-BE49-F238E27FC236}">
                <a16:creationId xmlns:a16="http://schemas.microsoft.com/office/drawing/2014/main" id="{018A2267-45D1-AE36-0309-A4D03E39B3BD}"/>
              </a:ext>
            </a:extLst>
          </p:cNvPr>
          <p:cNvSpPr/>
          <p:nvPr/>
        </p:nvSpPr>
        <p:spPr>
          <a:xfrm>
            <a:off x="4937821" y="3461523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63078F08-7DFA-37E2-838D-72E271E8703E}"/>
              </a:ext>
            </a:extLst>
          </p:cNvPr>
          <p:cNvSpPr/>
          <p:nvPr/>
        </p:nvSpPr>
        <p:spPr>
          <a:xfrm>
            <a:off x="3453160" y="4635189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F4057CAB-DAB7-F1CE-143F-2ED8AF70644F}"/>
              </a:ext>
            </a:extLst>
          </p:cNvPr>
          <p:cNvSpPr/>
          <p:nvPr/>
        </p:nvSpPr>
        <p:spPr>
          <a:xfrm>
            <a:off x="4882064" y="6049707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6D17BCF9-E907-935C-CDB7-561BE6195F70}"/>
              </a:ext>
            </a:extLst>
          </p:cNvPr>
          <p:cNvSpPr/>
          <p:nvPr/>
        </p:nvSpPr>
        <p:spPr>
          <a:xfrm>
            <a:off x="6459654" y="4635189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422BC73-CC26-6361-427D-A4A9DEA52AFD}"/>
              </a:ext>
            </a:extLst>
          </p:cNvPr>
          <p:cNvCxnSpPr>
            <a:cxnSpLocks/>
          </p:cNvCxnSpPr>
          <p:nvPr/>
        </p:nvCxnSpPr>
        <p:spPr>
          <a:xfrm>
            <a:off x="5768279" y="3895279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A990CAA-1FC6-0EB8-B5FE-422A06CD1F91}"/>
              </a:ext>
            </a:extLst>
          </p:cNvPr>
          <p:cNvCxnSpPr>
            <a:cxnSpLocks/>
          </p:cNvCxnSpPr>
          <p:nvPr/>
        </p:nvCxnSpPr>
        <p:spPr>
          <a:xfrm flipV="1">
            <a:off x="4027795" y="3945500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31DCA5B-4E71-4F62-EA9F-4F009D2DB7A8}"/>
              </a:ext>
            </a:extLst>
          </p:cNvPr>
          <p:cNvCxnSpPr>
            <a:cxnSpLocks/>
          </p:cNvCxnSpPr>
          <p:nvPr/>
        </p:nvCxnSpPr>
        <p:spPr>
          <a:xfrm flipH="1">
            <a:off x="5654598" y="5463883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C52D6A9-7571-5DF4-0765-E4060B450D16}"/>
              </a:ext>
            </a:extLst>
          </p:cNvPr>
          <p:cNvCxnSpPr>
            <a:cxnSpLocks/>
          </p:cNvCxnSpPr>
          <p:nvPr/>
        </p:nvCxnSpPr>
        <p:spPr>
          <a:xfrm flipH="1">
            <a:off x="4322337" y="4997603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3B3D2F4-BCC3-4C0D-BF7D-9F84977C72BD}"/>
              </a:ext>
            </a:extLst>
          </p:cNvPr>
          <p:cNvCxnSpPr>
            <a:cxnSpLocks/>
          </p:cNvCxnSpPr>
          <p:nvPr/>
        </p:nvCxnSpPr>
        <p:spPr>
          <a:xfrm flipH="1" flipV="1">
            <a:off x="4006385" y="5463883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DA08B12-5723-B67E-79A4-30A8C250A475}"/>
              </a:ext>
            </a:extLst>
          </p:cNvPr>
          <p:cNvCxnSpPr>
            <a:cxnSpLocks/>
          </p:cNvCxnSpPr>
          <p:nvPr/>
        </p:nvCxnSpPr>
        <p:spPr>
          <a:xfrm>
            <a:off x="4211908" y="5292355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41CEDF3-4BA5-1AF9-C4EA-B8B93F2E1CA6}"/>
              </a:ext>
            </a:extLst>
          </p:cNvPr>
          <p:cNvSpPr txBox="1"/>
          <p:nvPr/>
        </p:nvSpPr>
        <p:spPr>
          <a:xfrm>
            <a:off x="6133171" y="39252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5A0F27C-EEF7-8889-3311-623E9F75DB65}"/>
              </a:ext>
            </a:extLst>
          </p:cNvPr>
          <p:cNvSpPr txBox="1"/>
          <p:nvPr/>
        </p:nvSpPr>
        <p:spPr>
          <a:xfrm>
            <a:off x="6334995" y="5834591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BCFFAEA-5829-6CDC-9DFB-8CF26F7A2A7D}"/>
              </a:ext>
            </a:extLst>
          </p:cNvPr>
          <p:cNvSpPr txBox="1"/>
          <p:nvPr/>
        </p:nvSpPr>
        <p:spPr>
          <a:xfrm>
            <a:off x="4574111" y="53429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23A0CD2-1876-EB9F-DC99-9DB2074ACE76}"/>
              </a:ext>
            </a:extLst>
          </p:cNvPr>
          <p:cNvSpPr txBox="1"/>
          <p:nvPr/>
        </p:nvSpPr>
        <p:spPr>
          <a:xfrm>
            <a:off x="4102509" y="58146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E31A140-4EFB-976A-EF1C-8378CBE2D80C}"/>
              </a:ext>
            </a:extLst>
          </p:cNvPr>
          <p:cNvSpPr txBox="1"/>
          <p:nvPr/>
        </p:nvSpPr>
        <p:spPr>
          <a:xfrm>
            <a:off x="5140712" y="46500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C5BEEA7-AE0E-FFF6-C85C-AED2EC947373}"/>
              </a:ext>
            </a:extLst>
          </p:cNvPr>
          <p:cNvSpPr txBox="1"/>
          <p:nvPr/>
        </p:nvSpPr>
        <p:spPr>
          <a:xfrm>
            <a:off x="4204010" y="39252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98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6CC33004-4775-645A-901E-7B3F9520717F}"/>
              </a:ext>
            </a:extLst>
          </p:cNvPr>
          <p:cNvSpPr/>
          <p:nvPr/>
        </p:nvSpPr>
        <p:spPr>
          <a:xfrm>
            <a:off x="5481814" y="108979"/>
            <a:ext cx="6555856" cy="16619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4DCF5185-AFDA-8685-F786-93C07C739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285" y="293160"/>
            <a:ext cx="5197073" cy="129257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165812F-99BA-CD50-D662-0BC4606A021E}"/>
              </a:ext>
            </a:extLst>
          </p:cNvPr>
          <p:cNvSpPr txBox="1"/>
          <p:nvPr/>
        </p:nvSpPr>
        <p:spPr>
          <a:xfrm>
            <a:off x="509286" y="50928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方針</a:t>
            </a:r>
            <a:endParaRPr kumimoji="1" lang="ja-JP" altLang="en-US" sz="3600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8D407B7D-D457-4725-31A6-66B4749165C4}"/>
              </a:ext>
            </a:extLst>
          </p:cNvPr>
          <p:cNvSpPr/>
          <p:nvPr/>
        </p:nvSpPr>
        <p:spPr>
          <a:xfrm>
            <a:off x="9799060" y="3229441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AC3B51DD-16B9-84D9-1C47-9A8A6EF54ABE}"/>
              </a:ext>
            </a:extLst>
          </p:cNvPr>
          <p:cNvSpPr/>
          <p:nvPr/>
        </p:nvSpPr>
        <p:spPr>
          <a:xfrm>
            <a:off x="8314399" y="4403107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380F8738-5D5E-64B1-C7E7-5DE40BC79995}"/>
              </a:ext>
            </a:extLst>
          </p:cNvPr>
          <p:cNvSpPr/>
          <p:nvPr/>
        </p:nvSpPr>
        <p:spPr>
          <a:xfrm>
            <a:off x="9743303" y="5817625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5B5E899D-17AA-55ED-1891-AA8299336CA9}"/>
              </a:ext>
            </a:extLst>
          </p:cNvPr>
          <p:cNvSpPr/>
          <p:nvPr/>
        </p:nvSpPr>
        <p:spPr>
          <a:xfrm>
            <a:off x="11320893" y="4403107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42C98B0-33F0-C41F-2261-350799C75F6D}"/>
              </a:ext>
            </a:extLst>
          </p:cNvPr>
          <p:cNvCxnSpPr>
            <a:cxnSpLocks/>
          </p:cNvCxnSpPr>
          <p:nvPr/>
        </p:nvCxnSpPr>
        <p:spPr>
          <a:xfrm>
            <a:off x="10629518" y="3663197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171F370-BCD0-3C36-8302-418C2CE7CCBD}"/>
              </a:ext>
            </a:extLst>
          </p:cNvPr>
          <p:cNvCxnSpPr>
            <a:cxnSpLocks/>
          </p:cNvCxnSpPr>
          <p:nvPr/>
        </p:nvCxnSpPr>
        <p:spPr>
          <a:xfrm flipV="1">
            <a:off x="8889034" y="3713418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02F5C43-075D-967A-F11C-6DCEA6AD7DF5}"/>
              </a:ext>
            </a:extLst>
          </p:cNvPr>
          <p:cNvCxnSpPr>
            <a:cxnSpLocks/>
          </p:cNvCxnSpPr>
          <p:nvPr/>
        </p:nvCxnSpPr>
        <p:spPr>
          <a:xfrm flipH="1">
            <a:off x="10515837" y="5231801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8DFA39C-774E-A86E-DEAC-0207E7EA313B}"/>
              </a:ext>
            </a:extLst>
          </p:cNvPr>
          <p:cNvCxnSpPr>
            <a:cxnSpLocks/>
          </p:cNvCxnSpPr>
          <p:nvPr/>
        </p:nvCxnSpPr>
        <p:spPr>
          <a:xfrm flipH="1">
            <a:off x="9183576" y="4765521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309BFB4-FCCD-FC4C-A2F9-7F676D856BDC}"/>
              </a:ext>
            </a:extLst>
          </p:cNvPr>
          <p:cNvCxnSpPr>
            <a:cxnSpLocks/>
          </p:cNvCxnSpPr>
          <p:nvPr/>
        </p:nvCxnSpPr>
        <p:spPr>
          <a:xfrm flipH="1" flipV="1">
            <a:off x="8867624" y="5231801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F08424C-E777-7ADE-424B-50164F45243F}"/>
              </a:ext>
            </a:extLst>
          </p:cNvPr>
          <p:cNvCxnSpPr>
            <a:cxnSpLocks/>
          </p:cNvCxnSpPr>
          <p:nvPr/>
        </p:nvCxnSpPr>
        <p:spPr>
          <a:xfrm>
            <a:off x="9073147" y="5060273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B66E0FC-2B71-555F-A047-7C7C0D2C9D5D}"/>
              </a:ext>
            </a:extLst>
          </p:cNvPr>
          <p:cNvSpPr txBox="1"/>
          <p:nvPr/>
        </p:nvSpPr>
        <p:spPr>
          <a:xfrm>
            <a:off x="10994410" y="36931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6C7A170-ADC6-68BE-98A3-C9B687D25DE8}"/>
              </a:ext>
            </a:extLst>
          </p:cNvPr>
          <p:cNvSpPr txBox="1"/>
          <p:nvPr/>
        </p:nvSpPr>
        <p:spPr>
          <a:xfrm>
            <a:off x="11196234" y="5602509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4E5440E-4F1B-78DB-8285-7E4BF552AE1A}"/>
              </a:ext>
            </a:extLst>
          </p:cNvPr>
          <p:cNvSpPr txBox="1"/>
          <p:nvPr/>
        </p:nvSpPr>
        <p:spPr>
          <a:xfrm>
            <a:off x="9435350" y="51108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F1AF45A-B894-733F-A173-9334CE8F68CC}"/>
              </a:ext>
            </a:extLst>
          </p:cNvPr>
          <p:cNvSpPr txBox="1"/>
          <p:nvPr/>
        </p:nvSpPr>
        <p:spPr>
          <a:xfrm>
            <a:off x="8963748" y="55825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2037896-CB1E-E69F-0069-5E93DCC582EE}"/>
              </a:ext>
            </a:extLst>
          </p:cNvPr>
          <p:cNvSpPr txBox="1"/>
          <p:nvPr/>
        </p:nvSpPr>
        <p:spPr>
          <a:xfrm>
            <a:off x="10001951" y="44179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5FE4F27-AAF5-FFBE-14B0-6548B45E7559}"/>
              </a:ext>
            </a:extLst>
          </p:cNvPr>
          <p:cNvSpPr txBox="1"/>
          <p:nvPr/>
        </p:nvSpPr>
        <p:spPr>
          <a:xfrm>
            <a:off x="9065249" y="36931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257D5CF-EE47-DA64-DC2B-CEBAB1A8754C}"/>
              </a:ext>
            </a:extLst>
          </p:cNvPr>
          <p:cNvSpPr txBox="1"/>
          <p:nvPr/>
        </p:nvSpPr>
        <p:spPr>
          <a:xfrm>
            <a:off x="314643" y="2383791"/>
            <a:ext cx="98603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・</a:t>
            </a:r>
            <a:r>
              <a:rPr lang="en-US" altLang="ja-JP" sz="2400"/>
              <a:t>dp[i][j] = </a:t>
            </a:r>
            <a:r>
              <a:rPr lang="ja-JP" altLang="en-US" sz="2400">
                <a:highlight>
                  <a:srgbClr val="FFFF00"/>
                </a:highlight>
              </a:rPr>
              <a:t>今までに訪れた頂点の集合が</a:t>
            </a:r>
            <a:r>
              <a:rPr lang="en-US" altLang="ja-JP" sz="2400">
                <a:highlight>
                  <a:srgbClr val="FFFF00"/>
                </a:highlight>
              </a:rPr>
              <a:t> i </a:t>
            </a:r>
            <a:r>
              <a:rPr lang="ja-JP" altLang="en-US" sz="2400">
                <a:highlight>
                  <a:srgbClr val="FFFF00"/>
                </a:highlight>
              </a:rPr>
              <a:t>で、</a:t>
            </a:r>
            <a:endParaRPr lang="en-US" altLang="ja-JP" sz="2400">
              <a:highlight>
                <a:srgbClr val="FFFF00"/>
              </a:highlight>
            </a:endParaRPr>
          </a:p>
          <a:p>
            <a:r>
              <a:rPr lang="ja-JP" altLang="en-US" sz="2400"/>
              <a:t>　　　　　　</a:t>
            </a:r>
            <a:r>
              <a:rPr lang="ja-JP" altLang="en-US" sz="2400">
                <a:highlight>
                  <a:srgbClr val="FFFF00"/>
                </a:highlight>
              </a:rPr>
              <a:t>今</a:t>
            </a:r>
            <a:r>
              <a:rPr lang="en-US" altLang="ja-JP" sz="2400">
                <a:highlight>
                  <a:srgbClr val="FFFF00"/>
                </a:highlight>
              </a:rPr>
              <a:t> </a:t>
            </a:r>
            <a:r>
              <a:rPr lang="ja-JP" altLang="en-US" sz="2400">
                <a:highlight>
                  <a:srgbClr val="FFFF00"/>
                </a:highlight>
              </a:rPr>
              <a:t>頂点</a:t>
            </a:r>
            <a:r>
              <a:rPr lang="en-US" altLang="ja-JP" sz="2400">
                <a:highlight>
                  <a:srgbClr val="FFFF00"/>
                </a:highlight>
              </a:rPr>
              <a:t> j </a:t>
            </a:r>
            <a:r>
              <a:rPr lang="ja-JP" altLang="en-US" sz="2400">
                <a:highlight>
                  <a:srgbClr val="FFFF00"/>
                </a:highlight>
              </a:rPr>
              <a:t>にいるとき、考えられる移動した距離の最小値</a:t>
            </a:r>
            <a:r>
              <a:rPr lang="en-US" altLang="ja-JP" sz="240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1D4E8BD-9993-5C9C-03B9-58F5C5D525A0}"/>
              </a:ext>
            </a:extLst>
          </p:cNvPr>
          <p:cNvSpPr txBox="1"/>
          <p:nvPr/>
        </p:nvSpPr>
        <p:spPr>
          <a:xfrm>
            <a:off x="2019049" y="2014459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頂点</a:t>
            </a:r>
            <a:r>
              <a:rPr kumimoji="1" lang="en-US" altLang="ja-JP"/>
              <a:t>0</a:t>
            </a:r>
            <a:r>
              <a:rPr kumimoji="1" lang="ja-JP" altLang="en-US"/>
              <a:t>からスタートして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E37E783-66D6-B132-316D-7CFC48B3C84D}"/>
              </a:ext>
            </a:extLst>
          </p:cNvPr>
          <p:cNvSpPr txBox="1"/>
          <p:nvPr/>
        </p:nvSpPr>
        <p:spPr>
          <a:xfrm>
            <a:off x="2125415" y="3226159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</a:t>
            </a:r>
            <a:r>
              <a:rPr lang="ja-JP" altLang="en-US"/>
              <a:t>最初の頂点</a:t>
            </a:r>
            <a:r>
              <a:rPr lang="en-US" altLang="ja-JP"/>
              <a:t>0</a:t>
            </a:r>
            <a:r>
              <a:rPr lang="ja-JP" altLang="en-US"/>
              <a:t>は訪れた頂点に含まない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71513BB-8D6A-3203-7C1A-D06AD2F845AD}"/>
              </a:ext>
            </a:extLst>
          </p:cNvPr>
          <p:cNvSpPr txBox="1"/>
          <p:nvPr/>
        </p:nvSpPr>
        <p:spPr>
          <a:xfrm>
            <a:off x="570936" y="5990298"/>
            <a:ext cx="667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答えは</a:t>
            </a:r>
            <a:r>
              <a:rPr kumimoji="1" lang="en-US" altLang="ja-JP"/>
              <a:t> </a:t>
            </a:r>
            <a:r>
              <a:rPr kumimoji="1" lang="en-US" altLang="ja-JP">
                <a:highlight>
                  <a:srgbClr val="FFFF00"/>
                </a:highlight>
              </a:rPr>
              <a:t>dp[(1 &lt;&lt; n)-1][0] </a:t>
            </a:r>
            <a:r>
              <a:rPr kumimoji="1" lang="en-US" altLang="ja-JP"/>
              <a:t>(</a:t>
            </a:r>
            <a:r>
              <a:rPr kumimoji="1" lang="ja-JP" altLang="en-US"/>
              <a:t>全頂点通って最後に</a:t>
            </a:r>
            <a:r>
              <a:rPr lang="en-US" altLang="ja-JP"/>
              <a:t>0</a:t>
            </a:r>
            <a:r>
              <a:rPr lang="ja-JP" altLang="en-US"/>
              <a:t>についた時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2B32D18-F21F-1129-CDBC-9244DE65462A}"/>
              </a:ext>
            </a:extLst>
          </p:cNvPr>
          <p:cNvSpPr txBox="1"/>
          <p:nvPr/>
        </p:nvSpPr>
        <p:spPr>
          <a:xfrm>
            <a:off x="5556275" y="6281020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(1 &lt;&lt;n)-1 =  111...11</a:t>
            </a:r>
            <a:endParaRPr kumimoji="1" lang="ja-JP" altLang="en-US" sz="12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1E3929F-46B0-78A0-A983-88F23AEC0C0B}"/>
              </a:ext>
            </a:extLst>
          </p:cNvPr>
          <p:cNvSpPr txBox="1"/>
          <p:nvPr/>
        </p:nvSpPr>
        <p:spPr>
          <a:xfrm>
            <a:off x="7079586" y="6301242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(2)</a:t>
            </a:r>
            <a:endParaRPr kumimoji="1" lang="ja-JP" altLang="en-US" sz="10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8EBF255-D493-B32B-DB62-90A50D097A7B}"/>
              </a:ext>
            </a:extLst>
          </p:cNvPr>
          <p:cNvSpPr txBox="1"/>
          <p:nvPr/>
        </p:nvSpPr>
        <p:spPr>
          <a:xfrm>
            <a:off x="6769435" y="6532059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/>
              <a:t>n</a:t>
            </a:r>
            <a:endParaRPr kumimoji="1" lang="ja-JP" altLang="en-US" sz="1050"/>
          </a:p>
        </p:txBody>
      </p:sp>
      <p:sp>
        <p:nvSpPr>
          <p:cNvPr id="35" name="円弧 34">
            <a:extLst>
              <a:ext uri="{FF2B5EF4-FFF2-40B4-BE49-F238E27FC236}">
                <a16:creationId xmlns:a16="http://schemas.microsoft.com/office/drawing/2014/main" id="{DA91D45C-6D44-AEAC-E49E-96718F2AE04A}"/>
              </a:ext>
            </a:extLst>
          </p:cNvPr>
          <p:cNvSpPr/>
          <p:nvPr/>
        </p:nvSpPr>
        <p:spPr>
          <a:xfrm rot="10327154">
            <a:off x="6619765" y="6404824"/>
            <a:ext cx="354584" cy="18406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36" name="円弧 35">
            <a:extLst>
              <a:ext uri="{FF2B5EF4-FFF2-40B4-BE49-F238E27FC236}">
                <a16:creationId xmlns:a16="http://schemas.microsoft.com/office/drawing/2014/main" id="{71DCAAB7-9EDB-C1A9-D9F6-F347648B48F7}"/>
              </a:ext>
            </a:extLst>
          </p:cNvPr>
          <p:cNvSpPr/>
          <p:nvPr/>
        </p:nvSpPr>
        <p:spPr>
          <a:xfrm rot="7470661">
            <a:off x="6858563" y="6364310"/>
            <a:ext cx="354584" cy="184063"/>
          </a:xfrm>
          <a:prstGeom prst="arc">
            <a:avLst>
              <a:gd name="adj1" fmla="val 16707134"/>
              <a:gd name="adj2" fmla="val 17534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7A28802-7C8D-E9EC-8948-A21F62FB49BC}"/>
              </a:ext>
            </a:extLst>
          </p:cNvPr>
          <p:cNvSpPr txBox="1"/>
          <p:nvPr/>
        </p:nvSpPr>
        <p:spPr>
          <a:xfrm>
            <a:off x="508874" y="40337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遷移は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EB93722-CB07-CED3-6049-FBDA519C8529}"/>
              </a:ext>
            </a:extLst>
          </p:cNvPr>
          <p:cNvSpPr txBox="1"/>
          <p:nvPr/>
        </p:nvSpPr>
        <p:spPr>
          <a:xfrm>
            <a:off x="578215" y="5003752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highlight>
                  <a:srgbClr val="FFFF00"/>
                </a:highlight>
              </a:rPr>
              <a:t>dp[i + (1 &lt;&lt; x)][x] = min( dp[i+(1</a:t>
            </a:r>
            <a:r>
              <a:rPr lang="en-US" altLang="ja-JP">
                <a:highlight>
                  <a:srgbClr val="FFFF00"/>
                </a:highlight>
              </a:rPr>
              <a:t> &lt;&lt; x</a:t>
            </a:r>
            <a:r>
              <a:rPr kumimoji="1" lang="en-US" altLang="ja-JP">
                <a:highlight>
                  <a:srgbClr val="FFFF00"/>
                </a:highlight>
              </a:rPr>
              <a:t>)][x]  ,  dp[i][j] + |v(i,j)| )</a:t>
            </a:r>
            <a:endParaRPr kumimoji="1" lang="ja-JP" altLang="en-US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56E01982-81C5-EC6A-1F67-BCCCDB454E1B}"/>
                  </a:ext>
                </a:extLst>
              </p:cNvPr>
              <p:cNvSpPr txBox="1"/>
              <p:nvPr/>
            </p:nvSpPr>
            <p:spPr>
              <a:xfrm>
                <a:off x="2053768" y="4243021"/>
                <a:ext cx="2866041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ja-JP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ja-JP" altLang="en-US"/>
                                <m:t>頂点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 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に隣接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ja-JP" altLang="en-US"/>
                                <m:t>集合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ja-JP" altLang="en-US"/>
                                <m:t>に含まれない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頂点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56E01982-81C5-EC6A-1F67-BCCCDB454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768" y="4243021"/>
                <a:ext cx="2866041" cy="710194"/>
              </a:xfrm>
              <a:prstGeom prst="rect">
                <a:avLst/>
              </a:prstGeom>
              <a:blipFill>
                <a:blip r:embed="rId3"/>
                <a:stretch>
                  <a:fillRect l="-35683" t="-191228" b="-2771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CC8C9B5-0E7B-8F63-BB7B-A453A488110D}"/>
              </a:ext>
            </a:extLst>
          </p:cNvPr>
          <p:cNvSpPr txBox="1"/>
          <p:nvPr/>
        </p:nvSpPr>
        <p:spPr>
          <a:xfrm>
            <a:off x="508874" y="4439058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ある頂点</a:t>
            </a:r>
            <a:r>
              <a:rPr kumimoji="1" lang="en-US" altLang="ja-JP"/>
              <a:t> x  = </a:t>
            </a:r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AFBA8B7-6CB6-24A2-CCBF-60E295F530D3}"/>
              </a:ext>
            </a:extLst>
          </p:cNvPr>
          <p:cNvSpPr txBox="1"/>
          <p:nvPr/>
        </p:nvSpPr>
        <p:spPr>
          <a:xfrm>
            <a:off x="5504996" y="44390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に対して</a:t>
            </a:r>
          </a:p>
        </p:txBody>
      </p:sp>
    </p:spTree>
    <p:extLst>
      <p:ext uri="{BB962C8B-B14F-4D97-AF65-F5344CB8AC3E}">
        <p14:creationId xmlns:p14="http://schemas.microsoft.com/office/powerpoint/2010/main" val="4286611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DE6079-3B8C-7F43-289E-E69233ACCB7A}"/>
              </a:ext>
            </a:extLst>
          </p:cNvPr>
          <p:cNvSpPr txBox="1"/>
          <p:nvPr/>
        </p:nvSpPr>
        <p:spPr>
          <a:xfrm>
            <a:off x="622977" y="404979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補足</a:t>
            </a:r>
            <a:r>
              <a:rPr lang="en-US" altLang="ja-JP" sz="3200"/>
              <a:t>1</a:t>
            </a:r>
            <a:endParaRPr kumimoji="1" lang="ja-JP" alt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8CBC03B-3612-8B22-F188-E2B2718E8ECD}"/>
              </a:ext>
            </a:extLst>
          </p:cNvPr>
          <p:cNvSpPr txBox="1"/>
          <p:nvPr/>
        </p:nvSpPr>
        <p:spPr>
          <a:xfrm>
            <a:off x="195121" y="1487559"/>
            <a:ext cx="98603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　</a:t>
            </a:r>
            <a:r>
              <a:rPr lang="en-US" altLang="ja-JP" sz="2400"/>
              <a:t>dp[i][j] = </a:t>
            </a:r>
            <a:r>
              <a:rPr lang="ja-JP" altLang="en-US" sz="2400">
                <a:highlight>
                  <a:srgbClr val="FFFF00"/>
                </a:highlight>
              </a:rPr>
              <a:t>今までに訪れた頂点の集合が</a:t>
            </a:r>
            <a:r>
              <a:rPr lang="en-US" altLang="ja-JP" sz="2400">
                <a:highlight>
                  <a:srgbClr val="FFFF00"/>
                </a:highlight>
              </a:rPr>
              <a:t> i </a:t>
            </a:r>
            <a:r>
              <a:rPr lang="ja-JP" altLang="en-US" sz="2400">
                <a:highlight>
                  <a:srgbClr val="FFFF00"/>
                </a:highlight>
              </a:rPr>
              <a:t>で、</a:t>
            </a:r>
            <a:endParaRPr lang="en-US" altLang="ja-JP" sz="2400">
              <a:highlight>
                <a:srgbClr val="FFFF00"/>
              </a:highlight>
            </a:endParaRPr>
          </a:p>
          <a:p>
            <a:r>
              <a:rPr lang="ja-JP" altLang="en-US" sz="2400"/>
              <a:t>　　　　　　</a:t>
            </a:r>
            <a:r>
              <a:rPr lang="ja-JP" altLang="en-US" sz="2400">
                <a:highlight>
                  <a:srgbClr val="FFFF00"/>
                </a:highlight>
              </a:rPr>
              <a:t>今</a:t>
            </a:r>
            <a:r>
              <a:rPr lang="en-US" altLang="ja-JP" sz="2400">
                <a:highlight>
                  <a:srgbClr val="FFFF00"/>
                </a:highlight>
              </a:rPr>
              <a:t> </a:t>
            </a:r>
            <a:r>
              <a:rPr lang="ja-JP" altLang="en-US" sz="2400">
                <a:highlight>
                  <a:srgbClr val="FFFF00"/>
                </a:highlight>
              </a:rPr>
              <a:t>頂点</a:t>
            </a:r>
            <a:r>
              <a:rPr lang="en-US" altLang="ja-JP" sz="2400">
                <a:highlight>
                  <a:srgbClr val="FFFF00"/>
                </a:highlight>
              </a:rPr>
              <a:t> j </a:t>
            </a:r>
            <a:r>
              <a:rPr lang="ja-JP" altLang="en-US" sz="2400">
                <a:highlight>
                  <a:srgbClr val="FFFF00"/>
                </a:highlight>
              </a:rPr>
              <a:t>にいるとき、考えられる移動した距離の最小値</a:t>
            </a:r>
            <a:r>
              <a:rPr lang="en-US" altLang="ja-JP" sz="240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52EAA25-A0FD-2C8A-EF57-6BF08EB6A371}"/>
              </a:ext>
            </a:extLst>
          </p:cNvPr>
          <p:cNvSpPr txBox="1"/>
          <p:nvPr/>
        </p:nvSpPr>
        <p:spPr>
          <a:xfrm>
            <a:off x="1001559" y="258885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dp[6][2]</a:t>
            </a:r>
            <a:r>
              <a:rPr lang="en-US" altLang="ja-JP"/>
              <a:t> = </a:t>
            </a:r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F3B4A4D5-7916-AE96-E2B9-BEB52D14860D}"/>
              </a:ext>
            </a:extLst>
          </p:cNvPr>
          <p:cNvSpPr/>
          <p:nvPr/>
        </p:nvSpPr>
        <p:spPr>
          <a:xfrm>
            <a:off x="10207383" y="2459128"/>
            <a:ext cx="475829" cy="49414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026760DE-0208-947A-9030-7A98FE141D12}"/>
              </a:ext>
            </a:extLst>
          </p:cNvPr>
          <p:cNvSpPr/>
          <p:nvPr/>
        </p:nvSpPr>
        <p:spPr>
          <a:xfrm>
            <a:off x="9262571" y="3200410"/>
            <a:ext cx="500636" cy="4580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0AB62B05-6E91-813B-EE25-AB5BDD857733}"/>
              </a:ext>
            </a:extLst>
          </p:cNvPr>
          <p:cNvSpPr/>
          <p:nvPr/>
        </p:nvSpPr>
        <p:spPr>
          <a:xfrm>
            <a:off x="11077580" y="3228926"/>
            <a:ext cx="490653" cy="45808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4799044-88C5-D7C3-95C9-20E0753A66C7}"/>
              </a:ext>
            </a:extLst>
          </p:cNvPr>
          <p:cNvCxnSpPr>
            <a:cxnSpLocks/>
          </p:cNvCxnSpPr>
          <p:nvPr/>
        </p:nvCxnSpPr>
        <p:spPr>
          <a:xfrm>
            <a:off x="10718197" y="2889578"/>
            <a:ext cx="490653" cy="31083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1A0C0EF-A34E-3F41-59AA-8224436B9E2A}"/>
              </a:ext>
            </a:extLst>
          </p:cNvPr>
          <p:cNvCxnSpPr>
            <a:cxnSpLocks/>
          </p:cNvCxnSpPr>
          <p:nvPr/>
        </p:nvCxnSpPr>
        <p:spPr>
          <a:xfrm flipH="1">
            <a:off x="9813016" y="3457722"/>
            <a:ext cx="111119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C75A538-0DA4-51A0-458A-5C6BD6403373}"/>
              </a:ext>
            </a:extLst>
          </p:cNvPr>
          <p:cNvSpPr txBox="1"/>
          <p:nvPr/>
        </p:nvSpPr>
        <p:spPr>
          <a:xfrm>
            <a:off x="10851913" y="26463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5AB8B0-4990-FCB2-03B9-021EAC9CA15D}"/>
              </a:ext>
            </a:extLst>
          </p:cNvPr>
          <p:cNvSpPr txBox="1"/>
          <p:nvPr/>
        </p:nvSpPr>
        <p:spPr>
          <a:xfrm>
            <a:off x="10288845" y="30987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FF999A1-B45C-7A8F-8617-56C3DA8324DA}"/>
              </a:ext>
            </a:extLst>
          </p:cNvPr>
          <p:cNvSpPr txBox="1"/>
          <p:nvPr/>
        </p:nvSpPr>
        <p:spPr>
          <a:xfrm>
            <a:off x="1954479" y="1229853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頂点</a:t>
            </a:r>
            <a:r>
              <a:rPr kumimoji="1" lang="en-US" altLang="ja-JP"/>
              <a:t>0</a:t>
            </a:r>
            <a:r>
              <a:rPr kumimoji="1" lang="ja-JP" altLang="en-US"/>
              <a:t>からスタートして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3805047-1464-AB14-DFBE-48F59D7182F0}"/>
              </a:ext>
            </a:extLst>
          </p:cNvPr>
          <p:cNvSpPr txBox="1"/>
          <p:nvPr/>
        </p:nvSpPr>
        <p:spPr>
          <a:xfrm>
            <a:off x="1241147" y="3017143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/>
              <a:t>6=110(2)</a:t>
            </a:r>
            <a:endParaRPr kumimoji="1" lang="ja-JP" altLang="en-US" sz="105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3B952BC-9238-59F2-0009-C15592B744A0}"/>
              </a:ext>
            </a:extLst>
          </p:cNvPr>
          <p:cNvSpPr txBox="1"/>
          <p:nvPr/>
        </p:nvSpPr>
        <p:spPr>
          <a:xfrm>
            <a:off x="2289041" y="2583945"/>
            <a:ext cx="518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頂点</a:t>
            </a:r>
            <a:r>
              <a:rPr kumimoji="1" lang="en-US" altLang="ja-JP"/>
              <a:t>1</a:t>
            </a:r>
            <a:r>
              <a:rPr kumimoji="1" lang="ja-JP" altLang="en-US"/>
              <a:t>と</a:t>
            </a:r>
            <a:r>
              <a:rPr kumimoji="1" lang="en-US" altLang="ja-JP"/>
              <a:t>2</a:t>
            </a:r>
            <a:r>
              <a:rPr kumimoji="1" lang="ja-JP" altLang="en-US"/>
              <a:t>を通って</a:t>
            </a:r>
            <a:r>
              <a:rPr kumimoji="1" lang="en-US" altLang="ja-JP"/>
              <a:t>2</a:t>
            </a:r>
            <a:r>
              <a:rPr kumimoji="1" lang="ja-JP" altLang="en-US"/>
              <a:t>に着いた時に一番短い経路長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51128C2-6AEA-2917-5219-6D679FD24FA1}"/>
              </a:ext>
            </a:extLst>
          </p:cNvPr>
          <p:cNvSpPr txBox="1"/>
          <p:nvPr/>
        </p:nvSpPr>
        <p:spPr>
          <a:xfrm>
            <a:off x="390613" y="37847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遷移は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BBBD479-A673-4536-061D-0A30AA4A8F4C}"/>
              </a:ext>
            </a:extLst>
          </p:cNvPr>
          <p:cNvSpPr txBox="1"/>
          <p:nvPr/>
        </p:nvSpPr>
        <p:spPr>
          <a:xfrm>
            <a:off x="459954" y="4685342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highlight>
                  <a:srgbClr val="FFFF00"/>
                </a:highlight>
              </a:rPr>
              <a:t>dp[i + (1 &lt;&lt; x)][x] = min( dp[i+(1</a:t>
            </a:r>
            <a:r>
              <a:rPr lang="en-US" altLang="ja-JP">
                <a:highlight>
                  <a:srgbClr val="FFFF00"/>
                </a:highlight>
              </a:rPr>
              <a:t> &lt;&lt; x</a:t>
            </a:r>
            <a:r>
              <a:rPr kumimoji="1" lang="en-US" altLang="ja-JP">
                <a:highlight>
                  <a:srgbClr val="FFFF00"/>
                </a:highlight>
              </a:rPr>
              <a:t>)][x]  ,  dp[i][j] + |v(i,j)| )</a:t>
            </a:r>
            <a:endParaRPr kumimoji="1" lang="ja-JP" altLang="en-US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61E4286D-1CC1-D037-D391-44A313D55D1E}"/>
                  </a:ext>
                </a:extLst>
              </p:cNvPr>
              <p:cNvSpPr txBox="1"/>
              <p:nvPr/>
            </p:nvSpPr>
            <p:spPr>
              <a:xfrm>
                <a:off x="1935507" y="3924611"/>
                <a:ext cx="2866041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ja-JP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ja-JP" altLang="en-US"/>
                                <m:t>頂点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 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に隣接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ja-JP" altLang="en-US"/>
                                <m:t>集合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ja-JP" altLang="en-US"/>
                                <m:t>に含まれない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頂点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61E4286D-1CC1-D037-D391-44A313D55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507" y="3924611"/>
                <a:ext cx="2866041" cy="710194"/>
              </a:xfrm>
              <a:prstGeom prst="rect">
                <a:avLst/>
              </a:prstGeom>
              <a:blipFill>
                <a:blip r:embed="rId2"/>
                <a:stretch>
                  <a:fillRect l="-35683" t="-194643" b="-282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08AA422-EE0F-227A-6D89-1246B739A76E}"/>
              </a:ext>
            </a:extLst>
          </p:cNvPr>
          <p:cNvSpPr txBox="1"/>
          <p:nvPr/>
        </p:nvSpPr>
        <p:spPr>
          <a:xfrm>
            <a:off x="390613" y="4120648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ある頂点</a:t>
            </a:r>
            <a:r>
              <a:rPr kumimoji="1" lang="en-US" altLang="ja-JP"/>
              <a:t> x  = </a:t>
            </a:r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AE6260D-46B5-EE22-F7D8-FF983A3FE1B5}"/>
              </a:ext>
            </a:extLst>
          </p:cNvPr>
          <p:cNvSpPr txBox="1"/>
          <p:nvPr/>
        </p:nvSpPr>
        <p:spPr>
          <a:xfrm>
            <a:off x="4988004" y="40720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に対して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FA3E836-F9F0-F907-2B98-22DB3444A6B8}"/>
              </a:ext>
            </a:extLst>
          </p:cNvPr>
          <p:cNvSpPr txBox="1"/>
          <p:nvPr/>
        </p:nvSpPr>
        <p:spPr>
          <a:xfrm>
            <a:off x="601886" y="257213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例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pic>
        <p:nvPicPr>
          <p:cNvPr id="62" name="図 61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D768730F-DA8E-9BF9-EA54-D40E41EE9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321" y="5264354"/>
            <a:ext cx="1668573" cy="1422125"/>
          </a:xfrm>
          <a:prstGeom prst="rect">
            <a:avLst/>
          </a:prstGeom>
        </p:spPr>
      </p:pic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46FB77E5-7672-A960-7FBC-CB7692D3C6C0}"/>
              </a:ext>
            </a:extLst>
          </p:cNvPr>
          <p:cNvCxnSpPr>
            <a:cxnSpLocks/>
          </p:cNvCxnSpPr>
          <p:nvPr/>
        </p:nvCxnSpPr>
        <p:spPr>
          <a:xfrm>
            <a:off x="181113" y="3784752"/>
            <a:ext cx="118297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99925FD-49CF-E3D9-367F-4709EA57438E}"/>
              </a:ext>
            </a:extLst>
          </p:cNvPr>
          <p:cNvSpPr txBox="1"/>
          <p:nvPr/>
        </p:nvSpPr>
        <p:spPr>
          <a:xfrm>
            <a:off x="390613" y="5535394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+ (1&lt;&lt;x) </a:t>
            </a:r>
            <a:r>
              <a:rPr kumimoji="1" lang="ja-JP" altLang="en-US"/>
              <a:t>の例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D174235-CC8A-10AF-87D7-E147757A3F93}"/>
              </a:ext>
            </a:extLst>
          </p:cNvPr>
          <p:cNvSpPr txBox="1"/>
          <p:nvPr/>
        </p:nvSpPr>
        <p:spPr>
          <a:xfrm>
            <a:off x="2446357" y="5535394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i = 5 , x = 1</a:t>
            </a:r>
            <a:endParaRPr kumimoji="1" lang="ja-JP" altLang="en-US" sz="160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ED600D4F-C4E6-C031-684E-F8886C72FFD4}"/>
              </a:ext>
            </a:extLst>
          </p:cNvPr>
          <p:cNvSpPr txBox="1"/>
          <p:nvPr/>
        </p:nvSpPr>
        <p:spPr>
          <a:xfrm>
            <a:off x="2449165" y="5955263"/>
            <a:ext cx="431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 + (1 &lt;&lt; 1) = 0101 + 0010 = 0111(2)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835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001D3D-CBD2-A14D-0D0B-CF54FE490D9D}"/>
              </a:ext>
            </a:extLst>
          </p:cNvPr>
          <p:cNvSpPr txBox="1"/>
          <p:nvPr/>
        </p:nvSpPr>
        <p:spPr>
          <a:xfrm>
            <a:off x="530942" y="380171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補足</a:t>
            </a:r>
            <a:r>
              <a:rPr lang="en-US" altLang="ja-JP" sz="3200"/>
              <a:t>2</a:t>
            </a:r>
            <a:endParaRPr kumimoji="1" lang="ja-JP" altLang="en-US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5898AD9-C67F-15AE-AAE2-0979F36CCFC1}"/>
              </a:ext>
            </a:extLst>
          </p:cNvPr>
          <p:cNvSpPr txBox="1"/>
          <p:nvPr/>
        </p:nvSpPr>
        <p:spPr>
          <a:xfrm>
            <a:off x="767582" y="1662492"/>
            <a:ext cx="667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答えは</a:t>
            </a:r>
            <a:r>
              <a:rPr kumimoji="1" lang="en-US" altLang="ja-JP"/>
              <a:t> </a:t>
            </a:r>
            <a:r>
              <a:rPr kumimoji="1" lang="en-US" altLang="ja-JP">
                <a:highlight>
                  <a:srgbClr val="FFFF00"/>
                </a:highlight>
              </a:rPr>
              <a:t>dp[(1 &lt;&lt; n)-1][0] </a:t>
            </a:r>
            <a:r>
              <a:rPr kumimoji="1" lang="en-US" altLang="ja-JP"/>
              <a:t>(</a:t>
            </a:r>
            <a:r>
              <a:rPr kumimoji="1" lang="ja-JP" altLang="en-US"/>
              <a:t>全頂点通って最後に</a:t>
            </a:r>
            <a:r>
              <a:rPr lang="en-US" altLang="ja-JP"/>
              <a:t>0</a:t>
            </a:r>
            <a:r>
              <a:rPr lang="ja-JP" altLang="en-US"/>
              <a:t>についた時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B78219-8E08-4464-1AF0-257C9C88F3A6}"/>
              </a:ext>
            </a:extLst>
          </p:cNvPr>
          <p:cNvSpPr txBox="1"/>
          <p:nvPr/>
        </p:nvSpPr>
        <p:spPr>
          <a:xfrm>
            <a:off x="5752921" y="1953214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(1 &lt;&lt;n)-1 =  111...11</a:t>
            </a:r>
            <a:endParaRPr kumimoji="1" lang="ja-JP" altLang="en-US" sz="12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8ACC51C-EEF2-FD5B-E5C8-7F9990EE3AD8}"/>
              </a:ext>
            </a:extLst>
          </p:cNvPr>
          <p:cNvSpPr txBox="1"/>
          <p:nvPr/>
        </p:nvSpPr>
        <p:spPr>
          <a:xfrm>
            <a:off x="7276232" y="1973436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(2)</a:t>
            </a:r>
            <a:endParaRPr kumimoji="1" lang="ja-JP" altLang="en-US" sz="1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CDFE40A-001A-4978-800E-0DAEDC18EE75}"/>
              </a:ext>
            </a:extLst>
          </p:cNvPr>
          <p:cNvSpPr txBox="1"/>
          <p:nvPr/>
        </p:nvSpPr>
        <p:spPr>
          <a:xfrm>
            <a:off x="6966081" y="2204253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/>
              <a:t>n</a:t>
            </a:r>
            <a:endParaRPr kumimoji="1" lang="ja-JP" altLang="en-US" sz="1050"/>
          </a:p>
        </p:txBody>
      </p:sp>
      <p:sp>
        <p:nvSpPr>
          <p:cNvPr id="9" name="円弧 8">
            <a:extLst>
              <a:ext uri="{FF2B5EF4-FFF2-40B4-BE49-F238E27FC236}">
                <a16:creationId xmlns:a16="http://schemas.microsoft.com/office/drawing/2014/main" id="{6834E650-E1F0-BA71-66C9-DA121249089D}"/>
              </a:ext>
            </a:extLst>
          </p:cNvPr>
          <p:cNvSpPr/>
          <p:nvPr/>
        </p:nvSpPr>
        <p:spPr>
          <a:xfrm rot="10327154">
            <a:off x="6816411" y="2077018"/>
            <a:ext cx="354584" cy="18406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430978B5-FEAC-F50A-962E-292A8BBA5BFA}"/>
              </a:ext>
            </a:extLst>
          </p:cNvPr>
          <p:cNvSpPr/>
          <p:nvPr/>
        </p:nvSpPr>
        <p:spPr>
          <a:xfrm rot="7470661">
            <a:off x="7055209" y="2036504"/>
            <a:ext cx="354584" cy="184063"/>
          </a:xfrm>
          <a:prstGeom prst="arc">
            <a:avLst>
              <a:gd name="adj1" fmla="val 16707134"/>
              <a:gd name="adj2" fmla="val 17534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pic>
        <p:nvPicPr>
          <p:cNvPr id="12" name="図 11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D430B8A2-BFF8-0D2C-4FD8-3B7F72441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419" y="1757706"/>
            <a:ext cx="2162679" cy="1843251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B0F4BCD-6049-BB95-DF5C-50707C9E37E6}"/>
              </a:ext>
            </a:extLst>
          </p:cNvPr>
          <p:cNvSpPr txBox="1"/>
          <p:nvPr/>
        </p:nvSpPr>
        <p:spPr>
          <a:xfrm>
            <a:off x="914399" y="2653201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今回なら</a:t>
            </a:r>
            <a:r>
              <a:rPr kumimoji="1" lang="en-US" altLang="ja-JP"/>
              <a:t> dp[(1&lt;&lt;4)-1][0]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3B7A9A7-4F16-685A-EB71-A885377A0B84}"/>
              </a:ext>
            </a:extLst>
          </p:cNvPr>
          <p:cNvSpPr txBox="1"/>
          <p:nvPr/>
        </p:nvSpPr>
        <p:spPr>
          <a:xfrm>
            <a:off x="2058939" y="3076855"/>
            <a:ext cx="2411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(1 &lt;&lt; 4 )-1 = 15 = 1111(2)</a:t>
            </a:r>
            <a:endParaRPr kumimoji="1" lang="ja-JP" altLang="en-US" sz="1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E6EB04-F6F1-D563-A99B-457FFC27C80D}"/>
              </a:ext>
            </a:extLst>
          </p:cNvPr>
          <p:cNvSpPr txBox="1"/>
          <p:nvPr/>
        </p:nvSpPr>
        <p:spPr>
          <a:xfrm>
            <a:off x="679764" y="4403371"/>
            <a:ext cx="10392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highlight>
                  <a:srgbClr val="FFFF00"/>
                </a:highlight>
              </a:rPr>
              <a:t>(</a:t>
            </a:r>
            <a:r>
              <a:rPr kumimoji="1" lang="en-US" altLang="ja-JP" sz="2000">
                <a:highlight>
                  <a:srgbClr val="FFFF00"/>
                </a:highlight>
              </a:rPr>
              <a:t>1 &lt;&lt; n)-1</a:t>
            </a:r>
            <a:r>
              <a:rPr kumimoji="1" lang="ja-JP" altLang="en-US" sz="2000">
                <a:highlight>
                  <a:srgbClr val="FFFF00"/>
                </a:highlight>
              </a:rPr>
              <a:t>とすると</a:t>
            </a:r>
            <a:r>
              <a:rPr kumimoji="1" lang="en-US" altLang="ja-JP" sz="2000">
                <a:highlight>
                  <a:srgbClr val="FFFF00"/>
                </a:highlight>
              </a:rPr>
              <a:t> n</a:t>
            </a:r>
            <a:r>
              <a:rPr kumimoji="1" lang="ja-JP" altLang="en-US" sz="2000">
                <a:highlight>
                  <a:srgbClr val="FFFF00"/>
                </a:highlight>
              </a:rPr>
              <a:t>個のビットが立った状態になり全ての頂点を通ったを表現できる！</a:t>
            </a:r>
          </a:p>
        </p:txBody>
      </p:sp>
    </p:spTree>
    <p:extLst>
      <p:ext uri="{BB962C8B-B14F-4D97-AF65-F5344CB8AC3E}">
        <p14:creationId xmlns:p14="http://schemas.microsoft.com/office/powerpoint/2010/main" val="349920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タイムライン&#10;&#10;自動的に生成された説明">
            <a:extLst>
              <a:ext uri="{FF2B5EF4-FFF2-40B4-BE49-F238E27FC236}">
                <a16:creationId xmlns:a16="http://schemas.microsoft.com/office/drawing/2014/main" id="{39ACAB8E-F2C2-60F0-A54B-98E3C7CE5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56" y="101600"/>
            <a:ext cx="11966044" cy="6654800"/>
          </a:xfrm>
        </p:spPr>
      </p:pic>
    </p:spTree>
    <p:extLst>
      <p:ext uri="{BB962C8B-B14F-4D97-AF65-F5344CB8AC3E}">
        <p14:creationId xmlns:p14="http://schemas.microsoft.com/office/powerpoint/2010/main" val="3227775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B6273F-93D0-990E-FDE8-59C8D2F9CBB5}"/>
              </a:ext>
            </a:extLst>
          </p:cNvPr>
          <p:cNvSpPr txBox="1"/>
          <p:nvPr/>
        </p:nvSpPr>
        <p:spPr>
          <a:xfrm>
            <a:off x="617903" y="4302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実装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64AEA24-9769-035B-C72F-DE2D204F445E}"/>
              </a:ext>
            </a:extLst>
          </p:cNvPr>
          <p:cNvSpPr txBox="1"/>
          <p:nvPr/>
        </p:nvSpPr>
        <p:spPr>
          <a:xfrm>
            <a:off x="2340877" y="849204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スライドに載らないので下のリンクから見てください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F444E8D-4385-3E1B-DFC6-C467A036D6BA}"/>
              </a:ext>
            </a:extLst>
          </p:cNvPr>
          <p:cNvSpPr txBox="1"/>
          <p:nvPr/>
        </p:nvSpPr>
        <p:spPr>
          <a:xfrm>
            <a:off x="2837395" y="1340040"/>
            <a:ext cx="1633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>
                <a:hlinkClick r:id="rId2"/>
              </a:rPr>
              <a:t>Python</a:t>
            </a:r>
            <a:r>
              <a:rPr lang="ja-JP" altLang="en-US">
                <a:hlinkClick r:id="rId2"/>
              </a:rPr>
              <a:t>の実装</a:t>
            </a:r>
            <a:endParaRPr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D5953D6-44CA-CAE4-2994-498EBF6F14F5}"/>
              </a:ext>
            </a:extLst>
          </p:cNvPr>
          <p:cNvSpPr txBox="1"/>
          <p:nvPr/>
        </p:nvSpPr>
        <p:spPr>
          <a:xfrm>
            <a:off x="6355514" y="134004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hlinkClick r:id="rId3"/>
              </a:rPr>
              <a:t>C++</a:t>
            </a:r>
            <a:r>
              <a:rPr kumimoji="1" lang="ja-JP" altLang="en-US">
                <a:hlinkClick r:id="rId3"/>
              </a:rPr>
              <a:t>の実装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4482C95-316F-1DDF-6B48-97BB0C094A71}"/>
              </a:ext>
            </a:extLst>
          </p:cNvPr>
          <p:cNvSpPr txBox="1"/>
          <p:nvPr/>
        </p:nvSpPr>
        <p:spPr>
          <a:xfrm>
            <a:off x="3739045" y="2579906"/>
            <a:ext cx="8452955" cy="427809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dp[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n][n] 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ja-JP" altLang="en-US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全ての要素を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INF</a:t>
            </a:r>
            <a:r>
              <a:rPr lang="ja-JP" altLang="en-US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で初期化</a:t>
            </a:r>
          </a:p>
          <a:p>
            <a:r>
              <a:rPr lang="en-US" altLang="ja-JP" sz="16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</a:t>
            </a:r>
            <a:r>
              <a:rPr lang="ja-JP" altLang="en-US" sz="1600">
                <a:solidFill>
                  <a:srgbClr val="6A9955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どこにも訪れてなくて</a:t>
            </a:r>
            <a:r>
              <a:rPr lang="en-US" altLang="ja-JP" sz="1600">
                <a:solidFill>
                  <a:srgbClr val="6A9955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ja-JP" altLang="en-US" sz="1600">
                <a:solidFill>
                  <a:srgbClr val="6A9955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にいる状態で初期化</a:t>
            </a:r>
            <a:endParaRPr lang="ja-JP" altLang="en-US" sz="16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dp[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 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</a:p>
          <a:p>
            <a:endParaRPr lang="en" altLang="ja-JP" sz="16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for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= [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.1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n):</a:t>
            </a:r>
          </a:p>
          <a:p>
            <a:r>
              <a:rPr lang="ja-JP" altLang="en-US" sz="1600">
                <a:solidFill>
                  <a:srgbClr val="CCCCCC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　</a:t>
            </a:r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for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j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= [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..n):</a:t>
            </a:r>
          </a:p>
          <a:p>
            <a:r>
              <a:rPr lang="ja-JP" altLang="en-US" sz="1600">
                <a:solidFill>
                  <a:srgbClr val="C586C0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　　</a:t>
            </a:r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if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dp[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j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  <a:r>
              <a:rPr lang="ja-JP" altLang="en-US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が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INF</a:t>
            </a:r>
            <a:r>
              <a:rPr lang="ja-JP" altLang="en-US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のまま</a:t>
            </a:r>
            <a:r>
              <a:rPr lang="en-US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ja-JP" altLang="en-US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到達しなかった</a:t>
            </a:r>
            <a:r>
              <a:rPr lang="en-US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):</a:t>
            </a:r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continue</a:t>
            </a:r>
          </a:p>
          <a:p>
            <a:endParaRPr lang="en" altLang="ja-JP" sz="16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ja-JP" altLang="en-US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　　</a:t>
            </a:r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for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cost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g[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j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]:</a:t>
            </a:r>
          </a:p>
          <a:p>
            <a:r>
              <a:rPr lang="ja-JP" altLang="en-US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　　　</a:t>
            </a:r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if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</a:t>
            </a:r>
            <a:r>
              <a:rPr lang="ja-JP" altLang="en-US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の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ja-JP" altLang="en-US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ビット目が</a:t>
            </a:r>
            <a:r>
              <a:rPr lang="en-US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 :</a:t>
            </a:r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continue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6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</a:t>
            </a:r>
            <a:r>
              <a:rPr lang="ja-JP" altLang="en-US" sz="16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すでに通った</a:t>
            </a:r>
            <a:endParaRPr lang="ja-JP" altLang="en-US" sz="16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ja-JP" altLang="en-US" sz="16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　　　</a:t>
            </a:r>
            <a:r>
              <a:rPr lang="en-US" altLang="ja-JP" sz="16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</a:t>
            </a:r>
            <a:r>
              <a:rPr lang="ja-JP" altLang="en-US" sz="16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遷移</a:t>
            </a:r>
            <a:endParaRPr lang="ja-JP" altLang="en-US" sz="16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ja-JP" altLang="en-US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　　　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dp[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)][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 = </a:t>
            </a:r>
            <a:r>
              <a:rPr lang="en" altLang="ja-JP" sz="16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min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(dp[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)][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],dp[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j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 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cost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])</a:t>
            </a:r>
          </a:p>
          <a:p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</a:p>
          <a:p>
            <a:r>
              <a:rPr lang="ja-JP" altLang="en-US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答えは</a:t>
            </a:r>
          </a:p>
          <a:p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if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dp[(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n)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  <a:r>
              <a:rPr lang="ja-JP" altLang="en-US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が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INF =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endParaRPr lang="en" altLang="ja-JP" sz="16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else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dp[(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n)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</a:p>
          <a:p>
            <a:endParaRPr kumimoji="1" lang="ja-JP" altLang="en-US" sz="16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37760A8-D47A-511A-A7C6-06C9B23970BA}"/>
              </a:ext>
            </a:extLst>
          </p:cNvPr>
          <p:cNvSpPr txBox="1"/>
          <p:nvPr/>
        </p:nvSpPr>
        <p:spPr>
          <a:xfrm>
            <a:off x="1897626" y="46211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860902-6627-3005-8A39-05573D680F22}"/>
              </a:ext>
            </a:extLst>
          </p:cNvPr>
          <p:cNvSpPr txBox="1"/>
          <p:nvPr/>
        </p:nvSpPr>
        <p:spPr>
          <a:xfrm>
            <a:off x="1769256" y="4534287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g</a:t>
            </a:r>
            <a:r>
              <a:rPr lang="en-US" altLang="ja-JP"/>
              <a:t> </a:t>
            </a:r>
            <a:r>
              <a:rPr kumimoji="1" lang="ja-JP" altLang="en-US"/>
              <a:t>は隣接リスト</a:t>
            </a:r>
          </a:p>
        </p:txBody>
      </p:sp>
    </p:spTree>
    <p:extLst>
      <p:ext uri="{BB962C8B-B14F-4D97-AF65-F5344CB8AC3E}">
        <p14:creationId xmlns:p14="http://schemas.microsoft.com/office/powerpoint/2010/main" val="2067031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95526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0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297539" y="154082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初期化</a:t>
            </a:r>
            <a:r>
              <a:rPr kumimoji="1" lang="en-US" altLang="ja-JP"/>
              <a:t> (x=INF)</a:t>
            </a:r>
            <a:endParaRPr kumimoji="1" lang="ja-JP" altLang="en-US">
              <a:highlight>
                <a:srgbClr val="FFFF00"/>
              </a:highligh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/>
              <a:t>最初の頂点</a:t>
            </a:r>
            <a:r>
              <a:rPr lang="en-US" altLang="ja-JP" sz="1200"/>
              <a:t>0</a:t>
            </a:r>
            <a:r>
              <a:rPr lang="ja-JP" altLang="en-US" sz="1200"/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633CD43-1FD2-617D-F8A1-1787EA03E7B2}"/>
              </a:ext>
            </a:extLst>
          </p:cNvPr>
          <p:cNvSpPr txBox="1"/>
          <p:nvPr/>
        </p:nvSpPr>
        <p:spPr>
          <a:xfrm>
            <a:off x="5149477" y="2174014"/>
            <a:ext cx="487707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dp[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n][n] 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全ての要素を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INF</a:t>
            </a:r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で初期化</a:t>
            </a:r>
          </a:p>
          <a:p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dp[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 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99554D72-82BA-09E6-1D99-84EC1221F0BB}"/>
              </a:ext>
            </a:extLst>
          </p:cNvPr>
          <p:cNvSpPr/>
          <p:nvPr/>
        </p:nvSpPr>
        <p:spPr>
          <a:xfrm>
            <a:off x="9868232" y="3429000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0A160808-4DAC-1BD0-0CE7-EAD80D7A347E}"/>
              </a:ext>
            </a:extLst>
          </p:cNvPr>
          <p:cNvSpPr/>
          <p:nvPr/>
        </p:nvSpPr>
        <p:spPr>
          <a:xfrm>
            <a:off x="8383571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20DCF72B-0B0B-1CBE-123E-57B69BE24217}"/>
              </a:ext>
            </a:extLst>
          </p:cNvPr>
          <p:cNvSpPr/>
          <p:nvPr/>
        </p:nvSpPr>
        <p:spPr>
          <a:xfrm>
            <a:off x="9812475" y="6017184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A27F4B8A-9103-2487-1A50-751E4C3E90E5}"/>
              </a:ext>
            </a:extLst>
          </p:cNvPr>
          <p:cNvSpPr/>
          <p:nvPr/>
        </p:nvSpPr>
        <p:spPr>
          <a:xfrm>
            <a:off x="11390065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C87E1DF-DE7A-6E35-F271-9092F9CFDD86}"/>
              </a:ext>
            </a:extLst>
          </p:cNvPr>
          <p:cNvCxnSpPr>
            <a:cxnSpLocks/>
          </p:cNvCxnSpPr>
          <p:nvPr/>
        </p:nvCxnSpPr>
        <p:spPr>
          <a:xfrm>
            <a:off x="10698690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E3DB2446-79AC-03C3-D41D-A492C708DFDF}"/>
              </a:ext>
            </a:extLst>
          </p:cNvPr>
          <p:cNvCxnSpPr>
            <a:cxnSpLocks/>
          </p:cNvCxnSpPr>
          <p:nvPr/>
        </p:nvCxnSpPr>
        <p:spPr>
          <a:xfrm flipV="1">
            <a:off x="8958206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088F6BFF-106C-F5DB-EA87-FE6ACCF079EF}"/>
              </a:ext>
            </a:extLst>
          </p:cNvPr>
          <p:cNvCxnSpPr>
            <a:cxnSpLocks/>
          </p:cNvCxnSpPr>
          <p:nvPr/>
        </p:nvCxnSpPr>
        <p:spPr>
          <a:xfrm flipH="1">
            <a:off x="10585009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DEC5C6C-53D8-6988-2396-ECDB64FAE6B6}"/>
              </a:ext>
            </a:extLst>
          </p:cNvPr>
          <p:cNvCxnSpPr>
            <a:cxnSpLocks/>
          </p:cNvCxnSpPr>
          <p:nvPr/>
        </p:nvCxnSpPr>
        <p:spPr>
          <a:xfrm flipH="1">
            <a:off x="9252748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33CE2FBA-C29C-8D5C-9FAF-48415EA486CA}"/>
              </a:ext>
            </a:extLst>
          </p:cNvPr>
          <p:cNvCxnSpPr>
            <a:cxnSpLocks/>
          </p:cNvCxnSpPr>
          <p:nvPr/>
        </p:nvCxnSpPr>
        <p:spPr>
          <a:xfrm flipH="1" flipV="1">
            <a:off x="8936796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A263B23F-87DD-621F-65BC-1DBF970B13C8}"/>
              </a:ext>
            </a:extLst>
          </p:cNvPr>
          <p:cNvCxnSpPr>
            <a:cxnSpLocks/>
          </p:cNvCxnSpPr>
          <p:nvPr/>
        </p:nvCxnSpPr>
        <p:spPr>
          <a:xfrm>
            <a:off x="9142319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ABED0-EE20-378B-FD9C-5D89C4436EF1}"/>
              </a:ext>
            </a:extLst>
          </p:cNvPr>
          <p:cNvSpPr txBox="1"/>
          <p:nvPr/>
        </p:nvSpPr>
        <p:spPr>
          <a:xfrm>
            <a:off x="11063582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1738809-4629-B1B1-AF89-1425D822A67C}"/>
              </a:ext>
            </a:extLst>
          </p:cNvPr>
          <p:cNvSpPr txBox="1"/>
          <p:nvPr/>
        </p:nvSpPr>
        <p:spPr>
          <a:xfrm>
            <a:off x="11265406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6DC1CC4-C068-D0CA-32B3-2ED92A033D70}"/>
              </a:ext>
            </a:extLst>
          </p:cNvPr>
          <p:cNvSpPr txBox="1"/>
          <p:nvPr/>
        </p:nvSpPr>
        <p:spPr>
          <a:xfrm>
            <a:off x="9504522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81680DB-10D5-1FF0-063A-23F89188EC85}"/>
              </a:ext>
            </a:extLst>
          </p:cNvPr>
          <p:cNvSpPr txBox="1"/>
          <p:nvPr/>
        </p:nvSpPr>
        <p:spPr>
          <a:xfrm>
            <a:off x="9032920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C2E54FB-1FEA-8C3E-0AEC-2A1D9192A883}"/>
              </a:ext>
            </a:extLst>
          </p:cNvPr>
          <p:cNvSpPr txBox="1"/>
          <p:nvPr/>
        </p:nvSpPr>
        <p:spPr>
          <a:xfrm>
            <a:off x="10071123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2EE9FBA-D21D-059A-D474-C6691CB7F51B}"/>
              </a:ext>
            </a:extLst>
          </p:cNvPr>
          <p:cNvSpPr txBox="1"/>
          <p:nvPr/>
        </p:nvSpPr>
        <p:spPr>
          <a:xfrm>
            <a:off x="9134421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748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56578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0 (0000)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0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/>
              <a:t>最初の頂点</a:t>
            </a:r>
            <a:r>
              <a:rPr lang="en-US" altLang="ja-JP" sz="1200"/>
              <a:t>0</a:t>
            </a:r>
            <a:r>
              <a:rPr lang="ja-JP" altLang="en-US" sz="1200"/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50546AF-EE49-FE92-48E8-3C7087D81480}"/>
              </a:ext>
            </a:extLst>
          </p:cNvPr>
          <p:cNvCxnSpPr>
            <a:cxnSpLocks/>
          </p:cNvCxnSpPr>
          <p:nvPr/>
        </p:nvCxnSpPr>
        <p:spPr>
          <a:xfrm flipH="1">
            <a:off x="3677265" y="1192866"/>
            <a:ext cx="417022" cy="55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104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255713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1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/>
              <a:t>最初の頂点</a:t>
            </a:r>
            <a:r>
              <a:rPr lang="en-US" altLang="ja-JP" sz="1200"/>
              <a:t>0</a:t>
            </a:r>
            <a:r>
              <a:rPr lang="ja-JP" altLang="en-US" sz="1200"/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856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202196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2(0010)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2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50546AF-EE49-FE92-48E8-3C7087D81480}"/>
              </a:ext>
            </a:extLst>
          </p:cNvPr>
          <p:cNvCxnSpPr>
            <a:cxnSpLocks/>
          </p:cNvCxnSpPr>
          <p:nvPr/>
        </p:nvCxnSpPr>
        <p:spPr>
          <a:xfrm flipH="1">
            <a:off x="2694039" y="1979446"/>
            <a:ext cx="561695" cy="124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E43A25B-186D-B0E9-143B-AA0C25DE1134}"/>
              </a:ext>
            </a:extLst>
          </p:cNvPr>
          <p:cNvCxnSpPr>
            <a:cxnSpLocks/>
          </p:cNvCxnSpPr>
          <p:nvPr/>
        </p:nvCxnSpPr>
        <p:spPr>
          <a:xfrm flipH="1">
            <a:off x="1946787" y="1979446"/>
            <a:ext cx="1467405" cy="273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5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980709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3(0011)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</a:t>
            </a:r>
            <a:r>
              <a:rPr lang="en-US" altLang="ja-JP"/>
              <a:t>3</a:t>
            </a:r>
            <a:endParaRPr kumimoji="1" lang="en-US" altLang="ja-JP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954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586190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4(0100)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4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632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301720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5(0101)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5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7628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729485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6(0110)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6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35FC3CC6-D15D-C143-E57E-606F6937F43C}"/>
              </a:ext>
            </a:extLst>
          </p:cNvPr>
          <p:cNvCxnSpPr>
            <a:cxnSpLocks/>
          </p:cNvCxnSpPr>
          <p:nvPr/>
        </p:nvCxnSpPr>
        <p:spPr>
          <a:xfrm>
            <a:off x="2615936" y="3448664"/>
            <a:ext cx="1449845" cy="130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080DF26-1B54-B4C0-C83D-EA458B88C3F1}"/>
              </a:ext>
            </a:extLst>
          </p:cNvPr>
          <p:cNvCxnSpPr>
            <a:cxnSpLocks/>
          </p:cNvCxnSpPr>
          <p:nvPr/>
        </p:nvCxnSpPr>
        <p:spPr>
          <a:xfrm flipH="1">
            <a:off x="1786824" y="3429000"/>
            <a:ext cx="752800" cy="268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03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021567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7(0111)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7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E0FC014-87F3-C01B-9A47-59DBB328B9F7}"/>
              </a:ext>
            </a:extLst>
          </p:cNvPr>
          <p:cNvSpPr txBox="1"/>
          <p:nvPr/>
        </p:nvSpPr>
        <p:spPr>
          <a:xfrm>
            <a:off x="5271098" y="2276008"/>
            <a:ext cx="626543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for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cost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g[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j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]:</a:t>
            </a:r>
          </a:p>
          <a:p>
            <a:r>
              <a:rPr lang="ja-JP" altLang="en-US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　　　</a:t>
            </a:r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if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</a:t>
            </a:r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の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ビット目が</a:t>
            </a:r>
            <a:r>
              <a:rPr lang="en-US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 :</a:t>
            </a:r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continue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8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</a:t>
            </a:r>
            <a:r>
              <a:rPr lang="ja-JP" altLang="en-US" sz="18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すでに通った</a:t>
            </a:r>
            <a:endParaRPr lang="ja-JP" altLang="en-US" sz="18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ja-JP" altLang="en-US" sz="18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　　　</a:t>
            </a:r>
            <a:r>
              <a:rPr lang="en-US" altLang="ja-JP" sz="18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</a:t>
            </a:r>
            <a:r>
              <a:rPr lang="ja-JP" altLang="en-US" sz="18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遷移</a:t>
            </a:r>
            <a:endParaRPr lang="ja-JP" altLang="en-US" sz="18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23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2A8B9-6E2E-3047-0BCD-E723545B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87086"/>
            <a:ext cx="10515600" cy="1284514"/>
          </a:xfrm>
        </p:spPr>
        <p:txBody>
          <a:bodyPr>
            <a:normAutofit/>
          </a:bodyPr>
          <a:lstStyle/>
          <a:p>
            <a:r>
              <a:rPr kumimoji="1" lang="ja-JP" altLang="en-US" sz="3600"/>
              <a:t>具体例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9DE10E-5B94-C473-CF63-9611DA379D0F}"/>
              </a:ext>
            </a:extLst>
          </p:cNvPr>
          <p:cNvSpPr txBox="1"/>
          <p:nvPr/>
        </p:nvSpPr>
        <p:spPr>
          <a:xfrm>
            <a:off x="464671" y="1286662"/>
            <a:ext cx="9959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・</a:t>
            </a:r>
            <a:r>
              <a:rPr kumimoji="1" lang="en-US" altLang="ja-JP" sz="2400"/>
              <a:t>3</a:t>
            </a:r>
            <a:r>
              <a:rPr kumimoji="1" lang="ja-JP" altLang="en-US" sz="2400"/>
              <a:t>つの商品</a:t>
            </a:r>
            <a:r>
              <a:rPr lang="en-US" altLang="ja-JP" sz="2400"/>
              <a:t>A</a:t>
            </a:r>
            <a:r>
              <a:rPr kumimoji="1" lang="en-US" altLang="ja-JP" sz="2400"/>
              <a:t>,B,C</a:t>
            </a:r>
            <a:r>
              <a:rPr lang="ja-JP" altLang="en-US" sz="2400"/>
              <a:t>の中からいくつか選んで金額を</a:t>
            </a:r>
            <a:r>
              <a:rPr lang="en-US" altLang="ja-JP" sz="2400"/>
              <a:t>100</a:t>
            </a:r>
            <a:r>
              <a:rPr lang="ja-JP" altLang="en-US" sz="2400"/>
              <a:t>円にできるか？</a:t>
            </a:r>
            <a:endParaRPr kumimoji="1" lang="ja-JP" altLang="en-US" sz="2400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72393B5A-6BA3-740D-57E4-3AD73261E09E}"/>
              </a:ext>
            </a:extLst>
          </p:cNvPr>
          <p:cNvSpPr/>
          <p:nvPr/>
        </p:nvSpPr>
        <p:spPr>
          <a:xfrm>
            <a:off x="2469195" y="2298136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2A6B69C4-E8D1-0F17-2C16-1319B11775B8}"/>
              </a:ext>
            </a:extLst>
          </p:cNvPr>
          <p:cNvSpPr/>
          <p:nvPr/>
        </p:nvSpPr>
        <p:spPr>
          <a:xfrm>
            <a:off x="7012841" y="2298136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E7DCE959-11BC-552D-8B79-DBACC06CEE32}"/>
              </a:ext>
            </a:extLst>
          </p:cNvPr>
          <p:cNvSpPr/>
          <p:nvPr/>
        </p:nvSpPr>
        <p:spPr>
          <a:xfrm>
            <a:off x="4688506" y="2298135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EAA6C6E-01B5-85F6-58A6-58601DB36D3C}"/>
              </a:ext>
            </a:extLst>
          </p:cNvPr>
          <p:cNvSpPr txBox="1"/>
          <p:nvPr/>
        </p:nvSpPr>
        <p:spPr>
          <a:xfrm>
            <a:off x="2846883" y="331522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9</a:t>
            </a:r>
            <a:r>
              <a:rPr kumimoji="1" lang="en-US" altLang="ja-JP"/>
              <a:t>0</a:t>
            </a:r>
            <a:r>
              <a:rPr kumimoji="1" lang="ja-JP" altLang="en-US"/>
              <a:t>円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72083F1-5352-7F6C-B0BB-1228FB8C4CB5}"/>
              </a:ext>
            </a:extLst>
          </p:cNvPr>
          <p:cNvSpPr txBox="1"/>
          <p:nvPr/>
        </p:nvSpPr>
        <p:spPr>
          <a:xfrm>
            <a:off x="4945455" y="331522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50</a:t>
            </a:r>
            <a:r>
              <a:rPr kumimoji="1" lang="ja-JP" altLang="en-US"/>
              <a:t>円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5581F3-7146-2CA6-1752-FCB4DC1C4850}"/>
              </a:ext>
            </a:extLst>
          </p:cNvPr>
          <p:cNvSpPr txBox="1"/>
          <p:nvPr/>
        </p:nvSpPr>
        <p:spPr>
          <a:xfrm>
            <a:off x="7390529" y="331522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1</a:t>
            </a:r>
            <a:r>
              <a:rPr kumimoji="1" lang="en-US" altLang="ja-JP"/>
              <a:t>0</a:t>
            </a:r>
            <a:r>
              <a:rPr kumimoji="1" lang="ja-JP" altLang="en-US"/>
              <a:t>円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38B08E-CB6A-33F1-B4E6-B3E98BAEA2EF}"/>
              </a:ext>
            </a:extLst>
          </p:cNvPr>
          <p:cNvSpPr txBox="1"/>
          <p:nvPr/>
        </p:nvSpPr>
        <p:spPr>
          <a:xfrm>
            <a:off x="590268" y="4255993"/>
            <a:ext cx="819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方針</a:t>
            </a:r>
            <a:r>
              <a:rPr kumimoji="1" lang="en-US" altLang="ja-JP" sz="2000"/>
              <a:t>: </a:t>
            </a:r>
            <a:r>
              <a:rPr kumimoji="1" lang="ja-JP" altLang="en-US" sz="2000"/>
              <a:t>選び方を全て試して金額が</a:t>
            </a:r>
            <a:r>
              <a:rPr kumimoji="1" lang="en-US" altLang="ja-JP" sz="2000"/>
              <a:t>100</a:t>
            </a:r>
            <a:r>
              <a:rPr kumimoji="1" lang="ja-JP" altLang="en-US" sz="2000"/>
              <a:t>円になる選び方があるか探したい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7125924-427E-73BB-7461-F4C80D201D60}"/>
              </a:ext>
            </a:extLst>
          </p:cNvPr>
          <p:cNvSpPr txBox="1"/>
          <p:nvPr/>
        </p:nvSpPr>
        <p:spPr>
          <a:xfrm>
            <a:off x="1283107" y="5027480"/>
            <a:ext cx="823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=&gt;A,B,C</a:t>
            </a:r>
            <a:r>
              <a:rPr kumimoji="1" lang="ja-JP" altLang="en-US" sz="2000"/>
              <a:t>それぞれ選ぶ選ばないの</a:t>
            </a:r>
            <a:r>
              <a:rPr kumimoji="1" lang="en-US" altLang="ja-JP" sz="2000"/>
              <a:t>2</a:t>
            </a:r>
            <a:r>
              <a:rPr kumimoji="1" lang="ja-JP" altLang="en-US" sz="2000"/>
              <a:t>通りあるので</a:t>
            </a:r>
            <a:r>
              <a:rPr kumimoji="1" lang="en-US" altLang="ja-JP" sz="2000"/>
              <a:t>2</a:t>
            </a:r>
            <a:r>
              <a:rPr kumimoji="1" lang="en-US" altLang="ja-JP" sz="2000" baseline="30000"/>
              <a:t>3  </a:t>
            </a:r>
            <a:r>
              <a:rPr kumimoji="1" lang="en-US" altLang="ja-JP" sz="2000"/>
              <a:t>= 8</a:t>
            </a:r>
            <a:r>
              <a:rPr kumimoji="1" lang="ja-JP" altLang="en-US" sz="2000"/>
              <a:t>通り試せば良い</a:t>
            </a:r>
          </a:p>
        </p:txBody>
      </p:sp>
    </p:spTree>
    <p:extLst>
      <p:ext uri="{BB962C8B-B14F-4D97-AF65-F5344CB8AC3E}">
        <p14:creationId xmlns:p14="http://schemas.microsoft.com/office/powerpoint/2010/main" val="2832518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672773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8(1000)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8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155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571293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9(1001)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9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76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455355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10(1010)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10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38FFFA0-FC4C-49A4-2229-DE47D5854395}"/>
              </a:ext>
            </a:extLst>
          </p:cNvPr>
          <p:cNvCxnSpPr>
            <a:cxnSpLocks/>
          </p:cNvCxnSpPr>
          <p:nvPr/>
        </p:nvCxnSpPr>
        <p:spPr>
          <a:xfrm>
            <a:off x="1873284" y="4886632"/>
            <a:ext cx="473826" cy="126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906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424573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11(1011)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11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811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742714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12(1100)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12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643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661193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13(1101)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13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377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472254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14(1110)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18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14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7EC0DA54-40CA-BDC5-A291-D1F217A0C519}"/>
              </a:ext>
            </a:extLst>
          </p:cNvPr>
          <p:cNvCxnSpPr>
            <a:cxnSpLocks/>
          </p:cNvCxnSpPr>
          <p:nvPr/>
        </p:nvCxnSpPr>
        <p:spPr>
          <a:xfrm>
            <a:off x="2649178" y="6339500"/>
            <a:ext cx="1435833" cy="257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8154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668654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15(1111)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18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15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9323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845644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18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478E342-938D-FA21-2A1E-F578424B76B5}"/>
              </a:ext>
            </a:extLst>
          </p:cNvPr>
          <p:cNvSpPr txBox="1"/>
          <p:nvPr/>
        </p:nvSpPr>
        <p:spPr>
          <a:xfrm>
            <a:off x="4902269" y="2159066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答えは</a:t>
            </a:r>
          </a:p>
          <a:p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if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dp[(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n)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が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INF =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endParaRPr lang="en" altLang="ja-JP" sz="18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else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dp[(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n)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F4166D6-4C5D-B742-DF6F-8E267D3EFACE}"/>
              </a:ext>
            </a:extLst>
          </p:cNvPr>
          <p:cNvSpPr txBox="1"/>
          <p:nvPr/>
        </p:nvSpPr>
        <p:spPr>
          <a:xfrm>
            <a:off x="5229477" y="3692164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dp[15][0] = 18  </a:t>
            </a:r>
            <a:endParaRPr kumimoji="1" lang="ja-JP" alt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9E626E-F5A4-6A6C-476C-44B6C47F3CEF}"/>
              </a:ext>
            </a:extLst>
          </p:cNvPr>
          <p:cNvSpPr txBox="1"/>
          <p:nvPr/>
        </p:nvSpPr>
        <p:spPr>
          <a:xfrm>
            <a:off x="2430683" y="1503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答え</a:t>
            </a:r>
          </a:p>
        </p:txBody>
      </p:sp>
    </p:spTree>
    <p:extLst>
      <p:ext uri="{BB962C8B-B14F-4D97-AF65-F5344CB8AC3E}">
        <p14:creationId xmlns:p14="http://schemas.microsoft.com/office/powerpoint/2010/main" val="31267936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721194-57AA-1C23-9323-C39FF59C3F82}"/>
              </a:ext>
            </a:extLst>
          </p:cNvPr>
          <p:cNvSpPr txBox="1"/>
          <p:nvPr/>
        </p:nvSpPr>
        <p:spPr>
          <a:xfrm>
            <a:off x="717755" y="521110"/>
            <a:ext cx="5759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Q. </a:t>
            </a:r>
            <a:r>
              <a:rPr kumimoji="1" lang="ja-JP" altLang="en-US" sz="2400"/>
              <a:t>なぜ</a:t>
            </a:r>
            <a:r>
              <a:rPr kumimoji="1" lang="en-US" altLang="ja-JP" sz="2400"/>
              <a:t> i </a:t>
            </a:r>
            <a:r>
              <a:rPr kumimoji="1" lang="ja-JP" altLang="en-US" sz="2400"/>
              <a:t>を昇順に見て</a:t>
            </a:r>
            <a:r>
              <a:rPr lang="ja-JP" altLang="en-US" sz="2400"/>
              <a:t>遷移を行えるのか</a:t>
            </a:r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B9A153-CE13-7E26-2BFB-666CF0309F17}"/>
              </a:ext>
            </a:extLst>
          </p:cNvPr>
          <p:cNvSpPr txBox="1"/>
          <p:nvPr/>
        </p:nvSpPr>
        <p:spPr>
          <a:xfrm>
            <a:off x="717755" y="1179870"/>
            <a:ext cx="8584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A. i</a:t>
            </a:r>
            <a:r>
              <a:rPr kumimoji="1" lang="ja-JP" altLang="en-US" sz="2400"/>
              <a:t>に対応する集合の真部分集合は</a:t>
            </a:r>
            <a:r>
              <a:rPr kumimoji="1" lang="en-US" altLang="ja-JP" sz="2400"/>
              <a:t> i </a:t>
            </a:r>
            <a:r>
              <a:rPr kumimoji="1" lang="ja-JP" altLang="en-US" sz="2400"/>
              <a:t>未満で全て現れるから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6D9820-2104-9CD2-7C07-33F84ABF74A6}"/>
              </a:ext>
            </a:extLst>
          </p:cNvPr>
          <p:cNvSpPr txBox="1"/>
          <p:nvPr/>
        </p:nvSpPr>
        <p:spPr>
          <a:xfrm>
            <a:off x="936523" y="4305616"/>
            <a:ext cx="9369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例えば</a:t>
            </a:r>
            <a:r>
              <a:rPr kumimoji="1" lang="en-US" altLang="ja-JP" sz="2000"/>
              <a:t> 3 = </a:t>
            </a:r>
            <a:r>
              <a:rPr lang="en-US" altLang="ja-JP" sz="2000"/>
              <a:t> </a:t>
            </a:r>
            <a:r>
              <a:rPr kumimoji="1" lang="en-US" altLang="ja-JP" sz="2000"/>
              <a:t>{</a:t>
            </a:r>
            <a:r>
              <a:rPr lang="ja-JP" altLang="en-US" sz="2000"/>
              <a:t>頂点</a:t>
            </a:r>
            <a:r>
              <a:rPr lang="en-US" altLang="ja-JP" sz="2000"/>
              <a:t>1,</a:t>
            </a:r>
            <a:r>
              <a:rPr lang="ja-JP" altLang="en-US" sz="2000"/>
              <a:t>頂点</a:t>
            </a:r>
            <a:r>
              <a:rPr lang="en-US" altLang="ja-JP" sz="2000"/>
              <a:t>0</a:t>
            </a:r>
            <a:r>
              <a:rPr kumimoji="1" lang="en-US" altLang="ja-JP" sz="2000"/>
              <a:t>}</a:t>
            </a:r>
            <a:r>
              <a:rPr lang="en-US" altLang="ja-JP" sz="2000"/>
              <a:t> </a:t>
            </a:r>
            <a:r>
              <a:rPr kumimoji="1" lang="ja-JP" altLang="en-US" sz="2000"/>
              <a:t>の真部分集合</a:t>
            </a:r>
            <a:r>
              <a:rPr kumimoji="1" lang="en-US" altLang="ja-JP" sz="2000"/>
              <a:t>{},{</a:t>
            </a:r>
            <a:r>
              <a:rPr lang="ja-JP" altLang="en-US" sz="2000"/>
              <a:t>頂点</a:t>
            </a:r>
            <a:r>
              <a:rPr lang="en-US" altLang="ja-JP" sz="2000"/>
              <a:t>0</a:t>
            </a:r>
            <a:r>
              <a:rPr kumimoji="1" lang="en-US" altLang="ja-JP" sz="2000"/>
              <a:t>},{</a:t>
            </a:r>
            <a:r>
              <a:rPr kumimoji="1" lang="ja-JP" altLang="en-US" sz="2000"/>
              <a:t>頂点</a:t>
            </a:r>
            <a:r>
              <a:rPr kumimoji="1" lang="en-US" altLang="ja-JP" sz="2000"/>
              <a:t>1}</a:t>
            </a:r>
            <a:r>
              <a:rPr kumimoji="1" lang="ja-JP" altLang="en-US" sz="2000"/>
              <a:t>はすでに現れている。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D83BA612-6181-206A-8B80-15BAA267C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034615"/>
              </p:ext>
            </p:extLst>
          </p:nvPr>
        </p:nvGraphicFramePr>
        <p:xfrm>
          <a:off x="3001297" y="1939903"/>
          <a:ext cx="456042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015965406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154930489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4061657445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94081453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1788355121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830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388333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4611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2275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493630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16D220A-97FA-2D16-CA0F-BE572B3D7C81}"/>
              </a:ext>
            </a:extLst>
          </p:cNvPr>
          <p:cNvSpPr txBox="1"/>
          <p:nvPr/>
        </p:nvSpPr>
        <p:spPr>
          <a:xfrm>
            <a:off x="936523" y="5042584"/>
            <a:ext cx="789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i </a:t>
            </a:r>
            <a:r>
              <a:rPr kumimoji="1" lang="ja-JP" altLang="en-US" sz="2000"/>
              <a:t>の部分集合からしか</a:t>
            </a:r>
            <a:r>
              <a:rPr kumimoji="1" lang="en-US" altLang="ja-JP" sz="2000"/>
              <a:t> i </a:t>
            </a:r>
            <a:r>
              <a:rPr kumimoji="1" lang="ja-JP" altLang="en-US" sz="2000"/>
              <a:t>に遷移しないので</a:t>
            </a:r>
            <a:r>
              <a:rPr kumimoji="1" lang="en-US" altLang="ja-JP" sz="2000"/>
              <a:t>i</a:t>
            </a:r>
            <a:r>
              <a:rPr kumimoji="1" lang="ja-JP" altLang="en-US" sz="2000"/>
              <a:t>を昇順に見るだけで</a:t>
            </a:r>
            <a:r>
              <a:rPr kumimoji="1" lang="en-US" altLang="ja-JP" sz="2000"/>
              <a:t>OK</a:t>
            </a:r>
            <a:r>
              <a:rPr kumimoji="1" lang="ja-JP" altLang="en-US" sz="200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27202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020AEC0D-452F-1A95-FA9A-891BE6780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271438"/>
              </p:ext>
            </p:extLst>
          </p:nvPr>
        </p:nvGraphicFramePr>
        <p:xfrm>
          <a:off x="1383682" y="3343194"/>
          <a:ext cx="8128000" cy="3367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299694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367091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3612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015461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5711867"/>
                    </a:ext>
                  </a:extLst>
                </a:gridCol>
              </a:tblGrid>
              <a:tr h="4009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合計金額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0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20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42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50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81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60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66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90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92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8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73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448378"/>
                  </a:ext>
                </a:extLst>
              </a:tr>
            </a:tbl>
          </a:graphicData>
        </a:graphic>
      </p:graphicFrame>
      <p:sp>
        <p:nvSpPr>
          <p:cNvPr id="5" name="角丸四角形 4">
            <a:extLst>
              <a:ext uri="{FF2B5EF4-FFF2-40B4-BE49-F238E27FC236}">
                <a16:creationId xmlns:a16="http://schemas.microsoft.com/office/drawing/2014/main" id="{5320AAF5-A9B3-07AF-803F-DC8D8C1F2780}"/>
              </a:ext>
            </a:extLst>
          </p:cNvPr>
          <p:cNvSpPr/>
          <p:nvPr/>
        </p:nvSpPr>
        <p:spPr>
          <a:xfrm>
            <a:off x="2867141" y="1483791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32FAFE61-FDF3-E4B5-7D5F-72C3DB88FCDF}"/>
              </a:ext>
            </a:extLst>
          </p:cNvPr>
          <p:cNvSpPr/>
          <p:nvPr/>
        </p:nvSpPr>
        <p:spPr>
          <a:xfrm>
            <a:off x="6244045" y="1484874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07F5CFA9-EF0C-1FC6-7536-B337B11FF0CF}"/>
              </a:ext>
            </a:extLst>
          </p:cNvPr>
          <p:cNvSpPr/>
          <p:nvPr/>
        </p:nvSpPr>
        <p:spPr>
          <a:xfrm>
            <a:off x="4555593" y="1484875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7CA003-7DFB-949B-D23C-34CCAD0A59AE}"/>
              </a:ext>
            </a:extLst>
          </p:cNvPr>
          <p:cNvSpPr txBox="1"/>
          <p:nvPr/>
        </p:nvSpPr>
        <p:spPr>
          <a:xfrm>
            <a:off x="3179967" y="246422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9</a:t>
            </a:r>
            <a:r>
              <a:rPr kumimoji="1" lang="en-US" altLang="ja-JP"/>
              <a:t>0</a:t>
            </a:r>
            <a:r>
              <a:rPr kumimoji="1" lang="ja-JP" altLang="en-US"/>
              <a:t>円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E13D9E-DC6F-146C-8BD1-E6C1897B9C2E}"/>
              </a:ext>
            </a:extLst>
          </p:cNvPr>
          <p:cNvSpPr txBox="1"/>
          <p:nvPr/>
        </p:nvSpPr>
        <p:spPr>
          <a:xfrm>
            <a:off x="4900850" y="250196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50</a:t>
            </a:r>
            <a:r>
              <a:rPr kumimoji="1" lang="ja-JP" altLang="en-US"/>
              <a:t>円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808CC6D-7A4A-5481-A54F-ED2BF08A1860}"/>
              </a:ext>
            </a:extLst>
          </p:cNvPr>
          <p:cNvSpPr txBox="1"/>
          <p:nvPr/>
        </p:nvSpPr>
        <p:spPr>
          <a:xfrm>
            <a:off x="6621733" y="250567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1</a:t>
            </a:r>
            <a:r>
              <a:rPr kumimoji="1" lang="en-US" altLang="ja-JP"/>
              <a:t>0</a:t>
            </a:r>
            <a:r>
              <a:rPr kumimoji="1" lang="ja-JP" altLang="en-US"/>
              <a:t>円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0C29912-E8A1-B2B9-FF12-A04191BB4548}"/>
              </a:ext>
            </a:extLst>
          </p:cNvPr>
          <p:cNvSpPr txBox="1"/>
          <p:nvPr/>
        </p:nvSpPr>
        <p:spPr>
          <a:xfrm>
            <a:off x="624467" y="41476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選び方を列挙する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AA5A152-E904-F10A-AE51-69FCD7FA97D1}"/>
              </a:ext>
            </a:extLst>
          </p:cNvPr>
          <p:cNvSpPr txBox="1"/>
          <p:nvPr/>
        </p:nvSpPr>
        <p:spPr>
          <a:xfrm>
            <a:off x="2153090" y="1019191"/>
            <a:ext cx="7281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/>
              <a:t>・</a:t>
            </a:r>
            <a:r>
              <a:rPr kumimoji="1" lang="en-US" altLang="ja-JP" sz="1800"/>
              <a:t>3</a:t>
            </a:r>
            <a:r>
              <a:rPr kumimoji="1" lang="ja-JP" altLang="en-US" sz="1800"/>
              <a:t>つの商品</a:t>
            </a:r>
            <a:r>
              <a:rPr kumimoji="1" lang="en-US" altLang="ja-JP" sz="1800"/>
              <a:t>A,B,C</a:t>
            </a:r>
            <a:r>
              <a:rPr lang="ja-JP" altLang="en-US" sz="1800"/>
              <a:t>の中からいくつか選んで金額を</a:t>
            </a:r>
            <a:r>
              <a:rPr lang="en-US" altLang="ja-JP" sz="1800"/>
              <a:t>100</a:t>
            </a:r>
            <a:r>
              <a:rPr lang="ja-JP" altLang="en-US" sz="1800"/>
              <a:t>円にできるか？</a:t>
            </a:r>
            <a:endParaRPr kumimoji="1" lang="ja-JP" altLang="en-US" sz="18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E624C26-5E26-4460-4655-94182D2CF7E8}"/>
              </a:ext>
            </a:extLst>
          </p:cNvPr>
          <p:cNvSpPr txBox="1"/>
          <p:nvPr/>
        </p:nvSpPr>
        <p:spPr>
          <a:xfrm>
            <a:off x="9434250" y="55756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←できた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B090B95-1060-6878-FB30-F0590B49D468}"/>
              </a:ext>
            </a:extLst>
          </p:cNvPr>
          <p:cNvSpPr txBox="1"/>
          <p:nvPr/>
        </p:nvSpPr>
        <p:spPr>
          <a:xfrm>
            <a:off x="1611275" y="2970158"/>
            <a:ext cx="414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選んだを</a:t>
            </a:r>
            <a:r>
              <a:rPr kumimoji="1" lang="en-US" altLang="ja-JP"/>
              <a:t>1,</a:t>
            </a:r>
            <a:r>
              <a:rPr kumimoji="1" lang="ja-JP" altLang="en-US"/>
              <a:t>選ばなかったを</a:t>
            </a:r>
            <a:r>
              <a:rPr kumimoji="1" lang="en-US" altLang="ja-JP"/>
              <a:t>0</a:t>
            </a:r>
            <a:r>
              <a:rPr kumimoji="1" lang="ja-JP" altLang="en-US"/>
              <a:t>とすると</a:t>
            </a:r>
            <a:r>
              <a:rPr kumimoji="1" lang="en-US" altLang="ja-JP"/>
              <a:t>...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5438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EAABA23-D45C-FAC5-FD4B-852538B5D4C5}"/>
              </a:ext>
            </a:extLst>
          </p:cNvPr>
          <p:cNvSpPr txBox="1"/>
          <p:nvPr/>
        </p:nvSpPr>
        <p:spPr>
          <a:xfrm>
            <a:off x="2536722" y="2333685"/>
            <a:ext cx="9655278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dp[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n][n] 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全ての要素を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INF</a:t>
            </a:r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で初期化</a:t>
            </a:r>
          </a:p>
          <a:p>
            <a:r>
              <a:rPr lang="en-US" altLang="ja-JP" sz="18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</a:t>
            </a:r>
            <a:r>
              <a:rPr lang="ja-JP" altLang="en-US" sz="1800">
                <a:solidFill>
                  <a:srgbClr val="6A9955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どこにも訪れてなくて</a:t>
            </a:r>
            <a:r>
              <a:rPr lang="en-US" altLang="ja-JP" sz="1800">
                <a:solidFill>
                  <a:srgbClr val="6A9955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ja-JP" altLang="en-US" sz="1800">
                <a:solidFill>
                  <a:srgbClr val="6A9955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にいる状態で初期化</a:t>
            </a:r>
            <a:endParaRPr lang="ja-JP" altLang="en-US" sz="18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dp[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 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</a:p>
          <a:p>
            <a:endParaRPr lang="en" altLang="ja-JP" sz="18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for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= [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.1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n):</a:t>
            </a:r>
          </a:p>
          <a:p>
            <a:r>
              <a:rPr lang="ja-JP" altLang="en-US" sz="1800">
                <a:solidFill>
                  <a:srgbClr val="CCCCCC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　</a:t>
            </a:r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for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j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= [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..n):</a:t>
            </a:r>
          </a:p>
          <a:p>
            <a:r>
              <a:rPr lang="ja-JP" altLang="en-US" sz="1800">
                <a:solidFill>
                  <a:srgbClr val="C586C0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　　</a:t>
            </a:r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if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dp[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j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が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INF</a:t>
            </a:r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のまま</a:t>
            </a:r>
            <a:r>
              <a:rPr lang="en-US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到達しなかった</a:t>
            </a:r>
            <a:r>
              <a:rPr lang="en-US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):</a:t>
            </a:r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continue</a:t>
            </a:r>
          </a:p>
          <a:p>
            <a:endParaRPr lang="en" altLang="ja-JP" sz="18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ja-JP" altLang="en-US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　　</a:t>
            </a:r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for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cost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g[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j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]:</a:t>
            </a:r>
          </a:p>
          <a:p>
            <a:r>
              <a:rPr lang="ja-JP" altLang="en-US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　　　</a:t>
            </a:r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if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</a:t>
            </a:r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の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ビット目が</a:t>
            </a:r>
            <a:r>
              <a:rPr lang="en-US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 :</a:t>
            </a:r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continue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8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</a:t>
            </a:r>
            <a:r>
              <a:rPr lang="ja-JP" altLang="en-US" sz="18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すでに通った</a:t>
            </a:r>
            <a:endParaRPr lang="ja-JP" altLang="en-US" sz="18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ja-JP" altLang="en-US" sz="18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　　　</a:t>
            </a:r>
            <a:r>
              <a:rPr lang="en-US" altLang="ja-JP" sz="18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</a:t>
            </a:r>
            <a:r>
              <a:rPr lang="ja-JP" altLang="en-US" sz="18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遷移</a:t>
            </a:r>
            <a:endParaRPr lang="ja-JP" altLang="en-US" sz="18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　　　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dp[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)][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 = </a:t>
            </a:r>
            <a:r>
              <a:rPr lang="en" altLang="ja-JP" sz="18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min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(dp[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)][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],dp[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j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 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cost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])</a:t>
            </a:r>
          </a:p>
          <a:p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</a:p>
          <a:p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答えは</a:t>
            </a:r>
          </a:p>
          <a:p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if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dp[(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n)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が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INF =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endParaRPr lang="en" altLang="ja-JP" sz="18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else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dp[(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n)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403763-6941-25AA-A435-5058B4B9CB5D}"/>
              </a:ext>
            </a:extLst>
          </p:cNvPr>
          <p:cNvSpPr txBox="1"/>
          <p:nvPr/>
        </p:nvSpPr>
        <p:spPr>
          <a:xfrm>
            <a:off x="246781" y="32446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計算量について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F494A3B-1B01-B851-06B0-EFA0F94B3F85}"/>
              </a:ext>
            </a:extLst>
          </p:cNvPr>
          <p:cNvSpPr txBox="1"/>
          <p:nvPr/>
        </p:nvSpPr>
        <p:spPr>
          <a:xfrm>
            <a:off x="619431" y="1098241"/>
            <a:ext cx="128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O(n</a:t>
            </a:r>
            <a:r>
              <a:rPr kumimoji="1" lang="en-US" altLang="ja-JP" sz="2400" baseline="30000"/>
              <a:t>2 </a:t>
            </a:r>
            <a:r>
              <a:rPr kumimoji="1" lang="en-US" altLang="ja-JP" sz="2400"/>
              <a:t>2</a:t>
            </a:r>
            <a:r>
              <a:rPr kumimoji="1" lang="en-US" altLang="ja-JP" sz="2400" baseline="30000"/>
              <a:t>n</a:t>
            </a:r>
            <a:r>
              <a:rPr kumimoji="1" lang="en-US" altLang="ja-JP" sz="2400"/>
              <a:t>)</a:t>
            </a:r>
            <a:endParaRPr kumimoji="1" lang="ja-JP" altLang="en-US" sz="2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1D0B151-A055-D3B8-925D-CECDC18121E8}"/>
              </a:ext>
            </a:extLst>
          </p:cNvPr>
          <p:cNvSpPr txBox="1"/>
          <p:nvPr/>
        </p:nvSpPr>
        <p:spPr>
          <a:xfrm>
            <a:off x="1718880" y="11444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程度</a:t>
            </a:r>
          </a:p>
        </p:txBody>
      </p:sp>
    </p:spTree>
    <p:extLst>
      <p:ext uri="{BB962C8B-B14F-4D97-AF65-F5344CB8AC3E}">
        <p14:creationId xmlns:p14="http://schemas.microsoft.com/office/powerpoint/2010/main" val="1784267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A0F5E1-965A-5658-F2C4-DA90652A6F46}"/>
              </a:ext>
            </a:extLst>
          </p:cNvPr>
          <p:cNvSpPr txBox="1"/>
          <p:nvPr/>
        </p:nvSpPr>
        <p:spPr>
          <a:xfrm>
            <a:off x="838200" y="45020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練習問題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CF9447-0D12-47AB-EAC3-50D0FCF619FA}"/>
              </a:ext>
            </a:extLst>
          </p:cNvPr>
          <p:cNvSpPr txBox="1"/>
          <p:nvPr/>
        </p:nvSpPr>
        <p:spPr>
          <a:xfrm>
            <a:off x="1693570" y="1307691"/>
            <a:ext cx="6346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hlinkClick r:id="rId2"/>
              </a:rPr>
              <a:t>・</a:t>
            </a:r>
            <a:r>
              <a:rPr kumimoji="1" lang="en-US" altLang="ja-JP" sz="2000">
                <a:hlinkClick r:id="rId2"/>
              </a:rPr>
              <a:t>ABC180E-Traveling Salesman among Aerial Cities</a:t>
            </a:r>
            <a:endParaRPr kumimoji="1" lang="ja-JP" altLang="en-US" sz="20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586071-F459-832C-0F0C-01B24B3555E2}"/>
              </a:ext>
            </a:extLst>
          </p:cNvPr>
          <p:cNvSpPr txBox="1"/>
          <p:nvPr/>
        </p:nvSpPr>
        <p:spPr>
          <a:xfrm>
            <a:off x="2054942" y="2103623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同じような問題です。確認にやってみましょう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EA006E4-344F-7EFB-CD2C-9CE0813A7B87}"/>
              </a:ext>
            </a:extLst>
          </p:cNvPr>
          <p:cNvSpPr txBox="1"/>
          <p:nvPr/>
        </p:nvSpPr>
        <p:spPr>
          <a:xfrm>
            <a:off x="1693570" y="3170903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hlinkClick r:id="rId3"/>
              </a:rPr>
              <a:t>・</a:t>
            </a:r>
            <a:r>
              <a:rPr lang="en-US" altLang="ja-JP" sz="2000">
                <a:hlinkClick r:id="rId3"/>
              </a:rPr>
              <a:t>A23-All Free</a:t>
            </a:r>
            <a:endParaRPr lang="en-US" altLang="ja-JP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15015E-B72A-9EEE-10CD-04B95FDF32C3}"/>
              </a:ext>
            </a:extLst>
          </p:cNvPr>
          <p:cNvSpPr txBox="1"/>
          <p:nvPr/>
        </p:nvSpPr>
        <p:spPr>
          <a:xfrm>
            <a:off x="2253972" y="3751391"/>
            <a:ext cx="401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ちょっと違ったタイプの</a:t>
            </a:r>
            <a:r>
              <a:rPr lang="en-US" altLang="ja-JP"/>
              <a:t>bitDP</a:t>
            </a:r>
            <a:r>
              <a:rPr lang="ja-JP" altLang="en-US"/>
              <a:t>です。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40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テキスト, 手紙&#10;&#10;自動的に生成された説明">
            <a:extLst>
              <a:ext uri="{FF2B5EF4-FFF2-40B4-BE49-F238E27FC236}">
                <a16:creationId xmlns:a16="http://schemas.microsoft.com/office/drawing/2014/main" id="{62446CA5-E971-06A6-3CF4-46D050359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48" y="273099"/>
            <a:ext cx="11050860" cy="63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CD8B05E0-F9CF-7ECA-DC84-63965A57B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15" y="317154"/>
            <a:ext cx="10584370" cy="6223691"/>
          </a:xfrm>
          <a:prstGeom prst="rect">
            <a:avLst/>
          </a:prstGeom>
        </p:spPr>
      </p:pic>
      <p:sp>
        <p:nvSpPr>
          <p:cNvPr id="8" name="角丸四角形 7">
            <a:extLst>
              <a:ext uri="{FF2B5EF4-FFF2-40B4-BE49-F238E27FC236}">
                <a16:creationId xmlns:a16="http://schemas.microsoft.com/office/drawing/2014/main" id="{A332A9CD-6734-EA4A-38BF-4748F553D050}"/>
              </a:ext>
            </a:extLst>
          </p:cNvPr>
          <p:cNvSpPr/>
          <p:nvPr/>
        </p:nvSpPr>
        <p:spPr>
          <a:xfrm>
            <a:off x="10096958" y="4796259"/>
            <a:ext cx="1938969" cy="155337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  1110</a:t>
            </a: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&amp;1011</a:t>
            </a: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  1010  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51C8FFE-003C-22F7-0F32-791640E84E48}"/>
              </a:ext>
            </a:extLst>
          </p:cNvPr>
          <p:cNvCxnSpPr/>
          <p:nvPr/>
        </p:nvCxnSpPr>
        <p:spPr>
          <a:xfrm>
            <a:off x="10344839" y="4605051"/>
            <a:ext cx="14432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8F7CBEF2-F899-0A88-02DA-65FF5C1BFB53}"/>
              </a:ext>
            </a:extLst>
          </p:cNvPr>
          <p:cNvSpPr/>
          <p:nvPr/>
        </p:nvSpPr>
        <p:spPr>
          <a:xfrm>
            <a:off x="3780412" y="5423051"/>
            <a:ext cx="2873775" cy="141566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 n        =  1110|</a:t>
            </a: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           </a:t>
            </a:r>
            <a:r>
              <a:rPr kumimoji="1" lang="en-US" altLang="ja-JP">
                <a:solidFill>
                  <a:schemeClr val="tx1"/>
                </a:solidFill>
              </a:rPr>
              <a:t>=11100|</a:t>
            </a: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               </a:t>
            </a:r>
            <a:r>
              <a:rPr kumimoji="1" lang="en-US" altLang="ja-JP">
                <a:solidFill>
                  <a:schemeClr val="tx1"/>
                </a:solidFill>
              </a:rPr>
              <a:t>=      11|10</a:t>
            </a:r>
          </a:p>
          <a:p>
            <a:pPr algn="ctr"/>
            <a:endParaRPr kumimoji="1" lang="en-US" altLang="ja-JP">
              <a:solidFill>
                <a:schemeClr val="tx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B1D0750-F8BC-9FAE-C65D-14EAD98243F9}"/>
              </a:ext>
            </a:extLst>
          </p:cNvPr>
          <p:cNvSpPr txBox="1"/>
          <p:nvPr/>
        </p:nvSpPr>
        <p:spPr>
          <a:xfrm>
            <a:off x="4412324" y="609515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n&gt;&gt;2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36CDA5D-A615-298B-5E87-CFB414096FFB}"/>
              </a:ext>
            </a:extLst>
          </p:cNvPr>
          <p:cNvSpPr txBox="1"/>
          <p:nvPr/>
        </p:nvSpPr>
        <p:spPr>
          <a:xfrm>
            <a:off x="4412323" y="579728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n&lt;&lt;1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23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891D18D7-B88B-B9AB-94E5-63CD08BE2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553"/>
            <a:ext cx="12192000" cy="663289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59BD080-5911-A363-6084-BF288C5FB553}"/>
              </a:ext>
            </a:extLst>
          </p:cNvPr>
          <p:cNvSpPr txBox="1"/>
          <p:nvPr/>
        </p:nvSpPr>
        <p:spPr>
          <a:xfrm>
            <a:off x="713344" y="1500915"/>
            <a:ext cx="16332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000"/>
              <a:t>右から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EE1ABAFE-4FB6-C662-4C83-7EA1ED59ED29}"/>
              </a:ext>
            </a:extLst>
          </p:cNvPr>
          <p:cNvSpPr/>
          <p:nvPr/>
        </p:nvSpPr>
        <p:spPr>
          <a:xfrm>
            <a:off x="4199052" y="1700970"/>
            <a:ext cx="2873775" cy="131549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 n        =  1110|</a:t>
            </a: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  n&gt;&gt;1  </a:t>
            </a:r>
            <a:r>
              <a:rPr kumimoji="1" lang="en-US" altLang="ja-JP">
                <a:solidFill>
                  <a:schemeClr val="tx1"/>
                </a:solidFill>
              </a:rPr>
              <a:t>=    111|0</a:t>
            </a:r>
            <a:r>
              <a:rPr lang="en-US" altLang="ja-JP">
                <a:solidFill>
                  <a:schemeClr val="tx1"/>
                </a:solidFill>
              </a:rPr>
              <a:t>               </a:t>
            </a:r>
            <a:endParaRPr kumimoji="1" lang="en-US" altLang="ja-JP">
              <a:solidFill>
                <a:schemeClr val="tx1"/>
              </a:solidFill>
            </a:endParaRPr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0F898397-F5D5-9C29-A228-BF17DFEE49B9}"/>
              </a:ext>
            </a:extLst>
          </p:cNvPr>
          <p:cNvSpPr/>
          <p:nvPr/>
        </p:nvSpPr>
        <p:spPr>
          <a:xfrm>
            <a:off x="4199052" y="5276962"/>
            <a:ext cx="2873775" cy="137722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    111</a:t>
            </a: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&amp;  001       </a:t>
            </a:r>
          </a:p>
          <a:p>
            <a:pPr algn="ctr"/>
            <a:r>
              <a:rPr kumimoji="1" lang="en-US" altLang="ja-JP">
                <a:solidFill>
                  <a:schemeClr val="tx1"/>
                </a:solidFill>
              </a:rPr>
              <a:t>     001</a:t>
            </a:r>
            <a:r>
              <a:rPr lang="en-US" altLang="ja-JP">
                <a:solidFill>
                  <a:schemeClr val="tx1"/>
                </a:solidFill>
              </a:rPr>
              <a:t>        </a:t>
            </a:r>
            <a:endParaRPr kumimoji="1" lang="en-US" altLang="ja-JP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466F31-3EB7-0377-F1F7-283C14EFAF4C}"/>
              </a:ext>
            </a:extLst>
          </p:cNvPr>
          <p:cNvCxnSpPr>
            <a:cxnSpLocks/>
          </p:cNvCxnSpPr>
          <p:nvPr/>
        </p:nvCxnSpPr>
        <p:spPr>
          <a:xfrm>
            <a:off x="5140091" y="6076854"/>
            <a:ext cx="9559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42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コンテンツ プレースホルダー 6" descr="テキスト&#10;&#10;自動的に生成された説明">
            <a:extLst>
              <a:ext uri="{FF2B5EF4-FFF2-40B4-BE49-F238E27FC236}">
                <a16:creationId xmlns:a16="http://schemas.microsoft.com/office/drawing/2014/main" id="{BAB790E9-D155-5494-FBC2-27C4770DA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04" y="140043"/>
            <a:ext cx="11795598" cy="6547196"/>
          </a:xfrm>
        </p:spPr>
      </p:pic>
    </p:spTree>
    <p:extLst>
      <p:ext uri="{BB962C8B-B14F-4D97-AF65-F5344CB8AC3E}">
        <p14:creationId xmlns:p14="http://schemas.microsoft.com/office/powerpoint/2010/main" val="80209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, 手紙&#10;&#10;自動的に生成された説明">
            <a:extLst>
              <a:ext uri="{FF2B5EF4-FFF2-40B4-BE49-F238E27FC236}">
                <a16:creationId xmlns:a16="http://schemas.microsoft.com/office/drawing/2014/main" id="{AB18123A-B4A7-AEA8-3AB1-9B27CBAA3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35" y="774741"/>
            <a:ext cx="11876329" cy="6083259"/>
          </a:xfrm>
          <a:prstGeom prst="rect">
            <a:avLst/>
          </a:prstGeom>
        </p:spPr>
      </p:pic>
      <p:pic>
        <p:nvPicPr>
          <p:cNvPr id="7" name="図 6" descr="テキスト, 手紙&#10;&#10;自動的に生成された説明">
            <a:extLst>
              <a:ext uri="{FF2B5EF4-FFF2-40B4-BE49-F238E27FC236}">
                <a16:creationId xmlns:a16="http://schemas.microsoft.com/office/drawing/2014/main" id="{E8A35482-B6C6-2EFD-7F8E-E3D3523BC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068" y="209320"/>
            <a:ext cx="6145115" cy="236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67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5332</Words>
  <Application>Microsoft Macintosh PowerPoint</Application>
  <PresentationFormat>ワイド画面</PresentationFormat>
  <Paragraphs>2092</Paragraphs>
  <Slides>41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7" baseType="lpstr">
      <vt:lpstr>游ゴシック</vt:lpstr>
      <vt:lpstr>游ゴシック Light</vt:lpstr>
      <vt:lpstr>Arial</vt:lpstr>
      <vt:lpstr>Cambria Math</vt:lpstr>
      <vt:lpstr>Menlo</vt:lpstr>
      <vt:lpstr>Office テーマ</vt:lpstr>
      <vt:lpstr>bit全探索 bitDP</vt:lpstr>
      <vt:lpstr>PowerPoint プレゼンテーション</vt:lpstr>
      <vt:lpstr>具体例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bit全探索おまけ</vt:lpstr>
      <vt:lpstr>PowerPoint プレゼンテーション</vt:lpstr>
      <vt:lpstr>bit DP</vt:lpstr>
      <vt:lpstr>bitDPとは</vt:lpstr>
      <vt:lpstr>よくbitDPを使う問題</vt:lpstr>
      <vt:lpstr>巡回セールスマン問題を考える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bit全探索 bitDP</dc:title>
  <dc:creator>井桁　広翔</dc:creator>
  <cp:lastModifiedBy>井桁　広翔</cp:lastModifiedBy>
  <cp:revision>83</cp:revision>
  <dcterms:created xsi:type="dcterms:W3CDTF">2024-03-26T23:56:30Z</dcterms:created>
  <dcterms:modified xsi:type="dcterms:W3CDTF">2024-03-30T17:13:39Z</dcterms:modified>
</cp:coreProperties>
</file>