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6" r:id="rId18"/>
    <p:sldId id="272" r:id="rId19"/>
    <p:sldId id="273" r:id="rId20"/>
    <p:sldId id="274" r:id="rId21"/>
    <p:sldId id="277" r:id="rId2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68"/>
    <p:restoredTop sz="94052"/>
  </p:normalViewPr>
  <p:slideViewPr>
    <p:cSldViewPr snapToGrid="0">
      <p:cViewPr varScale="1">
        <p:scale>
          <a:sx n="133" d="100"/>
          <a:sy n="133" d="100"/>
        </p:scale>
        <p:origin x="4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92F1E2-C9CA-D79C-51C6-9049F8BE7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7ADAE68-9833-CB2C-ADB9-9707A3BE20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AD3DAB-968A-60B5-4D70-63AC961D8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CFDAC-2D64-EC4D-ADDD-25D7DA8265F0}" type="datetimeFigureOut">
              <a:t>2024/3/30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40FF9B-53C5-9984-D487-96DD9DA78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0AC96D-7BEE-752F-65F3-C7F0160C0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4C30-30AB-2F40-8E56-0F6DF73CD74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2156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700D0D-98CE-F0E4-EE98-4EF4DDA52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D5A5A45-D91D-9409-74B0-727803E05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3D26F1-EB26-0739-6A3C-4BC0052F1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CFDAC-2D64-EC4D-ADDD-25D7DA8265F0}" type="datetimeFigureOut">
              <a:t>2024/3/30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786EE7-3047-0A9E-CE92-69266796E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0F21D2-8FF4-E3BF-6EF5-A65BFB195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4C30-30AB-2F40-8E56-0F6DF73CD74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161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88C1476-77DB-080D-D843-35FA7B7BDF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D27452E-5A92-A5C1-A425-494694706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A8B1D5-F364-2358-3492-7CC360249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CFDAC-2D64-EC4D-ADDD-25D7DA8265F0}" type="datetimeFigureOut">
              <a:t>2024/3/30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B95C9C9-69AB-C026-F4FF-BA2130C38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6F26A7-1A1B-E266-1D37-C6E0B8A45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4C30-30AB-2F40-8E56-0F6DF73CD74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7832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5BA1F0-BCCA-6145-544C-71E02347D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1EBA0A-8B4A-E6B7-704B-42E743BA5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874CCC-AA49-9DE4-B5E6-A59CB6296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CFDAC-2D64-EC4D-ADDD-25D7DA8265F0}" type="datetimeFigureOut">
              <a:t>2024/3/30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311460-4AB3-617C-72E2-AD63DAB38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B39459-A78A-1C74-ECF9-AFB84BA9F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4C30-30AB-2F40-8E56-0F6DF73CD74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5368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ECA2A3-86F8-0A4F-1DDE-6AA0F9A0B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D85ED38-5D6B-6D30-45C9-7A14CEFC7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E52D89-2026-1159-CED0-D17B734CA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CFDAC-2D64-EC4D-ADDD-25D7DA8265F0}" type="datetimeFigureOut">
              <a:t>2024/3/30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FDE0ED-EB1C-BC2B-A9EC-E421B7CCB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008594-E90C-EC3B-FB3C-0C724A036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4C30-30AB-2F40-8E56-0F6DF73CD74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3658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A89246-F625-3143-B344-891F6290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77405E-A5B4-359F-FFB1-450226AAC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CE89402-F48B-D038-D386-70A689F3E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1E30182-D64C-827B-FE44-43B3CCDD0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CFDAC-2D64-EC4D-ADDD-25D7DA8265F0}" type="datetimeFigureOut">
              <a:t>2024/3/30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605FBD4-EEF4-0E79-56C7-3AF482525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224DE71-A818-A493-8995-CA71E5D52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4C30-30AB-2F40-8E56-0F6DF73CD74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9963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8929C1-419C-709E-0ABE-7174E4C43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4B69F49-13FF-4536-9066-BFEFCBB6E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8D421CB-74D0-8A44-EEC4-B4729B628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91A6F14-0077-57E1-62D3-A40A0A5536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A35D0CA-63CE-1744-D9D9-C30298B8D2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6C953C5-4349-809D-B031-C20432DD5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CFDAC-2D64-EC4D-ADDD-25D7DA8265F0}" type="datetimeFigureOut">
              <a:t>2024/3/30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4B9FE1E-1E0E-8750-81A9-53E7CD946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F454558-F3D7-649B-45CF-581F5B0C6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4C30-30AB-2F40-8E56-0F6DF73CD74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6404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787900-E1A3-349F-9411-0FBF51109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7FD1852-5EA6-8BCD-F134-C0E20B3B4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CFDAC-2D64-EC4D-ADDD-25D7DA8265F0}" type="datetimeFigureOut">
              <a:t>2024/3/30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5B82475-8542-CA36-D31A-C454767F7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0DCB2B8-27B6-8383-F773-2791B4DB5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4C30-30AB-2F40-8E56-0F6DF73CD74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4768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488C01F-9AA2-E288-91D1-55EEA809F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CFDAC-2D64-EC4D-ADDD-25D7DA8265F0}" type="datetimeFigureOut">
              <a:t>2024/3/30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0D14E21-0DD5-1564-9F40-545F3A162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304B744-C18F-3E0D-9481-AC4D25C47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4C30-30AB-2F40-8E56-0F6DF73CD74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9060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BD90AD-B3E1-A875-929D-BD43AE58C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D05ECB-61F2-6DCB-C65A-7A20935A3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F97C878-E474-C903-6BB1-17AC565B3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2C1552A-1A02-822E-944D-3270FF46D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CFDAC-2D64-EC4D-ADDD-25D7DA8265F0}" type="datetimeFigureOut">
              <a:t>2024/3/30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C03EA44-FFC9-C88E-9843-A8D18CFC2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98EEE2B-FAF5-AC26-34D2-B4A66858F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4C30-30AB-2F40-8E56-0F6DF73CD74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3698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F0FD9F-6632-D12B-ED10-0145A1CCF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C78D5F1-9CB0-8CAC-7383-600554F356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0E90E32-4923-79AC-DCCD-5AC5CC1B9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F674F40-6056-4E1F-F40B-BBB1CFA5A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CFDAC-2D64-EC4D-ADDD-25D7DA8265F0}" type="datetimeFigureOut">
              <a:t>2024/3/30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2B92EA6-F8F1-567D-FEDA-168FE940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7659B6C-4A08-5A7A-9286-F5AD12EDB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4C30-30AB-2F40-8E56-0F6DF73CD74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9443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CEAEAA5-02B0-8764-9172-D42C01A46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82C4AB-1CE8-1044-FF51-DDA371AC2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D281B8-B6DB-212D-CFC8-894C02ED73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7CFDAC-2D64-EC4D-ADDD-25D7DA8265F0}" type="datetimeFigureOut">
              <a:t>2024/3/30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FDA7D8-0075-E156-4CEE-8E6A3FDF36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FAC0B2-9AC6-42CD-EC09-C9EF06B9D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544C30-30AB-2F40-8E56-0F6DF73CD74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7375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A04ECF-F90E-1200-1BF1-099030BDE6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/>
              <a:t>bit</a:t>
            </a:r>
            <a:r>
              <a:rPr lang="ja-JP" altLang="en-US"/>
              <a:t>全探索</a:t>
            </a:r>
            <a:r>
              <a:rPr lang="en-US" altLang="ja-JP"/>
              <a:t> bitDP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0C3A9DE-CB43-B865-9DE3-3C620504E4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0909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テキスト&#10;&#10;自動的に生成された説明">
            <a:extLst>
              <a:ext uri="{FF2B5EF4-FFF2-40B4-BE49-F238E27FC236}">
                <a16:creationId xmlns:a16="http://schemas.microsoft.com/office/drawing/2014/main" id="{97210404-349C-6DB1-CFC0-3C015CED0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13" y="402888"/>
            <a:ext cx="11571304" cy="645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509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9EA925-169E-6768-D7D2-365F027ED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bit</a:t>
            </a:r>
            <a:r>
              <a:rPr kumimoji="1" lang="ja-JP" altLang="en-US"/>
              <a:t>全探索おまけ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573DC45-F4C8-AEF1-74AF-A9656B52A7D6}"/>
              </a:ext>
            </a:extLst>
          </p:cNvPr>
          <p:cNvSpPr txBox="1"/>
          <p:nvPr/>
        </p:nvSpPr>
        <p:spPr>
          <a:xfrm>
            <a:off x="991518" y="1690688"/>
            <a:ext cx="1000466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・</a:t>
            </a:r>
            <a:r>
              <a:rPr lang="en-US" altLang="ja-JP" sz="2800"/>
              <a:t>i bit</a:t>
            </a:r>
            <a:r>
              <a:rPr lang="ja-JP" altLang="en-US" sz="2800"/>
              <a:t>目が</a:t>
            </a:r>
            <a:r>
              <a:rPr lang="en-US" altLang="ja-JP" sz="2800"/>
              <a:t>0</a:t>
            </a:r>
            <a:r>
              <a:rPr lang="ja-JP" altLang="en-US" sz="2800"/>
              <a:t>の時</a:t>
            </a:r>
            <a:r>
              <a:rPr lang="en-US" altLang="ja-JP" sz="2800"/>
              <a:t>True(1)</a:t>
            </a:r>
            <a:r>
              <a:rPr lang="ja-JP" altLang="en-US" sz="2800"/>
              <a:t>になってほしい時</a:t>
            </a:r>
            <a:r>
              <a:rPr lang="en-US" altLang="ja-JP" sz="2800"/>
              <a:t>n</a:t>
            </a:r>
            <a:r>
              <a:rPr lang="ja-JP" altLang="en-US" sz="2800"/>
              <a:t>を反転させると楽</a:t>
            </a:r>
            <a:endParaRPr lang="en-US" altLang="ja-JP" sz="2800"/>
          </a:p>
          <a:p>
            <a:r>
              <a:rPr kumimoji="1" lang="ja-JP" altLang="en-US" sz="2800"/>
              <a:t>　</a:t>
            </a:r>
            <a:r>
              <a:rPr kumimoji="1" lang="en-US" altLang="ja-JP" sz="2800"/>
              <a:t> ~n &gt;&gt; i &amp; 1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D7BEDAE-6FE7-88CD-F1C0-38EA05E95E29}"/>
              </a:ext>
            </a:extLst>
          </p:cNvPr>
          <p:cNvSpPr txBox="1"/>
          <p:nvPr/>
        </p:nvSpPr>
        <p:spPr>
          <a:xfrm>
            <a:off x="1222872" y="3536414"/>
            <a:ext cx="73228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・　</a:t>
            </a:r>
            <a:r>
              <a:rPr lang="en-US" altLang="ja-JP" sz="2400"/>
              <a:t>bit</a:t>
            </a:r>
            <a:r>
              <a:rPr lang="ja-JP" altLang="en-US" sz="2400"/>
              <a:t>シフト演算子の演算順位が低いので注意する</a:t>
            </a:r>
            <a:endParaRPr lang="en-US" altLang="ja-JP" sz="2400"/>
          </a:p>
          <a:p>
            <a:r>
              <a:rPr kumimoji="1" lang="en-US" altLang="ja-JP" sz="2400"/>
              <a:t>   </a:t>
            </a:r>
            <a:r>
              <a:rPr kumimoji="1" lang="ja-JP" altLang="en-US" sz="2400"/>
              <a:t>例</a:t>
            </a:r>
            <a:r>
              <a:rPr kumimoji="1" lang="en-US" altLang="ja-JP" sz="2400"/>
              <a:t>) 2</a:t>
            </a:r>
            <a:r>
              <a:rPr kumimoji="1" lang="en-US" altLang="ja-JP" sz="2400" baseline="30000"/>
              <a:t>n </a:t>
            </a:r>
            <a:r>
              <a:rPr kumimoji="1" lang="en-US" altLang="ja-JP" sz="2400"/>
              <a:t>- 1</a:t>
            </a:r>
            <a:r>
              <a:rPr lang="ja-JP" altLang="en-US" sz="2400"/>
              <a:t>を計算したい</a:t>
            </a:r>
            <a:r>
              <a:rPr kumimoji="1" lang="en-US" altLang="ja-JP" sz="2400"/>
              <a:t>  </a:t>
            </a:r>
          </a:p>
        </p:txBody>
      </p:sp>
      <p:pic>
        <p:nvPicPr>
          <p:cNvPr id="10" name="図 9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D770F1A4-74CC-FB9E-7ACD-C33A6AC25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600" y="4691062"/>
            <a:ext cx="40894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309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C8A35F-9CEA-C0B4-3449-7C7954570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256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sz="5400"/>
              <a:t>bit DP</a:t>
            </a:r>
            <a:endParaRPr kumimoji="1" lang="ja-JP" altLang="en-US" sz="5400"/>
          </a:p>
        </p:txBody>
      </p:sp>
    </p:spTree>
    <p:extLst>
      <p:ext uri="{BB962C8B-B14F-4D97-AF65-F5344CB8AC3E}">
        <p14:creationId xmlns:p14="http://schemas.microsoft.com/office/powerpoint/2010/main" val="684969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736DDF-9039-80FC-1ED1-0353FF88B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bitDP</a:t>
            </a:r>
            <a:r>
              <a:rPr kumimoji="1" lang="ja-JP" altLang="en-US"/>
              <a:t>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BF14B5-EC7C-BCAB-07FA-E40EC3DF4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17"/>
          </a:xfrm>
        </p:spPr>
        <p:txBody>
          <a:bodyPr/>
          <a:lstStyle/>
          <a:p>
            <a:pPr marL="0" indent="0">
              <a:buNone/>
            </a:pPr>
            <a:r>
              <a:rPr lang="ja-JP" altLang="en-US"/>
              <a:t>・</a:t>
            </a:r>
            <a:r>
              <a:rPr lang="en-US" altLang="ja-JP"/>
              <a:t>DP</a:t>
            </a:r>
            <a:r>
              <a:rPr lang="ja-JP" altLang="en-US"/>
              <a:t>の添字で集合を管理する</a:t>
            </a:r>
            <a:r>
              <a:rPr lang="en-US" altLang="ja-JP"/>
              <a:t>DP</a:t>
            </a:r>
            <a:endParaRPr kumimoji="1" lang="en-US" altLang="ja-JP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276343C-F392-1368-4542-F566FAC20E7B}"/>
              </a:ext>
            </a:extLst>
          </p:cNvPr>
          <p:cNvSpPr txBox="1"/>
          <p:nvPr/>
        </p:nvSpPr>
        <p:spPr>
          <a:xfrm>
            <a:off x="1105866" y="2792375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添字で集合を管理とは？</a:t>
            </a:r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2D1929D5-71B3-030E-9DA6-239AA8213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050063"/>
              </p:ext>
            </p:extLst>
          </p:nvPr>
        </p:nvGraphicFramePr>
        <p:xfrm>
          <a:off x="3744103" y="5207815"/>
          <a:ext cx="8128000" cy="1513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82996949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3670913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36128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0154619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95711867"/>
                    </a:ext>
                  </a:extLst>
                </a:gridCol>
              </a:tblGrid>
              <a:tr h="4009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合計金額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60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100</a:t>
                      </a:r>
                      <a:r>
                        <a:rPr kumimoji="1" lang="ja-JP" altLang="en-US"/>
                        <a:t>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986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6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140</a:t>
                      </a:r>
                      <a:r>
                        <a:rPr kumimoji="1" lang="ja-JP" altLang="en-US"/>
                        <a:t>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737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150</a:t>
                      </a:r>
                      <a:r>
                        <a:rPr kumimoji="1" lang="ja-JP" altLang="en-US"/>
                        <a:t>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448378"/>
                  </a:ext>
                </a:extLst>
              </a:tr>
            </a:tbl>
          </a:graphicData>
        </a:graphic>
      </p:graphicFrame>
      <p:sp>
        <p:nvSpPr>
          <p:cNvPr id="7" name="角丸四角形 6">
            <a:extLst>
              <a:ext uri="{FF2B5EF4-FFF2-40B4-BE49-F238E27FC236}">
                <a16:creationId xmlns:a16="http://schemas.microsoft.com/office/drawing/2014/main" id="{B65BFCE2-0310-7256-7BA5-E1CAB596C766}"/>
              </a:ext>
            </a:extLst>
          </p:cNvPr>
          <p:cNvSpPr/>
          <p:nvPr/>
        </p:nvSpPr>
        <p:spPr>
          <a:xfrm>
            <a:off x="5227562" y="3348412"/>
            <a:ext cx="1427356" cy="89767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37DC2FF7-A7AB-C234-FACD-2940C3BEDC8F}"/>
              </a:ext>
            </a:extLst>
          </p:cNvPr>
          <p:cNvSpPr/>
          <p:nvPr/>
        </p:nvSpPr>
        <p:spPr>
          <a:xfrm>
            <a:off x="8604466" y="3349495"/>
            <a:ext cx="1427356" cy="89767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AA5E3AE7-0207-10AB-5445-12FD7753139D}"/>
              </a:ext>
            </a:extLst>
          </p:cNvPr>
          <p:cNvSpPr/>
          <p:nvPr/>
        </p:nvSpPr>
        <p:spPr>
          <a:xfrm>
            <a:off x="6916014" y="3349496"/>
            <a:ext cx="1427356" cy="89767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8C6F52E-BD43-F896-437A-FE4C1F679DA7}"/>
              </a:ext>
            </a:extLst>
          </p:cNvPr>
          <p:cNvSpPr txBox="1"/>
          <p:nvPr/>
        </p:nvSpPr>
        <p:spPr>
          <a:xfrm>
            <a:off x="5540388" y="432884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10</a:t>
            </a:r>
            <a:r>
              <a:rPr kumimoji="1" lang="ja-JP" altLang="en-US"/>
              <a:t>円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687CBAC-AFB0-3A21-7ACA-41C9537852C9}"/>
              </a:ext>
            </a:extLst>
          </p:cNvPr>
          <p:cNvSpPr txBox="1"/>
          <p:nvPr/>
        </p:nvSpPr>
        <p:spPr>
          <a:xfrm>
            <a:off x="7261271" y="436658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50</a:t>
            </a:r>
            <a:r>
              <a:rPr kumimoji="1" lang="ja-JP" altLang="en-US"/>
              <a:t>円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6D9F1E9-477B-B343-ADB1-165BBC8E1E36}"/>
              </a:ext>
            </a:extLst>
          </p:cNvPr>
          <p:cNvSpPr txBox="1"/>
          <p:nvPr/>
        </p:nvSpPr>
        <p:spPr>
          <a:xfrm>
            <a:off x="8982154" y="437029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90</a:t>
            </a:r>
            <a:r>
              <a:rPr kumimoji="1" lang="ja-JP" altLang="en-US"/>
              <a:t>円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8EC4028-C2CF-E08A-010B-946D625C316F}"/>
              </a:ext>
            </a:extLst>
          </p:cNvPr>
          <p:cNvSpPr txBox="1"/>
          <p:nvPr/>
        </p:nvSpPr>
        <p:spPr>
          <a:xfrm>
            <a:off x="3971696" y="4834779"/>
            <a:ext cx="4140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選んだを</a:t>
            </a:r>
            <a:r>
              <a:rPr kumimoji="1" lang="en-US" altLang="ja-JP"/>
              <a:t>1,</a:t>
            </a:r>
            <a:r>
              <a:rPr kumimoji="1" lang="ja-JP" altLang="en-US"/>
              <a:t>選ばなかったを</a:t>
            </a:r>
            <a:r>
              <a:rPr kumimoji="1" lang="en-US" altLang="ja-JP"/>
              <a:t>0</a:t>
            </a:r>
            <a:r>
              <a:rPr kumimoji="1" lang="ja-JP" altLang="en-US"/>
              <a:t>とすると</a:t>
            </a:r>
            <a:r>
              <a:rPr kumimoji="1" lang="en-US" altLang="ja-JP"/>
              <a:t>...</a:t>
            </a:r>
            <a:endParaRPr kumimoji="1" lang="ja-JP" altLang="en-US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E3E89BC9-E73B-D17F-B797-2EB9F10E4CF7}"/>
              </a:ext>
            </a:extLst>
          </p:cNvPr>
          <p:cNvCxnSpPr>
            <a:cxnSpLocks/>
          </p:cNvCxnSpPr>
          <p:nvPr/>
        </p:nvCxnSpPr>
        <p:spPr>
          <a:xfrm>
            <a:off x="3077737" y="5750805"/>
            <a:ext cx="6663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2608479-50B7-44F0-B64B-5055DF8BE663}"/>
              </a:ext>
            </a:extLst>
          </p:cNvPr>
          <p:cNvSpPr txBox="1"/>
          <p:nvPr/>
        </p:nvSpPr>
        <p:spPr>
          <a:xfrm>
            <a:off x="169569" y="5566139"/>
            <a:ext cx="2908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「</a:t>
            </a:r>
            <a:r>
              <a:rPr lang="en-US" altLang="ja-JP"/>
              <a:t>5</a:t>
            </a:r>
            <a:r>
              <a:rPr lang="ja-JP" altLang="en-US"/>
              <a:t>」で</a:t>
            </a:r>
            <a:r>
              <a:rPr lang="en-US" altLang="ja-JP"/>
              <a:t> {1,0,1}</a:t>
            </a:r>
            <a:r>
              <a:rPr lang="ja-JP" altLang="en-US"/>
              <a:t>という集合</a:t>
            </a:r>
            <a:endParaRPr lang="en-US" altLang="ja-JP"/>
          </a:p>
          <a:p>
            <a:r>
              <a:rPr lang="en-US" altLang="ja-JP"/>
              <a:t>  </a:t>
            </a:r>
            <a:r>
              <a:rPr kumimoji="1" lang="ja-JP" altLang="en-US"/>
              <a:t>を表現できる</a:t>
            </a:r>
          </a:p>
        </p:txBody>
      </p:sp>
    </p:spTree>
    <p:extLst>
      <p:ext uri="{BB962C8B-B14F-4D97-AF65-F5344CB8AC3E}">
        <p14:creationId xmlns:p14="http://schemas.microsoft.com/office/powerpoint/2010/main" val="2104885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3D598A-DB78-CBDC-CFFF-C53823222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よく</a:t>
            </a:r>
            <a:r>
              <a:rPr kumimoji="1" lang="en-US" altLang="ja-JP"/>
              <a:t>bitDP</a:t>
            </a:r>
            <a:r>
              <a:rPr kumimoji="1" lang="ja-JP" altLang="en-US"/>
              <a:t>を使う問題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0FBD90-B8CE-5163-3DAD-BF8A9B23E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/>
              <a:t>・巡回セールスマン問題</a:t>
            </a:r>
            <a:endParaRPr lang="en-US" altLang="ja-JP"/>
          </a:p>
          <a:p>
            <a:pPr marL="0" indent="0">
              <a:buNone/>
            </a:pPr>
            <a:r>
              <a:rPr kumimoji="1" lang="en-US" altLang="ja-JP"/>
              <a:t>   </a:t>
            </a:r>
            <a:r>
              <a:rPr kumimoji="1" lang="ja-JP" altLang="en-US"/>
              <a:t>グラフが与えられて、全ての頂点を</a:t>
            </a:r>
            <a:r>
              <a:rPr kumimoji="1" lang="en-US" altLang="ja-JP"/>
              <a:t>1</a:t>
            </a:r>
            <a:r>
              <a:rPr kumimoji="1" lang="ja-JP" altLang="en-US"/>
              <a:t>回ずつ通って戻って来る　　　　　</a:t>
            </a:r>
            <a:r>
              <a:rPr kumimoji="1" lang="en-US" altLang="ja-JP"/>
              <a:t>     </a:t>
            </a:r>
            <a:r>
              <a:rPr kumimoji="1" lang="ja-JP" altLang="en-US"/>
              <a:t>最短経路長を求める</a:t>
            </a:r>
            <a:endParaRPr kumimoji="1" lang="en-US" altLang="ja-JP"/>
          </a:p>
          <a:p>
            <a:pPr marL="0" indent="0">
              <a:buNone/>
            </a:pPr>
            <a:r>
              <a:rPr lang="en-US" altLang="ja-JP"/>
              <a:t>-&gt;</a:t>
            </a:r>
            <a:r>
              <a:rPr lang="ja-JP" altLang="en-US"/>
              <a:t>例題で扱います</a:t>
            </a:r>
            <a:endParaRPr lang="en-US" altLang="ja-JP"/>
          </a:p>
          <a:p>
            <a:pPr marL="0" indent="0">
              <a:buNone/>
            </a:pPr>
            <a:endParaRPr kumimoji="1" lang="en-US" altLang="ja-JP"/>
          </a:p>
          <a:p>
            <a:pPr marL="0" indent="0">
              <a:buNone/>
            </a:pPr>
            <a:r>
              <a:rPr lang="ja-JP" altLang="en-US"/>
              <a:t>・和集合を考えていく問題</a:t>
            </a:r>
            <a:endParaRPr lang="en-US" altLang="ja-JP"/>
          </a:p>
          <a:p>
            <a:pPr marL="0" indent="0">
              <a:buNone/>
            </a:pPr>
            <a:r>
              <a:rPr kumimoji="1" lang="en-US" altLang="ja-JP"/>
              <a:t>-&gt;</a:t>
            </a:r>
            <a:r>
              <a:rPr kumimoji="1" lang="ja-JP" altLang="en-US"/>
              <a:t>練習問題で</a:t>
            </a:r>
          </a:p>
        </p:txBody>
      </p:sp>
    </p:spTree>
    <p:extLst>
      <p:ext uri="{BB962C8B-B14F-4D97-AF65-F5344CB8AC3E}">
        <p14:creationId xmlns:p14="http://schemas.microsoft.com/office/powerpoint/2010/main" val="3209242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C4CF0E-A21C-AFBF-4F9E-59226DB79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337" y="83464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sz="3600"/>
              <a:t>巡回セールスマン問題を考える</a:t>
            </a:r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8A3039F6-6E4B-31E4-C963-426EB470184D}"/>
              </a:ext>
            </a:extLst>
          </p:cNvPr>
          <p:cNvSpPr/>
          <p:nvPr/>
        </p:nvSpPr>
        <p:spPr>
          <a:xfrm>
            <a:off x="1187606" y="1127551"/>
            <a:ext cx="8960624" cy="230144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2ED71F18-ED39-199F-B427-6F1FCC69E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079" y="1311733"/>
            <a:ext cx="7772400" cy="1933084"/>
          </a:xfrm>
          <a:prstGeom prst="rect">
            <a:avLst/>
          </a:prstGeom>
        </p:spPr>
      </p:pic>
      <p:sp>
        <p:nvSpPr>
          <p:cNvPr id="16" name="円/楕円 15">
            <a:extLst>
              <a:ext uri="{FF2B5EF4-FFF2-40B4-BE49-F238E27FC236}">
                <a16:creationId xmlns:a16="http://schemas.microsoft.com/office/drawing/2014/main" id="{018A2267-45D1-AE36-0309-A4D03E39B3BD}"/>
              </a:ext>
            </a:extLst>
          </p:cNvPr>
          <p:cNvSpPr/>
          <p:nvPr/>
        </p:nvSpPr>
        <p:spPr>
          <a:xfrm>
            <a:off x="4937821" y="3461523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０</a:t>
            </a: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63078F08-7DFA-37E2-838D-72E271E8703E}"/>
              </a:ext>
            </a:extLst>
          </p:cNvPr>
          <p:cNvSpPr/>
          <p:nvPr/>
        </p:nvSpPr>
        <p:spPr>
          <a:xfrm>
            <a:off x="3453160" y="4635189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F4057CAB-DAB7-F1CE-143F-2ED8AF70644F}"/>
              </a:ext>
            </a:extLst>
          </p:cNvPr>
          <p:cNvSpPr/>
          <p:nvPr/>
        </p:nvSpPr>
        <p:spPr>
          <a:xfrm>
            <a:off x="4882064" y="6049707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３</a:t>
            </a: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6D17BCF9-E907-935C-CDB7-561BE6195F70}"/>
              </a:ext>
            </a:extLst>
          </p:cNvPr>
          <p:cNvSpPr/>
          <p:nvPr/>
        </p:nvSpPr>
        <p:spPr>
          <a:xfrm>
            <a:off x="6459654" y="4635189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422BC73-CC26-6361-427D-A4A9DEA52AFD}"/>
              </a:ext>
            </a:extLst>
          </p:cNvPr>
          <p:cNvCxnSpPr>
            <a:cxnSpLocks/>
          </p:cNvCxnSpPr>
          <p:nvPr/>
        </p:nvCxnSpPr>
        <p:spPr>
          <a:xfrm>
            <a:off x="5768279" y="3895279"/>
            <a:ext cx="855545" cy="70775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2A990CAA-1FC6-0EB8-B5FE-422A06CD1F91}"/>
              </a:ext>
            </a:extLst>
          </p:cNvPr>
          <p:cNvCxnSpPr>
            <a:cxnSpLocks/>
          </p:cNvCxnSpPr>
          <p:nvPr/>
        </p:nvCxnSpPr>
        <p:spPr>
          <a:xfrm flipV="1">
            <a:off x="4027795" y="3945500"/>
            <a:ext cx="854269" cy="632201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731DCA5B-4E71-4F62-EA9F-4F009D2DB7A8}"/>
              </a:ext>
            </a:extLst>
          </p:cNvPr>
          <p:cNvCxnSpPr>
            <a:cxnSpLocks/>
          </p:cNvCxnSpPr>
          <p:nvPr/>
        </p:nvCxnSpPr>
        <p:spPr>
          <a:xfrm flipH="1">
            <a:off x="5654598" y="5463883"/>
            <a:ext cx="1062426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2C52D6A9-7571-5DF4-0765-E4060B450D16}"/>
              </a:ext>
            </a:extLst>
          </p:cNvPr>
          <p:cNvCxnSpPr>
            <a:cxnSpLocks/>
          </p:cNvCxnSpPr>
          <p:nvPr/>
        </p:nvCxnSpPr>
        <p:spPr>
          <a:xfrm flipH="1">
            <a:off x="4322337" y="4997603"/>
            <a:ext cx="2039589" cy="0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A3B3D2F4-BCC3-4C0D-BF7D-9F84977C72BD}"/>
              </a:ext>
            </a:extLst>
          </p:cNvPr>
          <p:cNvCxnSpPr>
            <a:cxnSpLocks/>
          </p:cNvCxnSpPr>
          <p:nvPr/>
        </p:nvCxnSpPr>
        <p:spPr>
          <a:xfrm flipH="1" flipV="1">
            <a:off x="4006385" y="5463883"/>
            <a:ext cx="780893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4DA08B12-5723-B67E-79A4-30A8C250A475}"/>
              </a:ext>
            </a:extLst>
          </p:cNvPr>
          <p:cNvCxnSpPr>
            <a:cxnSpLocks/>
          </p:cNvCxnSpPr>
          <p:nvPr/>
        </p:nvCxnSpPr>
        <p:spPr>
          <a:xfrm>
            <a:off x="4211908" y="5292355"/>
            <a:ext cx="767884" cy="757352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241CEDF3-4BA5-1AF9-C4EA-B8B93F2E1CA6}"/>
              </a:ext>
            </a:extLst>
          </p:cNvPr>
          <p:cNvSpPr txBox="1"/>
          <p:nvPr/>
        </p:nvSpPr>
        <p:spPr>
          <a:xfrm>
            <a:off x="6133171" y="39252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F5A0F27C-EEF7-8889-3311-623E9F75DB65}"/>
              </a:ext>
            </a:extLst>
          </p:cNvPr>
          <p:cNvSpPr txBox="1"/>
          <p:nvPr/>
        </p:nvSpPr>
        <p:spPr>
          <a:xfrm>
            <a:off x="6334995" y="5834591"/>
            <a:ext cx="24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9</a:t>
            </a:r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EBCFFAEA-5829-6CDC-9DFB-8CF26F7A2A7D}"/>
              </a:ext>
            </a:extLst>
          </p:cNvPr>
          <p:cNvSpPr txBox="1"/>
          <p:nvPr/>
        </p:nvSpPr>
        <p:spPr>
          <a:xfrm>
            <a:off x="4574111" y="53429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423A0CD2-1876-EB9F-DC99-9DB2074ACE76}"/>
              </a:ext>
            </a:extLst>
          </p:cNvPr>
          <p:cNvSpPr txBox="1"/>
          <p:nvPr/>
        </p:nvSpPr>
        <p:spPr>
          <a:xfrm>
            <a:off x="4102509" y="581460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6</a:t>
            </a:r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E31A140-4EFB-976A-EF1C-8378CBE2D80C}"/>
              </a:ext>
            </a:extLst>
          </p:cNvPr>
          <p:cNvSpPr txBox="1"/>
          <p:nvPr/>
        </p:nvSpPr>
        <p:spPr>
          <a:xfrm>
            <a:off x="5140712" y="46500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8C5BEEA7-AE0E-FFF6-C85C-AED2EC947373}"/>
              </a:ext>
            </a:extLst>
          </p:cNvPr>
          <p:cNvSpPr txBox="1"/>
          <p:nvPr/>
        </p:nvSpPr>
        <p:spPr>
          <a:xfrm>
            <a:off x="4204010" y="39252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898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>
            <a:extLst>
              <a:ext uri="{FF2B5EF4-FFF2-40B4-BE49-F238E27FC236}">
                <a16:creationId xmlns:a16="http://schemas.microsoft.com/office/drawing/2014/main" id="{6CC33004-4775-645A-901E-7B3F9520717F}"/>
              </a:ext>
            </a:extLst>
          </p:cNvPr>
          <p:cNvSpPr/>
          <p:nvPr/>
        </p:nvSpPr>
        <p:spPr>
          <a:xfrm>
            <a:off x="5481814" y="108979"/>
            <a:ext cx="6555856" cy="16619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pic>
        <p:nvPicPr>
          <p:cNvPr id="5" name="図 4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4DCF5185-AFDA-8685-F786-93C07C739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285" y="293160"/>
            <a:ext cx="5197073" cy="1292572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165812F-99BA-CD50-D662-0BC4606A021E}"/>
              </a:ext>
            </a:extLst>
          </p:cNvPr>
          <p:cNvSpPr txBox="1"/>
          <p:nvPr/>
        </p:nvSpPr>
        <p:spPr>
          <a:xfrm>
            <a:off x="509286" y="50928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/>
              <a:t>方針</a:t>
            </a:r>
            <a:endParaRPr kumimoji="1" lang="ja-JP" altLang="en-US" sz="3600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8D407B7D-D457-4725-31A6-66B4749165C4}"/>
              </a:ext>
            </a:extLst>
          </p:cNvPr>
          <p:cNvSpPr/>
          <p:nvPr/>
        </p:nvSpPr>
        <p:spPr>
          <a:xfrm>
            <a:off x="9799060" y="3229441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０</a:t>
            </a:r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AC3B51DD-16B9-84D9-1C47-9A8A6EF54ABE}"/>
              </a:ext>
            </a:extLst>
          </p:cNvPr>
          <p:cNvSpPr/>
          <p:nvPr/>
        </p:nvSpPr>
        <p:spPr>
          <a:xfrm>
            <a:off x="8314399" y="4403107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380F8738-5D5E-64B1-C7E7-5DE40BC79995}"/>
              </a:ext>
            </a:extLst>
          </p:cNvPr>
          <p:cNvSpPr/>
          <p:nvPr/>
        </p:nvSpPr>
        <p:spPr>
          <a:xfrm>
            <a:off x="9743303" y="5817625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３</a:t>
            </a: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5B5E899D-17AA-55ED-1891-AA8299336CA9}"/>
              </a:ext>
            </a:extLst>
          </p:cNvPr>
          <p:cNvSpPr/>
          <p:nvPr/>
        </p:nvSpPr>
        <p:spPr>
          <a:xfrm>
            <a:off x="11320893" y="4403107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942C98B0-33F0-C41F-2261-350799C75F6D}"/>
              </a:ext>
            </a:extLst>
          </p:cNvPr>
          <p:cNvCxnSpPr>
            <a:cxnSpLocks/>
          </p:cNvCxnSpPr>
          <p:nvPr/>
        </p:nvCxnSpPr>
        <p:spPr>
          <a:xfrm>
            <a:off x="10629518" y="3663197"/>
            <a:ext cx="855545" cy="70775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2171F370-BCD0-3C36-8302-418C2CE7CCBD}"/>
              </a:ext>
            </a:extLst>
          </p:cNvPr>
          <p:cNvCxnSpPr>
            <a:cxnSpLocks/>
          </p:cNvCxnSpPr>
          <p:nvPr/>
        </p:nvCxnSpPr>
        <p:spPr>
          <a:xfrm flipV="1">
            <a:off x="8889034" y="3713418"/>
            <a:ext cx="854269" cy="632201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902F5C43-075D-967A-F11C-6DCEA6AD7DF5}"/>
              </a:ext>
            </a:extLst>
          </p:cNvPr>
          <p:cNvCxnSpPr>
            <a:cxnSpLocks/>
          </p:cNvCxnSpPr>
          <p:nvPr/>
        </p:nvCxnSpPr>
        <p:spPr>
          <a:xfrm flipH="1">
            <a:off x="10515837" y="5231801"/>
            <a:ext cx="1062426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38DFA39C-774E-A86E-DEAC-0207E7EA313B}"/>
              </a:ext>
            </a:extLst>
          </p:cNvPr>
          <p:cNvCxnSpPr>
            <a:cxnSpLocks/>
          </p:cNvCxnSpPr>
          <p:nvPr/>
        </p:nvCxnSpPr>
        <p:spPr>
          <a:xfrm flipH="1">
            <a:off x="9183576" y="4765521"/>
            <a:ext cx="2039589" cy="0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E309BFB4-FCCD-FC4C-A2F9-7F676D856BDC}"/>
              </a:ext>
            </a:extLst>
          </p:cNvPr>
          <p:cNvCxnSpPr>
            <a:cxnSpLocks/>
          </p:cNvCxnSpPr>
          <p:nvPr/>
        </p:nvCxnSpPr>
        <p:spPr>
          <a:xfrm flipH="1" flipV="1">
            <a:off x="8867624" y="5231801"/>
            <a:ext cx="780893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0F08424C-E777-7ADE-424B-50164F45243F}"/>
              </a:ext>
            </a:extLst>
          </p:cNvPr>
          <p:cNvCxnSpPr>
            <a:cxnSpLocks/>
          </p:cNvCxnSpPr>
          <p:nvPr/>
        </p:nvCxnSpPr>
        <p:spPr>
          <a:xfrm>
            <a:off x="9073147" y="5060273"/>
            <a:ext cx="767884" cy="757352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B66E0FC-2B71-555F-A047-7C7C0D2C9D5D}"/>
              </a:ext>
            </a:extLst>
          </p:cNvPr>
          <p:cNvSpPr txBox="1"/>
          <p:nvPr/>
        </p:nvSpPr>
        <p:spPr>
          <a:xfrm>
            <a:off x="10994410" y="36931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6C7A170-ADC6-68BE-98A3-C9B687D25DE8}"/>
              </a:ext>
            </a:extLst>
          </p:cNvPr>
          <p:cNvSpPr txBox="1"/>
          <p:nvPr/>
        </p:nvSpPr>
        <p:spPr>
          <a:xfrm>
            <a:off x="11196234" y="5602509"/>
            <a:ext cx="24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9</a:t>
            </a:r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4E5440E-4F1B-78DB-8285-7E4BF552AE1A}"/>
              </a:ext>
            </a:extLst>
          </p:cNvPr>
          <p:cNvSpPr txBox="1"/>
          <p:nvPr/>
        </p:nvSpPr>
        <p:spPr>
          <a:xfrm>
            <a:off x="9435350" y="51108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F1AF45A-B894-733F-A173-9334CE8F68CC}"/>
              </a:ext>
            </a:extLst>
          </p:cNvPr>
          <p:cNvSpPr txBox="1"/>
          <p:nvPr/>
        </p:nvSpPr>
        <p:spPr>
          <a:xfrm>
            <a:off x="8963748" y="55825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6</a:t>
            </a:r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2037896-CB1E-E69F-0069-5E93DCC582EE}"/>
              </a:ext>
            </a:extLst>
          </p:cNvPr>
          <p:cNvSpPr txBox="1"/>
          <p:nvPr/>
        </p:nvSpPr>
        <p:spPr>
          <a:xfrm>
            <a:off x="10001951" y="44179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5FE4F27-AAF5-FFBE-14B0-6548B45E7559}"/>
              </a:ext>
            </a:extLst>
          </p:cNvPr>
          <p:cNvSpPr txBox="1"/>
          <p:nvPr/>
        </p:nvSpPr>
        <p:spPr>
          <a:xfrm>
            <a:off x="9065249" y="36931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257D5CF-EE47-DA64-DC2B-CEBAB1A8754C}"/>
              </a:ext>
            </a:extLst>
          </p:cNvPr>
          <p:cNvSpPr txBox="1"/>
          <p:nvPr/>
        </p:nvSpPr>
        <p:spPr>
          <a:xfrm>
            <a:off x="313601" y="2084693"/>
            <a:ext cx="98603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・</a:t>
            </a:r>
            <a:r>
              <a:rPr lang="en-US" altLang="ja-JP" sz="2400"/>
              <a:t>dp[i][j] = </a:t>
            </a:r>
            <a:r>
              <a:rPr lang="ja-JP" altLang="en-US" sz="2400">
                <a:highlight>
                  <a:srgbClr val="FFFF00"/>
                </a:highlight>
              </a:rPr>
              <a:t>今までに訪れた頂点の集合が</a:t>
            </a:r>
            <a:r>
              <a:rPr lang="en-US" altLang="ja-JP" sz="2400">
                <a:highlight>
                  <a:srgbClr val="FFFF00"/>
                </a:highlight>
              </a:rPr>
              <a:t> i </a:t>
            </a:r>
            <a:r>
              <a:rPr lang="ja-JP" altLang="en-US" sz="2400">
                <a:highlight>
                  <a:srgbClr val="FFFF00"/>
                </a:highlight>
              </a:rPr>
              <a:t>で、</a:t>
            </a:r>
            <a:endParaRPr lang="en-US" altLang="ja-JP" sz="2400">
              <a:highlight>
                <a:srgbClr val="FFFF00"/>
              </a:highlight>
            </a:endParaRPr>
          </a:p>
          <a:p>
            <a:r>
              <a:rPr lang="ja-JP" altLang="en-US" sz="2400"/>
              <a:t>　　　　　　</a:t>
            </a:r>
            <a:r>
              <a:rPr lang="ja-JP" altLang="en-US" sz="2400">
                <a:highlight>
                  <a:srgbClr val="FFFF00"/>
                </a:highlight>
              </a:rPr>
              <a:t>今</a:t>
            </a:r>
            <a:r>
              <a:rPr lang="en-US" altLang="ja-JP" sz="2400">
                <a:highlight>
                  <a:srgbClr val="FFFF00"/>
                </a:highlight>
              </a:rPr>
              <a:t> </a:t>
            </a:r>
            <a:r>
              <a:rPr lang="ja-JP" altLang="en-US" sz="2400">
                <a:highlight>
                  <a:srgbClr val="FFFF00"/>
                </a:highlight>
              </a:rPr>
              <a:t>頂点</a:t>
            </a:r>
            <a:r>
              <a:rPr lang="en-US" altLang="ja-JP" sz="2400">
                <a:highlight>
                  <a:srgbClr val="FFFF00"/>
                </a:highlight>
              </a:rPr>
              <a:t> j </a:t>
            </a:r>
            <a:r>
              <a:rPr lang="ja-JP" altLang="en-US" sz="2400">
                <a:highlight>
                  <a:srgbClr val="FFFF00"/>
                </a:highlight>
              </a:rPr>
              <a:t>にいるとき、考えられる移動した距離の最小値</a:t>
            </a:r>
            <a:r>
              <a:rPr lang="en-US" altLang="ja-JP" sz="2400">
                <a:highlight>
                  <a:srgbClr val="FFFF00"/>
                </a:highlight>
              </a:rPr>
              <a:t> 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F80B7AC-8000-5BE3-7270-A1AAD2760611}"/>
              </a:ext>
            </a:extLst>
          </p:cNvPr>
          <p:cNvSpPr txBox="1"/>
          <p:nvPr/>
        </p:nvSpPr>
        <p:spPr>
          <a:xfrm>
            <a:off x="470410" y="420219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遷移は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81CBE31-AC53-19D5-5536-964A507B7C94}"/>
              </a:ext>
            </a:extLst>
          </p:cNvPr>
          <p:cNvSpPr txBox="1"/>
          <p:nvPr/>
        </p:nvSpPr>
        <p:spPr>
          <a:xfrm>
            <a:off x="509286" y="5107595"/>
            <a:ext cx="7053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dp[i + (1 &lt;&lt; x)][x] = min( dp[i+(1</a:t>
            </a:r>
            <a:r>
              <a:rPr lang="en-US" altLang="ja-JP"/>
              <a:t> &lt;&lt; x</a:t>
            </a:r>
            <a:r>
              <a:rPr kumimoji="1" lang="en-US" altLang="ja-JP"/>
              <a:t>)][x]  ,  dp[i][j] + |v(i,j)| 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FE502D67-98DE-C5A1-2667-150123706CD3}"/>
                  </a:ext>
                </a:extLst>
              </p:cNvPr>
              <p:cNvSpPr txBox="1"/>
              <p:nvPr/>
            </p:nvSpPr>
            <p:spPr>
              <a:xfrm>
                <a:off x="2015304" y="4411429"/>
                <a:ext cx="3462358" cy="710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ja-JP" alt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ja-JP" altLang="en-US"/>
                                <m:t>頂点</m:t>
                              </m:r>
                              <m:r>
                                <m:rPr>
                                  <m:nor/>
                                </m:rPr>
                                <a:rPr lang="en-US" altLang="ja-JP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ja-JP"/>
                                <m:t>j</m:t>
                              </m:r>
                              <m:r>
                                <m:rPr>
                                  <m:nor/>
                                </m:rPr>
                                <a:rPr lang="en-US" altLang="ja-JP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ja-JP" altLang="en-US"/>
                                <m:t>から</m:t>
                              </m:r>
                              <m:r>
                                <m:rPr>
                                  <m:nor/>
                                </m:rPr>
                                <a:rPr lang="en-US" altLang="ja-JP"/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ja-JP" altLang="en-US"/>
                                <m:t>回の移動で行ける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ja-JP" altLang="en-US"/>
                                <m:t>集合</m:t>
                              </m:r>
                              <m:r>
                                <m:rPr>
                                  <m:nor/>
                                </m:rPr>
                                <a:rPr lang="en-US" altLang="ja-JP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ja-JP"/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en-US" altLang="ja-JP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ja-JP" altLang="en-US"/>
                                <m:t>に含まれない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FE502D67-98DE-C5A1-2667-150123706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304" y="4411429"/>
                <a:ext cx="3462358" cy="710194"/>
              </a:xfrm>
              <a:prstGeom prst="rect">
                <a:avLst/>
              </a:prstGeom>
              <a:blipFill>
                <a:blip r:embed="rId3"/>
                <a:stretch>
                  <a:fillRect l="-29562" t="-191228" b="-2771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DFF373D-4A8B-66D4-52E3-9F84197A6CC2}"/>
              </a:ext>
            </a:extLst>
          </p:cNvPr>
          <p:cNvSpPr txBox="1"/>
          <p:nvPr/>
        </p:nvSpPr>
        <p:spPr>
          <a:xfrm>
            <a:off x="470410" y="4607466"/>
            <a:ext cx="164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ある頂点</a:t>
            </a:r>
            <a:r>
              <a:rPr kumimoji="1" lang="en-US" altLang="ja-JP"/>
              <a:t> x  = </a:t>
            </a:r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96D85BB-4BB6-3AD3-0CE4-3A93E6738FF8}"/>
              </a:ext>
            </a:extLst>
          </p:cNvPr>
          <p:cNvSpPr txBox="1"/>
          <p:nvPr/>
        </p:nvSpPr>
        <p:spPr>
          <a:xfrm>
            <a:off x="5466532" y="46074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に対して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E86D7843-1A32-B396-629B-F7E12BD679E9}"/>
              </a:ext>
            </a:extLst>
          </p:cNvPr>
          <p:cNvSpPr txBox="1"/>
          <p:nvPr/>
        </p:nvSpPr>
        <p:spPr>
          <a:xfrm>
            <a:off x="399209" y="6077640"/>
            <a:ext cx="848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実装に関しては</a:t>
            </a:r>
            <a:r>
              <a:rPr kumimoji="1" lang="ja-JP" altLang="en-US" b="1"/>
              <a:t>集合内の頂点数ごと</a:t>
            </a:r>
            <a:r>
              <a:rPr kumimoji="1" lang="en-US" altLang="ja-JP" b="1"/>
              <a:t>(</a:t>
            </a:r>
            <a:r>
              <a:rPr kumimoji="1" lang="ja-JP" altLang="en-US" b="1"/>
              <a:t>立ってる</a:t>
            </a:r>
            <a:r>
              <a:rPr kumimoji="1" lang="en-US" altLang="ja-JP" b="1"/>
              <a:t>bit</a:t>
            </a:r>
            <a:r>
              <a:rPr kumimoji="1" lang="ja-JP" altLang="en-US" b="1"/>
              <a:t>の本数ごと</a:t>
            </a:r>
            <a:r>
              <a:rPr kumimoji="1" lang="en-US" altLang="ja-JP" b="1"/>
              <a:t>)</a:t>
            </a:r>
            <a:r>
              <a:rPr kumimoji="1" lang="ja-JP" altLang="en-US"/>
              <a:t>にループを回すと楽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1D4E8BD-9993-5C9C-03B9-58F5C5D525A0}"/>
              </a:ext>
            </a:extLst>
          </p:cNvPr>
          <p:cNvSpPr txBox="1"/>
          <p:nvPr/>
        </p:nvSpPr>
        <p:spPr>
          <a:xfrm>
            <a:off x="2018007" y="1715361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頂点</a:t>
            </a:r>
            <a:r>
              <a:rPr kumimoji="1" lang="en-US" altLang="ja-JP"/>
              <a:t>0</a:t>
            </a:r>
            <a:r>
              <a:rPr kumimoji="1" lang="ja-JP" altLang="en-US"/>
              <a:t>からスタートして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2E37E783-66D6-B132-316D-7CFC48B3C84D}"/>
              </a:ext>
            </a:extLst>
          </p:cNvPr>
          <p:cNvSpPr txBox="1"/>
          <p:nvPr/>
        </p:nvSpPr>
        <p:spPr>
          <a:xfrm>
            <a:off x="2124373" y="2927061"/>
            <a:ext cx="418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(</a:t>
            </a:r>
            <a:r>
              <a:rPr lang="ja-JP" altLang="en-US"/>
              <a:t>最初の頂点</a:t>
            </a:r>
            <a:r>
              <a:rPr lang="en-US" altLang="ja-JP"/>
              <a:t>0</a:t>
            </a:r>
            <a:r>
              <a:rPr lang="ja-JP" altLang="en-US"/>
              <a:t>は訪れた頂点に含まない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371513BB-8D6A-3203-7C1A-D06AD2F845AD}"/>
              </a:ext>
            </a:extLst>
          </p:cNvPr>
          <p:cNvSpPr txBox="1"/>
          <p:nvPr/>
        </p:nvSpPr>
        <p:spPr>
          <a:xfrm>
            <a:off x="474155" y="3452830"/>
            <a:ext cx="6670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答えは</a:t>
            </a:r>
            <a:r>
              <a:rPr kumimoji="1" lang="en-US" altLang="ja-JP"/>
              <a:t> </a:t>
            </a:r>
            <a:r>
              <a:rPr kumimoji="1" lang="en-US" altLang="ja-JP">
                <a:highlight>
                  <a:srgbClr val="FFFF00"/>
                </a:highlight>
              </a:rPr>
              <a:t>dp[(1 &lt;&lt; n)-1][0] </a:t>
            </a:r>
            <a:r>
              <a:rPr kumimoji="1" lang="en-US" altLang="ja-JP"/>
              <a:t>(</a:t>
            </a:r>
            <a:r>
              <a:rPr kumimoji="1" lang="ja-JP" altLang="en-US"/>
              <a:t>全頂点通って最後に</a:t>
            </a:r>
            <a:r>
              <a:rPr lang="en-US" altLang="ja-JP"/>
              <a:t>0</a:t>
            </a:r>
            <a:r>
              <a:rPr lang="ja-JP" altLang="en-US"/>
              <a:t>についた時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6611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A46FC6B3-3689-0145-240D-5BBC96AC91E6}"/>
              </a:ext>
            </a:extLst>
          </p:cNvPr>
          <p:cNvSpPr/>
          <p:nvPr/>
        </p:nvSpPr>
        <p:spPr>
          <a:xfrm>
            <a:off x="8853517" y="3066585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０</a:t>
            </a: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9EE65275-6BDD-64C4-87EA-DF11718841FB}"/>
              </a:ext>
            </a:extLst>
          </p:cNvPr>
          <p:cNvSpPr/>
          <p:nvPr/>
        </p:nvSpPr>
        <p:spPr>
          <a:xfrm>
            <a:off x="7368856" y="4240251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81AA079A-8A04-F194-D307-EC41CF48B1D6}"/>
              </a:ext>
            </a:extLst>
          </p:cNvPr>
          <p:cNvSpPr/>
          <p:nvPr/>
        </p:nvSpPr>
        <p:spPr>
          <a:xfrm>
            <a:off x="8797760" y="5654769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３</a:t>
            </a:r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6EE0C03B-A652-A833-C579-83EA967EFB37}"/>
              </a:ext>
            </a:extLst>
          </p:cNvPr>
          <p:cNvSpPr/>
          <p:nvPr/>
        </p:nvSpPr>
        <p:spPr>
          <a:xfrm>
            <a:off x="10375350" y="4240251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0D94C80F-3B3D-276D-E8E1-FD790322DAF0}"/>
              </a:ext>
            </a:extLst>
          </p:cNvPr>
          <p:cNvCxnSpPr>
            <a:cxnSpLocks/>
          </p:cNvCxnSpPr>
          <p:nvPr/>
        </p:nvCxnSpPr>
        <p:spPr>
          <a:xfrm>
            <a:off x="9683975" y="3500341"/>
            <a:ext cx="855545" cy="70775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5363C6DA-7977-DCD3-EB5F-FE27B79AFB00}"/>
              </a:ext>
            </a:extLst>
          </p:cNvPr>
          <p:cNvCxnSpPr>
            <a:cxnSpLocks/>
          </p:cNvCxnSpPr>
          <p:nvPr/>
        </p:nvCxnSpPr>
        <p:spPr>
          <a:xfrm flipV="1">
            <a:off x="7943491" y="3550562"/>
            <a:ext cx="854269" cy="632201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EB0B4DD9-7F3F-8944-FD76-5E083BAE909D}"/>
              </a:ext>
            </a:extLst>
          </p:cNvPr>
          <p:cNvCxnSpPr>
            <a:cxnSpLocks/>
          </p:cNvCxnSpPr>
          <p:nvPr/>
        </p:nvCxnSpPr>
        <p:spPr>
          <a:xfrm flipH="1">
            <a:off x="9570294" y="5068945"/>
            <a:ext cx="1062426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3189E0EB-1B66-27D5-65DA-85BAFC7DF279}"/>
              </a:ext>
            </a:extLst>
          </p:cNvPr>
          <p:cNvCxnSpPr>
            <a:cxnSpLocks/>
          </p:cNvCxnSpPr>
          <p:nvPr/>
        </p:nvCxnSpPr>
        <p:spPr>
          <a:xfrm flipH="1">
            <a:off x="8238033" y="4602665"/>
            <a:ext cx="2039589" cy="0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8F80913F-1908-B3D9-9B9B-AC09E1C12675}"/>
              </a:ext>
            </a:extLst>
          </p:cNvPr>
          <p:cNvCxnSpPr>
            <a:cxnSpLocks/>
          </p:cNvCxnSpPr>
          <p:nvPr/>
        </p:nvCxnSpPr>
        <p:spPr>
          <a:xfrm flipH="1" flipV="1">
            <a:off x="7922081" y="5068945"/>
            <a:ext cx="780893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E99023A7-AD79-27C6-B39B-5D3E204920B6}"/>
              </a:ext>
            </a:extLst>
          </p:cNvPr>
          <p:cNvCxnSpPr>
            <a:cxnSpLocks/>
          </p:cNvCxnSpPr>
          <p:nvPr/>
        </p:nvCxnSpPr>
        <p:spPr>
          <a:xfrm>
            <a:off x="8127604" y="4897417"/>
            <a:ext cx="767884" cy="757352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CDA963C-0A6C-A97C-DA5D-24D36D18A2F4}"/>
              </a:ext>
            </a:extLst>
          </p:cNvPr>
          <p:cNvSpPr txBox="1"/>
          <p:nvPr/>
        </p:nvSpPr>
        <p:spPr>
          <a:xfrm>
            <a:off x="10048867" y="353029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E6F2DFD-8BFB-082D-07A2-DD2DFC77EC2D}"/>
              </a:ext>
            </a:extLst>
          </p:cNvPr>
          <p:cNvSpPr txBox="1"/>
          <p:nvPr/>
        </p:nvSpPr>
        <p:spPr>
          <a:xfrm>
            <a:off x="10250691" y="5439653"/>
            <a:ext cx="24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9</a:t>
            </a:r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62E334C-F8D7-1616-BF5C-4162C1C1AFD9}"/>
              </a:ext>
            </a:extLst>
          </p:cNvPr>
          <p:cNvSpPr txBox="1"/>
          <p:nvPr/>
        </p:nvSpPr>
        <p:spPr>
          <a:xfrm>
            <a:off x="8489807" y="4947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61D150D-C11E-E502-8460-EB36D90C20C5}"/>
              </a:ext>
            </a:extLst>
          </p:cNvPr>
          <p:cNvSpPr txBox="1"/>
          <p:nvPr/>
        </p:nvSpPr>
        <p:spPr>
          <a:xfrm>
            <a:off x="8018205" y="54196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6</a:t>
            </a:r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2D6C9F8-956B-0988-77A5-234FF5DBB24D}"/>
              </a:ext>
            </a:extLst>
          </p:cNvPr>
          <p:cNvSpPr txBox="1"/>
          <p:nvPr/>
        </p:nvSpPr>
        <p:spPr>
          <a:xfrm>
            <a:off x="9056408" y="42551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54777B1-7E1C-1A08-28E1-4B2462DA0BFC}"/>
              </a:ext>
            </a:extLst>
          </p:cNvPr>
          <p:cNvSpPr txBox="1"/>
          <p:nvPr/>
        </p:nvSpPr>
        <p:spPr>
          <a:xfrm>
            <a:off x="8119706" y="353029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7BE53FA-DA2C-1906-E3A3-2E13A24B96AA}"/>
              </a:ext>
            </a:extLst>
          </p:cNvPr>
          <p:cNvSpPr txBox="1"/>
          <p:nvPr/>
        </p:nvSpPr>
        <p:spPr>
          <a:xfrm>
            <a:off x="4656882" y="232644"/>
            <a:ext cx="7439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・</a:t>
            </a:r>
            <a:r>
              <a:rPr lang="en-US" altLang="ja-JP"/>
              <a:t>dp[i][j] = </a:t>
            </a:r>
            <a:r>
              <a:rPr lang="ja-JP" altLang="en-US"/>
              <a:t>今までに訪れた頂点の集合が</a:t>
            </a:r>
            <a:r>
              <a:rPr lang="en-US" altLang="ja-JP"/>
              <a:t> i </a:t>
            </a:r>
            <a:r>
              <a:rPr lang="ja-JP" altLang="en-US"/>
              <a:t>で、</a:t>
            </a:r>
            <a:endParaRPr lang="en-US" altLang="ja-JP"/>
          </a:p>
          <a:p>
            <a:r>
              <a:rPr lang="ja-JP" altLang="en-US"/>
              <a:t>　　　　　　今</a:t>
            </a:r>
            <a:r>
              <a:rPr lang="en-US" altLang="ja-JP"/>
              <a:t> </a:t>
            </a:r>
            <a:r>
              <a:rPr lang="ja-JP" altLang="en-US"/>
              <a:t>頂点</a:t>
            </a:r>
            <a:r>
              <a:rPr lang="en-US" altLang="ja-JP"/>
              <a:t> j </a:t>
            </a:r>
            <a:r>
              <a:rPr lang="ja-JP" altLang="en-US"/>
              <a:t>にいるとき、考えられる移動した距離の最小値</a:t>
            </a:r>
            <a:r>
              <a:rPr lang="en-US" altLang="ja-JP"/>
              <a:t> 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293976E-B21A-48AF-97FE-40A76352BC42}"/>
              </a:ext>
            </a:extLst>
          </p:cNvPr>
          <p:cNvSpPr txBox="1"/>
          <p:nvPr/>
        </p:nvSpPr>
        <p:spPr>
          <a:xfrm>
            <a:off x="4710896" y="92980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・遷移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DF3B344-49A2-CFF9-5B3D-0296E5CB9588}"/>
              </a:ext>
            </a:extLst>
          </p:cNvPr>
          <p:cNvSpPr txBox="1"/>
          <p:nvPr/>
        </p:nvSpPr>
        <p:spPr>
          <a:xfrm>
            <a:off x="4894958" y="1286838"/>
            <a:ext cx="7053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dp[i + (1 &lt;&lt; x)][x] = min( dp[i+(1</a:t>
            </a:r>
            <a:r>
              <a:rPr lang="en-US" altLang="ja-JP"/>
              <a:t> &lt;&lt; x</a:t>
            </a:r>
            <a:r>
              <a:rPr kumimoji="1" lang="en-US" altLang="ja-JP"/>
              <a:t>)][x]  ,  dp[i][j] + |v(i,j)| )</a:t>
            </a:r>
            <a:endParaRPr kumimoji="1" lang="ja-JP" altLang="en-US"/>
          </a:p>
        </p:txBody>
      </p:sp>
      <p:graphicFrame>
        <p:nvGraphicFramePr>
          <p:cNvPr id="26" name="表 25">
            <a:extLst>
              <a:ext uri="{FF2B5EF4-FFF2-40B4-BE49-F238E27FC236}">
                <a16:creationId xmlns:a16="http://schemas.microsoft.com/office/drawing/2014/main" id="{C9A15A55-6AA8-92E1-DEC9-92AB0F5A4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994061"/>
              </p:ext>
            </p:extLst>
          </p:nvPr>
        </p:nvGraphicFramePr>
        <p:xfrm>
          <a:off x="150471" y="578257"/>
          <a:ext cx="4560425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043">
                  <a:extLst>
                    <a:ext uri="{9D8B030D-6E8A-4147-A177-3AD203B41FA5}">
                      <a16:colId xmlns:a16="http://schemas.microsoft.com/office/drawing/2014/main" val="2176847893"/>
                    </a:ext>
                  </a:extLst>
                </a:gridCol>
                <a:gridCol w="833377">
                  <a:extLst>
                    <a:ext uri="{9D8B030D-6E8A-4147-A177-3AD203B41FA5}">
                      <a16:colId xmlns:a16="http://schemas.microsoft.com/office/drawing/2014/main" val="1818448814"/>
                    </a:ext>
                  </a:extLst>
                </a:gridCol>
                <a:gridCol w="859628">
                  <a:extLst>
                    <a:ext uri="{9D8B030D-6E8A-4147-A177-3AD203B41FA5}">
                      <a16:colId xmlns:a16="http://schemas.microsoft.com/office/drawing/2014/main" val="291773220"/>
                    </a:ext>
                  </a:extLst>
                </a:gridCol>
                <a:gridCol w="821802">
                  <a:extLst>
                    <a:ext uri="{9D8B030D-6E8A-4147-A177-3AD203B41FA5}">
                      <a16:colId xmlns:a16="http://schemas.microsoft.com/office/drawing/2014/main" val="55428060"/>
                    </a:ext>
                  </a:extLst>
                </a:gridCol>
                <a:gridCol w="876575">
                  <a:extLst>
                    <a:ext uri="{9D8B030D-6E8A-4147-A177-3AD203B41FA5}">
                      <a16:colId xmlns:a16="http://schemas.microsoft.com/office/drawing/2014/main" val="3716211863"/>
                    </a:ext>
                  </a:extLst>
                </a:gridCol>
              </a:tblGrid>
              <a:tr h="34393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 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798564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0 (0000)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36448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1(0001)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475668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2(0010)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highlight>
                            <a:srgbClr val="FFFF00"/>
                          </a:highlight>
                        </a:rPr>
                        <a:t>2</a:t>
                      </a:r>
                      <a:endParaRPr kumimoji="1" lang="ja-JP" alt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728064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3(0011)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33076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4(0100)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7325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5(0101)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33017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6(0110)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358617"/>
                  </a:ext>
                </a:extLst>
              </a:tr>
              <a:tr h="362935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7(0111)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071419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8(1000)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15226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9(1001)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750926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10(1010)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469166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11(1011)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643761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12(1100)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71599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13(1101)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06017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14(1110)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19482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15(1111)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663883"/>
                  </a:ext>
                </a:extLst>
              </a:tr>
            </a:tbl>
          </a:graphicData>
        </a:graphic>
      </p:graphicFrame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6B41153-5C3F-3160-304F-D3E0BBBA0B4E}"/>
              </a:ext>
            </a:extLst>
          </p:cNvPr>
          <p:cNvSpPr txBox="1"/>
          <p:nvPr/>
        </p:nvSpPr>
        <p:spPr>
          <a:xfrm>
            <a:off x="361710" y="155699"/>
            <a:ext cx="1330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/>
              <a:t>DP</a:t>
            </a:r>
            <a:r>
              <a:rPr kumimoji="1" lang="ja-JP" altLang="en-US" sz="2000" b="1"/>
              <a:t>の動き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BC0D99E0-5DBE-445D-F301-99AD2B2E1120}"/>
              </a:ext>
            </a:extLst>
          </p:cNvPr>
          <p:cNvSpPr txBox="1"/>
          <p:nvPr/>
        </p:nvSpPr>
        <p:spPr>
          <a:xfrm>
            <a:off x="4696130" y="1746412"/>
            <a:ext cx="6099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/>
              <a:t>・集合内の頂点数ごと</a:t>
            </a:r>
            <a:r>
              <a:rPr kumimoji="1" lang="en-US" altLang="ja-JP"/>
              <a:t>(</a:t>
            </a:r>
            <a:r>
              <a:rPr kumimoji="1" lang="ja-JP" altLang="en-US"/>
              <a:t>立ってる</a:t>
            </a:r>
            <a:r>
              <a:rPr kumimoji="1" lang="en-US" altLang="ja-JP"/>
              <a:t>bit</a:t>
            </a:r>
            <a:r>
              <a:rPr kumimoji="1" lang="ja-JP" altLang="en-US"/>
              <a:t>の本数ごと</a:t>
            </a:r>
            <a:r>
              <a:rPr kumimoji="1" lang="en-US" altLang="ja-JP"/>
              <a:t>)</a:t>
            </a:r>
            <a:r>
              <a:rPr kumimoji="1" lang="ja-JP" altLang="en-US"/>
              <a:t>に考える</a:t>
            </a:r>
            <a:endParaRPr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DB78AF3-191A-9D42-C73A-CCEE550C60A0}"/>
              </a:ext>
            </a:extLst>
          </p:cNvPr>
          <p:cNvSpPr txBox="1"/>
          <p:nvPr/>
        </p:nvSpPr>
        <p:spPr>
          <a:xfrm>
            <a:off x="1692524" y="171088"/>
            <a:ext cx="26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初期化</a:t>
            </a:r>
            <a:r>
              <a:rPr kumimoji="1" lang="en-US" altLang="ja-JP"/>
              <a:t>(</a:t>
            </a:r>
            <a:r>
              <a:rPr kumimoji="1" lang="ja-JP" altLang="en-US"/>
              <a:t>立ってる</a:t>
            </a:r>
            <a:r>
              <a:rPr kumimoji="1" lang="en-US" altLang="ja-JP"/>
              <a:t>bit</a:t>
            </a:r>
            <a:r>
              <a:rPr kumimoji="1" lang="ja-JP" altLang="en-US"/>
              <a:t>数</a:t>
            </a:r>
            <a:r>
              <a:rPr lang="en-US" altLang="ja-JP">
                <a:highlight>
                  <a:srgbClr val="FFFF00"/>
                </a:highlight>
              </a:rPr>
              <a:t>1)</a:t>
            </a:r>
            <a:endParaRPr kumimoji="1" lang="ja-JP" altLang="en-US">
              <a:highlight>
                <a:srgbClr val="FFFF00"/>
              </a:highlight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6226202-0E62-876A-46C1-D8FF06D5526B}"/>
              </a:ext>
            </a:extLst>
          </p:cNvPr>
          <p:cNvSpPr txBox="1"/>
          <p:nvPr/>
        </p:nvSpPr>
        <p:spPr>
          <a:xfrm>
            <a:off x="9158598" y="793121"/>
            <a:ext cx="29482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/>
              <a:t>(</a:t>
            </a:r>
            <a:r>
              <a:rPr lang="ja-JP" altLang="en-US" sz="1200"/>
              <a:t>最初の頂点</a:t>
            </a:r>
            <a:r>
              <a:rPr lang="en-US" altLang="ja-JP" sz="1200"/>
              <a:t>0</a:t>
            </a:r>
            <a:r>
              <a:rPr lang="ja-JP" altLang="en-US" sz="1200"/>
              <a:t>は訪れた頂点に含まない</a:t>
            </a:r>
            <a:r>
              <a:rPr kumimoji="1" lang="en-US" altLang="ja-JP" sz="1200"/>
              <a:t>)</a:t>
            </a:r>
            <a:endParaRPr kumimoji="1" lang="ja-JP" altLang="en-US" sz="1200"/>
          </a:p>
        </p:txBody>
      </p:sp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0874E67E-A662-FB4E-77BB-FC061A3C6098}"/>
              </a:ext>
            </a:extLst>
          </p:cNvPr>
          <p:cNvCxnSpPr/>
          <p:nvPr/>
        </p:nvCxnSpPr>
        <p:spPr>
          <a:xfrm>
            <a:off x="3553428" y="1886673"/>
            <a:ext cx="1736202" cy="6134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EEE604D-7078-08DC-9EDD-11C9E323DD7D}"/>
              </a:ext>
            </a:extLst>
          </p:cNvPr>
          <p:cNvSpPr txBox="1"/>
          <p:nvPr/>
        </p:nvSpPr>
        <p:spPr>
          <a:xfrm>
            <a:off x="5222595" y="2453685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dp[2][1] = 2</a:t>
            </a:r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B5DC79D-0AC0-95DC-71BD-4856BC7B0C8E}"/>
              </a:ext>
            </a:extLst>
          </p:cNvPr>
          <p:cNvSpPr txBox="1"/>
          <p:nvPr/>
        </p:nvSpPr>
        <p:spPr>
          <a:xfrm>
            <a:off x="5212013" y="2812669"/>
            <a:ext cx="251523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050"/>
              <a:t>(</a:t>
            </a:r>
            <a:r>
              <a:rPr lang="ja-JP" altLang="en-US" sz="1050"/>
              <a:t>最初の頂点</a:t>
            </a:r>
            <a:r>
              <a:rPr lang="en-US" altLang="ja-JP" sz="1050"/>
              <a:t>0</a:t>
            </a:r>
            <a:r>
              <a:rPr lang="ja-JP" altLang="en-US" sz="1050"/>
              <a:t>は訪れた頂点に含まない</a:t>
            </a:r>
            <a:r>
              <a:rPr kumimoji="1" lang="en-US" altLang="ja-JP" sz="1050"/>
              <a:t>)</a:t>
            </a:r>
            <a:endParaRPr kumimoji="1" lang="ja-JP" altLang="en-US" sz="1050"/>
          </a:p>
        </p:txBody>
      </p:sp>
    </p:spTree>
    <p:extLst>
      <p:ext uri="{BB962C8B-B14F-4D97-AF65-F5344CB8AC3E}">
        <p14:creationId xmlns:p14="http://schemas.microsoft.com/office/powerpoint/2010/main" val="2724748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A46FC6B3-3689-0145-240D-5BBC96AC91E6}"/>
              </a:ext>
            </a:extLst>
          </p:cNvPr>
          <p:cNvSpPr/>
          <p:nvPr/>
        </p:nvSpPr>
        <p:spPr>
          <a:xfrm>
            <a:off x="8853517" y="3066585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０</a:t>
            </a: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9EE65275-6BDD-64C4-87EA-DF11718841FB}"/>
              </a:ext>
            </a:extLst>
          </p:cNvPr>
          <p:cNvSpPr/>
          <p:nvPr/>
        </p:nvSpPr>
        <p:spPr>
          <a:xfrm>
            <a:off x="7368856" y="4240251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81AA079A-8A04-F194-D307-EC41CF48B1D6}"/>
              </a:ext>
            </a:extLst>
          </p:cNvPr>
          <p:cNvSpPr/>
          <p:nvPr/>
        </p:nvSpPr>
        <p:spPr>
          <a:xfrm>
            <a:off x="8797760" y="5654769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３</a:t>
            </a:r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6EE0C03B-A652-A833-C579-83EA967EFB37}"/>
              </a:ext>
            </a:extLst>
          </p:cNvPr>
          <p:cNvSpPr/>
          <p:nvPr/>
        </p:nvSpPr>
        <p:spPr>
          <a:xfrm>
            <a:off x="10375350" y="4240251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0D94C80F-3B3D-276D-E8E1-FD790322DAF0}"/>
              </a:ext>
            </a:extLst>
          </p:cNvPr>
          <p:cNvCxnSpPr>
            <a:cxnSpLocks/>
          </p:cNvCxnSpPr>
          <p:nvPr/>
        </p:nvCxnSpPr>
        <p:spPr>
          <a:xfrm>
            <a:off x="9683975" y="3500341"/>
            <a:ext cx="855545" cy="70775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5363C6DA-7977-DCD3-EB5F-FE27B79AFB00}"/>
              </a:ext>
            </a:extLst>
          </p:cNvPr>
          <p:cNvCxnSpPr>
            <a:cxnSpLocks/>
          </p:cNvCxnSpPr>
          <p:nvPr/>
        </p:nvCxnSpPr>
        <p:spPr>
          <a:xfrm flipV="1">
            <a:off x="7943491" y="3550562"/>
            <a:ext cx="854269" cy="632201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EB0B4DD9-7F3F-8944-FD76-5E083BAE909D}"/>
              </a:ext>
            </a:extLst>
          </p:cNvPr>
          <p:cNvCxnSpPr>
            <a:cxnSpLocks/>
          </p:cNvCxnSpPr>
          <p:nvPr/>
        </p:nvCxnSpPr>
        <p:spPr>
          <a:xfrm flipH="1">
            <a:off x="9570294" y="5068945"/>
            <a:ext cx="1062426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3189E0EB-1B66-27D5-65DA-85BAFC7DF279}"/>
              </a:ext>
            </a:extLst>
          </p:cNvPr>
          <p:cNvCxnSpPr>
            <a:cxnSpLocks/>
          </p:cNvCxnSpPr>
          <p:nvPr/>
        </p:nvCxnSpPr>
        <p:spPr>
          <a:xfrm flipH="1">
            <a:off x="8238033" y="4602665"/>
            <a:ext cx="2039589" cy="0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8F80913F-1908-B3D9-9B9B-AC09E1C12675}"/>
              </a:ext>
            </a:extLst>
          </p:cNvPr>
          <p:cNvCxnSpPr>
            <a:cxnSpLocks/>
          </p:cNvCxnSpPr>
          <p:nvPr/>
        </p:nvCxnSpPr>
        <p:spPr>
          <a:xfrm flipH="1" flipV="1">
            <a:off x="7922081" y="5068945"/>
            <a:ext cx="780893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E99023A7-AD79-27C6-B39B-5D3E204920B6}"/>
              </a:ext>
            </a:extLst>
          </p:cNvPr>
          <p:cNvCxnSpPr>
            <a:cxnSpLocks/>
          </p:cNvCxnSpPr>
          <p:nvPr/>
        </p:nvCxnSpPr>
        <p:spPr>
          <a:xfrm>
            <a:off x="8127604" y="4897417"/>
            <a:ext cx="767884" cy="757352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CDA963C-0A6C-A97C-DA5D-24D36D18A2F4}"/>
              </a:ext>
            </a:extLst>
          </p:cNvPr>
          <p:cNvSpPr txBox="1"/>
          <p:nvPr/>
        </p:nvSpPr>
        <p:spPr>
          <a:xfrm>
            <a:off x="10048867" y="353029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E6F2DFD-8BFB-082D-07A2-DD2DFC77EC2D}"/>
              </a:ext>
            </a:extLst>
          </p:cNvPr>
          <p:cNvSpPr txBox="1"/>
          <p:nvPr/>
        </p:nvSpPr>
        <p:spPr>
          <a:xfrm>
            <a:off x="10250691" y="5439653"/>
            <a:ext cx="24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9</a:t>
            </a:r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62E334C-F8D7-1616-BF5C-4162C1C1AFD9}"/>
              </a:ext>
            </a:extLst>
          </p:cNvPr>
          <p:cNvSpPr txBox="1"/>
          <p:nvPr/>
        </p:nvSpPr>
        <p:spPr>
          <a:xfrm>
            <a:off x="8489807" y="4947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61D150D-C11E-E502-8460-EB36D90C20C5}"/>
              </a:ext>
            </a:extLst>
          </p:cNvPr>
          <p:cNvSpPr txBox="1"/>
          <p:nvPr/>
        </p:nvSpPr>
        <p:spPr>
          <a:xfrm>
            <a:off x="8018205" y="54196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6</a:t>
            </a:r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2D6C9F8-956B-0988-77A5-234FF5DBB24D}"/>
              </a:ext>
            </a:extLst>
          </p:cNvPr>
          <p:cNvSpPr txBox="1"/>
          <p:nvPr/>
        </p:nvSpPr>
        <p:spPr>
          <a:xfrm>
            <a:off x="9056408" y="42551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54777B1-7E1C-1A08-28E1-4B2462DA0BFC}"/>
              </a:ext>
            </a:extLst>
          </p:cNvPr>
          <p:cNvSpPr txBox="1"/>
          <p:nvPr/>
        </p:nvSpPr>
        <p:spPr>
          <a:xfrm>
            <a:off x="8119706" y="353029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7BE53FA-DA2C-1906-E3A3-2E13A24B96AA}"/>
              </a:ext>
            </a:extLst>
          </p:cNvPr>
          <p:cNvSpPr txBox="1"/>
          <p:nvPr/>
        </p:nvSpPr>
        <p:spPr>
          <a:xfrm>
            <a:off x="4656882" y="232644"/>
            <a:ext cx="7439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・</a:t>
            </a:r>
            <a:r>
              <a:rPr lang="en-US" altLang="ja-JP"/>
              <a:t>dp[i][j] = </a:t>
            </a:r>
            <a:r>
              <a:rPr lang="ja-JP" altLang="en-US"/>
              <a:t>今までに訪れた頂点の集合が</a:t>
            </a:r>
            <a:r>
              <a:rPr lang="en-US" altLang="ja-JP"/>
              <a:t> i </a:t>
            </a:r>
            <a:r>
              <a:rPr lang="ja-JP" altLang="en-US"/>
              <a:t>で、</a:t>
            </a:r>
            <a:endParaRPr lang="en-US" altLang="ja-JP"/>
          </a:p>
          <a:p>
            <a:r>
              <a:rPr lang="ja-JP" altLang="en-US"/>
              <a:t>　　　　　　今</a:t>
            </a:r>
            <a:r>
              <a:rPr lang="en-US" altLang="ja-JP"/>
              <a:t> </a:t>
            </a:r>
            <a:r>
              <a:rPr lang="ja-JP" altLang="en-US"/>
              <a:t>頂点</a:t>
            </a:r>
            <a:r>
              <a:rPr lang="en-US" altLang="ja-JP"/>
              <a:t> j </a:t>
            </a:r>
            <a:r>
              <a:rPr lang="ja-JP" altLang="en-US"/>
              <a:t>にいるとき、考えられる移動した距離の最小値</a:t>
            </a:r>
            <a:r>
              <a:rPr lang="en-US" altLang="ja-JP"/>
              <a:t> 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293976E-B21A-48AF-97FE-40A76352BC42}"/>
              </a:ext>
            </a:extLst>
          </p:cNvPr>
          <p:cNvSpPr txBox="1"/>
          <p:nvPr/>
        </p:nvSpPr>
        <p:spPr>
          <a:xfrm>
            <a:off x="4710896" y="92980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・遷移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DF3B344-49A2-CFF9-5B3D-0296E5CB9588}"/>
              </a:ext>
            </a:extLst>
          </p:cNvPr>
          <p:cNvSpPr txBox="1"/>
          <p:nvPr/>
        </p:nvSpPr>
        <p:spPr>
          <a:xfrm>
            <a:off x="4894958" y="1286838"/>
            <a:ext cx="7053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dp[i + (1 &lt;&lt; x)][x] = min( dp[i+(1</a:t>
            </a:r>
            <a:r>
              <a:rPr lang="en-US" altLang="ja-JP"/>
              <a:t> &lt;&lt; x</a:t>
            </a:r>
            <a:r>
              <a:rPr kumimoji="1" lang="en-US" altLang="ja-JP"/>
              <a:t>)][x]  ,  dp[i][j] + |v(i,j)| )</a:t>
            </a:r>
            <a:endParaRPr kumimoji="1" lang="ja-JP" altLang="en-US"/>
          </a:p>
        </p:txBody>
      </p:sp>
      <p:graphicFrame>
        <p:nvGraphicFramePr>
          <p:cNvPr id="26" name="表 25">
            <a:extLst>
              <a:ext uri="{FF2B5EF4-FFF2-40B4-BE49-F238E27FC236}">
                <a16:creationId xmlns:a16="http://schemas.microsoft.com/office/drawing/2014/main" id="{C9A15A55-6AA8-92E1-DEC9-92AB0F5A4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702841"/>
              </p:ext>
            </p:extLst>
          </p:nvPr>
        </p:nvGraphicFramePr>
        <p:xfrm>
          <a:off x="150471" y="578257"/>
          <a:ext cx="4560425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043">
                  <a:extLst>
                    <a:ext uri="{9D8B030D-6E8A-4147-A177-3AD203B41FA5}">
                      <a16:colId xmlns:a16="http://schemas.microsoft.com/office/drawing/2014/main" val="2176847893"/>
                    </a:ext>
                  </a:extLst>
                </a:gridCol>
                <a:gridCol w="833377">
                  <a:extLst>
                    <a:ext uri="{9D8B030D-6E8A-4147-A177-3AD203B41FA5}">
                      <a16:colId xmlns:a16="http://schemas.microsoft.com/office/drawing/2014/main" val="1818448814"/>
                    </a:ext>
                  </a:extLst>
                </a:gridCol>
                <a:gridCol w="859628">
                  <a:extLst>
                    <a:ext uri="{9D8B030D-6E8A-4147-A177-3AD203B41FA5}">
                      <a16:colId xmlns:a16="http://schemas.microsoft.com/office/drawing/2014/main" val="291773220"/>
                    </a:ext>
                  </a:extLst>
                </a:gridCol>
                <a:gridCol w="821802">
                  <a:extLst>
                    <a:ext uri="{9D8B030D-6E8A-4147-A177-3AD203B41FA5}">
                      <a16:colId xmlns:a16="http://schemas.microsoft.com/office/drawing/2014/main" val="55428060"/>
                    </a:ext>
                  </a:extLst>
                </a:gridCol>
                <a:gridCol w="876575">
                  <a:extLst>
                    <a:ext uri="{9D8B030D-6E8A-4147-A177-3AD203B41FA5}">
                      <a16:colId xmlns:a16="http://schemas.microsoft.com/office/drawing/2014/main" val="3716211863"/>
                    </a:ext>
                  </a:extLst>
                </a:gridCol>
              </a:tblGrid>
              <a:tr h="34393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 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798564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0 (0000)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36448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</a:t>
                      </a:r>
                      <a:r>
                        <a:rPr kumimoji="1" lang="en-US" altLang="ja-JP">
                          <a:highlight>
                            <a:srgbClr val="FFFF00"/>
                          </a:highlight>
                        </a:rPr>
                        <a:t>1(0001)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475668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</a:t>
                      </a:r>
                      <a:r>
                        <a:rPr kumimoji="1" lang="en-US" altLang="ja-JP">
                          <a:highlight>
                            <a:srgbClr val="FFFF00"/>
                          </a:highlight>
                        </a:rPr>
                        <a:t>2(0010)</a:t>
                      </a:r>
                      <a:endParaRPr kumimoji="1" lang="ja-JP" alt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highlight>
                            <a:srgbClr val="FFFF00"/>
                          </a:highlight>
                        </a:rPr>
                        <a:t>2</a:t>
                      </a:r>
                      <a:endParaRPr kumimoji="1" lang="ja-JP" alt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728064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3(0011)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33076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</a:t>
                      </a:r>
                      <a:r>
                        <a:rPr kumimoji="1" lang="en-US" altLang="ja-JP">
                          <a:highlight>
                            <a:srgbClr val="FFFF00"/>
                          </a:highlight>
                        </a:rPr>
                        <a:t>4(0100)</a:t>
                      </a:r>
                      <a:endParaRPr kumimoji="1" lang="ja-JP" alt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7325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5(0101)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33017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6(0110)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highlight>
                            <a:srgbClr val="00FF00"/>
                          </a:highlight>
                        </a:rPr>
                        <a:t>5</a:t>
                      </a:r>
                      <a:endParaRPr kumimoji="1" lang="ja-JP" altLang="en-US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35861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7(0111)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071419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</a:t>
                      </a:r>
                      <a:r>
                        <a:rPr kumimoji="1" lang="en-US" altLang="ja-JP">
                          <a:highlight>
                            <a:srgbClr val="FFFF00"/>
                          </a:highlight>
                        </a:rPr>
                        <a:t>8(1000)</a:t>
                      </a:r>
                      <a:endParaRPr kumimoji="1" lang="ja-JP" alt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15226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9(1001)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750926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10(1010)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highlight>
                            <a:srgbClr val="00FF00"/>
                          </a:highlight>
                        </a:rPr>
                        <a:t>11</a:t>
                      </a:r>
                      <a:endParaRPr kumimoji="1" lang="ja-JP" altLang="en-US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469166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11(1011)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643761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12(1100)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71599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13(1101)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06017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14(1110)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19482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15(1111)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663883"/>
                  </a:ext>
                </a:extLst>
              </a:tr>
            </a:tbl>
          </a:graphicData>
        </a:graphic>
      </p:graphicFrame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6B41153-5C3F-3160-304F-D3E0BBBA0B4E}"/>
              </a:ext>
            </a:extLst>
          </p:cNvPr>
          <p:cNvSpPr txBox="1"/>
          <p:nvPr/>
        </p:nvSpPr>
        <p:spPr>
          <a:xfrm>
            <a:off x="361710" y="155699"/>
            <a:ext cx="1330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/>
              <a:t>DP</a:t>
            </a:r>
            <a:r>
              <a:rPr kumimoji="1" lang="ja-JP" altLang="en-US" sz="2000" b="1"/>
              <a:t>の動き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BC0D99E0-5DBE-445D-F301-99AD2B2E1120}"/>
              </a:ext>
            </a:extLst>
          </p:cNvPr>
          <p:cNvSpPr txBox="1"/>
          <p:nvPr/>
        </p:nvSpPr>
        <p:spPr>
          <a:xfrm>
            <a:off x="4696130" y="1746412"/>
            <a:ext cx="6099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/>
              <a:t>・集合内の頂点数ごと</a:t>
            </a:r>
            <a:r>
              <a:rPr kumimoji="1" lang="en-US" altLang="ja-JP"/>
              <a:t>(</a:t>
            </a:r>
            <a:r>
              <a:rPr kumimoji="1" lang="ja-JP" altLang="en-US"/>
              <a:t>立ってる</a:t>
            </a:r>
            <a:r>
              <a:rPr kumimoji="1" lang="en-US" altLang="ja-JP"/>
              <a:t>bit</a:t>
            </a:r>
            <a:r>
              <a:rPr kumimoji="1" lang="ja-JP" altLang="en-US"/>
              <a:t>の本数ごと</a:t>
            </a:r>
            <a:r>
              <a:rPr kumimoji="1" lang="en-US" altLang="ja-JP"/>
              <a:t>)</a:t>
            </a:r>
            <a:r>
              <a:rPr kumimoji="1" lang="ja-JP" altLang="en-US"/>
              <a:t>に考える</a:t>
            </a:r>
            <a:endParaRPr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DB78AF3-191A-9D42-C73A-CCEE550C60A0}"/>
              </a:ext>
            </a:extLst>
          </p:cNvPr>
          <p:cNvSpPr txBox="1"/>
          <p:nvPr/>
        </p:nvSpPr>
        <p:spPr>
          <a:xfrm>
            <a:off x="1692524" y="155699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立ってる</a:t>
            </a:r>
            <a:r>
              <a:rPr kumimoji="1" lang="en-US" altLang="ja-JP"/>
              <a:t>bit</a:t>
            </a:r>
            <a:r>
              <a:rPr kumimoji="1" lang="ja-JP" altLang="en-US"/>
              <a:t>数</a:t>
            </a:r>
            <a:r>
              <a:rPr kumimoji="1" lang="en-US" altLang="ja-JP"/>
              <a:t> </a:t>
            </a:r>
            <a:r>
              <a:rPr lang="en-US" altLang="ja-JP">
                <a:highlight>
                  <a:srgbClr val="FFFF00"/>
                </a:highlight>
              </a:rPr>
              <a:t>1</a:t>
            </a:r>
            <a:r>
              <a:rPr lang="ja-JP" altLang="en-US"/>
              <a:t>から</a:t>
            </a:r>
            <a:r>
              <a:rPr lang="en-US" altLang="ja-JP">
                <a:highlight>
                  <a:srgbClr val="00FF00"/>
                </a:highlight>
              </a:rPr>
              <a:t>2</a:t>
            </a:r>
            <a:endParaRPr kumimoji="1" lang="ja-JP" altLang="en-US">
              <a:highlight>
                <a:srgbClr val="00FF00"/>
              </a:highlight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63DBC35-EEFE-89AB-DDE4-92DB9F6FF282}"/>
              </a:ext>
            </a:extLst>
          </p:cNvPr>
          <p:cNvSpPr txBox="1"/>
          <p:nvPr/>
        </p:nvSpPr>
        <p:spPr>
          <a:xfrm>
            <a:off x="9676769" y="817472"/>
            <a:ext cx="251523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050"/>
              <a:t>(</a:t>
            </a:r>
            <a:r>
              <a:rPr lang="ja-JP" altLang="en-US" sz="1050"/>
              <a:t>最初の頂点</a:t>
            </a:r>
            <a:r>
              <a:rPr lang="en-US" altLang="ja-JP" sz="1050"/>
              <a:t>0</a:t>
            </a:r>
            <a:r>
              <a:rPr lang="ja-JP" altLang="en-US" sz="1050"/>
              <a:t>は訪れた頂点に含まない</a:t>
            </a:r>
            <a:r>
              <a:rPr kumimoji="1" lang="en-US" altLang="ja-JP" sz="1050"/>
              <a:t>)</a:t>
            </a:r>
            <a:endParaRPr kumimoji="1" lang="ja-JP" altLang="en-US" sz="1050"/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43BAEE75-7E9E-2A4E-848F-5EABB8E92307}"/>
              </a:ext>
            </a:extLst>
          </p:cNvPr>
          <p:cNvCxnSpPr>
            <a:cxnSpLocks/>
          </p:cNvCxnSpPr>
          <p:nvPr/>
        </p:nvCxnSpPr>
        <p:spPr>
          <a:xfrm flipH="1">
            <a:off x="2677463" y="1969704"/>
            <a:ext cx="589622" cy="1234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2082A821-CC29-89C6-3555-1690D844FF52}"/>
              </a:ext>
            </a:extLst>
          </p:cNvPr>
          <p:cNvCxnSpPr>
            <a:cxnSpLocks/>
          </p:cNvCxnSpPr>
          <p:nvPr/>
        </p:nvCxnSpPr>
        <p:spPr>
          <a:xfrm flipH="1">
            <a:off x="1732603" y="1969704"/>
            <a:ext cx="1508549" cy="2654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514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7BE53FA-DA2C-1906-E3A3-2E13A24B96AA}"/>
              </a:ext>
            </a:extLst>
          </p:cNvPr>
          <p:cNvSpPr txBox="1"/>
          <p:nvPr/>
        </p:nvSpPr>
        <p:spPr>
          <a:xfrm>
            <a:off x="4656882" y="232644"/>
            <a:ext cx="7439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・</a:t>
            </a:r>
            <a:r>
              <a:rPr lang="en-US" altLang="ja-JP"/>
              <a:t>dp[i][j] = </a:t>
            </a:r>
            <a:r>
              <a:rPr lang="ja-JP" altLang="en-US"/>
              <a:t>今までに訪れた頂点の集合が</a:t>
            </a:r>
            <a:r>
              <a:rPr lang="en-US" altLang="ja-JP"/>
              <a:t> i </a:t>
            </a:r>
            <a:r>
              <a:rPr lang="ja-JP" altLang="en-US"/>
              <a:t>で、</a:t>
            </a:r>
            <a:endParaRPr lang="en-US" altLang="ja-JP"/>
          </a:p>
          <a:p>
            <a:r>
              <a:rPr lang="ja-JP" altLang="en-US"/>
              <a:t>　　　　　　今</a:t>
            </a:r>
            <a:r>
              <a:rPr lang="en-US" altLang="ja-JP"/>
              <a:t> </a:t>
            </a:r>
            <a:r>
              <a:rPr lang="ja-JP" altLang="en-US"/>
              <a:t>頂点</a:t>
            </a:r>
            <a:r>
              <a:rPr lang="en-US" altLang="ja-JP"/>
              <a:t> j </a:t>
            </a:r>
            <a:r>
              <a:rPr lang="ja-JP" altLang="en-US"/>
              <a:t>にいるとき、考えられる移動した距離の最小値</a:t>
            </a:r>
            <a:r>
              <a:rPr lang="en-US" altLang="ja-JP"/>
              <a:t> 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293976E-B21A-48AF-97FE-40A76352BC42}"/>
              </a:ext>
            </a:extLst>
          </p:cNvPr>
          <p:cNvSpPr txBox="1"/>
          <p:nvPr/>
        </p:nvSpPr>
        <p:spPr>
          <a:xfrm>
            <a:off x="4710896" y="92980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・遷移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DF3B344-49A2-CFF9-5B3D-0296E5CB9588}"/>
              </a:ext>
            </a:extLst>
          </p:cNvPr>
          <p:cNvSpPr txBox="1"/>
          <p:nvPr/>
        </p:nvSpPr>
        <p:spPr>
          <a:xfrm>
            <a:off x="4894958" y="1286838"/>
            <a:ext cx="7053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dp[i + (1 &lt;&lt; x)][x] = min( dp[i+(1</a:t>
            </a:r>
            <a:r>
              <a:rPr lang="en-US" altLang="ja-JP"/>
              <a:t> &lt;&lt; x</a:t>
            </a:r>
            <a:r>
              <a:rPr kumimoji="1" lang="en-US" altLang="ja-JP"/>
              <a:t>)][x]  ,  dp[i][j] + |v(i,j)| )</a:t>
            </a:r>
            <a:endParaRPr kumimoji="1" lang="ja-JP" altLang="en-US"/>
          </a:p>
        </p:txBody>
      </p:sp>
      <p:graphicFrame>
        <p:nvGraphicFramePr>
          <p:cNvPr id="26" name="表 25">
            <a:extLst>
              <a:ext uri="{FF2B5EF4-FFF2-40B4-BE49-F238E27FC236}">
                <a16:creationId xmlns:a16="http://schemas.microsoft.com/office/drawing/2014/main" id="{C9A15A55-6AA8-92E1-DEC9-92AB0F5A4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834765"/>
              </p:ext>
            </p:extLst>
          </p:nvPr>
        </p:nvGraphicFramePr>
        <p:xfrm>
          <a:off x="150471" y="578257"/>
          <a:ext cx="4560425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043">
                  <a:extLst>
                    <a:ext uri="{9D8B030D-6E8A-4147-A177-3AD203B41FA5}">
                      <a16:colId xmlns:a16="http://schemas.microsoft.com/office/drawing/2014/main" val="2176847893"/>
                    </a:ext>
                  </a:extLst>
                </a:gridCol>
                <a:gridCol w="833377">
                  <a:extLst>
                    <a:ext uri="{9D8B030D-6E8A-4147-A177-3AD203B41FA5}">
                      <a16:colId xmlns:a16="http://schemas.microsoft.com/office/drawing/2014/main" val="1818448814"/>
                    </a:ext>
                  </a:extLst>
                </a:gridCol>
                <a:gridCol w="859628">
                  <a:extLst>
                    <a:ext uri="{9D8B030D-6E8A-4147-A177-3AD203B41FA5}">
                      <a16:colId xmlns:a16="http://schemas.microsoft.com/office/drawing/2014/main" val="291773220"/>
                    </a:ext>
                  </a:extLst>
                </a:gridCol>
                <a:gridCol w="821802">
                  <a:extLst>
                    <a:ext uri="{9D8B030D-6E8A-4147-A177-3AD203B41FA5}">
                      <a16:colId xmlns:a16="http://schemas.microsoft.com/office/drawing/2014/main" val="55428060"/>
                    </a:ext>
                  </a:extLst>
                </a:gridCol>
                <a:gridCol w="876575">
                  <a:extLst>
                    <a:ext uri="{9D8B030D-6E8A-4147-A177-3AD203B41FA5}">
                      <a16:colId xmlns:a16="http://schemas.microsoft.com/office/drawing/2014/main" val="3716211863"/>
                    </a:ext>
                  </a:extLst>
                </a:gridCol>
              </a:tblGrid>
              <a:tr h="34393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 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798564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0 (0000)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36448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1(0001)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475668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2(0010)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728064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</a:t>
                      </a:r>
                      <a:r>
                        <a:rPr kumimoji="1" lang="en-US" altLang="ja-JP">
                          <a:highlight>
                            <a:srgbClr val="00FF00"/>
                          </a:highlight>
                        </a:rPr>
                        <a:t>3(0011)</a:t>
                      </a:r>
                      <a:endParaRPr kumimoji="1" lang="ja-JP" altLang="en-US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33076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4(0100)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7325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</a:t>
                      </a:r>
                      <a:r>
                        <a:rPr kumimoji="1" lang="en-US" altLang="ja-JP">
                          <a:highlight>
                            <a:srgbClr val="00FF00"/>
                          </a:highlight>
                        </a:rPr>
                        <a:t>5(0101)</a:t>
                      </a:r>
                      <a:endParaRPr kumimoji="1" lang="ja-JP" altLang="en-US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33017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</a:t>
                      </a:r>
                      <a:r>
                        <a:rPr kumimoji="1" lang="en-US" altLang="ja-JP">
                          <a:highlight>
                            <a:srgbClr val="00FF00"/>
                          </a:highlight>
                        </a:rPr>
                        <a:t>6(0110)</a:t>
                      </a:r>
                      <a:endParaRPr kumimoji="1" lang="ja-JP" altLang="en-US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highlight>
                            <a:srgbClr val="00FF00"/>
                          </a:highlight>
                        </a:rPr>
                        <a:t>5</a:t>
                      </a:r>
                      <a:endParaRPr kumimoji="1" lang="ja-JP" altLang="en-US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35861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7(0111)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highlight>
                            <a:srgbClr val="00FFFF"/>
                          </a:highlight>
                        </a:rPr>
                        <a:t>6</a:t>
                      </a:r>
                      <a:endParaRPr kumimoji="1" lang="ja-JP" altLang="en-US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071419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8(1000)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15226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</a:t>
                      </a:r>
                      <a:r>
                        <a:rPr kumimoji="1" lang="en-US" altLang="ja-JP">
                          <a:highlight>
                            <a:srgbClr val="00FF00"/>
                          </a:highlight>
                        </a:rPr>
                        <a:t>9(1001)</a:t>
                      </a:r>
                      <a:endParaRPr kumimoji="1" lang="ja-JP" altLang="en-US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750926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>
                          <a:highlight>
                            <a:srgbClr val="00FF00"/>
                          </a:highlight>
                        </a:rPr>
                        <a:t>10(1010)</a:t>
                      </a:r>
                      <a:endParaRPr kumimoji="1" lang="ja-JP" altLang="en-US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highlight>
                            <a:srgbClr val="00FF00"/>
                          </a:highlight>
                        </a:rPr>
                        <a:t>11</a:t>
                      </a:r>
                      <a:endParaRPr kumimoji="1" lang="ja-JP" altLang="en-US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469166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11(1011)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643761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>
                          <a:highlight>
                            <a:srgbClr val="00FF00"/>
                          </a:highlight>
                        </a:rPr>
                        <a:t>12(1100)</a:t>
                      </a:r>
                      <a:endParaRPr kumimoji="1" lang="ja-JP" altLang="en-US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71599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13(1101)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06017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14(1110)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highlight>
                            <a:srgbClr val="00FFFF"/>
                          </a:highlight>
                        </a:rPr>
                        <a:t>9</a:t>
                      </a:r>
                      <a:endParaRPr kumimoji="1" lang="ja-JP" altLang="en-US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highlight>
                            <a:srgbClr val="00FFFF"/>
                          </a:highlight>
                        </a:rPr>
                        <a:t>15</a:t>
                      </a:r>
                      <a:endParaRPr kumimoji="1" lang="ja-JP" altLang="en-US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19482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15(1111)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663883"/>
                  </a:ext>
                </a:extLst>
              </a:tr>
            </a:tbl>
          </a:graphicData>
        </a:graphic>
      </p:graphicFrame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6B41153-5C3F-3160-304F-D3E0BBBA0B4E}"/>
              </a:ext>
            </a:extLst>
          </p:cNvPr>
          <p:cNvSpPr txBox="1"/>
          <p:nvPr/>
        </p:nvSpPr>
        <p:spPr>
          <a:xfrm>
            <a:off x="361710" y="155699"/>
            <a:ext cx="1330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/>
              <a:t>DP</a:t>
            </a:r>
            <a:r>
              <a:rPr kumimoji="1" lang="ja-JP" altLang="en-US" sz="2000" b="1"/>
              <a:t>の動き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BC0D99E0-5DBE-445D-F301-99AD2B2E1120}"/>
              </a:ext>
            </a:extLst>
          </p:cNvPr>
          <p:cNvSpPr txBox="1"/>
          <p:nvPr/>
        </p:nvSpPr>
        <p:spPr>
          <a:xfrm>
            <a:off x="4787062" y="1713542"/>
            <a:ext cx="6099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/>
              <a:t>・集合内の頂点数ごと</a:t>
            </a:r>
            <a:r>
              <a:rPr kumimoji="1" lang="en-US" altLang="ja-JP"/>
              <a:t>(</a:t>
            </a:r>
            <a:r>
              <a:rPr kumimoji="1" lang="ja-JP" altLang="en-US"/>
              <a:t>立ってる</a:t>
            </a:r>
            <a:r>
              <a:rPr kumimoji="1" lang="en-US" altLang="ja-JP"/>
              <a:t>bit</a:t>
            </a:r>
            <a:r>
              <a:rPr kumimoji="1" lang="ja-JP" altLang="en-US"/>
              <a:t>の本数ごと</a:t>
            </a:r>
            <a:r>
              <a:rPr kumimoji="1" lang="en-US" altLang="ja-JP"/>
              <a:t>)</a:t>
            </a:r>
            <a:r>
              <a:rPr kumimoji="1" lang="ja-JP" altLang="en-US"/>
              <a:t>に考える</a:t>
            </a:r>
            <a:endParaRPr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DB78AF3-191A-9D42-C73A-CCEE550C60A0}"/>
              </a:ext>
            </a:extLst>
          </p:cNvPr>
          <p:cNvSpPr txBox="1"/>
          <p:nvPr/>
        </p:nvSpPr>
        <p:spPr>
          <a:xfrm>
            <a:off x="1692524" y="155699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立ってる</a:t>
            </a:r>
            <a:r>
              <a:rPr kumimoji="1" lang="en-US" altLang="ja-JP"/>
              <a:t>bit</a:t>
            </a:r>
            <a:r>
              <a:rPr kumimoji="1" lang="ja-JP" altLang="en-US"/>
              <a:t>数</a:t>
            </a:r>
            <a:r>
              <a:rPr kumimoji="1" lang="en-US" altLang="ja-JP"/>
              <a:t> </a:t>
            </a:r>
            <a:r>
              <a:rPr lang="en-US" altLang="ja-JP">
                <a:highlight>
                  <a:srgbClr val="00FF00"/>
                </a:highlight>
              </a:rPr>
              <a:t>2</a:t>
            </a:r>
            <a:r>
              <a:rPr lang="ja-JP" altLang="en-US"/>
              <a:t>から</a:t>
            </a:r>
            <a:r>
              <a:rPr lang="en-US" altLang="ja-JP">
                <a:highlight>
                  <a:srgbClr val="00FFFF"/>
                </a:highlight>
              </a:rPr>
              <a:t>3</a:t>
            </a:r>
            <a:endParaRPr kumimoji="1" lang="ja-JP" altLang="en-US">
              <a:highlight>
                <a:srgbClr val="00FFFF"/>
              </a:highlight>
            </a:endParaRPr>
          </a:p>
        </p:txBody>
      </p:sp>
      <p:sp>
        <p:nvSpPr>
          <p:cNvPr id="79" name="円/楕円 78">
            <a:extLst>
              <a:ext uri="{FF2B5EF4-FFF2-40B4-BE49-F238E27FC236}">
                <a16:creationId xmlns:a16="http://schemas.microsoft.com/office/drawing/2014/main" id="{ECDB9763-7F81-CF93-49F9-B8138D740543}"/>
              </a:ext>
            </a:extLst>
          </p:cNvPr>
          <p:cNvSpPr/>
          <p:nvPr/>
        </p:nvSpPr>
        <p:spPr>
          <a:xfrm>
            <a:off x="8853517" y="3066585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０</a:t>
            </a:r>
          </a:p>
        </p:txBody>
      </p:sp>
      <p:sp>
        <p:nvSpPr>
          <p:cNvPr id="80" name="円/楕円 79">
            <a:extLst>
              <a:ext uri="{FF2B5EF4-FFF2-40B4-BE49-F238E27FC236}">
                <a16:creationId xmlns:a16="http://schemas.microsoft.com/office/drawing/2014/main" id="{BDD4F9AD-E1CF-0F7A-C7FE-F7E673E2ACCF}"/>
              </a:ext>
            </a:extLst>
          </p:cNvPr>
          <p:cNvSpPr/>
          <p:nvPr/>
        </p:nvSpPr>
        <p:spPr>
          <a:xfrm>
            <a:off x="7368856" y="4240251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81" name="円/楕円 80">
            <a:extLst>
              <a:ext uri="{FF2B5EF4-FFF2-40B4-BE49-F238E27FC236}">
                <a16:creationId xmlns:a16="http://schemas.microsoft.com/office/drawing/2014/main" id="{5C289148-DE30-AB56-D4D7-4330595735B3}"/>
              </a:ext>
            </a:extLst>
          </p:cNvPr>
          <p:cNvSpPr/>
          <p:nvPr/>
        </p:nvSpPr>
        <p:spPr>
          <a:xfrm>
            <a:off x="8797760" y="5654769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３</a:t>
            </a:r>
          </a:p>
        </p:txBody>
      </p:sp>
      <p:sp>
        <p:nvSpPr>
          <p:cNvPr id="82" name="円/楕円 81">
            <a:extLst>
              <a:ext uri="{FF2B5EF4-FFF2-40B4-BE49-F238E27FC236}">
                <a16:creationId xmlns:a16="http://schemas.microsoft.com/office/drawing/2014/main" id="{FFDE23CA-F3B3-6CF6-941D-F682AFA9448B}"/>
              </a:ext>
            </a:extLst>
          </p:cNvPr>
          <p:cNvSpPr/>
          <p:nvPr/>
        </p:nvSpPr>
        <p:spPr>
          <a:xfrm>
            <a:off x="10375350" y="4240251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9F8B7D42-E780-0DD7-61F0-D7E537C820D9}"/>
              </a:ext>
            </a:extLst>
          </p:cNvPr>
          <p:cNvCxnSpPr>
            <a:cxnSpLocks/>
          </p:cNvCxnSpPr>
          <p:nvPr/>
        </p:nvCxnSpPr>
        <p:spPr>
          <a:xfrm>
            <a:off x="9683975" y="3500341"/>
            <a:ext cx="855545" cy="70775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B18B4508-D8F4-8B52-86A3-8BABE7D9E102}"/>
              </a:ext>
            </a:extLst>
          </p:cNvPr>
          <p:cNvCxnSpPr>
            <a:cxnSpLocks/>
          </p:cNvCxnSpPr>
          <p:nvPr/>
        </p:nvCxnSpPr>
        <p:spPr>
          <a:xfrm flipV="1">
            <a:off x="7943491" y="3550562"/>
            <a:ext cx="854269" cy="632201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007A7C47-2FA5-7B4C-D936-907105066558}"/>
              </a:ext>
            </a:extLst>
          </p:cNvPr>
          <p:cNvCxnSpPr>
            <a:cxnSpLocks/>
          </p:cNvCxnSpPr>
          <p:nvPr/>
        </p:nvCxnSpPr>
        <p:spPr>
          <a:xfrm flipH="1">
            <a:off x="9570294" y="5068945"/>
            <a:ext cx="1062426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086D8AB6-FDE3-DAC1-8EFA-F16515E070A7}"/>
              </a:ext>
            </a:extLst>
          </p:cNvPr>
          <p:cNvCxnSpPr>
            <a:cxnSpLocks/>
          </p:cNvCxnSpPr>
          <p:nvPr/>
        </p:nvCxnSpPr>
        <p:spPr>
          <a:xfrm flipH="1">
            <a:off x="8238033" y="4602665"/>
            <a:ext cx="2039589" cy="0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CF0E9EC2-32A9-3E52-335B-4C795D63A459}"/>
              </a:ext>
            </a:extLst>
          </p:cNvPr>
          <p:cNvCxnSpPr>
            <a:cxnSpLocks/>
          </p:cNvCxnSpPr>
          <p:nvPr/>
        </p:nvCxnSpPr>
        <p:spPr>
          <a:xfrm flipH="1" flipV="1">
            <a:off x="7922081" y="5068945"/>
            <a:ext cx="780893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2B787F0C-850F-3CFB-ABD7-6D338115C448}"/>
              </a:ext>
            </a:extLst>
          </p:cNvPr>
          <p:cNvCxnSpPr>
            <a:cxnSpLocks/>
          </p:cNvCxnSpPr>
          <p:nvPr/>
        </p:nvCxnSpPr>
        <p:spPr>
          <a:xfrm>
            <a:off x="8127604" y="4897417"/>
            <a:ext cx="767884" cy="757352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D1023BAD-F0A9-87CA-FBBC-2958BF1919F4}"/>
              </a:ext>
            </a:extLst>
          </p:cNvPr>
          <p:cNvSpPr txBox="1"/>
          <p:nvPr/>
        </p:nvSpPr>
        <p:spPr>
          <a:xfrm>
            <a:off x="10048867" y="353029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91C89E9E-43D6-E608-893B-F32F0031A854}"/>
              </a:ext>
            </a:extLst>
          </p:cNvPr>
          <p:cNvSpPr txBox="1"/>
          <p:nvPr/>
        </p:nvSpPr>
        <p:spPr>
          <a:xfrm>
            <a:off x="10250691" y="5439653"/>
            <a:ext cx="24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9</a:t>
            </a:r>
            <a:endParaRPr kumimoji="1" lang="ja-JP" altLang="en-US"/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31732A32-6635-9F0A-F64B-5B6042851A4D}"/>
              </a:ext>
            </a:extLst>
          </p:cNvPr>
          <p:cNvSpPr txBox="1"/>
          <p:nvPr/>
        </p:nvSpPr>
        <p:spPr>
          <a:xfrm>
            <a:off x="8489807" y="4947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428FF943-84B1-F5B1-D187-0C21ADA41466}"/>
              </a:ext>
            </a:extLst>
          </p:cNvPr>
          <p:cNvSpPr txBox="1"/>
          <p:nvPr/>
        </p:nvSpPr>
        <p:spPr>
          <a:xfrm>
            <a:off x="8018205" y="54196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6</a:t>
            </a:r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726F7FBB-E8FE-69FD-6A79-69B342E1AF60}"/>
              </a:ext>
            </a:extLst>
          </p:cNvPr>
          <p:cNvSpPr txBox="1"/>
          <p:nvPr/>
        </p:nvSpPr>
        <p:spPr>
          <a:xfrm>
            <a:off x="9056408" y="42551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D5D82AC1-2C2A-F4FF-6F8C-DBE0CC435F7D}"/>
              </a:ext>
            </a:extLst>
          </p:cNvPr>
          <p:cNvSpPr txBox="1"/>
          <p:nvPr/>
        </p:nvSpPr>
        <p:spPr>
          <a:xfrm>
            <a:off x="8119706" y="353029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4773A917-12EA-F466-CA34-5ADEEADB70C6}"/>
              </a:ext>
            </a:extLst>
          </p:cNvPr>
          <p:cNvSpPr txBox="1"/>
          <p:nvPr/>
        </p:nvSpPr>
        <p:spPr>
          <a:xfrm>
            <a:off x="9369314" y="806188"/>
            <a:ext cx="29283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/>
              <a:t>(</a:t>
            </a:r>
            <a:r>
              <a:rPr lang="ja-JP" altLang="en-US" sz="1200"/>
              <a:t>最初の頂点</a:t>
            </a:r>
            <a:r>
              <a:rPr lang="en-US" altLang="ja-JP" sz="1200"/>
              <a:t>0</a:t>
            </a:r>
            <a:r>
              <a:rPr lang="ja-JP" altLang="en-US" sz="1200"/>
              <a:t>は訪れた頂点に含まない</a:t>
            </a:r>
            <a:r>
              <a:rPr kumimoji="1" lang="en-US" altLang="ja-JP" sz="1200"/>
              <a:t>)</a:t>
            </a:r>
            <a:endParaRPr kumimoji="1" lang="ja-JP" altLang="en-US" sz="1200"/>
          </a:p>
        </p:txBody>
      </p:sp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27649AF9-6847-BB1E-B377-2D4052FD1633}"/>
              </a:ext>
            </a:extLst>
          </p:cNvPr>
          <p:cNvCxnSpPr/>
          <p:nvPr/>
        </p:nvCxnSpPr>
        <p:spPr>
          <a:xfrm>
            <a:off x="2677463" y="3429000"/>
            <a:ext cx="1281079" cy="228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2C7F8192-C42A-9E1D-37C0-64CBBF8F0CD5}"/>
              </a:ext>
            </a:extLst>
          </p:cNvPr>
          <p:cNvCxnSpPr>
            <a:cxnSpLocks/>
          </p:cNvCxnSpPr>
          <p:nvPr/>
        </p:nvCxnSpPr>
        <p:spPr>
          <a:xfrm flipH="1">
            <a:off x="1791248" y="3508576"/>
            <a:ext cx="772534" cy="26375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7" name="直線矢印コネクタ 106">
            <a:extLst>
              <a:ext uri="{FF2B5EF4-FFF2-40B4-BE49-F238E27FC236}">
                <a16:creationId xmlns:a16="http://schemas.microsoft.com/office/drawing/2014/main" id="{89DF8BC5-3DC4-3D04-F217-C0B8C4A50B25}"/>
              </a:ext>
            </a:extLst>
          </p:cNvPr>
          <p:cNvCxnSpPr>
            <a:cxnSpLocks/>
          </p:cNvCxnSpPr>
          <p:nvPr/>
        </p:nvCxnSpPr>
        <p:spPr>
          <a:xfrm>
            <a:off x="1837283" y="4947287"/>
            <a:ext cx="593400" cy="11988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487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 descr="タイムライン&#10;&#10;自動的に生成された説明">
            <a:extLst>
              <a:ext uri="{FF2B5EF4-FFF2-40B4-BE49-F238E27FC236}">
                <a16:creationId xmlns:a16="http://schemas.microsoft.com/office/drawing/2014/main" id="{39ACAB8E-F2C2-60F0-A54B-98E3C7CE5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956" y="101600"/>
            <a:ext cx="11966044" cy="6654800"/>
          </a:xfrm>
        </p:spPr>
      </p:pic>
    </p:spTree>
    <p:extLst>
      <p:ext uri="{BB962C8B-B14F-4D97-AF65-F5344CB8AC3E}">
        <p14:creationId xmlns:p14="http://schemas.microsoft.com/office/powerpoint/2010/main" val="3227775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7BE53FA-DA2C-1906-E3A3-2E13A24B96AA}"/>
              </a:ext>
            </a:extLst>
          </p:cNvPr>
          <p:cNvSpPr txBox="1"/>
          <p:nvPr/>
        </p:nvSpPr>
        <p:spPr>
          <a:xfrm>
            <a:off x="4656882" y="232644"/>
            <a:ext cx="7439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・</a:t>
            </a:r>
            <a:r>
              <a:rPr lang="en-US" altLang="ja-JP"/>
              <a:t>dp[i][j] = </a:t>
            </a:r>
            <a:r>
              <a:rPr lang="ja-JP" altLang="en-US"/>
              <a:t>今までに訪れた頂点の集合が</a:t>
            </a:r>
            <a:r>
              <a:rPr lang="en-US" altLang="ja-JP"/>
              <a:t> i </a:t>
            </a:r>
            <a:r>
              <a:rPr lang="ja-JP" altLang="en-US"/>
              <a:t>で、</a:t>
            </a:r>
            <a:endParaRPr lang="en-US" altLang="ja-JP"/>
          </a:p>
          <a:p>
            <a:r>
              <a:rPr lang="ja-JP" altLang="en-US"/>
              <a:t>　　　　　　今</a:t>
            </a:r>
            <a:r>
              <a:rPr lang="en-US" altLang="ja-JP"/>
              <a:t> </a:t>
            </a:r>
            <a:r>
              <a:rPr lang="ja-JP" altLang="en-US"/>
              <a:t>頂点</a:t>
            </a:r>
            <a:r>
              <a:rPr lang="en-US" altLang="ja-JP"/>
              <a:t> j </a:t>
            </a:r>
            <a:r>
              <a:rPr lang="ja-JP" altLang="en-US"/>
              <a:t>にいるとき、考えられる移動した距離の最小値</a:t>
            </a:r>
            <a:r>
              <a:rPr lang="en-US" altLang="ja-JP"/>
              <a:t> 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293976E-B21A-48AF-97FE-40A76352BC42}"/>
              </a:ext>
            </a:extLst>
          </p:cNvPr>
          <p:cNvSpPr txBox="1"/>
          <p:nvPr/>
        </p:nvSpPr>
        <p:spPr>
          <a:xfrm>
            <a:off x="4710896" y="92980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・遷移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DF3B344-49A2-CFF9-5B3D-0296E5CB9588}"/>
              </a:ext>
            </a:extLst>
          </p:cNvPr>
          <p:cNvSpPr txBox="1"/>
          <p:nvPr/>
        </p:nvSpPr>
        <p:spPr>
          <a:xfrm>
            <a:off x="4894958" y="1286838"/>
            <a:ext cx="7053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dp[i + (1 &lt;&lt; x)][x] = min( dp[i+(1</a:t>
            </a:r>
            <a:r>
              <a:rPr lang="en-US" altLang="ja-JP"/>
              <a:t> &lt;&lt; x</a:t>
            </a:r>
            <a:r>
              <a:rPr kumimoji="1" lang="en-US" altLang="ja-JP"/>
              <a:t>)][x]  ,  dp[i][j] + |v(i,j)| )</a:t>
            </a:r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6B41153-5C3F-3160-304F-D3E0BBBA0B4E}"/>
              </a:ext>
            </a:extLst>
          </p:cNvPr>
          <p:cNvSpPr txBox="1"/>
          <p:nvPr/>
        </p:nvSpPr>
        <p:spPr>
          <a:xfrm>
            <a:off x="361710" y="155699"/>
            <a:ext cx="1330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/>
              <a:t>DP</a:t>
            </a:r>
            <a:r>
              <a:rPr kumimoji="1" lang="ja-JP" altLang="en-US" sz="2000" b="1"/>
              <a:t>の動き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BC0D99E0-5DBE-445D-F301-99AD2B2E1120}"/>
              </a:ext>
            </a:extLst>
          </p:cNvPr>
          <p:cNvSpPr txBox="1"/>
          <p:nvPr/>
        </p:nvSpPr>
        <p:spPr>
          <a:xfrm>
            <a:off x="4787062" y="1713542"/>
            <a:ext cx="6099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/>
              <a:t>・集合内の頂点数ごと</a:t>
            </a:r>
            <a:r>
              <a:rPr kumimoji="1" lang="en-US" altLang="ja-JP"/>
              <a:t>(</a:t>
            </a:r>
            <a:r>
              <a:rPr kumimoji="1" lang="ja-JP" altLang="en-US"/>
              <a:t>立ってる</a:t>
            </a:r>
            <a:r>
              <a:rPr kumimoji="1" lang="en-US" altLang="ja-JP"/>
              <a:t>bit</a:t>
            </a:r>
            <a:r>
              <a:rPr kumimoji="1" lang="ja-JP" altLang="en-US"/>
              <a:t>の本数ごと</a:t>
            </a:r>
            <a:r>
              <a:rPr kumimoji="1" lang="en-US" altLang="ja-JP"/>
              <a:t>)</a:t>
            </a:r>
            <a:r>
              <a:rPr kumimoji="1" lang="ja-JP" altLang="en-US"/>
              <a:t>に考える</a:t>
            </a:r>
            <a:endParaRPr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DB78AF3-191A-9D42-C73A-CCEE550C60A0}"/>
              </a:ext>
            </a:extLst>
          </p:cNvPr>
          <p:cNvSpPr txBox="1"/>
          <p:nvPr/>
        </p:nvSpPr>
        <p:spPr>
          <a:xfrm>
            <a:off x="1692524" y="155699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立ってる</a:t>
            </a:r>
            <a:r>
              <a:rPr kumimoji="1" lang="en-US" altLang="ja-JP"/>
              <a:t>bit</a:t>
            </a:r>
            <a:r>
              <a:rPr kumimoji="1" lang="ja-JP" altLang="en-US"/>
              <a:t>数</a:t>
            </a:r>
            <a:r>
              <a:rPr kumimoji="1" lang="en-US" altLang="ja-JP"/>
              <a:t> </a:t>
            </a:r>
            <a:r>
              <a:rPr kumimoji="1" lang="en-US" altLang="ja-JP">
                <a:highlight>
                  <a:srgbClr val="00FFFF"/>
                </a:highlight>
              </a:rPr>
              <a:t>3</a:t>
            </a:r>
            <a:r>
              <a:rPr kumimoji="1" lang="ja-JP" altLang="en-US"/>
              <a:t>から</a:t>
            </a:r>
            <a:r>
              <a:rPr kumimoji="1" lang="en-US" altLang="ja-JP">
                <a:highlight>
                  <a:srgbClr val="FF0000"/>
                </a:highlight>
              </a:rPr>
              <a:t>4</a:t>
            </a:r>
            <a:endParaRPr kumimoji="1" lang="ja-JP" altLang="en-US">
              <a:highlight>
                <a:srgbClr val="FF0000"/>
              </a:highlight>
            </a:endParaRPr>
          </a:p>
        </p:txBody>
      </p:sp>
      <p:sp>
        <p:nvSpPr>
          <p:cNvPr id="79" name="円/楕円 78">
            <a:extLst>
              <a:ext uri="{FF2B5EF4-FFF2-40B4-BE49-F238E27FC236}">
                <a16:creationId xmlns:a16="http://schemas.microsoft.com/office/drawing/2014/main" id="{ECDB9763-7F81-CF93-49F9-B8138D740543}"/>
              </a:ext>
            </a:extLst>
          </p:cNvPr>
          <p:cNvSpPr/>
          <p:nvPr/>
        </p:nvSpPr>
        <p:spPr>
          <a:xfrm>
            <a:off x="8853517" y="3066585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０</a:t>
            </a:r>
          </a:p>
        </p:txBody>
      </p:sp>
      <p:sp>
        <p:nvSpPr>
          <p:cNvPr id="80" name="円/楕円 79">
            <a:extLst>
              <a:ext uri="{FF2B5EF4-FFF2-40B4-BE49-F238E27FC236}">
                <a16:creationId xmlns:a16="http://schemas.microsoft.com/office/drawing/2014/main" id="{BDD4F9AD-E1CF-0F7A-C7FE-F7E673E2ACCF}"/>
              </a:ext>
            </a:extLst>
          </p:cNvPr>
          <p:cNvSpPr/>
          <p:nvPr/>
        </p:nvSpPr>
        <p:spPr>
          <a:xfrm>
            <a:off x="7368856" y="4240251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81" name="円/楕円 80">
            <a:extLst>
              <a:ext uri="{FF2B5EF4-FFF2-40B4-BE49-F238E27FC236}">
                <a16:creationId xmlns:a16="http://schemas.microsoft.com/office/drawing/2014/main" id="{5C289148-DE30-AB56-D4D7-4330595735B3}"/>
              </a:ext>
            </a:extLst>
          </p:cNvPr>
          <p:cNvSpPr/>
          <p:nvPr/>
        </p:nvSpPr>
        <p:spPr>
          <a:xfrm>
            <a:off x="8797760" y="5654769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３</a:t>
            </a:r>
          </a:p>
        </p:txBody>
      </p:sp>
      <p:sp>
        <p:nvSpPr>
          <p:cNvPr id="82" name="円/楕円 81">
            <a:extLst>
              <a:ext uri="{FF2B5EF4-FFF2-40B4-BE49-F238E27FC236}">
                <a16:creationId xmlns:a16="http://schemas.microsoft.com/office/drawing/2014/main" id="{FFDE23CA-F3B3-6CF6-941D-F682AFA9448B}"/>
              </a:ext>
            </a:extLst>
          </p:cNvPr>
          <p:cNvSpPr/>
          <p:nvPr/>
        </p:nvSpPr>
        <p:spPr>
          <a:xfrm>
            <a:off x="10375350" y="4240251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9F8B7D42-E780-0DD7-61F0-D7E537C820D9}"/>
              </a:ext>
            </a:extLst>
          </p:cNvPr>
          <p:cNvCxnSpPr>
            <a:cxnSpLocks/>
          </p:cNvCxnSpPr>
          <p:nvPr/>
        </p:nvCxnSpPr>
        <p:spPr>
          <a:xfrm>
            <a:off x="9683975" y="3500341"/>
            <a:ext cx="855545" cy="70775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B18B4508-D8F4-8B52-86A3-8BABE7D9E102}"/>
              </a:ext>
            </a:extLst>
          </p:cNvPr>
          <p:cNvCxnSpPr>
            <a:cxnSpLocks/>
          </p:cNvCxnSpPr>
          <p:nvPr/>
        </p:nvCxnSpPr>
        <p:spPr>
          <a:xfrm flipV="1">
            <a:off x="7943491" y="3550562"/>
            <a:ext cx="854269" cy="632201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007A7C47-2FA5-7B4C-D936-907105066558}"/>
              </a:ext>
            </a:extLst>
          </p:cNvPr>
          <p:cNvCxnSpPr>
            <a:cxnSpLocks/>
          </p:cNvCxnSpPr>
          <p:nvPr/>
        </p:nvCxnSpPr>
        <p:spPr>
          <a:xfrm flipH="1">
            <a:off x="9570294" y="5068945"/>
            <a:ext cx="1062426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086D8AB6-FDE3-DAC1-8EFA-F16515E070A7}"/>
              </a:ext>
            </a:extLst>
          </p:cNvPr>
          <p:cNvCxnSpPr>
            <a:cxnSpLocks/>
          </p:cNvCxnSpPr>
          <p:nvPr/>
        </p:nvCxnSpPr>
        <p:spPr>
          <a:xfrm flipH="1">
            <a:off x="8238033" y="4602665"/>
            <a:ext cx="2039589" cy="0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CF0E9EC2-32A9-3E52-335B-4C795D63A459}"/>
              </a:ext>
            </a:extLst>
          </p:cNvPr>
          <p:cNvCxnSpPr>
            <a:cxnSpLocks/>
          </p:cNvCxnSpPr>
          <p:nvPr/>
        </p:nvCxnSpPr>
        <p:spPr>
          <a:xfrm flipH="1" flipV="1">
            <a:off x="7922081" y="5068945"/>
            <a:ext cx="780893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2B787F0C-850F-3CFB-ABD7-6D338115C448}"/>
              </a:ext>
            </a:extLst>
          </p:cNvPr>
          <p:cNvCxnSpPr>
            <a:cxnSpLocks/>
          </p:cNvCxnSpPr>
          <p:nvPr/>
        </p:nvCxnSpPr>
        <p:spPr>
          <a:xfrm>
            <a:off x="8127604" y="4897417"/>
            <a:ext cx="767884" cy="757352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D1023BAD-F0A9-87CA-FBBC-2958BF1919F4}"/>
              </a:ext>
            </a:extLst>
          </p:cNvPr>
          <p:cNvSpPr txBox="1"/>
          <p:nvPr/>
        </p:nvSpPr>
        <p:spPr>
          <a:xfrm>
            <a:off x="10048867" y="353029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91C89E9E-43D6-E608-893B-F32F0031A854}"/>
              </a:ext>
            </a:extLst>
          </p:cNvPr>
          <p:cNvSpPr txBox="1"/>
          <p:nvPr/>
        </p:nvSpPr>
        <p:spPr>
          <a:xfrm>
            <a:off x="10250691" y="5439653"/>
            <a:ext cx="24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9</a:t>
            </a:r>
            <a:endParaRPr kumimoji="1" lang="ja-JP" altLang="en-US"/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31732A32-6635-9F0A-F64B-5B6042851A4D}"/>
              </a:ext>
            </a:extLst>
          </p:cNvPr>
          <p:cNvSpPr txBox="1"/>
          <p:nvPr/>
        </p:nvSpPr>
        <p:spPr>
          <a:xfrm>
            <a:off x="8489807" y="4947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428FF943-84B1-F5B1-D187-0C21ADA41466}"/>
              </a:ext>
            </a:extLst>
          </p:cNvPr>
          <p:cNvSpPr txBox="1"/>
          <p:nvPr/>
        </p:nvSpPr>
        <p:spPr>
          <a:xfrm>
            <a:off x="8018205" y="54196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6</a:t>
            </a:r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726F7FBB-E8FE-69FD-6A79-69B342E1AF60}"/>
              </a:ext>
            </a:extLst>
          </p:cNvPr>
          <p:cNvSpPr txBox="1"/>
          <p:nvPr/>
        </p:nvSpPr>
        <p:spPr>
          <a:xfrm>
            <a:off x="9056408" y="42551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D5D82AC1-2C2A-F4FF-6F8C-DBE0CC435F7D}"/>
              </a:ext>
            </a:extLst>
          </p:cNvPr>
          <p:cNvSpPr txBox="1"/>
          <p:nvPr/>
        </p:nvSpPr>
        <p:spPr>
          <a:xfrm>
            <a:off x="8119706" y="353029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A5D46F6-096C-689C-217D-02D06B33D4C5}"/>
              </a:ext>
            </a:extLst>
          </p:cNvPr>
          <p:cNvSpPr txBox="1"/>
          <p:nvPr/>
        </p:nvSpPr>
        <p:spPr>
          <a:xfrm>
            <a:off x="9369314" y="806188"/>
            <a:ext cx="29283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/>
              <a:t>(</a:t>
            </a:r>
            <a:r>
              <a:rPr lang="ja-JP" altLang="en-US" sz="1200"/>
              <a:t>最初の頂点</a:t>
            </a:r>
            <a:r>
              <a:rPr lang="en-US" altLang="ja-JP" sz="1200"/>
              <a:t>0</a:t>
            </a:r>
            <a:r>
              <a:rPr lang="ja-JP" altLang="en-US" sz="1200"/>
              <a:t>は訪れた頂点に含まない</a:t>
            </a:r>
            <a:r>
              <a:rPr kumimoji="1" lang="en-US" altLang="ja-JP" sz="1200"/>
              <a:t>)</a:t>
            </a:r>
            <a:endParaRPr kumimoji="1" lang="ja-JP" altLang="en-US" sz="1200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ECAC63B0-F338-3DAA-5A99-DD04C20851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628146"/>
              </p:ext>
            </p:extLst>
          </p:nvPr>
        </p:nvGraphicFramePr>
        <p:xfrm>
          <a:off x="150471" y="578257"/>
          <a:ext cx="4560425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043">
                  <a:extLst>
                    <a:ext uri="{9D8B030D-6E8A-4147-A177-3AD203B41FA5}">
                      <a16:colId xmlns:a16="http://schemas.microsoft.com/office/drawing/2014/main" val="2176847893"/>
                    </a:ext>
                  </a:extLst>
                </a:gridCol>
                <a:gridCol w="833377">
                  <a:extLst>
                    <a:ext uri="{9D8B030D-6E8A-4147-A177-3AD203B41FA5}">
                      <a16:colId xmlns:a16="http://schemas.microsoft.com/office/drawing/2014/main" val="1818448814"/>
                    </a:ext>
                  </a:extLst>
                </a:gridCol>
                <a:gridCol w="859628">
                  <a:extLst>
                    <a:ext uri="{9D8B030D-6E8A-4147-A177-3AD203B41FA5}">
                      <a16:colId xmlns:a16="http://schemas.microsoft.com/office/drawing/2014/main" val="291773220"/>
                    </a:ext>
                  </a:extLst>
                </a:gridCol>
                <a:gridCol w="821802">
                  <a:extLst>
                    <a:ext uri="{9D8B030D-6E8A-4147-A177-3AD203B41FA5}">
                      <a16:colId xmlns:a16="http://schemas.microsoft.com/office/drawing/2014/main" val="55428060"/>
                    </a:ext>
                  </a:extLst>
                </a:gridCol>
                <a:gridCol w="876575">
                  <a:extLst>
                    <a:ext uri="{9D8B030D-6E8A-4147-A177-3AD203B41FA5}">
                      <a16:colId xmlns:a16="http://schemas.microsoft.com/office/drawing/2014/main" val="3716211863"/>
                    </a:ext>
                  </a:extLst>
                </a:gridCol>
              </a:tblGrid>
              <a:tr h="34393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 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798564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0 (0000)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36448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1(0001)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475668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2(0010)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728064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3(0011)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33076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4(0100)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7325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5(0101)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33017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6(0110)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35861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</a:t>
                      </a:r>
                      <a:r>
                        <a:rPr kumimoji="1" lang="en-US" altLang="ja-JP">
                          <a:highlight>
                            <a:srgbClr val="00FFFF"/>
                          </a:highlight>
                        </a:rPr>
                        <a:t>7(0111)</a:t>
                      </a:r>
                      <a:endParaRPr kumimoji="1" lang="ja-JP" altLang="en-US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highlight>
                            <a:srgbClr val="00FFFF"/>
                          </a:highlight>
                        </a:rPr>
                        <a:t>6</a:t>
                      </a:r>
                      <a:endParaRPr kumimoji="1" lang="ja-JP" altLang="en-US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071419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8(1000)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15226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9(1001)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750926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10(1010)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469166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>
                          <a:highlight>
                            <a:srgbClr val="00FFFF"/>
                          </a:highlight>
                        </a:rPr>
                        <a:t>11(1011)</a:t>
                      </a:r>
                      <a:endParaRPr kumimoji="1" lang="ja-JP" altLang="en-US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643761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12(1100)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71599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>
                          <a:highlight>
                            <a:srgbClr val="00FFFF"/>
                          </a:highlight>
                        </a:rPr>
                        <a:t>13(1101)</a:t>
                      </a:r>
                      <a:endParaRPr kumimoji="1" lang="ja-JP" altLang="en-US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06017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>
                          <a:highlight>
                            <a:srgbClr val="00FFFF"/>
                          </a:highlight>
                        </a:rPr>
                        <a:t>14(1110)</a:t>
                      </a:r>
                      <a:endParaRPr kumimoji="1" lang="ja-JP" altLang="en-US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highlight>
                            <a:srgbClr val="00FFFF"/>
                          </a:highlight>
                        </a:rPr>
                        <a:t>9</a:t>
                      </a:r>
                      <a:endParaRPr kumimoji="1" lang="ja-JP" altLang="en-US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highlight>
                            <a:srgbClr val="00FFFF"/>
                          </a:highlight>
                        </a:rPr>
                        <a:t>15</a:t>
                      </a:r>
                      <a:endParaRPr kumimoji="1" lang="ja-JP" altLang="en-US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19482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15(1111)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highlight>
                            <a:srgbClr val="FF0000"/>
                          </a:highlight>
                        </a:rPr>
                        <a:t>16</a:t>
                      </a:r>
                      <a:endParaRPr kumimoji="1" lang="ja-JP" altLang="en-US"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663883"/>
                  </a:ext>
                </a:extLst>
              </a:tr>
            </a:tbl>
          </a:graphicData>
        </a:graphic>
      </p:graphicFrame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16018429-F841-7A3D-AE2A-C49A8F5130DF}"/>
              </a:ext>
            </a:extLst>
          </p:cNvPr>
          <p:cNvCxnSpPr/>
          <p:nvPr/>
        </p:nvCxnSpPr>
        <p:spPr>
          <a:xfrm>
            <a:off x="2789499" y="6379598"/>
            <a:ext cx="1180617" cy="171673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99BA181-C54D-BB92-BB24-AEEEF3C97AAE}"/>
              </a:ext>
            </a:extLst>
          </p:cNvPr>
          <p:cNvSpPr txBox="1"/>
          <p:nvPr/>
        </p:nvSpPr>
        <p:spPr>
          <a:xfrm>
            <a:off x="4918189" y="6333696"/>
            <a:ext cx="3201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よって答えは</a:t>
            </a:r>
            <a:r>
              <a:rPr kumimoji="1" lang="en-US" altLang="ja-JP"/>
              <a:t> dp[15][0] = 16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0700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DB6273F-93D0-990E-FDE8-59C8D2F9CBB5}"/>
              </a:ext>
            </a:extLst>
          </p:cNvPr>
          <p:cNvSpPr txBox="1"/>
          <p:nvPr/>
        </p:nvSpPr>
        <p:spPr>
          <a:xfrm>
            <a:off x="462987" y="2083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実装</a:t>
            </a:r>
          </a:p>
        </p:txBody>
      </p:sp>
    </p:spTree>
    <p:extLst>
      <p:ext uri="{BB962C8B-B14F-4D97-AF65-F5344CB8AC3E}">
        <p14:creationId xmlns:p14="http://schemas.microsoft.com/office/powerpoint/2010/main" val="2067031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32A8B9-6E2E-3047-0BCD-E723545B0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8" y="87086"/>
            <a:ext cx="10515600" cy="1284514"/>
          </a:xfrm>
        </p:spPr>
        <p:txBody>
          <a:bodyPr>
            <a:normAutofit/>
          </a:bodyPr>
          <a:lstStyle/>
          <a:p>
            <a:r>
              <a:rPr kumimoji="1" lang="ja-JP" altLang="en-US" sz="3600"/>
              <a:t>具体例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B9DE10E-5B94-C473-CF63-9611DA379D0F}"/>
              </a:ext>
            </a:extLst>
          </p:cNvPr>
          <p:cNvSpPr txBox="1"/>
          <p:nvPr/>
        </p:nvSpPr>
        <p:spPr>
          <a:xfrm>
            <a:off x="464671" y="1286662"/>
            <a:ext cx="9652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・</a:t>
            </a:r>
            <a:r>
              <a:rPr kumimoji="1" lang="en-US" altLang="ja-JP" sz="2400"/>
              <a:t>3</a:t>
            </a:r>
            <a:r>
              <a:rPr kumimoji="1" lang="ja-JP" altLang="en-US" sz="2400"/>
              <a:t>つの商品</a:t>
            </a:r>
            <a:r>
              <a:rPr lang="en-US" altLang="ja-JP" sz="2400"/>
              <a:t>A</a:t>
            </a:r>
            <a:r>
              <a:rPr kumimoji="1" lang="en-US" altLang="ja-JP" sz="2400"/>
              <a:t>,B,C</a:t>
            </a:r>
            <a:r>
              <a:rPr lang="ja-JP" altLang="en-US" sz="2400"/>
              <a:t>の中からいくつか選んで金額を</a:t>
            </a:r>
            <a:r>
              <a:rPr lang="en-US" altLang="ja-JP" sz="2400"/>
              <a:t>100</a:t>
            </a:r>
            <a:r>
              <a:rPr lang="ja-JP" altLang="en-US" sz="2400"/>
              <a:t>円にできるか？</a:t>
            </a:r>
            <a:endParaRPr kumimoji="1" lang="ja-JP" altLang="en-US" sz="2400"/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72393B5A-6BA3-740D-57E4-3AD73261E09E}"/>
              </a:ext>
            </a:extLst>
          </p:cNvPr>
          <p:cNvSpPr/>
          <p:nvPr/>
        </p:nvSpPr>
        <p:spPr>
          <a:xfrm>
            <a:off x="2469195" y="2298136"/>
            <a:ext cx="1427356" cy="89767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2A6B69C4-E8D1-0F17-2C16-1319B11775B8}"/>
              </a:ext>
            </a:extLst>
          </p:cNvPr>
          <p:cNvSpPr/>
          <p:nvPr/>
        </p:nvSpPr>
        <p:spPr>
          <a:xfrm>
            <a:off x="7012841" y="2298136"/>
            <a:ext cx="1427356" cy="89767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E7DCE959-11BC-552D-8B79-DBACC06CEE32}"/>
              </a:ext>
            </a:extLst>
          </p:cNvPr>
          <p:cNvSpPr/>
          <p:nvPr/>
        </p:nvSpPr>
        <p:spPr>
          <a:xfrm>
            <a:off x="4688506" y="2298135"/>
            <a:ext cx="1427356" cy="89767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EAA6C6E-01B5-85F6-58A6-58601DB36D3C}"/>
              </a:ext>
            </a:extLst>
          </p:cNvPr>
          <p:cNvSpPr txBox="1"/>
          <p:nvPr/>
        </p:nvSpPr>
        <p:spPr>
          <a:xfrm>
            <a:off x="2846883" y="331522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10</a:t>
            </a:r>
            <a:r>
              <a:rPr kumimoji="1" lang="ja-JP" altLang="en-US"/>
              <a:t>円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72083F1-5352-7F6C-B0BB-1228FB8C4CB5}"/>
              </a:ext>
            </a:extLst>
          </p:cNvPr>
          <p:cNvSpPr txBox="1"/>
          <p:nvPr/>
        </p:nvSpPr>
        <p:spPr>
          <a:xfrm>
            <a:off x="4945455" y="331522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50</a:t>
            </a:r>
            <a:r>
              <a:rPr kumimoji="1" lang="ja-JP" altLang="en-US"/>
              <a:t>円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B5581F3-7146-2CA6-1752-FCB4DC1C4850}"/>
              </a:ext>
            </a:extLst>
          </p:cNvPr>
          <p:cNvSpPr txBox="1"/>
          <p:nvPr/>
        </p:nvSpPr>
        <p:spPr>
          <a:xfrm>
            <a:off x="7390529" y="331522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90</a:t>
            </a:r>
            <a:r>
              <a:rPr kumimoji="1" lang="ja-JP" altLang="en-US"/>
              <a:t>円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738B08E-CB6A-33F1-B4E6-B3E98BAEA2EF}"/>
              </a:ext>
            </a:extLst>
          </p:cNvPr>
          <p:cNvSpPr txBox="1"/>
          <p:nvPr/>
        </p:nvSpPr>
        <p:spPr>
          <a:xfrm>
            <a:off x="590268" y="4255993"/>
            <a:ext cx="8196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方針</a:t>
            </a:r>
            <a:r>
              <a:rPr kumimoji="1" lang="en-US" altLang="ja-JP" sz="2000"/>
              <a:t>: </a:t>
            </a:r>
            <a:r>
              <a:rPr kumimoji="1" lang="ja-JP" altLang="en-US" sz="2000"/>
              <a:t>選び方を全て試して金額が</a:t>
            </a:r>
            <a:r>
              <a:rPr kumimoji="1" lang="en-US" altLang="ja-JP" sz="2000"/>
              <a:t>100</a:t>
            </a:r>
            <a:r>
              <a:rPr kumimoji="1" lang="ja-JP" altLang="en-US" sz="2000"/>
              <a:t>円になる選び方があるか探したい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7125924-427E-73BB-7461-F4C80D201D60}"/>
              </a:ext>
            </a:extLst>
          </p:cNvPr>
          <p:cNvSpPr txBox="1"/>
          <p:nvPr/>
        </p:nvSpPr>
        <p:spPr>
          <a:xfrm>
            <a:off x="1283107" y="5027480"/>
            <a:ext cx="8238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/>
              <a:t>=&gt;A,B,C</a:t>
            </a:r>
            <a:r>
              <a:rPr kumimoji="1" lang="ja-JP" altLang="en-US" sz="2000"/>
              <a:t>それぞれ選ぶ選ばないの</a:t>
            </a:r>
            <a:r>
              <a:rPr kumimoji="1" lang="en-US" altLang="ja-JP" sz="2000"/>
              <a:t>2</a:t>
            </a:r>
            <a:r>
              <a:rPr kumimoji="1" lang="ja-JP" altLang="en-US" sz="2000"/>
              <a:t>通りあるので</a:t>
            </a:r>
            <a:r>
              <a:rPr kumimoji="1" lang="en-US" altLang="ja-JP" sz="2000"/>
              <a:t>2</a:t>
            </a:r>
            <a:r>
              <a:rPr kumimoji="1" lang="en-US" altLang="ja-JP" sz="2000" baseline="30000"/>
              <a:t>3  </a:t>
            </a:r>
            <a:r>
              <a:rPr kumimoji="1" lang="en-US" altLang="ja-JP" sz="2000"/>
              <a:t>= 8</a:t>
            </a:r>
            <a:r>
              <a:rPr kumimoji="1" lang="ja-JP" altLang="en-US" sz="2000"/>
              <a:t>通り試せば良い</a:t>
            </a:r>
          </a:p>
        </p:txBody>
      </p:sp>
    </p:spTree>
    <p:extLst>
      <p:ext uri="{BB962C8B-B14F-4D97-AF65-F5344CB8AC3E}">
        <p14:creationId xmlns:p14="http://schemas.microsoft.com/office/powerpoint/2010/main" val="2832518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020AEC0D-452F-1A95-FA9A-891BE6780B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992247"/>
              </p:ext>
            </p:extLst>
          </p:nvPr>
        </p:nvGraphicFramePr>
        <p:xfrm>
          <a:off x="1383682" y="3343194"/>
          <a:ext cx="8128000" cy="3367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82996949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3670913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36128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0154619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95711867"/>
                    </a:ext>
                  </a:extLst>
                </a:gridCol>
              </a:tblGrid>
              <a:tr h="4009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合計金額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60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0</a:t>
                      </a:r>
                      <a:r>
                        <a:rPr kumimoji="1" lang="ja-JP" altLang="en-US"/>
                        <a:t>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320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10</a:t>
                      </a:r>
                      <a:r>
                        <a:rPr kumimoji="1" lang="ja-JP" altLang="en-US"/>
                        <a:t>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426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50</a:t>
                      </a:r>
                      <a:r>
                        <a:rPr kumimoji="1" lang="ja-JP" altLang="en-US"/>
                        <a:t>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811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60</a:t>
                      </a:r>
                      <a:r>
                        <a:rPr kumimoji="1" lang="ja-JP" altLang="en-US"/>
                        <a:t>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666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4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90</a:t>
                      </a:r>
                      <a:r>
                        <a:rPr kumimoji="1" lang="ja-JP" altLang="en-US"/>
                        <a:t>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920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100</a:t>
                      </a:r>
                      <a:r>
                        <a:rPr kumimoji="1" lang="ja-JP" altLang="en-US"/>
                        <a:t>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986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6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140</a:t>
                      </a:r>
                      <a:r>
                        <a:rPr kumimoji="1" lang="ja-JP" altLang="en-US"/>
                        <a:t>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737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150</a:t>
                      </a:r>
                      <a:r>
                        <a:rPr kumimoji="1" lang="ja-JP" altLang="en-US"/>
                        <a:t>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448378"/>
                  </a:ext>
                </a:extLst>
              </a:tr>
            </a:tbl>
          </a:graphicData>
        </a:graphic>
      </p:graphicFrame>
      <p:sp>
        <p:nvSpPr>
          <p:cNvPr id="5" name="角丸四角形 4">
            <a:extLst>
              <a:ext uri="{FF2B5EF4-FFF2-40B4-BE49-F238E27FC236}">
                <a16:creationId xmlns:a16="http://schemas.microsoft.com/office/drawing/2014/main" id="{5320AAF5-A9B3-07AF-803F-DC8D8C1F2780}"/>
              </a:ext>
            </a:extLst>
          </p:cNvPr>
          <p:cNvSpPr/>
          <p:nvPr/>
        </p:nvSpPr>
        <p:spPr>
          <a:xfrm>
            <a:off x="2867141" y="1483791"/>
            <a:ext cx="1427356" cy="89767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32FAFE61-FDF3-E4B5-7D5F-72C3DB88FCDF}"/>
              </a:ext>
            </a:extLst>
          </p:cNvPr>
          <p:cNvSpPr/>
          <p:nvPr/>
        </p:nvSpPr>
        <p:spPr>
          <a:xfrm>
            <a:off x="6244045" y="1484874"/>
            <a:ext cx="1427356" cy="89767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07F5CFA9-EF0C-1FC6-7536-B337B11FF0CF}"/>
              </a:ext>
            </a:extLst>
          </p:cNvPr>
          <p:cNvSpPr/>
          <p:nvPr/>
        </p:nvSpPr>
        <p:spPr>
          <a:xfrm>
            <a:off x="4555593" y="1484875"/>
            <a:ext cx="1427356" cy="89767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C7CA003-7DFB-949B-D23C-34CCAD0A59AE}"/>
              </a:ext>
            </a:extLst>
          </p:cNvPr>
          <p:cNvSpPr txBox="1"/>
          <p:nvPr/>
        </p:nvSpPr>
        <p:spPr>
          <a:xfrm>
            <a:off x="3179967" y="246422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10</a:t>
            </a:r>
            <a:r>
              <a:rPr kumimoji="1" lang="ja-JP" altLang="en-US"/>
              <a:t>円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7E13D9E-DC6F-146C-8BD1-E6C1897B9C2E}"/>
              </a:ext>
            </a:extLst>
          </p:cNvPr>
          <p:cNvSpPr txBox="1"/>
          <p:nvPr/>
        </p:nvSpPr>
        <p:spPr>
          <a:xfrm>
            <a:off x="4900850" y="250196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50</a:t>
            </a:r>
            <a:r>
              <a:rPr kumimoji="1" lang="ja-JP" altLang="en-US"/>
              <a:t>円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808CC6D-7A4A-5481-A54F-ED2BF08A1860}"/>
              </a:ext>
            </a:extLst>
          </p:cNvPr>
          <p:cNvSpPr txBox="1"/>
          <p:nvPr/>
        </p:nvSpPr>
        <p:spPr>
          <a:xfrm>
            <a:off x="6621733" y="250567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90</a:t>
            </a:r>
            <a:r>
              <a:rPr kumimoji="1" lang="ja-JP" altLang="en-US"/>
              <a:t>円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0C29912-E8A1-B2B9-FF12-A04191BB4548}"/>
              </a:ext>
            </a:extLst>
          </p:cNvPr>
          <p:cNvSpPr txBox="1"/>
          <p:nvPr/>
        </p:nvSpPr>
        <p:spPr>
          <a:xfrm>
            <a:off x="624467" y="414768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選び方を列挙する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AA5A152-E904-F10A-AE51-69FCD7FA97D1}"/>
              </a:ext>
            </a:extLst>
          </p:cNvPr>
          <p:cNvSpPr txBox="1"/>
          <p:nvPr/>
        </p:nvSpPr>
        <p:spPr>
          <a:xfrm>
            <a:off x="2153090" y="1019191"/>
            <a:ext cx="7281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/>
              <a:t>・</a:t>
            </a:r>
            <a:r>
              <a:rPr kumimoji="1" lang="en-US" altLang="ja-JP" sz="1800"/>
              <a:t>3</a:t>
            </a:r>
            <a:r>
              <a:rPr kumimoji="1" lang="ja-JP" altLang="en-US" sz="1800"/>
              <a:t>つの商品</a:t>
            </a:r>
            <a:r>
              <a:rPr kumimoji="1" lang="en-US" altLang="ja-JP" sz="1800"/>
              <a:t>A,B,C</a:t>
            </a:r>
            <a:r>
              <a:rPr lang="ja-JP" altLang="en-US" sz="1800"/>
              <a:t>の中からいくつか選んで金額を</a:t>
            </a:r>
            <a:r>
              <a:rPr lang="en-US" altLang="ja-JP" sz="1800"/>
              <a:t>100</a:t>
            </a:r>
            <a:r>
              <a:rPr lang="ja-JP" altLang="en-US" sz="1800"/>
              <a:t>円にできるか？</a:t>
            </a:r>
            <a:endParaRPr kumimoji="1" lang="ja-JP" altLang="en-US" sz="180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E624C26-5E26-4460-4655-94182D2CF7E8}"/>
              </a:ext>
            </a:extLst>
          </p:cNvPr>
          <p:cNvSpPr txBox="1"/>
          <p:nvPr/>
        </p:nvSpPr>
        <p:spPr>
          <a:xfrm>
            <a:off x="9434250" y="55756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←できた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B090B95-1060-6878-FB30-F0590B49D468}"/>
              </a:ext>
            </a:extLst>
          </p:cNvPr>
          <p:cNvSpPr txBox="1"/>
          <p:nvPr/>
        </p:nvSpPr>
        <p:spPr>
          <a:xfrm>
            <a:off x="1611275" y="2970158"/>
            <a:ext cx="4140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選んだを</a:t>
            </a:r>
            <a:r>
              <a:rPr kumimoji="1" lang="en-US" altLang="ja-JP"/>
              <a:t>1,</a:t>
            </a:r>
            <a:r>
              <a:rPr kumimoji="1" lang="ja-JP" altLang="en-US"/>
              <a:t>選ばなかったを</a:t>
            </a:r>
            <a:r>
              <a:rPr kumimoji="1" lang="en-US" altLang="ja-JP"/>
              <a:t>0</a:t>
            </a:r>
            <a:r>
              <a:rPr kumimoji="1" lang="ja-JP" altLang="en-US"/>
              <a:t>とすると</a:t>
            </a:r>
            <a:r>
              <a:rPr kumimoji="1" lang="en-US" altLang="ja-JP"/>
              <a:t>...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9543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テキスト, 手紙&#10;&#10;自動的に生成された説明">
            <a:extLst>
              <a:ext uri="{FF2B5EF4-FFF2-40B4-BE49-F238E27FC236}">
                <a16:creationId xmlns:a16="http://schemas.microsoft.com/office/drawing/2014/main" id="{62446CA5-E971-06A6-3CF4-46D050359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848" y="273099"/>
            <a:ext cx="11050860" cy="631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84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ダイアグラム&#10;&#10;中程度の精度で自動的に生成された説明">
            <a:extLst>
              <a:ext uri="{FF2B5EF4-FFF2-40B4-BE49-F238E27FC236}">
                <a16:creationId xmlns:a16="http://schemas.microsoft.com/office/drawing/2014/main" id="{CD8B05E0-F9CF-7ECA-DC84-63965A57B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815" y="317154"/>
            <a:ext cx="10584370" cy="6223691"/>
          </a:xfrm>
          <a:prstGeom prst="rect">
            <a:avLst/>
          </a:prstGeom>
        </p:spPr>
      </p:pic>
      <p:sp>
        <p:nvSpPr>
          <p:cNvPr id="8" name="角丸四角形 7">
            <a:extLst>
              <a:ext uri="{FF2B5EF4-FFF2-40B4-BE49-F238E27FC236}">
                <a16:creationId xmlns:a16="http://schemas.microsoft.com/office/drawing/2014/main" id="{A332A9CD-6734-EA4A-38BF-4748F553D050}"/>
              </a:ext>
            </a:extLst>
          </p:cNvPr>
          <p:cNvSpPr/>
          <p:nvPr/>
        </p:nvSpPr>
        <p:spPr>
          <a:xfrm>
            <a:off x="10096958" y="4796259"/>
            <a:ext cx="1938969" cy="1553379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  1110</a:t>
            </a:r>
          </a:p>
          <a:p>
            <a:pPr algn="ctr"/>
            <a:r>
              <a:rPr lang="en-US" altLang="ja-JP">
                <a:solidFill>
                  <a:schemeClr val="tx1"/>
                </a:solidFill>
              </a:rPr>
              <a:t>&amp;1011</a:t>
            </a:r>
          </a:p>
          <a:p>
            <a:pPr algn="ctr"/>
            <a:r>
              <a:rPr lang="en-US" altLang="ja-JP">
                <a:solidFill>
                  <a:schemeClr val="tx1"/>
                </a:solidFill>
              </a:rPr>
              <a:t>  1010  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651C8FFE-003C-22F7-0F32-791640E84E48}"/>
              </a:ext>
            </a:extLst>
          </p:cNvPr>
          <p:cNvCxnSpPr/>
          <p:nvPr/>
        </p:nvCxnSpPr>
        <p:spPr>
          <a:xfrm>
            <a:off x="10344839" y="4605051"/>
            <a:ext cx="14432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8F7CBEF2-F899-0A88-02DA-65FF5C1BFB53}"/>
              </a:ext>
            </a:extLst>
          </p:cNvPr>
          <p:cNvSpPr/>
          <p:nvPr/>
        </p:nvSpPr>
        <p:spPr>
          <a:xfrm>
            <a:off x="3780412" y="5423051"/>
            <a:ext cx="2873775" cy="141566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 n        =  1110|</a:t>
            </a:r>
          </a:p>
          <a:p>
            <a:pPr algn="ctr"/>
            <a:r>
              <a:rPr lang="en-US" altLang="ja-JP">
                <a:solidFill>
                  <a:schemeClr val="tx1"/>
                </a:solidFill>
              </a:rPr>
              <a:t>           </a:t>
            </a:r>
            <a:r>
              <a:rPr kumimoji="1" lang="en-US" altLang="ja-JP">
                <a:solidFill>
                  <a:schemeClr val="tx1"/>
                </a:solidFill>
              </a:rPr>
              <a:t>=11100|</a:t>
            </a:r>
          </a:p>
          <a:p>
            <a:pPr algn="ctr"/>
            <a:r>
              <a:rPr lang="en-US" altLang="ja-JP">
                <a:solidFill>
                  <a:schemeClr val="tx1"/>
                </a:solidFill>
              </a:rPr>
              <a:t>               </a:t>
            </a:r>
            <a:r>
              <a:rPr kumimoji="1" lang="en-US" altLang="ja-JP">
                <a:solidFill>
                  <a:schemeClr val="tx1"/>
                </a:solidFill>
              </a:rPr>
              <a:t>=      11|10</a:t>
            </a:r>
          </a:p>
          <a:p>
            <a:pPr algn="ctr"/>
            <a:endParaRPr kumimoji="1" lang="en-US" altLang="ja-JP">
              <a:solidFill>
                <a:schemeClr val="tx1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B1D0750-F8BC-9FAE-C65D-14EAD98243F9}"/>
              </a:ext>
            </a:extLst>
          </p:cNvPr>
          <p:cNvSpPr txBox="1"/>
          <p:nvPr/>
        </p:nvSpPr>
        <p:spPr>
          <a:xfrm>
            <a:off x="4412324" y="6095156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n&gt;&gt;2</a:t>
            </a:r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36CDA5D-A615-298B-5E87-CFB414096FFB}"/>
              </a:ext>
            </a:extLst>
          </p:cNvPr>
          <p:cNvSpPr txBox="1"/>
          <p:nvPr/>
        </p:nvSpPr>
        <p:spPr>
          <a:xfrm>
            <a:off x="4412323" y="5797283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n&lt;&lt;1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023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ダイアグラム&#10;&#10;中程度の精度で自動的に生成された説明">
            <a:extLst>
              <a:ext uri="{FF2B5EF4-FFF2-40B4-BE49-F238E27FC236}">
                <a16:creationId xmlns:a16="http://schemas.microsoft.com/office/drawing/2014/main" id="{891D18D7-B88B-B9AB-94E5-63CD08BE2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553"/>
            <a:ext cx="12192000" cy="6632894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59BD080-5911-A363-6084-BF288C5FB553}"/>
              </a:ext>
            </a:extLst>
          </p:cNvPr>
          <p:cNvSpPr txBox="1"/>
          <p:nvPr/>
        </p:nvSpPr>
        <p:spPr>
          <a:xfrm>
            <a:off x="713344" y="1500915"/>
            <a:ext cx="16332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2000"/>
              <a:t>右から</a:t>
            </a:r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EE1ABAFE-4FB6-C662-4C83-7EA1ED59ED29}"/>
              </a:ext>
            </a:extLst>
          </p:cNvPr>
          <p:cNvSpPr/>
          <p:nvPr/>
        </p:nvSpPr>
        <p:spPr>
          <a:xfrm>
            <a:off x="4199052" y="1700970"/>
            <a:ext cx="2873775" cy="131549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 n        =  1110|</a:t>
            </a:r>
          </a:p>
          <a:p>
            <a:pPr algn="ctr"/>
            <a:r>
              <a:rPr lang="en-US" altLang="ja-JP">
                <a:solidFill>
                  <a:schemeClr val="tx1"/>
                </a:solidFill>
              </a:rPr>
              <a:t>  n&gt;&gt;1  </a:t>
            </a:r>
            <a:r>
              <a:rPr kumimoji="1" lang="en-US" altLang="ja-JP">
                <a:solidFill>
                  <a:schemeClr val="tx1"/>
                </a:solidFill>
              </a:rPr>
              <a:t>=    111|0</a:t>
            </a:r>
            <a:r>
              <a:rPr lang="en-US" altLang="ja-JP">
                <a:solidFill>
                  <a:schemeClr val="tx1"/>
                </a:solidFill>
              </a:rPr>
              <a:t>               </a:t>
            </a:r>
            <a:endParaRPr kumimoji="1" lang="en-US" altLang="ja-JP">
              <a:solidFill>
                <a:schemeClr val="tx1"/>
              </a:solidFill>
            </a:endParaRPr>
          </a:p>
        </p:txBody>
      </p:sp>
      <p:sp>
        <p:nvSpPr>
          <p:cNvPr id="17" name="角丸四角形 16">
            <a:extLst>
              <a:ext uri="{FF2B5EF4-FFF2-40B4-BE49-F238E27FC236}">
                <a16:creationId xmlns:a16="http://schemas.microsoft.com/office/drawing/2014/main" id="{0F898397-F5D5-9C29-A228-BF17DFEE49B9}"/>
              </a:ext>
            </a:extLst>
          </p:cNvPr>
          <p:cNvSpPr/>
          <p:nvPr/>
        </p:nvSpPr>
        <p:spPr>
          <a:xfrm>
            <a:off x="4199052" y="5276962"/>
            <a:ext cx="2873775" cy="137722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    111</a:t>
            </a:r>
          </a:p>
          <a:p>
            <a:pPr algn="ctr"/>
            <a:r>
              <a:rPr lang="en-US" altLang="ja-JP">
                <a:solidFill>
                  <a:schemeClr val="tx1"/>
                </a:solidFill>
              </a:rPr>
              <a:t>&amp;  001       </a:t>
            </a:r>
          </a:p>
          <a:p>
            <a:pPr algn="ctr"/>
            <a:r>
              <a:rPr kumimoji="1" lang="en-US" altLang="ja-JP">
                <a:solidFill>
                  <a:schemeClr val="tx1"/>
                </a:solidFill>
              </a:rPr>
              <a:t>     001</a:t>
            </a:r>
            <a:r>
              <a:rPr lang="en-US" altLang="ja-JP">
                <a:solidFill>
                  <a:schemeClr val="tx1"/>
                </a:solidFill>
              </a:rPr>
              <a:t>        </a:t>
            </a:r>
            <a:endParaRPr kumimoji="1" lang="en-US" altLang="ja-JP">
              <a:solidFill>
                <a:schemeClr val="tx1"/>
              </a:solidFill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15466F31-3EB7-0377-F1F7-283C14EFAF4C}"/>
              </a:ext>
            </a:extLst>
          </p:cNvPr>
          <p:cNvCxnSpPr>
            <a:cxnSpLocks/>
          </p:cNvCxnSpPr>
          <p:nvPr/>
        </p:nvCxnSpPr>
        <p:spPr>
          <a:xfrm>
            <a:off x="5140091" y="6076854"/>
            <a:ext cx="9559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426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コンテンツ プレースホルダー 6" descr="テキスト&#10;&#10;自動的に生成された説明">
            <a:extLst>
              <a:ext uri="{FF2B5EF4-FFF2-40B4-BE49-F238E27FC236}">
                <a16:creationId xmlns:a16="http://schemas.microsoft.com/office/drawing/2014/main" id="{BAB790E9-D155-5494-FBC2-27C4770DAC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104" y="140043"/>
            <a:ext cx="11795598" cy="6547196"/>
          </a:xfrm>
        </p:spPr>
      </p:pic>
    </p:spTree>
    <p:extLst>
      <p:ext uri="{BB962C8B-B14F-4D97-AF65-F5344CB8AC3E}">
        <p14:creationId xmlns:p14="http://schemas.microsoft.com/office/powerpoint/2010/main" val="802093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テキスト, 手紙&#10;&#10;自動的に生成された説明">
            <a:extLst>
              <a:ext uri="{FF2B5EF4-FFF2-40B4-BE49-F238E27FC236}">
                <a16:creationId xmlns:a16="http://schemas.microsoft.com/office/drawing/2014/main" id="{AB18123A-B4A7-AEA8-3AB1-9B27CBAA3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35" y="774741"/>
            <a:ext cx="11876329" cy="6083259"/>
          </a:xfrm>
          <a:prstGeom prst="rect">
            <a:avLst/>
          </a:prstGeom>
        </p:spPr>
      </p:pic>
      <p:pic>
        <p:nvPicPr>
          <p:cNvPr id="7" name="図 6" descr="テキスト, 手紙&#10;&#10;自動的に生成された説明">
            <a:extLst>
              <a:ext uri="{FF2B5EF4-FFF2-40B4-BE49-F238E27FC236}">
                <a16:creationId xmlns:a16="http://schemas.microsoft.com/office/drawing/2014/main" id="{E8A35482-B6C6-2EFD-7F8E-E3D3523BC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068" y="209320"/>
            <a:ext cx="6145115" cy="236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667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1534</Words>
  <Application>Microsoft Macintosh PowerPoint</Application>
  <PresentationFormat>ワイド画面</PresentationFormat>
  <Paragraphs>568</Paragraphs>
  <Slides>21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6" baseType="lpstr">
      <vt:lpstr>游ゴシック</vt:lpstr>
      <vt:lpstr>游ゴシック Light</vt:lpstr>
      <vt:lpstr>Arial</vt:lpstr>
      <vt:lpstr>Cambria Math</vt:lpstr>
      <vt:lpstr>Office テーマ</vt:lpstr>
      <vt:lpstr>bit全探索 bitDP</vt:lpstr>
      <vt:lpstr>PowerPoint プレゼンテーション</vt:lpstr>
      <vt:lpstr>具体例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bit全探索おまけ</vt:lpstr>
      <vt:lpstr>bit DP</vt:lpstr>
      <vt:lpstr>bitDPとは</vt:lpstr>
      <vt:lpstr>よくbitDPを使う問題</vt:lpstr>
      <vt:lpstr>巡回セールスマン問題を考える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bit全探索 bitDP</dc:title>
  <dc:creator>井桁　広翔</dc:creator>
  <cp:lastModifiedBy>井桁　広翔</cp:lastModifiedBy>
  <cp:revision>60</cp:revision>
  <dcterms:created xsi:type="dcterms:W3CDTF">2024-03-26T23:56:30Z</dcterms:created>
  <dcterms:modified xsi:type="dcterms:W3CDTF">2024-03-30T03:49:49Z</dcterms:modified>
</cp:coreProperties>
</file>