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/>
    <p:restoredTop sz="94052"/>
  </p:normalViewPr>
  <p:slideViewPr>
    <p:cSldViewPr snapToGrid="0">
      <p:cViewPr varScale="1">
        <p:scale>
          <a:sx n="133" d="100"/>
          <a:sy n="133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2F1E2-C9CA-D79C-51C6-9049F8BE7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ADAE68-9833-CB2C-ADB9-9707A3BE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AD3DAB-968A-60B5-4D70-63AC961D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0FF9B-53C5-9984-D487-96DD9DA7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AC96D-7BEE-752F-65F3-C7F0160C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00D0D-98CE-F0E4-EE98-4EF4DDA5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5A5A45-D91D-9409-74B0-727803E0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D26F1-EB26-0739-6A3C-4BC0052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786EE7-3047-0A9E-CE92-69266796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0F21D2-8FF4-E3BF-6EF5-A65BFB19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1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8C1476-77DB-080D-D843-35FA7B7BD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27452E-5A92-A5C1-A425-49469470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A8B1D5-F364-2358-3492-7CC36024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5C9C9-69AB-C026-F4FF-BA2130C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F26A7-1A1B-E266-1D37-C6E0B8A4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8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BA1F0-BCCA-6145-544C-71E02347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EBA0A-8B4A-E6B7-704B-42E743BA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74CCC-AA49-9DE4-B5E6-A59CB629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11460-4AB3-617C-72E2-AD63DAB3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39459-A78A-1C74-ECF9-AFB84BA9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36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CA2A3-86F8-0A4F-1DDE-6AA0F9A0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85ED38-5D6B-6D30-45C9-7A14CEFC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52D89-2026-1159-CED0-D17B734C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DE0ED-EB1C-BC2B-A9EC-E421B7CC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08594-E90C-EC3B-FB3C-0C724A03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65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89246-F625-3143-B344-891F6290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7405E-A5B4-359F-FFB1-450226AAC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E89402-F48B-D038-D386-70A689F3E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E30182-D64C-827B-FE44-43B3CC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05FBD4-EEF4-0E79-56C7-3AF48252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24DE71-A818-A493-8995-CA71E5D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9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929C1-419C-709E-0ABE-7174E4C4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69F49-13FF-4536-9066-BFEFCBB6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421CB-74D0-8A44-EEC4-B4729B62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1A6F14-0077-57E1-62D3-A40A0A55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35D0CA-63CE-1744-D9D9-C30298B8D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C953C5-4349-809D-B031-C20432DD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B9FE1E-1E0E-8750-81A9-53E7CD94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454558-F3D7-649B-45CF-581F5B0C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0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900-E1A3-349F-9411-0FBF511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FD1852-5EA6-8BCD-F134-C0E20B3B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B82475-8542-CA36-D31A-C454767F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DCB2B8-27B6-8383-F773-2791B4D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76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8C01F-9AA2-E288-91D1-55EEA809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D14E21-0DD5-1564-9F40-545F3A1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04B744-C18F-3E0D-9481-AC4D25C4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0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D90AD-B3E1-A875-929D-BD43AE58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05ECB-61F2-6DCB-C65A-7A20935A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97C878-E474-C903-6BB1-17AC565B3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C1552A-1A02-822E-944D-3270FF4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3EA44-FFC9-C88E-9843-A8D18CFC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8EEE2B-FAF5-AC26-34D2-B4A66858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6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0FD9F-6632-D12B-ED10-0145A1CC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78D5F1-9CB0-8CAC-7383-600554F35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E90E32-4923-79AC-DCCD-5AC5CC1B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674F40-6056-4E1F-F40B-BBB1CFA5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92EA6-F8F1-567D-FEDA-168FE940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659B6C-4A08-5A7A-9286-F5AD12ED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4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EAEAA5-02B0-8764-9172-D42C01A4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82C4AB-1CE8-1044-FF51-DDA371AC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281B8-B6DB-212D-CFC8-894C02ED7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CFDAC-2D64-EC4D-ADDD-25D7DA8265F0}" type="datetimeFigureOut">
              <a:t>2024/3/30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DA7D8-0075-E156-4CEE-8E6A3FDF3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AC0B2-9AC6-42CD-EC09-C9EF06B9D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44C30-30AB-2F40-8E56-0F6DF73CD74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C-tmu/workshop_2024/blob/main/20240331_bit%E5%85%A8%E6%8E%A2%E7%B4%A2_bitDP/bitDP.cpp" TargetMode="External"/><Relationship Id="rId2" Type="http://schemas.openxmlformats.org/officeDocument/2006/relationships/hyperlink" Target="https://github.com/triC-tmu/workshop_2024/blob/main/20240331_bit%E5%85%A8%E6%8E%A2%E7%B4%A2_bitDP/bitDP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04ECF-F90E-1200-1BF1-099030BDE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bit</a:t>
            </a:r>
            <a:r>
              <a:rPr lang="ja-JP" altLang="en-US"/>
              <a:t>全探索</a:t>
            </a:r>
            <a:r>
              <a:rPr lang="en-US" altLang="ja-JP"/>
              <a:t> bitDP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C3A9DE-CB43-B865-9DE3-3C62050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0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97210404-349C-6DB1-CFC0-3C015CED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13" y="402888"/>
            <a:ext cx="11571304" cy="64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EA925-169E-6768-D7D2-365F027E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bit</a:t>
            </a:r>
            <a:r>
              <a:rPr kumimoji="1" lang="ja-JP" altLang="en-US"/>
              <a:t>全探索おまけ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73DC45-F4C8-AEF1-74AF-A9656B52A7D6}"/>
              </a:ext>
            </a:extLst>
          </p:cNvPr>
          <p:cNvSpPr txBox="1"/>
          <p:nvPr/>
        </p:nvSpPr>
        <p:spPr>
          <a:xfrm>
            <a:off x="991518" y="1690688"/>
            <a:ext cx="100046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・</a:t>
            </a:r>
            <a:r>
              <a:rPr lang="en-US" altLang="ja-JP" sz="2800"/>
              <a:t>i bit</a:t>
            </a:r>
            <a:r>
              <a:rPr lang="ja-JP" altLang="en-US" sz="2800"/>
              <a:t>目が</a:t>
            </a:r>
            <a:r>
              <a:rPr lang="en-US" altLang="ja-JP" sz="2800"/>
              <a:t>0</a:t>
            </a:r>
            <a:r>
              <a:rPr lang="ja-JP" altLang="en-US" sz="2800"/>
              <a:t>の時</a:t>
            </a:r>
            <a:r>
              <a:rPr lang="en-US" altLang="ja-JP" sz="2800"/>
              <a:t>True(1)</a:t>
            </a:r>
            <a:r>
              <a:rPr lang="ja-JP" altLang="en-US" sz="2800"/>
              <a:t>になってほしい時</a:t>
            </a:r>
            <a:r>
              <a:rPr lang="en-US" altLang="ja-JP" sz="2800"/>
              <a:t>n</a:t>
            </a:r>
            <a:r>
              <a:rPr lang="ja-JP" altLang="en-US" sz="2800"/>
              <a:t>を反転させると楽</a:t>
            </a:r>
            <a:endParaRPr lang="en-US" altLang="ja-JP" sz="2800"/>
          </a:p>
          <a:p>
            <a:r>
              <a:rPr kumimoji="1" lang="ja-JP" altLang="en-US" sz="2800"/>
              <a:t>　</a:t>
            </a:r>
            <a:r>
              <a:rPr kumimoji="1" lang="en-US" altLang="ja-JP" sz="2800"/>
              <a:t> ~n &gt;&gt; i &amp; 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7BEDAE-6FE7-88CD-F1C0-38EA05E95E29}"/>
              </a:ext>
            </a:extLst>
          </p:cNvPr>
          <p:cNvSpPr txBox="1"/>
          <p:nvPr/>
        </p:nvSpPr>
        <p:spPr>
          <a:xfrm>
            <a:off x="1222872" y="3536414"/>
            <a:ext cx="7322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・　</a:t>
            </a:r>
            <a:r>
              <a:rPr lang="en-US" altLang="ja-JP" sz="2400"/>
              <a:t>bit</a:t>
            </a:r>
            <a:r>
              <a:rPr lang="ja-JP" altLang="en-US" sz="2400"/>
              <a:t>シフト演算子の演算順位が低いので注意する</a:t>
            </a:r>
            <a:endParaRPr lang="en-US" altLang="ja-JP" sz="2400"/>
          </a:p>
          <a:p>
            <a:r>
              <a:rPr kumimoji="1" lang="en-US" altLang="ja-JP" sz="2400"/>
              <a:t>   </a:t>
            </a:r>
            <a:r>
              <a:rPr kumimoji="1" lang="ja-JP" altLang="en-US" sz="2400"/>
              <a:t>例</a:t>
            </a:r>
            <a:r>
              <a:rPr kumimoji="1" lang="en-US" altLang="ja-JP" sz="2400"/>
              <a:t>) 2</a:t>
            </a:r>
            <a:r>
              <a:rPr kumimoji="1" lang="en-US" altLang="ja-JP" sz="2400" baseline="30000"/>
              <a:t>n </a:t>
            </a:r>
            <a:r>
              <a:rPr kumimoji="1" lang="en-US" altLang="ja-JP" sz="2400"/>
              <a:t>- 1</a:t>
            </a:r>
            <a:r>
              <a:rPr lang="ja-JP" altLang="en-US" sz="2400"/>
              <a:t>を計算したい</a:t>
            </a:r>
            <a:r>
              <a:rPr kumimoji="1" lang="en-US" altLang="ja-JP" sz="2400"/>
              <a:t>  </a:t>
            </a:r>
          </a:p>
        </p:txBody>
      </p:sp>
      <p:pic>
        <p:nvPicPr>
          <p:cNvPr id="10" name="図 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770F1A4-74CC-FB9E-7ACD-C33A6AC2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4691062"/>
            <a:ext cx="4089400" cy="9525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FAE38B-9D08-1F0A-ACFB-DFE9FF577E35}"/>
              </a:ext>
            </a:extLst>
          </p:cNvPr>
          <p:cNvSpPr txBox="1"/>
          <p:nvPr/>
        </p:nvSpPr>
        <p:spPr>
          <a:xfrm>
            <a:off x="1347537" y="2783780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当然</a:t>
            </a:r>
            <a:r>
              <a:rPr kumimoji="1" lang="en-US" altLang="ja-JP"/>
              <a:t> n &gt;&gt; i &amp; 1 == 0</a:t>
            </a:r>
            <a:r>
              <a:rPr lang="ja-JP" altLang="en-US"/>
              <a:t>とかでもいい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0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8A35F-9CEA-C0B4-3449-7C795457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5400"/>
              <a:t>bit DP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68496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36DDF-9039-80FC-1ED1-0353FF8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bitDP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F14B5-EC7C-BCAB-07FA-E40EC3DF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17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/>
              <a:t>DP</a:t>
            </a:r>
            <a:r>
              <a:rPr lang="ja-JP" altLang="en-US"/>
              <a:t>の添字で集合を管理する</a:t>
            </a:r>
            <a:r>
              <a:rPr lang="en-US" altLang="ja-JP"/>
              <a:t>DP</a:t>
            </a:r>
            <a:endParaRPr kumimoji="1"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6343C-F392-1368-4542-F566FAC20E7B}"/>
              </a:ext>
            </a:extLst>
          </p:cNvPr>
          <p:cNvSpPr txBox="1"/>
          <p:nvPr/>
        </p:nvSpPr>
        <p:spPr>
          <a:xfrm>
            <a:off x="1105866" y="27923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添字で集合を管理とは？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D1929D5-71B3-030E-9DA6-239AA8213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50063"/>
              </p:ext>
            </p:extLst>
          </p:nvPr>
        </p:nvGraphicFramePr>
        <p:xfrm>
          <a:off x="3744103" y="5207815"/>
          <a:ext cx="8128000" cy="151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996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709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1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154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5711867"/>
                    </a:ext>
                  </a:extLst>
                </a:gridCol>
              </a:tblGrid>
              <a:tr h="4009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8378"/>
                  </a:ext>
                </a:extLst>
              </a:tr>
            </a:tbl>
          </a:graphicData>
        </a:graphic>
      </p:graphicFrame>
      <p:sp>
        <p:nvSpPr>
          <p:cNvPr id="7" name="角丸四角形 6">
            <a:extLst>
              <a:ext uri="{FF2B5EF4-FFF2-40B4-BE49-F238E27FC236}">
                <a16:creationId xmlns:a16="http://schemas.microsoft.com/office/drawing/2014/main" id="{B65BFCE2-0310-7256-7BA5-E1CAB596C766}"/>
              </a:ext>
            </a:extLst>
          </p:cNvPr>
          <p:cNvSpPr/>
          <p:nvPr/>
        </p:nvSpPr>
        <p:spPr>
          <a:xfrm>
            <a:off x="5227562" y="3348412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7DC2FF7-A7AB-C234-FACD-2940C3BEDC8F}"/>
              </a:ext>
            </a:extLst>
          </p:cNvPr>
          <p:cNvSpPr/>
          <p:nvPr/>
        </p:nvSpPr>
        <p:spPr>
          <a:xfrm>
            <a:off x="8604466" y="334949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AA5E3AE7-0207-10AB-5445-12FD7753139D}"/>
              </a:ext>
            </a:extLst>
          </p:cNvPr>
          <p:cNvSpPr/>
          <p:nvPr/>
        </p:nvSpPr>
        <p:spPr>
          <a:xfrm>
            <a:off x="6916014" y="334949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C6F52E-BD43-F896-437A-FE4C1F679DA7}"/>
              </a:ext>
            </a:extLst>
          </p:cNvPr>
          <p:cNvSpPr txBox="1"/>
          <p:nvPr/>
        </p:nvSpPr>
        <p:spPr>
          <a:xfrm>
            <a:off x="5540388" y="43288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87CBAC-AFB0-3A21-7ACA-41C9537852C9}"/>
              </a:ext>
            </a:extLst>
          </p:cNvPr>
          <p:cNvSpPr txBox="1"/>
          <p:nvPr/>
        </p:nvSpPr>
        <p:spPr>
          <a:xfrm>
            <a:off x="7261271" y="436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D9F1E9-477B-B343-ADB1-165BBC8E1E36}"/>
              </a:ext>
            </a:extLst>
          </p:cNvPr>
          <p:cNvSpPr txBox="1"/>
          <p:nvPr/>
        </p:nvSpPr>
        <p:spPr>
          <a:xfrm>
            <a:off x="8982154" y="437029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EC4028-C2CF-E08A-010B-946D625C316F}"/>
              </a:ext>
            </a:extLst>
          </p:cNvPr>
          <p:cNvSpPr txBox="1"/>
          <p:nvPr/>
        </p:nvSpPr>
        <p:spPr>
          <a:xfrm>
            <a:off x="3971696" y="4834779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選んだを</a:t>
            </a:r>
            <a:r>
              <a:rPr kumimoji="1" lang="en-US" altLang="ja-JP"/>
              <a:t>1,</a:t>
            </a:r>
            <a:r>
              <a:rPr kumimoji="1" lang="ja-JP" altLang="en-US"/>
              <a:t>選ばなかったを</a:t>
            </a:r>
            <a:r>
              <a:rPr kumimoji="1" lang="en-US" altLang="ja-JP"/>
              <a:t>0</a:t>
            </a:r>
            <a:r>
              <a:rPr kumimoji="1" lang="ja-JP" altLang="en-US"/>
              <a:t>とすると</a:t>
            </a:r>
            <a:r>
              <a:rPr kumimoji="1" lang="en-US" altLang="ja-JP"/>
              <a:t>...</a:t>
            </a:r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E89BC9-E73B-D17F-B797-2EB9F10E4CF7}"/>
              </a:ext>
            </a:extLst>
          </p:cNvPr>
          <p:cNvCxnSpPr>
            <a:cxnSpLocks/>
          </p:cNvCxnSpPr>
          <p:nvPr/>
        </p:nvCxnSpPr>
        <p:spPr>
          <a:xfrm>
            <a:off x="3077737" y="5750805"/>
            <a:ext cx="666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2608479-50B7-44F0-B64B-5055DF8BE663}"/>
              </a:ext>
            </a:extLst>
          </p:cNvPr>
          <p:cNvSpPr txBox="1"/>
          <p:nvPr/>
        </p:nvSpPr>
        <p:spPr>
          <a:xfrm>
            <a:off x="169569" y="5566139"/>
            <a:ext cx="277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5</a:t>
            </a:r>
            <a:r>
              <a:rPr lang="ja-JP" altLang="en-US"/>
              <a:t>」で</a:t>
            </a:r>
            <a:r>
              <a:rPr lang="en-US" altLang="ja-JP"/>
              <a:t> {A,C}</a:t>
            </a:r>
            <a:r>
              <a:rPr lang="ja-JP" altLang="en-US"/>
              <a:t>という集合</a:t>
            </a:r>
            <a:endParaRPr lang="en-US" altLang="ja-JP"/>
          </a:p>
          <a:p>
            <a:r>
              <a:rPr lang="en-US" altLang="ja-JP"/>
              <a:t>  </a:t>
            </a:r>
            <a:r>
              <a:rPr kumimoji="1" lang="ja-JP" altLang="en-US"/>
              <a:t>を表現できる</a:t>
            </a:r>
          </a:p>
        </p:txBody>
      </p:sp>
    </p:spTree>
    <p:extLst>
      <p:ext uri="{BB962C8B-B14F-4D97-AF65-F5344CB8AC3E}">
        <p14:creationId xmlns:p14="http://schemas.microsoft.com/office/powerpoint/2010/main" val="210488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D598A-DB78-CBDC-CFFF-C5382322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よく</a:t>
            </a:r>
            <a:r>
              <a:rPr kumimoji="1" lang="en-US" altLang="ja-JP"/>
              <a:t>bitDP</a:t>
            </a:r>
            <a:r>
              <a:rPr kumimoji="1" lang="ja-JP" altLang="en-US"/>
              <a:t>を使う問題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FBD90-B8CE-5163-3DAD-BF8A9B23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・巡回セールスマン問題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   </a:t>
            </a:r>
            <a:r>
              <a:rPr kumimoji="1" lang="ja-JP" altLang="en-US"/>
              <a:t>グラフが与えられて、全ての頂点を</a:t>
            </a:r>
            <a:r>
              <a:rPr kumimoji="1" lang="en-US" altLang="ja-JP"/>
              <a:t>1</a:t>
            </a:r>
            <a:r>
              <a:rPr kumimoji="1" lang="ja-JP" altLang="en-US"/>
              <a:t>回ずつ通って戻って来る　　　　　</a:t>
            </a:r>
            <a:r>
              <a:rPr kumimoji="1" lang="en-US" altLang="ja-JP"/>
              <a:t>     </a:t>
            </a:r>
            <a:r>
              <a:rPr kumimoji="1" lang="ja-JP" altLang="en-US"/>
              <a:t>最短経路長を求める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-&gt;</a:t>
            </a:r>
            <a:r>
              <a:rPr lang="ja-JP" altLang="en-US"/>
              <a:t>例題で扱います</a:t>
            </a:r>
            <a:endParaRPr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・和集合を考えていく問題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-&gt;</a:t>
            </a:r>
            <a:r>
              <a:rPr kumimoji="1" lang="ja-JP" altLang="en-US"/>
              <a:t>練習問題で</a:t>
            </a:r>
          </a:p>
        </p:txBody>
      </p:sp>
    </p:spTree>
    <p:extLst>
      <p:ext uri="{BB962C8B-B14F-4D97-AF65-F5344CB8AC3E}">
        <p14:creationId xmlns:p14="http://schemas.microsoft.com/office/powerpoint/2010/main" val="320924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4CF0E-A21C-AFBF-4F9E-59226DB7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7" y="834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巡回セールスマン問題を考える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8A3039F6-6E4B-31E4-C963-426EB470184D}"/>
              </a:ext>
            </a:extLst>
          </p:cNvPr>
          <p:cNvSpPr/>
          <p:nvPr/>
        </p:nvSpPr>
        <p:spPr>
          <a:xfrm>
            <a:off x="1187606" y="1127551"/>
            <a:ext cx="8960624" cy="23014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ED71F18-ED39-199F-B427-6F1FCC69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79" y="1311733"/>
            <a:ext cx="7772400" cy="1933084"/>
          </a:xfrm>
          <a:prstGeom prst="rect">
            <a:avLst/>
          </a:prstGeom>
        </p:spPr>
      </p:pic>
      <p:sp>
        <p:nvSpPr>
          <p:cNvPr id="16" name="円/楕円 15">
            <a:extLst>
              <a:ext uri="{FF2B5EF4-FFF2-40B4-BE49-F238E27FC236}">
                <a16:creationId xmlns:a16="http://schemas.microsoft.com/office/drawing/2014/main" id="{018A2267-45D1-AE36-0309-A4D03E39B3BD}"/>
              </a:ext>
            </a:extLst>
          </p:cNvPr>
          <p:cNvSpPr/>
          <p:nvPr/>
        </p:nvSpPr>
        <p:spPr>
          <a:xfrm>
            <a:off x="4937821" y="3461523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63078F08-7DFA-37E2-838D-72E271E8703E}"/>
              </a:ext>
            </a:extLst>
          </p:cNvPr>
          <p:cNvSpPr/>
          <p:nvPr/>
        </p:nvSpPr>
        <p:spPr>
          <a:xfrm>
            <a:off x="3453160" y="463518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4057CAB-DAB7-F1CE-143F-2ED8AF70644F}"/>
              </a:ext>
            </a:extLst>
          </p:cNvPr>
          <p:cNvSpPr/>
          <p:nvPr/>
        </p:nvSpPr>
        <p:spPr>
          <a:xfrm>
            <a:off x="4882064" y="60497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D17BCF9-E907-935C-CDB7-561BE6195F70}"/>
              </a:ext>
            </a:extLst>
          </p:cNvPr>
          <p:cNvSpPr/>
          <p:nvPr/>
        </p:nvSpPr>
        <p:spPr>
          <a:xfrm>
            <a:off x="6459654" y="463518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422BC73-CC26-6361-427D-A4A9DEA52AFD}"/>
              </a:ext>
            </a:extLst>
          </p:cNvPr>
          <p:cNvCxnSpPr>
            <a:cxnSpLocks/>
          </p:cNvCxnSpPr>
          <p:nvPr/>
        </p:nvCxnSpPr>
        <p:spPr>
          <a:xfrm>
            <a:off x="5768279" y="3895279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A990CAA-1FC6-0EB8-B5FE-422A06CD1F91}"/>
              </a:ext>
            </a:extLst>
          </p:cNvPr>
          <p:cNvCxnSpPr>
            <a:cxnSpLocks/>
          </p:cNvCxnSpPr>
          <p:nvPr/>
        </p:nvCxnSpPr>
        <p:spPr>
          <a:xfrm flipV="1">
            <a:off x="4027795" y="3945500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31DCA5B-4E71-4F62-EA9F-4F009D2DB7A8}"/>
              </a:ext>
            </a:extLst>
          </p:cNvPr>
          <p:cNvCxnSpPr>
            <a:cxnSpLocks/>
          </p:cNvCxnSpPr>
          <p:nvPr/>
        </p:nvCxnSpPr>
        <p:spPr>
          <a:xfrm flipH="1">
            <a:off x="5654598" y="5463883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C52D6A9-7571-5DF4-0765-E4060B450D16}"/>
              </a:ext>
            </a:extLst>
          </p:cNvPr>
          <p:cNvCxnSpPr>
            <a:cxnSpLocks/>
          </p:cNvCxnSpPr>
          <p:nvPr/>
        </p:nvCxnSpPr>
        <p:spPr>
          <a:xfrm flipH="1">
            <a:off x="4322337" y="4997603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B3D2F4-BCC3-4C0D-BF7D-9F84977C72BD}"/>
              </a:ext>
            </a:extLst>
          </p:cNvPr>
          <p:cNvCxnSpPr>
            <a:cxnSpLocks/>
          </p:cNvCxnSpPr>
          <p:nvPr/>
        </p:nvCxnSpPr>
        <p:spPr>
          <a:xfrm flipH="1" flipV="1">
            <a:off x="4006385" y="5463883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DA08B12-5723-B67E-79A4-30A8C250A475}"/>
              </a:ext>
            </a:extLst>
          </p:cNvPr>
          <p:cNvCxnSpPr>
            <a:cxnSpLocks/>
          </p:cNvCxnSpPr>
          <p:nvPr/>
        </p:nvCxnSpPr>
        <p:spPr>
          <a:xfrm>
            <a:off x="4211908" y="5292355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41CEDF3-4BA5-1AF9-C4EA-B8B93F2E1CA6}"/>
              </a:ext>
            </a:extLst>
          </p:cNvPr>
          <p:cNvSpPr txBox="1"/>
          <p:nvPr/>
        </p:nvSpPr>
        <p:spPr>
          <a:xfrm>
            <a:off x="6133171" y="3925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5A0F27C-EEF7-8889-3311-623E9F75DB65}"/>
              </a:ext>
            </a:extLst>
          </p:cNvPr>
          <p:cNvSpPr txBox="1"/>
          <p:nvPr/>
        </p:nvSpPr>
        <p:spPr>
          <a:xfrm>
            <a:off x="6334995" y="5834591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BCFFAEA-5829-6CDC-9DFB-8CF26F7A2A7D}"/>
              </a:ext>
            </a:extLst>
          </p:cNvPr>
          <p:cNvSpPr txBox="1"/>
          <p:nvPr/>
        </p:nvSpPr>
        <p:spPr>
          <a:xfrm>
            <a:off x="4574111" y="5342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23A0CD2-1876-EB9F-DC99-9DB2074ACE76}"/>
              </a:ext>
            </a:extLst>
          </p:cNvPr>
          <p:cNvSpPr txBox="1"/>
          <p:nvPr/>
        </p:nvSpPr>
        <p:spPr>
          <a:xfrm>
            <a:off x="4102509" y="5814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E31A140-4EFB-976A-EF1C-8378CBE2D80C}"/>
              </a:ext>
            </a:extLst>
          </p:cNvPr>
          <p:cNvSpPr txBox="1"/>
          <p:nvPr/>
        </p:nvSpPr>
        <p:spPr>
          <a:xfrm>
            <a:off x="5140712" y="4650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C5BEEA7-AE0E-FFF6-C85C-AED2EC947373}"/>
              </a:ext>
            </a:extLst>
          </p:cNvPr>
          <p:cNvSpPr txBox="1"/>
          <p:nvPr/>
        </p:nvSpPr>
        <p:spPr>
          <a:xfrm>
            <a:off x="4204010" y="39252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6CC33004-4775-645A-901E-7B3F9520717F}"/>
              </a:ext>
            </a:extLst>
          </p:cNvPr>
          <p:cNvSpPr/>
          <p:nvPr/>
        </p:nvSpPr>
        <p:spPr>
          <a:xfrm>
            <a:off x="5481814" y="108979"/>
            <a:ext cx="6555856" cy="16619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DCF5185-AFDA-8685-F786-93C07C73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85" y="293160"/>
            <a:ext cx="5197073" cy="129257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65812F-99BA-CD50-D662-0BC4606A021E}"/>
              </a:ext>
            </a:extLst>
          </p:cNvPr>
          <p:cNvSpPr txBox="1"/>
          <p:nvPr/>
        </p:nvSpPr>
        <p:spPr>
          <a:xfrm>
            <a:off x="509286" y="5092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方針</a:t>
            </a:r>
            <a:endParaRPr kumimoji="1" lang="ja-JP" altLang="en-US" sz="3600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8D407B7D-D457-4725-31A6-66B4749165C4}"/>
              </a:ext>
            </a:extLst>
          </p:cNvPr>
          <p:cNvSpPr/>
          <p:nvPr/>
        </p:nvSpPr>
        <p:spPr>
          <a:xfrm>
            <a:off x="9799060" y="322944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C3B51DD-16B9-84D9-1C47-9A8A6EF54ABE}"/>
              </a:ext>
            </a:extLst>
          </p:cNvPr>
          <p:cNvSpPr/>
          <p:nvPr/>
        </p:nvSpPr>
        <p:spPr>
          <a:xfrm>
            <a:off x="8314399" y="44031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380F8738-5D5E-64B1-C7E7-5DE40BC79995}"/>
              </a:ext>
            </a:extLst>
          </p:cNvPr>
          <p:cNvSpPr/>
          <p:nvPr/>
        </p:nvSpPr>
        <p:spPr>
          <a:xfrm>
            <a:off x="9743303" y="581762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B5E899D-17AA-55ED-1891-AA8299336CA9}"/>
              </a:ext>
            </a:extLst>
          </p:cNvPr>
          <p:cNvSpPr/>
          <p:nvPr/>
        </p:nvSpPr>
        <p:spPr>
          <a:xfrm>
            <a:off x="11320893" y="4403107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42C98B0-33F0-C41F-2261-350799C75F6D}"/>
              </a:ext>
            </a:extLst>
          </p:cNvPr>
          <p:cNvCxnSpPr>
            <a:cxnSpLocks/>
          </p:cNvCxnSpPr>
          <p:nvPr/>
        </p:nvCxnSpPr>
        <p:spPr>
          <a:xfrm>
            <a:off x="10629518" y="3663197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171F370-BCD0-3C36-8302-418C2CE7CCBD}"/>
              </a:ext>
            </a:extLst>
          </p:cNvPr>
          <p:cNvCxnSpPr>
            <a:cxnSpLocks/>
          </p:cNvCxnSpPr>
          <p:nvPr/>
        </p:nvCxnSpPr>
        <p:spPr>
          <a:xfrm flipV="1">
            <a:off x="8889034" y="3713418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02F5C43-075D-967A-F11C-6DCEA6AD7DF5}"/>
              </a:ext>
            </a:extLst>
          </p:cNvPr>
          <p:cNvCxnSpPr>
            <a:cxnSpLocks/>
          </p:cNvCxnSpPr>
          <p:nvPr/>
        </p:nvCxnSpPr>
        <p:spPr>
          <a:xfrm flipH="1">
            <a:off x="10515837" y="5231801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8DFA39C-774E-A86E-DEAC-0207E7EA313B}"/>
              </a:ext>
            </a:extLst>
          </p:cNvPr>
          <p:cNvCxnSpPr>
            <a:cxnSpLocks/>
          </p:cNvCxnSpPr>
          <p:nvPr/>
        </p:nvCxnSpPr>
        <p:spPr>
          <a:xfrm flipH="1">
            <a:off x="9183576" y="4765521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309BFB4-FCCD-FC4C-A2F9-7F676D856BDC}"/>
              </a:ext>
            </a:extLst>
          </p:cNvPr>
          <p:cNvCxnSpPr>
            <a:cxnSpLocks/>
          </p:cNvCxnSpPr>
          <p:nvPr/>
        </p:nvCxnSpPr>
        <p:spPr>
          <a:xfrm flipH="1" flipV="1">
            <a:off x="8867624" y="5231801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F08424C-E777-7ADE-424B-50164F45243F}"/>
              </a:ext>
            </a:extLst>
          </p:cNvPr>
          <p:cNvCxnSpPr>
            <a:cxnSpLocks/>
          </p:cNvCxnSpPr>
          <p:nvPr/>
        </p:nvCxnSpPr>
        <p:spPr>
          <a:xfrm>
            <a:off x="9073147" y="5060273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66E0FC-2B71-555F-A047-7C7C0D2C9D5D}"/>
              </a:ext>
            </a:extLst>
          </p:cNvPr>
          <p:cNvSpPr txBox="1"/>
          <p:nvPr/>
        </p:nvSpPr>
        <p:spPr>
          <a:xfrm>
            <a:off x="10994410" y="3693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C7A170-ADC6-68BE-98A3-C9B687D25DE8}"/>
              </a:ext>
            </a:extLst>
          </p:cNvPr>
          <p:cNvSpPr txBox="1"/>
          <p:nvPr/>
        </p:nvSpPr>
        <p:spPr>
          <a:xfrm>
            <a:off x="11196234" y="5602509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440E-4F1B-78DB-8285-7E4BF552AE1A}"/>
              </a:ext>
            </a:extLst>
          </p:cNvPr>
          <p:cNvSpPr txBox="1"/>
          <p:nvPr/>
        </p:nvSpPr>
        <p:spPr>
          <a:xfrm>
            <a:off x="9435350" y="5110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1AF45A-B894-733F-A173-9334CE8F68CC}"/>
              </a:ext>
            </a:extLst>
          </p:cNvPr>
          <p:cNvSpPr txBox="1"/>
          <p:nvPr/>
        </p:nvSpPr>
        <p:spPr>
          <a:xfrm>
            <a:off x="8963748" y="55825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037896-CB1E-E69F-0069-5E93DCC582EE}"/>
              </a:ext>
            </a:extLst>
          </p:cNvPr>
          <p:cNvSpPr txBox="1"/>
          <p:nvPr/>
        </p:nvSpPr>
        <p:spPr>
          <a:xfrm>
            <a:off x="10001951" y="44179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FE4F27-AAF5-FFBE-14B0-6548B45E7559}"/>
              </a:ext>
            </a:extLst>
          </p:cNvPr>
          <p:cNvSpPr txBox="1"/>
          <p:nvPr/>
        </p:nvSpPr>
        <p:spPr>
          <a:xfrm>
            <a:off x="9065249" y="36931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257D5CF-EE47-DA64-DC2B-CEBAB1A8754C}"/>
              </a:ext>
            </a:extLst>
          </p:cNvPr>
          <p:cNvSpPr txBox="1"/>
          <p:nvPr/>
        </p:nvSpPr>
        <p:spPr>
          <a:xfrm>
            <a:off x="313601" y="2084693"/>
            <a:ext cx="9860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・</a:t>
            </a:r>
            <a:r>
              <a:rPr lang="en-US" altLang="ja-JP" sz="2400"/>
              <a:t>dp[i][j] = </a:t>
            </a:r>
            <a:r>
              <a:rPr lang="ja-JP" altLang="en-US" sz="2400">
                <a:highlight>
                  <a:srgbClr val="FFFF00"/>
                </a:highlight>
              </a:rPr>
              <a:t>今までに訪れた頂点の集合が</a:t>
            </a:r>
            <a:r>
              <a:rPr lang="en-US" altLang="ja-JP" sz="2400">
                <a:highlight>
                  <a:srgbClr val="FFFF00"/>
                </a:highlight>
              </a:rPr>
              <a:t> i </a:t>
            </a:r>
            <a:r>
              <a:rPr lang="ja-JP" altLang="en-US" sz="2400">
                <a:highlight>
                  <a:srgbClr val="FFFF00"/>
                </a:highlight>
              </a:rPr>
              <a:t>で、</a:t>
            </a:r>
            <a:endParaRPr lang="en-US" altLang="ja-JP" sz="2400">
              <a:highlight>
                <a:srgbClr val="FFFF00"/>
              </a:highlight>
            </a:endParaRPr>
          </a:p>
          <a:p>
            <a:r>
              <a:rPr lang="ja-JP" altLang="en-US" sz="2400"/>
              <a:t>　　　　　　</a:t>
            </a:r>
            <a:r>
              <a:rPr lang="ja-JP" altLang="en-US" sz="2400">
                <a:highlight>
                  <a:srgbClr val="FFFF00"/>
                </a:highlight>
              </a:rPr>
              <a:t>今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  <a:r>
              <a:rPr lang="ja-JP" altLang="en-US" sz="2400">
                <a:highlight>
                  <a:srgbClr val="FFFF00"/>
                </a:highlight>
              </a:rPr>
              <a:t>頂点</a:t>
            </a:r>
            <a:r>
              <a:rPr lang="en-US" altLang="ja-JP" sz="2400">
                <a:highlight>
                  <a:srgbClr val="FFFF00"/>
                </a:highlight>
              </a:rPr>
              <a:t> j </a:t>
            </a:r>
            <a:r>
              <a:rPr lang="ja-JP" altLang="en-US" sz="2400">
                <a:highlight>
                  <a:srgbClr val="FFFF00"/>
                </a:highlight>
              </a:rPr>
              <a:t>にいるとき、考えられる移動した距離の最小値</a:t>
            </a:r>
            <a:r>
              <a:rPr lang="en-US" altLang="ja-JP" sz="240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80B7AC-8000-5BE3-7270-A1AAD2760611}"/>
              </a:ext>
            </a:extLst>
          </p:cNvPr>
          <p:cNvSpPr txBox="1"/>
          <p:nvPr/>
        </p:nvSpPr>
        <p:spPr>
          <a:xfrm>
            <a:off x="470410" y="42021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遷移は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81CBE31-AC53-19D5-5536-964A507B7C94}"/>
              </a:ext>
            </a:extLst>
          </p:cNvPr>
          <p:cNvSpPr txBox="1"/>
          <p:nvPr/>
        </p:nvSpPr>
        <p:spPr>
          <a:xfrm>
            <a:off x="539751" y="5172160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highlight>
                  <a:srgbClr val="FFFF00"/>
                </a:highlight>
              </a:rPr>
              <a:t>dp[i + (1 &lt;&lt; x)][x] = min( dp[i+(1</a:t>
            </a:r>
            <a:r>
              <a:rPr lang="en-US" altLang="ja-JP">
                <a:highlight>
                  <a:srgbClr val="FFFF00"/>
                </a:highlight>
              </a:rPr>
              <a:t> &lt;&lt; x</a:t>
            </a:r>
            <a:r>
              <a:rPr kumimoji="1" lang="en-US" altLang="ja-JP">
                <a:highlight>
                  <a:srgbClr val="FFFF00"/>
                </a:highlight>
              </a:rPr>
              <a:t>)][x]  ,  dp[i][j] + |v(i,j)| )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E502D67-98DE-C5A1-2667-150123706CD3}"/>
                  </a:ext>
                </a:extLst>
              </p:cNvPr>
              <p:cNvSpPr txBox="1"/>
              <p:nvPr/>
            </p:nvSpPr>
            <p:spPr>
              <a:xfrm>
                <a:off x="2015304" y="4411429"/>
                <a:ext cx="346235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頂点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ja-JP" altLang="en-US"/>
                                <m:t>から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ja-JP" altLang="en-US"/>
                                <m:t>回の移動で行ける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ja-JP" altLang="en-US"/>
                                <m:t>集合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ja-JP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ja-JP" altLang="en-US"/>
                                <m:t>に含まれない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E502D67-98DE-C5A1-2667-15012370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304" y="4411429"/>
                <a:ext cx="3462358" cy="710194"/>
              </a:xfrm>
              <a:prstGeom prst="rect">
                <a:avLst/>
              </a:prstGeom>
              <a:blipFill>
                <a:blip r:embed="rId3"/>
                <a:stretch>
                  <a:fillRect l="-29562" t="-191228" b="-2771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DFF373D-4A8B-66D4-52E3-9F84197A6CC2}"/>
              </a:ext>
            </a:extLst>
          </p:cNvPr>
          <p:cNvSpPr txBox="1"/>
          <p:nvPr/>
        </p:nvSpPr>
        <p:spPr>
          <a:xfrm>
            <a:off x="470410" y="4607466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ある頂点</a:t>
            </a:r>
            <a:r>
              <a:rPr kumimoji="1" lang="en-US" altLang="ja-JP"/>
              <a:t> x  = 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96D85BB-4BB6-3AD3-0CE4-3A93E6738FF8}"/>
              </a:ext>
            </a:extLst>
          </p:cNvPr>
          <p:cNvSpPr txBox="1"/>
          <p:nvPr/>
        </p:nvSpPr>
        <p:spPr>
          <a:xfrm>
            <a:off x="5466532" y="46074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に対して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86D7843-1A32-B396-629B-F7E12BD679E9}"/>
              </a:ext>
            </a:extLst>
          </p:cNvPr>
          <p:cNvSpPr txBox="1"/>
          <p:nvPr/>
        </p:nvSpPr>
        <p:spPr>
          <a:xfrm>
            <a:off x="399209" y="6077640"/>
            <a:ext cx="84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実装に関しては</a:t>
            </a:r>
            <a:r>
              <a:rPr kumimoji="1" lang="ja-JP" altLang="en-US" b="1"/>
              <a:t>集合内の頂点数ごと</a:t>
            </a:r>
            <a:r>
              <a:rPr kumimoji="1" lang="en-US" altLang="ja-JP" b="1"/>
              <a:t>(</a:t>
            </a:r>
            <a:r>
              <a:rPr kumimoji="1" lang="ja-JP" altLang="en-US" b="1"/>
              <a:t>立ってる</a:t>
            </a:r>
            <a:r>
              <a:rPr kumimoji="1" lang="en-US" altLang="ja-JP" b="1"/>
              <a:t>bit</a:t>
            </a:r>
            <a:r>
              <a:rPr kumimoji="1" lang="ja-JP" altLang="en-US" b="1"/>
              <a:t>の本数ごと</a:t>
            </a:r>
            <a:r>
              <a:rPr kumimoji="1" lang="en-US" altLang="ja-JP" b="1"/>
              <a:t>)</a:t>
            </a:r>
            <a:r>
              <a:rPr kumimoji="1" lang="ja-JP" altLang="en-US"/>
              <a:t>にループを回すと楽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D4E8BD-9993-5C9C-03B9-58F5C5D525A0}"/>
              </a:ext>
            </a:extLst>
          </p:cNvPr>
          <p:cNvSpPr txBox="1"/>
          <p:nvPr/>
        </p:nvSpPr>
        <p:spPr>
          <a:xfrm>
            <a:off x="2018007" y="1715361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頂点</a:t>
            </a:r>
            <a:r>
              <a:rPr kumimoji="1" lang="en-US" altLang="ja-JP"/>
              <a:t>0</a:t>
            </a:r>
            <a:r>
              <a:rPr kumimoji="1" lang="ja-JP" altLang="en-US"/>
              <a:t>からスタートして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37E783-66D6-B132-316D-7CFC48B3C84D}"/>
              </a:ext>
            </a:extLst>
          </p:cNvPr>
          <p:cNvSpPr txBox="1"/>
          <p:nvPr/>
        </p:nvSpPr>
        <p:spPr>
          <a:xfrm>
            <a:off x="2124373" y="2927061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lang="ja-JP" altLang="en-US"/>
              <a:t>最初の頂点</a:t>
            </a:r>
            <a:r>
              <a:rPr lang="en-US" altLang="ja-JP"/>
              <a:t>0</a:t>
            </a:r>
            <a:r>
              <a:rPr lang="ja-JP" altLang="en-US"/>
              <a:t>は訪れた頂点に含まない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1513BB-8D6A-3203-7C1A-D06AD2F845AD}"/>
              </a:ext>
            </a:extLst>
          </p:cNvPr>
          <p:cNvSpPr txBox="1"/>
          <p:nvPr/>
        </p:nvSpPr>
        <p:spPr>
          <a:xfrm>
            <a:off x="474155" y="3452830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答えは</a:t>
            </a:r>
            <a:r>
              <a:rPr kumimoji="1" lang="en-US" altLang="ja-JP"/>
              <a:t> </a:t>
            </a:r>
            <a:r>
              <a:rPr kumimoji="1" lang="en-US" altLang="ja-JP">
                <a:highlight>
                  <a:srgbClr val="FFFF00"/>
                </a:highlight>
              </a:rPr>
              <a:t>dp[(1 &lt;&lt; n)-1][0] </a:t>
            </a:r>
            <a:r>
              <a:rPr kumimoji="1" lang="en-US" altLang="ja-JP"/>
              <a:t>(</a:t>
            </a:r>
            <a:r>
              <a:rPr kumimoji="1" lang="ja-JP" altLang="en-US"/>
              <a:t>全頂点通って最後に</a:t>
            </a:r>
            <a:r>
              <a:rPr lang="en-US" altLang="ja-JP"/>
              <a:t>0</a:t>
            </a:r>
            <a:r>
              <a:rPr lang="ja-JP" altLang="en-US"/>
              <a:t>についた時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B32D18-F21F-1129-CDBC-9244DE65462A}"/>
              </a:ext>
            </a:extLst>
          </p:cNvPr>
          <p:cNvSpPr txBox="1"/>
          <p:nvPr/>
        </p:nvSpPr>
        <p:spPr>
          <a:xfrm>
            <a:off x="5333746" y="384121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(1 &lt;&lt;n)-1 =  111...11</a:t>
            </a:r>
            <a:endParaRPr kumimoji="1" lang="ja-JP" altLang="en-US" sz="1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E3929F-46B0-78A0-A983-88F23AEC0C0B}"/>
              </a:ext>
            </a:extLst>
          </p:cNvPr>
          <p:cNvSpPr txBox="1"/>
          <p:nvPr/>
        </p:nvSpPr>
        <p:spPr>
          <a:xfrm>
            <a:off x="6857057" y="386143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(2)</a:t>
            </a:r>
            <a:endParaRPr kumimoji="1" lang="ja-JP" altLang="en-US" sz="10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8EBF255-D493-B32B-DB62-90A50D097A7B}"/>
              </a:ext>
            </a:extLst>
          </p:cNvPr>
          <p:cNvSpPr txBox="1"/>
          <p:nvPr/>
        </p:nvSpPr>
        <p:spPr>
          <a:xfrm>
            <a:off x="6524224" y="407791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n</a:t>
            </a:r>
            <a:endParaRPr kumimoji="1" lang="ja-JP" altLang="en-US" sz="1050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DA91D45C-6D44-AEAC-E49E-96718F2AE04A}"/>
              </a:ext>
            </a:extLst>
          </p:cNvPr>
          <p:cNvSpPr/>
          <p:nvPr/>
        </p:nvSpPr>
        <p:spPr>
          <a:xfrm rot="10327154">
            <a:off x="6397236" y="3965014"/>
            <a:ext cx="354584" cy="18406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71DCAAB7-9EDB-C1A9-D9F6-F347648B48F7}"/>
              </a:ext>
            </a:extLst>
          </p:cNvPr>
          <p:cNvSpPr/>
          <p:nvPr/>
        </p:nvSpPr>
        <p:spPr>
          <a:xfrm rot="7470661">
            <a:off x="6636034" y="3924500"/>
            <a:ext cx="354584" cy="184063"/>
          </a:xfrm>
          <a:prstGeom prst="arc">
            <a:avLst>
              <a:gd name="adj1" fmla="val 16707134"/>
              <a:gd name="adj2" fmla="val 17534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28661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A46FC6B3-3689-0145-240D-5BBC96AC91E6}"/>
              </a:ext>
            </a:extLst>
          </p:cNvPr>
          <p:cNvSpPr/>
          <p:nvPr/>
        </p:nvSpPr>
        <p:spPr>
          <a:xfrm>
            <a:off x="8853517" y="306658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9EE65275-6BDD-64C4-87EA-DF11718841FB}"/>
              </a:ext>
            </a:extLst>
          </p:cNvPr>
          <p:cNvSpPr/>
          <p:nvPr/>
        </p:nvSpPr>
        <p:spPr>
          <a:xfrm>
            <a:off x="7368856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81AA079A-8A04-F194-D307-EC41CF48B1D6}"/>
              </a:ext>
            </a:extLst>
          </p:cNvPr>
          <p:cNvSpPr/>
          <p:nvPr/>
        </p:nvSpPr>
        <p:spPr>
          <a:xfrm>
            <a:off x="8797760" y="565476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EE0C03B-A652-A833-C579-83EA967EFB37}"/>
              </a:ext>
            </a:extLst>
          </p:cNvPr>
          <p:cNvSpPr/>
          <p:nvPr/>
        </p:nvSpPr>
        <p:spPr>
          <a:xfrm>
            <a:off x="10375350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D94C80F-3B3D-276D-E8E1-FD790322DAF0}"/>
              </a:ext>
            </a:extLst>
          </p:cNvPr>
          <p:cNvCxnSpPr>
            <a:cxnSpLocks/>
          </p:cNvCxnSpPr>
          <p:nvPr/>
        </p:nvCxnSpPr>
        <p:spPr>
          <a:xfrm>
            <a:off x="9683975" y="3500341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63C6DA-7977-DCD3-EB5F-FE27B79AFB00}"/>
              </a:ext>
            </a:extLst>
          </p:cNvPr>
          <p:cNvCxnSpPr>
            <a:cxnSpLocks/>
          </p:cNvCxnSpPr>
          <p:nvPr/>
        </p:nvCxnSpPr>
        <p:spPr>
          <a:xfrm flipV="1">
            <a:off x="7943491" y="3550562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B0B4DD9-7F3F-8944-FD76-5E083BAE909D}"/>
              </a:ext>
            </a:extLst>
          </p:cNvPr>
          <p:cNvCxnSpPr>
            <a:cxnSpLocks/>
          </p:cNvCxnSpPr>
          <p:nvPr/>
        </p:nvCxnSpPr>
        <p:spPr>
          <a:xfrm flipH="1">
            <a:off x="9570294" y="5068945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189E0EB-1B66-27D5-65DA-85BAFC7DF279}"/>
              </a:ext>
            </a:extLst>
          </p:cNvPr>
          <p:cNvCxnSpPr>
            <a:cxnSpLocks/>
          </p:cNvCxnSpPr>
          <p:nvPr/>
        </p:nvCxnSpPr>
        <p:spPr>
          <a:xfrm flipH="1">
            <a:off x="8238033" y="4602665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F80913F-1908-B3D9-9B9B-AC09E1C12675}"/>
              </a:ext>
            </a:extLst>
          </p:cNvPr>
          <p:cNvCxnSpPr>
            <a:cxnSpLocks/>
          </p:cNvCxnSpPr>
          <p:nvPr/>
        </p:nvCxnSpPr>
        <p:spPr>
          <a:xfrm flipH="1" flipV="1">
            <a:off x="7922081" y="5068945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99023A7-AD79-27C6-B39B-5D3E204920B6}"/>
              </a:ext>
            </a:extLst>
          </p:cNvPr>
          <p:cNvCxnSpPr>
            <a:cxnSpLocks/>
          </p:cNvCxnSpPr>
          <p:nvPr/>
        </p:nvCxnSpPr>
        <p:spPr>
          <a:xfrm>
            <a:off x="8127604" y="4897417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DA963C-0A6C-A97C-DA5D-24D36D18A2F4}"/>
              </a:ext>
            </a:extLst>
          </p:cNvPr>
          <p:cNvSpPr txBox="1"/>
          <p:nvPr/>
        </p:nvSpPr>
        <p:spPr>
          <a:xfrm>
            <a:off x="10048867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6F2DFD-8BFB-082D-07A2-DD2DFC77EC2D}"/>
              </a:ext>
            </a:extLst>
          </p:cNvPr>
          <p:cNvSpPr txBox="1"/>
          <p:nvPr/>
        </p:nvSpPr>
        <p:spPr>
          <a:xfrm>
            <a:off x="10250691" y="5439653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2E334C-F8D7-1616-BF5C-4162C1C1AFD9}"/>
              </a:ext>
            </a:extLst>
          </p:cNvPr>
          <p:cNvSpPr txBox="1"/>
          <p:nvPr/>
        </p:nvSpPr>
        <p:spPr>
          <a:xfrm>
            <a:off x="8489807" y="4947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1D150D-C11E-E502-8460-EB36D90C20C5}"/>
              </a:ext>
            </a:extLst>
          </p:cNvPr>
          <p:cNvSpPr txBox="1"/>
          <p:nvPr/>
        </p:nvSpPr>
        <p:spPr>
          <a:xfrm>
            <a:off x="8018205" y="5419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D6C9F8-956B-0988-77A5-234FF5DBB24D}"/>
              </a:ext>
            </a:extLst>
          </p:cNvPr>
          <p:cNvSpPr txBox="1"/>
          <p:nvPr/>
        </p:nvSpPr>
        <p:spPr>
          <a:xfrm>
            <a:off x="9056408" y="4255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4777B1-7E1C-1A08-28E1-4B2462DA0BFC}"/>
              </a:ext>
            </a:extLst>
          </p:cNvPr>
          <p:cNvSpPr txBox="1"/>
          <p:nvPr/>
        </p:nvSpPr>
        <p:spPr>
          <a:xfrm>
            <a:off x="8119706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94061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2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D99E0-5DBE-445D-F301-99AD2B2E1120}"/>
              </a:ext>
            </a:extLst>
          </p:cNvPr>
          <p:cNvSpPr txBox="1"/>
          <p:nvPr/>
        </p:nvSpPr>
        <p:spPr>
          <a:xfrm>
            <a:off x="4696130" y="174641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・集合内の頂点数ごと</a:t>
            </a:r>
            <a:r>
              <a:rPr kumimoji="1" lang="en-US" altLang="ja-JP"/>
              <a:t>(</a:t>
            </a:r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の本数ごと</a:t>
            </a:r>
            <a:r>
              <a:rPr kumimoji="1" lang="en-US" altLang="ja-JP"/>
              <a:t>)</a:t>
            </a:r>
            <a:r>
              <a:rPr kumimoji="1" lang="ja-JP" altLang="en-US"/>
              <a:t>に考える</a:t>
            </a:r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1692524" y="171088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初期化</a:t>
            </a:r>
            <a:r>
              <a:rPr kumimoji="1" lang="en-US" altLang="ja-JP"/>
              <a:t>(</a:t>
            </a:r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数</a:t>
            </a:r>
            <a:r>
              <a:rPr lang="en-US" altLang="ja-JP">
                <a:highlight>
                  <a:srgbClr val="FFFF00"/>
                </a:highlight>
              </a:rPr>
              <a:t>1)</a:t>
            </a:r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226202-0E62-876A-46C1-D8FF06D5526B}"/>
              </a:ext>
            </a:extLst>
          </p:cNvPr>
          <p:cNvSpPr txBox="1"/>
          <p:nvPr/>
        </p:nvSpPr>
        <p:spPr>
          <a:xfrm>
            <a:off x="9158598" y="793121"/>
            <a:ext cx="294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874E67E-A662-FB4E-77BB-FC061A3C6098}"/>
              </a:ext>
            </a:extLst>
          </p:cNvPr>
          <p:cNvCxnSpPr/>
          <p:nvPr/>
        </p:nvCxnSpPr>
        <p:spPr>
          <a:xfrm>
            <a:off x="3553428" y="1886673"/>
            <a:ext cx="1736202" cy="613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EEE604D-7078-08DC-9EDD-11C9E323DD7D}"/>
              </a:ext>
            </a:extLst>
          </p:cNvPr>
          <p:cNvSpPr txBox="1"/>
          <p:nvPr/>
        </p:nvSpPr>
        <p:spPr>
          <a:xfrm>
            <a:off x="5222595" y="245368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dp[2][1] = 2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5DC79D-0AC0-95DC-71BD-4856BC7B0C8E}"/>
              </a:ext>
            </a:extLst>
          </p:cNvPr>
          <p:cNvSpPr txBox="1"/>
          <p:nvPr/>
        </p:nvSpPr>
        <p:spPr>
          <a:xfrm>
            <a:off x="5212013" y="2812669"/>
            <a:ext cx="25152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050"/>
              <a:t>(</a:t>
            </a:r>
            <a:r>
              <a:rPr lang="ja-JP" altLang="en-US" sz="1050"/>
              <a:t>最初の頂点</a:t>
            </a:r>
            <a:r>
              <a:rPr lang="en-US" altLang="ja-JP" sz="1050"/>
              <a:t>0</a:t>
            </a:r>
            <a:r>
              <a:rPr lang="ja-JP" altLang="en-US" sz="1050"/>
              <a:t>は訪れた頂点に含まない</a:t>
            </a:r>
            <a:r>
              <a:rPr kumimoji="1" lang="en-US" altLang="ja-JP" sz="1050"/>
              <a:t>)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72474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A46FC6B3-3689-0145-240D-5BBC96AC91E6}"/>
              </a:ext>
            </a:extLst>
          </p:cNvPr>
          <p:cNvSpPr/>
          <p:nvPr/>
        </p:nvSpPr>
        <p:spPr>
          <a:xfrm>
            <a:off x="8853517" y="306658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9EE65275-6BDD-64C4-87EA-DF11718841FB}"/>
              </a:ext>
            </a:extLst>
          </p:cNvPr>
          <p:cNvSpPr/>
          <p:nvPr/>
        </p:nvSpPr>
        <p:spPr>
          <a:xfrm>
            <a:off x="7368856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81AA079A-8A04-F194-D307-EC41CF48B1D6}"/>
              </a:ext>
            </a:extLst>
          </p:cNvPr>
          <p:cNvSpPr/>
          <p:nvPr/>
        </p:nvSpPr>
        <p:spPr>
          <a:xfrm>
            <a:off x="8797760" y="565476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EE0C03B-A652-A833-C579-83EA967EFB37}"/>
              </a:ext>
            </a:extLst>
          </p:cNvPr>
          <p:cNvSpPr/>
          <p:nvPr/>
        </p:nvSpPr>
        <p:spPr>
          <a:xfrm>
            <a:off x="10375350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D94C80F-3B3D-276D-E8E1-FD790322DAF0}"/>
              </a:ext>
            </a:extLst>
          </p:cNvPr>
          <p:cNvCxnSpPr>
            <a:cxnSpLocks/>
          </p:cNvCxnSpPr>
          <p:nvPr/>
        </p:nvCxnSpPr>
        <p:spPr>
          <a:xfrm>
            <a:off x="9683975" y="3500341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63C6DA-7977-DCD3-EB5F-FE27B79AFB00}"/>
              </a:ext>
            </a:extLst>
          </p:cNvPr>
          <p:cNvCxnSpPr>
            <a:cxnSpLocks/>
          </p:cNvCxnSpPr>
          <p:nvPr/>
        </p:nvCxnSpPr>
        <p:spPr>
          <a:xfrm flipV="1">
            <a:off x="7943491" y="3550562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B0B4DD9-7F3F-8944-FD76-5E083BAE909D}"/>
              </a:ext>
            </a:extLst>
          </p:cNvPr>
          <p:cNvCxnSpPr>
            <a:cxnSpLocks/>
          </p:cNvCxnSpPr>
          <p:nvPr/>
        </p:nvCxnSpPr>
        <p:spPr>
          <a:xfrm flipH="1">
            <a:off x="9570294" y="5068945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189E0EB-1B66-27D5-65DA-85BAFC7DF279}"/>
              </a:ext>
            </a:extLst>
          </p:cNvPr>
          <p:cNvCxnSpPr>
            <a:cxnSpLocks/>
          </p:cNvCxnSpPr>
          <p:nvPr/>
        </p:nvCxnSpPr>
        <p:spPr>
          <a:xfrm flipH="1">
            <a:off x="8238033" y="4602665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F80913F-1908-B3D9-9B9B-AC09E1C12675}"/>
              </a:ext>
            </a:extLst>
          </p:cNvPr>
          <p:cNvCxnSpPr>
            <a:cxnSpLocks/>
          </p:cNvCxnSpPr>
          <p:nvPr/>
        </p:nvCxnSpPr>
        <p:spPr>
          <a:xfrm flipH="1" flipV="1">
            <a:off x="7922081" y="5068945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99023A7-AD79-27C6-B39B-5D3E204920B6}"/>
              </a:ext>
            </a:extLst>
          </p:cNvPr>
          <p:cNvCxnSpPr>
            <a:cxnSpLocks/>
          </p:cNvCxnSpPr>
          <p:nvPr/>
        </p:nvCxnSpPr>
        <p:spPr>
          <a:xfrm>
            <a:off x="8127604" y="4897417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DA963C-0A6C-A97C-DA5D-24D36D18A2F4}"/>
              </a:ext>
            </a:extLst>
          </p:cNvPr>
          <p:cNvSpPr txBox="1"/>
          <p:nvPr/>
        </p:nvSpPr>
        <p:spPr>
          <a:xfrm>
            <a:off x="10048867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6F2DFD-8BFB-082D-07A2-DD2DFC77EC2D}"/>
              </a:ext>
            </a:extLst>
          </p:cNvPr>
          <p:cNvSpPr txBox="1"/>
          <p:nvPr/>
        </p:nvSpPr>
        <p:spPr>
          <a:xfrm>
            <a:off x="10250691" y="5439653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2E334C-F8D7-1616-BF5C-4162C1C1AFD9}"/>
              </a:ext>
            </a:extLst>
          </p:cNvPr>
          <p:cNvSpPr txBox="1"/>
          <p:nvPr/>
        </p:nvSpPr>
        <p:spPr>
          <a:xfrm>
            <a:off x="8489807" y="4947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1D150D-C11E-E502-8460-EB36D90C20C5}"/>
              </a:ext>
            </a:extLst>
          </p:cNvPr>
          <p:cNvSpPr txBox="1"/>
          <p:nvPr/>
        </p:nvSpPr>
        <p:spPr>
          <a:xfrm>
            <a:off x="8018205" y="5419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D6C9F8-956B-0988-77A5-234FF5DBB24D}"/>
              </a:ext>
            </a:extLst>
          </p:cNvPr>
          <p:cNvSpPr txBox="1"/>
          <p:nvPr/>
        </p:nvSpPr>
        <p:spPr>
          <a:xfrm>
            <a:off x="9056408" y="4255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4777B1-7E1C-1A08-28E1-4B2462DA0BFC}"/>
              </a:ext>
            </a:extLst>
          </p:cNvPr>
          <p:cNvSpPr txBox="1"/>
          <p:nvPr/>
        </p:nvSpPr>
        <p:spPr>
          <a:xfrm>
            <a:off x="8119706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02841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2(0010)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2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4(0100)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5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FFFF00"/>
                          </a:highlight>
                        </a:rPr>
                        <a:t>8(1000)</a:t>
                      </a:r>
                      <a:endParaRPr kumimoji="1" lang="ja-JP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11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D99E0-5DBE-445D-F301-99AD2B2E1120}"/>
              </a:ext>
            </a:extLst>
          </p:cNvPr>
          <p:cNvSpPr txBox="1"/>
          <p:nvPr/>
        </p:nvSpPr>
        <p:spPr>
          <a:xfrm>
            <a:off x="4696130" y="174641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・集合内の頂点数ごと</a:t>
            </a:r>
            <a:r>
              <a:rPr kumimoji="1" lang="en-US" altLang="ja-JP"/>
              <a:t>(</a:t>
            </a:r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の本数ごと</a:t>
            </a:r>
            <a:r>
              <a:rPr kumimoji="1" lang="en-US" altLang="ja-JP"/>
              <a:t>)</a:t>
            </a:r>
            <a:r>
              <a:rPr kumimoji="1" lang="ja-JP" altLang="en-US"/>
              <a:t>に考える</a:t>
            </a:r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1692524" y="15569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数</a:t>
            </a:r>
            <a:r>
              <a:rPr kumimoji="1" lang="en-US" altLang="ja-JP"/>
              <a:t> </a:t>
            </a:r>
            <a:r>
              <a:rPr lang="en-US" altLang="ja-JP">
                <a:highlight>
                  <a:srgbClr val="FFFF00"/>
                </a:highlight>
              </a:rPr>
              <a:t>1</a:t>
            </a:r>
            <a:r>
              <a:rPr lang="ja-JP" altLang="en-US"/>
              <a:t>から</a:t>
            </a:r>
            <a:r>
              <a:rPr lang="en-US" altLang="ja-JP">
                <a:highlight>
                  <a:srgbClr val="00FF00"/>
                </a:highlight>
              </a:rPr>
              <a:t>2</a:t>
            </a:r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63DBC35-EEFE-89AB-DDE4-92DB9F6FF282}"/>
              </a:ext>
            </a:extLst>
          </p:cNvPr>
          <p:cNvSpPr txBox="1"/>
          <p:nvPr/>
        </p:nvSpPr>
        <p:spPr>
          <a:xfrm>
            <a:off x="9676769" y="817472"/>
            <a:ext cx="25152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050"/>
              <a:t>(</a:t>
            </a:r>
            <a:r>
              <a:rPr lang="ja-JP" altLang="en-US" sz="1050"/>
              <a:t>最初の頂点</a:t>
            </a:r>
            <a:r>
              <a:rPr lang="en-US" altLang="ja-JP" sz="1050"/>
              <a:t>0</a:t>
            </a:r>
            <a:r>
              <a:rPr lang="ja-JP" altLang="en-US" sz="1050"/>
              <a:t>は訪れた頂点に含まない</a:t>
            </a:r>
            <a:r>
              <a:rPr kumimoji="1" lang="en-US" altLang="ja-JP" sz="1050"/>
              <a:t>)</a:t>
            </a:r>
            <a:endParaRPr kumimoji="1" lang="ja-JP" altLang="en-US" sz="105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3BAEE75-7E9E-2A4E-848F-5EABB8E92307}"/>
              </a:ext>
            </a:extLst>
          </p:cNvPr>
          <p:cNvCxnSpPr>
            <a:cxnSpLocks/>
          </p:cNvCxnSpPr>
          <p:nvPr/>
        </p:nvCxnSpPr>
        <p:spPr>
          <a:xfrm flipH="1">
            <a:off x="2677463" y="1969704"/>
            <a:ext cx="589622" cy="123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082A821-CC29-89C6-3555-1690D844FF52}"/>
              </a:ext>
            </a:extLst>
          </p:cNvPr>
          <p:cNvCxnSpPr>
            <a:cxnSpLocks/>
          </p:cNvCxnSpPr>
          <p:nvPr/>
        </p:nvCxnSpPr>
        <p:spPr>
          <a:xfrm flipH="1">
            <a:off x="1732603" y="1969704"/>
            <a:ext cx="1508549" cy="265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1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9A15A55-6AA8-92E1-DEC9-92AB0F5A4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34765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3(0011)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5(0101)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6(0110)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5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7(0111)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6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9(1001)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10(1010)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11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11(1011)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00FF00"/>
                          </a:highlight>
                        </a:rPr>
                        <a:t>12(1100)</a:t>
                      </a:r>
                      <a:endParaRPr kumimoji="1" lang="ja-JP" altLang="en-US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13(1101)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14(1110)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9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15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D99E0-5DBE-445D-F301-99AD2B2E1120}"/>
              </a:ext>
            </a:extLst>
          </p:cNvPr>
          <p:cNvSpPr txBox="1"/>
          <p:nvPr/>
        </p:nvSpPr>
        <p:spPr>
          <a:xfrm>
            <a:off x="4787062" y="171354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・集合内の頂点数ごと</a:t>
            </a:r>
            <a:r>
              <a:rPr kumimoji="1" lang="en-US" altLang="ja-JP"/>
              <a:t>(</a:t>
            </a:r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の本数ごと</a:t>
            </a:r>
            <a:r>
              <a:rPr kumimoji="1" lang="en-US" altLang="ja-JP"/>
              <a:t>)</a:t>
            </a:r>
            <a:r>
              <a:rPr kumimoji="1" lang="ja-JP" altLang="en-US"/>
              <a:t>に考える</a:t>
            </a:r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1692524" y="15569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数</a:t>
            </a:r>
            <a:r>
              <a:rPr kumimoji="1" lang="en-US" altLang="ja-JP"/>
              <a:t> </a:t>
            </a:r>
            <a:r>
              <a:rPr lang="en-US" altLang="ja-JP">
                <a:highlight>
                  <a:srgbClr val="00FF00"/>
                </a:highlight>
              </a:rPr>
              <a:t>2</a:t>
            </a:r>
            <a:r>
              <a:rPr lang="ja-JP" altLang="en-US"/>
              <a:t>から</a:t>
            </a:r>
            <a:r>
              <a:rPr lang="en-US" altLang="ja-JP">
                <a:highlight>
                  <a:srgbClr val="00FFFF"/>
                </a:highlight>
              </a:rPr>
              <a:t>3</a:t>
            </a:r>
            <a:endParaRPr kumimoji="1" lang="ja-JP" altLang="en-US">
              <a:highlight>
                <a:srgbClr val="00FFFF"/>
              </a:highlight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ECDB9763-7F81-CF93-49F9-B8138D740543}"/>
              </a:ext>
            </a:extLst>
          </p:cNvPr>
          <p:cNvSpPr/>
          <p:nvPr/>
        </p:nvSpPr>
        <p:spPr>
          <a:xfrm>
            <a:off x="8853517" y="306658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BDD4F9AD-E1CF-0F7A-C7FE-F7E673E2ACCF}"/>
              </a:ext>
            </a:extLst>
          </p:cNvPr>
          <p:cNvSpPr/>
          <p:nvPr/>
        </p:nvSpPr>
        <p:spPr>
          <a:xfrm>
            <a:off x="7368856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5C289148-DE30-AB56-D4D7-4330595735B3}"/>
              </a:ext>
            </a:extLst>
          </p:cNvPr>
          <p:cNvSpPr/>
          <p:nvPr/>
        </p:nvSpPr>
        <p:spPr>
          <a:xfrm>
            <a:off x="8797760" y="565476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FFDE23CA-F3B3-6CF6-941D-F682AFA9448B}"/>
              </a:ext>
            </a:extLst>
          </p:cNvPr>
          <p:cNvSpPr/>
          <p:nvPr/>
        </p:nvSpPr>
        <p:spPr>
          <a:xfrm>
            <a:off x="10375350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9F8B7D42-E780-0DD7-61F0-D7E537C820D9}"/>
              </a:ext>
            </a:extLst>
          </p:cNvPr>
          <p:cNvCxnSpPr>
            <a:cxnSpLocks/>
          </p:cNvCxnSpPr>
          <p:nvPr/>
        </p:nvCxnSpPr>
        <p:spPr>
          <a:xfrm>
            <a:off x="9683975" y="3500341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18B4508-D8F4-8B52-86A3-8BABE7D9E102}"/>
              </a:ext>
            </a:extLst>
          </p:cNvPr>
          <p:cNvCxnSpPr>
            <a:cxnSpLocks/>
          </p:cNvCxnSpPr>
          <p:nvPr/>
        </p:nvCxnSpPr>
        <p:spPr>
          <a:xfrm flipV="1">
            <a:off x="7943491" y="3550562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007A7C47-2FA5-7B4C-D936-907105066558}"/>
              </a:ext>
            </a:extLst>
          </p:cNvPr>
          <p:cNvCxnSpPr>
            <a:cxnSpLocks/>
          </p:cNvCxnSpPr>
          <p:nvPr/>
        </p:nvCxnSpPr>
        <p:spPr>
          <a:xfrm flipH="1">
            <a:off x="9570294" y="5068945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86D8AB6-FDE3-DAC1-8EFA-F16515E070A7}"/>
              </a:ext>
            </a:extLst>
          </p:cNvPr>
          <p:cNvCxnSpPr>
            <a:cxnSpLocks/>
          </p:cNvCxnSpPr>
          <p:nvPr/>
        </p:nvCxnSpPr>
        <p:spPr>
          <a:xfrm flipH="1">
            <a:off x="8238033" y="4602665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F0E9EC2-32A9-3E52-335B-4C795D63A459}"/>
              </a:ext>
            </a:extLst>
          </p:cNvPr>
          <p:cNvCxnSpPr>
            <a:cxnSpLocks/>
          </p:cNvCxnSpPr>
          <p:nvPr/>
        </p:nvCxnSpPr>
        <p:spPr>
          <a:xfrm flipH="1" flipV="1">
            <a:off x="7922081" y="5068945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B787F0C-850F-3CFB-ABD7-6D338115C448}"/>
              </a:ext>
            </a:extLst>
          </p:cNvPr>
          <p:cNvCxnSpPr>
            <a:cxnSpLocks/>
          </p:cNvCxnSpPr>
          <p:nvPr/>
        </p:nvCxnSpPr>
        <p:spPr>
          <a:xfrm>
            <a:off x="8127604" y="4897417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1023BAD-F0A9-87CA-FBBC-2958BF1919F4}"/>
              </a:ext>
            </a:extLst>
          </p:cNvPr>
          <p:cNvSpPr txBox="1"/>
          <p:nvPr/>
        </p:nvSpPr>
        <p:spPr>
          <a:xfrm>
            <a:off x="10048867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1C89E9E-43D6-E608-893B-F32F0031A854}"/>
              </a:ext>
            </a:extLst>
          </p:cNvPr>
          <p:cNvSpPr txBox="1"/>
          <p:nvPr/>
        </p:nvSpPr>
        <p:spPr>
          <a:xfrm>
            <a:off x="10250691" y="5439653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1732A32-6635-9F0A-F64B-5B6042851A4D}"/>
              </a:ext>
            </a:extLst>
          </p:cNvPr>
          <p:cNvSpPr txBox="1"/>
          <p:nvPr/>
        </p:nvSpPr>
        <p:spPr>
          <a:xfrm>
            <a:off x="8489807" y="4947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28FF943-84B1-F5B1-D187-0C21ADA41466}"/>
              </a:ext>
            </a:extLst>
          </p:cNvPr>
          <p:cNvSpPr txBox="1"/>
          <p:nvPr/>
        </p:nvSpPr>
        <p:spPr>
          <a:xfrm>
            <a:off x="8018205" y="5419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26F7FBB-E8FE-69FD-6A79-69B342E1AF60}"/>
              </a:ext>
            </a:extLst>
          </p:cNvPr>
          <p:cNvSpPr txBox="1"/>
          <p:nvPr/>
        </p:nvSpPr>
        <p:spPr>
          <a:xfrm>
            <a:off x="9056408" y="4255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5D82AC1-2C2A-F4FF-6F8C-DBE0CC435F7D}"/>
              </a:ext>
            </a:extLst>
          </p:cNvPr>
          <p:cNvSpPr txBox="1"/>
          <p:nvPr/>
        </p:nvSpPr>
        <p:spPr>
          <a:xfrm>
            <a:off x="8119706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773A917-12EA-F466-CA34-5ADEEADB70C6}"/>
              </a:ext>
            </a:extLst>
          </p:cNvPr>
          <p:cNvSpPr txBox="1"/>
          <p:nvPr/>
        </p:nvSpPr>
        <p:spPr>
          <a:xfrm>
            <a:off x="9369314" y="806188"/>
            <a:ext cx="2928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27649AF9-6847-BB1E-B377-2D4052FD1633}"/>
              </a:ext>
            </a:extLst>
          </p:cNvPr>
          <p:cNvCxnSpPr/>
          <p:nvPr/>
        </p:nvCxnSpPr>
        <p:spPr>
          <a:xfrm>
            <a:off x="2677463" y="3429000"/>
            <a:ext cx="1281079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2C7F8192-C42A-9E1D-37C0-64CBBF8F0CD5}"/>
              </a:ext>
            </a:extLst>
          </p:cNvPr>
          <p:cNvCxnSpPr>
            <a:cxnSpLocks/>
          </p:cNvCxnSpPr>
          <p:nvPr/>
        </p:nvCxnSpPr>
        <p:spPr>
          <a:xfrm flipH="1">
            <a:off x="1791248" y="3508576"/>
            <a:ext cx="772534" cy="263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89DF8BC5-3DC4-3D04-F217-C0B8C4A50B25}"/>
              </a:ext>
            </a:extLst>
          </p:cNvPr>
          <p:cNvCxnSpPr>
            <a:cxnSpLocks/>
          </p:cNvCxnSpPr>
          <p:nvPr/>
        </p:nvCxnSpPr>
        <p:spPr>
          <a:xfrm>
            <a:off x="1837283" y="4947287"/>
            <a:ext cx="593400" cy="1198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8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タイムライン&#10;&#10;自動的に生成された説明">
            <a:extLst>
              <a:ext uri="{FF2B5EF4-FFF2-40B4-BE49-F238E27FC236}">
                <a16:creationId xmlns:a16="http://schemas.microsoft.com/office/drawing/2014/main" id="{39ACAB8E-F2C2-60F0-A54B-98E3C7CE5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56" y="101600"/>
            <a:ext cx="11966044" cy="6654800"/>
          </a:xfrm>
        </p:spPr>
      </p:pic>
    </p:spTree>
    <p:extLst>
      <p:ext uri="{BB962C8B-B14F-4D97-AF65-F5344CB8AC3E}">
        <p14:creationId xmlns:p14="http://schemas.microsoft.com/office/powerpoint/2010/main" val="322777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BE53FA-DA2C-1906-E3A3-2E13A24B96AA}"/>
              </a:ext>
            </a:extLst>
          </p:cNvPr>
          <p:cNvSpPr txBox="1"/>
          <p:nvPr/>
        </p:nvSpPr>
        <p:spPr>
          <a:xfrm>
            <a:off x="4656882" y="232644"/>
            <a:ext cx="74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dp[i][j] = </a:t>
            </a:r>
            <a:r>
              <a:rPr lang="ja-JP" altLang="en-US"/>
              <a:t>今までに訪れた頂点の集合が</a:t>
            </a:r>
            <a:r>
              <a:rPr lang="en-US" altLang="ja-JP"/>
              <a:t> i </a:t>
            </a:r>
            <a:r>
              <a:rPr lang="ja-JP" altLang="en-US"/>
              <a:t>で、</a:t>
            </a:r>
            <a:endParaRPr lang="en-US" altLang="ja-JP"/>
          </a:p>
          <a:p>
            <a:r>
              <a:rPr lang="ja-JP" altLang="en-US"/>
              <a:t>　　　　　　今</a:t>
            </a:r>
            <a:r>
              <a:rPr lang="en-US" altLang="ja-JP"/>
              <a:t> </a:t>
            </a:r>
            <a:r>
              <a:rPr lang="ja-JP" altLang="en-US"/>
              <a:t>頂点</a:t>
            </a:r>
            <a:r>
              <a:rPr lang="en-US" altLang="ja-JP"/>
              <a:t> j </a:t>
            </a:r>
            <a:r>
              <a:rPr lang="ja-JP" altLang="en-US"/>
              <a:t>にいるとき、考えられる移動した距離の最小値</a:t>
            </a:r>
            <a:r>
              <a:rPr lang="en-US" altLang="ja-JP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293976E-B21A-48AF-97FE-40A76352BC42}"/>
              </a:ext>
            </a:extLst>
          </p:cNvPr>
          <p:cNvSpPr txBox="1"/>
          <p:nvPr/>
        </p:nvSpPr>
        <p:spPr>
          <a:xfrm>
            <a:off x="4710896" y="92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・遷移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F3B344-49A2-CFF9-5B3D-0296E5CB9588}"/>
              </a:ext>
            </a:extLst>
          </p:cNvPr>
          <p:cNvSpPr txBox="1"/>
          <p:nvPr/>
        </p:nvSpPr>
        <p:spPr>
          <a:xfrm>
            <a:off x="4894958" y="1286838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dp[i + (1 &lt;&lt; x)][x] = min( dp[i+(1</a:t>
            </a:r>
            <a:r>
              <a:rPr lang="en-US" altLang="ja-JP"/>
              <a:t> &lt;&lt; x</a:t>
            </a:r>
            <a:r>
              <a:rPr kumimoji="1" lang="en-US" altLang="ja-JP"/>
              <a:t>)][x]  ,  dp[i][j] + |v(i,j)| )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B41153-5C3F-3160-304F-D3E0BBBA0B4E}"/>
              </a:ext>
            </a:extLst>
          </p:cNvPr>
          <p:cNvSpPr txBox="1"/>
          <p:nvPr/>
        </p:nvSpPr>
        <p:spPr>
          <a:xfrm>
            <a:off x="361710" y="155699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/>
              <a:t>DP</a:t>
            </a:r>
            <a:r>
              <a:rPr kumimoji="1" lang="ja-JP" altLang="en-US" sz="2000" b="1"/>
              <a:t>の動き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D99E0-5DBE-445D-F301-99AD2B2E1120}"/>
              </a:ext>
            </a:extLst>
          </p:cNvPr>
          <p:cNvSpPr txBox="1"/>
          <p:nvPr/>
        </p:nvSpPr>
        <p:spPr>
          <a:xfrm>
            <a:off x="4787062" y="171354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・集合内の頂点数ごと</a:t>
            </a:r>
            <a:r>
              <a:rPr kumimoji="1" lang="en-US" altLang="ja-JP"/>
              <a:t>(</a:t>
            </a:r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の本数ごと</a:t>
            </a:r>
            <a:r>
              <a:rPr kumimoji="1" lang="en-US" altLang="ja-JP"/>
              <a:t>)</a:t>
            </a:r>
            <a:r>
              <a:rPr kumimoji="1" lang="ja-JP" altLang="en-US"/>
              <a:t>に考える</a:t>
            </a:r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B78AF3-191A-9D42-C73A-CCEE550C60A0}"/>
              </a:ext>
            </a:extLst>
          </p:cNvPr>
          <p:cNvSpPr txBox="1"/>
          <p:nvPr/>
        </p:nvSpPr>
        <p:spPr>
          <a:xfrm>
            <a:off x="1692524" y="15569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立ってる</a:t>
            </a:r>
            <a:r>
              <a:rPr kumimoji="1" lang="en-US" altLang="ja-JP"/>
              <a:t>bit</a:t>
            </a:r>
            <a:r>
              <a:rPr kumimoji="1" lang="ja-JP" altLang="en-US"/>
              <a:t>数</a:t>
            </a:r>
            <a:r>
              <a:rPr kumimoji="1" lang="en-US" altLang="ja-JP"/>
              <a:t> </a:t>
            </a:r>
            <a:r>
              <a:rPr kumimoji="1" lang="en-US" altLang="ja-JP">
                <a:highlight>
                  <a:srgbClr val="00FFFF"/>
                </a:highlight>
              </a:rPr>
              <a:t>3</a:t>
            </a:r>
            <a:r>
              <a:rPr kumimoji="1" lang="ja-JP" altLang="en-US"/>
              <a:t>から</a:t>
            </a:r>
            <a:r>
              <a:rPr kumimoji="1" lang="en-US" altLang="ja-JP">
                <a:highlight>
                  <a:srgbClr val="FF0000"/>
                </a:highlight>
              </a:rPr>
              <a:t>4</a:t>
            </a:r>
            <a:endParaRPr kumimoji="1" lang="ja-JP" altLang="en-US">
              <a:highlight>
                <a:srgbClr val="FF0000"/>
              </a:highlight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ECDB9763-7F81-CF93-49F9-B8138D740543}"/>
              </a:ext>
            </a:extLst>
          </p:cNvPr>
          <p:cNvSpPr/>
          <p:nvPr/>
        </p:nvSpPr>
        <p:spPr>
          <a:xfrm>
            <a:off x="8853517" y="3066585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０</a:t>
            </a:r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BDD4F9AD-E1CF-0F7A-C7FE-F7E673E2ACCF}"/>
              </a:ext>
            </a:extLst>
          </p:cNvPr>
          <p:cNvSpPr/>
          <p:nvPr/>
        </p:nvSpPr>
        <p:spPr>
          <a:xfrm>
            <a:off x="7368856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5C289148-DE30-AB56-D4D7-4330595735B3}"/>
              </a:ext>
            </a:extLst>
          </p:cNvPr>
          <p:cNvSpPr/>
          <p:nvPr/>
        </p:nvSpPr>
        <p:spPr>
          <a:xfrm>
            <a:off x="8797760" y="5654769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FFDE23CA-F3B3-6CF6-941D-F682AFA9448B}"/>
              </a:ext>
            </a:extLst>
          </p:cNvPr>
          <p:cNvSpPr/>
          <p:nvPr/>
        </p:nvSpPr>
        <p:spPr>
          <a:xfrm>
            <a:off x="10375350" y="4240251"/>
            <a:ext cx="716777" cy="7248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9F8B7D42-E780-0DD7-61F0-D7E537C820D9}"/>
              </a:ext>
            </a:extLst>
          </p:cNvPr>
          <p:cNvCxnSpPr>
            <a:cxnSpLocks/>
          </p:cNvCxnSpPr>
          <p:nvPr/>
        </p:nvCxnSpPr>
        <p:spPr>
          <a:xfrm>
            <a:off x="9683975" y="3500341"/>
            <a:ext cx="855545" cy="70775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18B4508-D8F4-8B52-86A3-8BABE7D9E102}"/>
              </a:ext>
            </a:extLst>
          </p:cNvPr>
          <p:cNvCxnSpPr>
            <a:cxnSpLocks/>
          </p:cNvCxnSpPr>
          <p:nvPr/>
        </p:nvCxnSpPr>
        <p:spPr>
          <a:xfrm flipV="1">
            <a:off x="7943491" y="3550562"/>
            <a:ext cx="854269" cy="63220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007A7C47-2FA5-7B4C-D936-907105066558}"/>
              </a:ext>
            </a:extLst>
          </p:cNvPr>
          <p:cNvCxnSpPr>
            <a:cxnSpLocks/>
          </p:cNvCxnSpPr>
          <p:nvPr/>
        </p:nvCxnSpPr>
        <p:spPr>
          <a:xfrm flipH="1">
            <a:off x="9570294" y="5068945"/>
            <a:ext cx="1062426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86D8AB6-FDE3-DAC1-8EFA-F16515E070A7}"/>
              </a:ext>
            </a:extLst>
          </p:cNvPr>
          <p:cNvCxnSpPr>
            <a:cxnSpLocks/>
          </p:cNvCxnSpPr>
          <p:nvPr/>
        </p:nvCxnSpPr>
        <p:spPr>
          <a:xfrm flipH="1">
            <a:off x="8238033" y="4602665"/>
            <a:ext cx="2039589" cy="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F0E9EC2-32A9-3E52-335B-4C795D63A459}"/>
              </a:ext>
            </a:extLst>
          </p:cNvPr>
          <p:cNvCxnSpPr>
            <a:cxnSpLocks/>
          </p:cNvCxnSpPr>
          <p:nvPr/>
        </p:nvCxnSpPr>
        <p:spPr>
          <a:xfrm flipH="1" flipV="1">
            <a:off x="7922081" y="5068945"/>
            <a:ext cx="780893" cy="75849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B787F0C-850F-3CFB-ABD7-6D338115C448}"/>
              </a:ext>
            </a:extLst>
          </p:cNvPr>
          <p:cNvCxnSpPr>
            <a:cxnSpLocks/>
          </p:cNvCxnSpPr>
          <p:nvPr/>
        </p:nvCxnSpPr>
        <p:spPr>
          <a:xfrm>
            <a:off x="8127604" y="4897417"/>
            <a:ext cx="767884" cy="757352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1023BAD-F0A9-87CA-FBBC-2958BF1919F4}"/>
              </a:ext>
            </a:extLst>
          </p:cNvPr>
          <p:cNvSpPr txBox="1"/>
          <p:nvPr/>
        </p:nvSpPr>
        <p:spPr>
          <a:xfrm>
            <a:off x="10048867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1C89E9E-43D6-E608-893B-F32F0031A854}"/>
              </a:ext>
            </a:extLst>
          </p:cNvPr>
          <p:cNvSpPr txBox="1"/>
          <p:nvPr/>
        </p:nvSpPr>
        <p:spPr>
          <a:xfrm>
            <a:off x="10250691" y="5439653"/>
            <a:ext cx="24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1732A32-6635-9F0A-F64B-5B6042851A4D}"/>
              </a:ext>
            </a:extLst>
          </p:cNvPr>
          <p:cNvSpPr txBox="1"/>
          <p:nvPr/>
        </p:nvSpPr>
        <p:spPr>
          <a:xfrm>
            <a:off x="8489807" y="4947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28FF943-84B1-F5B1-D187-0C21ADA41466}"/>
              </a:ext>
            </a:extLst>
          </p:cNvPr>
          <p:cNvSpPr txBox="1"/>
          <p:nvPr/>
        </p:nvSpPr>
        <p:spPr>
          <a:xfrm>
            <a:off x="8018205" y="5419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26F7FBB-E8FE-69FD-6A79-69B342E1AF60}"/>
              </a:ext>
            </a:extLst>
          </p:cNvPr>
          <p:cNvSpPr txBox="1"/>
          <p:nvPr/>
        </p:nvSpPr>
        <p:spPr>
          <a:xfrm>
            <a:off x="9056408" y="4255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5D82AC1-2C2A-F4FF-6F8C-DBE0CC435F7D}"/>
              </a:ext>
            </a:extLst>
          </p:cNvPr>
          <p:cNvSpPr txBox="1"/>
          <p:nvPr/>
        </p:nvSpPr>
        <p:spPr>
          <a:xfrm>
            <a:off x="8119706" y="3530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5D46F6-096C-689C-217D-02D06B33D4C5}"/>
              </a:ext>
            </a:extLst>
          </p:cNvPr>
          <p:cNvSpPr txBox="1"/>
          <p:nvPr/>
        </p:nvSpPr>
        <p:spPr>
          <a:xfrm>
            <a:off x="9369314" y="806188"/>
            <a:ext cx="2928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/>
              <a:t>(</a:t>
            </a:r>
            <a:r>
              <a:rPr lang="ja-JP" altLang="en-US" sz="1200"/>
              <a:t>最初の頂点</a:t>
            </a:r>
            <a:r>
              <a:rPr lang="en-US" altLang="ja-JP" sz="1200"/>
              <a:t>0</a:t>
            </a:r>
            <a:r>
              <a:rPr lang="ja-JP" altLang="en-US" sz="1200"/>
              <a:t>は訪れた頂点に含まない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CAC63B0-F338-3DAA-5A99-DD04C208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28146"/>
              </p:ext>
            </p:extLst>
          </p:nvPr>
        </p:nvGraphicFramePr>
        <p:xfrm>
          <a:off x="150471" y="578257"/>
          <a:ext cx="45604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43">
                  <a:extLst>
                    <a:ext uri="{9D8B030D-6E8A-4147-A177-3AD203B41FA5}">
                      <a16:colId xmlns:a16="http://schemas.microsoft.com/office/drawing/2014/main" val="2176847893"/>
                    </a:ext>
                  </a:extLst>
                </a:gridCol>
                <a:gridCol w="833377">
                  <a:extLst>
                    <a:ext uri="{9D8B030D-6E8A-4147-A177-3AD203B41FA5}">
                      <a16:colId xmlns:a16="http://schemas.microsoft.com/office/drawing/2014/main" val="1818448814"/>
                    </a:ext>
                  </a:extLst>
                </a:gridCol>
                <a:gridCol w="859628">
                  <a:extLst>
                    <a:ext uri="{9D8B030D-6E8A-4147-A177-3AD203B41FA5}">
                      <a16:colId xmlns:a16="http://schemas.microsoft.com/office/drawing/2014/main" val="291773220"/>
                    </a:ext>
                  </a:extLst>
                </a:gridCol>
                <a:gridCol w="821802">
                  <a:extLst>
                    <a:ext uri="{9D8B030D-6E8A-4147-A177-3AD203B41FA5}">
                      <a16:colId xmlns:a16="http://schemas.microsoft.com/office/drawing/2014/main" val="5542806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3716211863"/>
                    </a:ext>
                  </a:extLst>
                </a:gridCol>
              </a:tblGrid>
              <a:tr h="34393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 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頂点０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985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0 (0000)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6448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1(0001)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668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2(0010)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28064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3(0011)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307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4(0100)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325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5(0101)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3017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6(0110)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861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</a:t>
                      </a:r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7(0111)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6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7141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8(1000)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52267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 9(1001)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5092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10(1010)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69166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11(1011)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43761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12(1100)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1599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13(1101)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017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14(1110)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9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00FFFF"/>
                          </a:highlight>
                        </a:rPr>
                        <a:t>15</a:t>
                      </a:r>
                      <a:endParaRPr kumimoji="1" lang="ja-JP" altLang="en-US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94820"/>
                  </a:ext>
                </a:extLst>
              </a:tr>
              <a:tr h="343938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15(1111)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x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highlight>
                            <a:srgbClr val="FF0000"/>
                          </a:highlight>
                        </a:rPr>
                        <a:t>16</a:t>
                      </a:r>
                      <a:endParaRPr kumimoji="1" lang="ja-JP" altLang="en-US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63883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6018429-F841-7A3D-AE2A-C49A8F5130DF}"/>
              </a:ext>
            </a:extLst>
          </p:cNvPr>
          <p:cNvCxnSpPr/>
          <p:nvPr/>
        </p:nvCxnSpPr>
        <p:spPr>
          <a:xfrm>
            <a:off x="2789499" y="6379598"/>
            <a:ext cx="1180617" cy="17167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9BA181-C54D-BB92-BB24-AEEEF3C97AAE}"/>
              </a:ext>
            </a:extLst>
          </p:cNvPr>
          <p:cNvSpPr txBox="1"/>
          <p:nvPr/>
        </p:nvSpPr>
        <p:spPr>
          <a:xfrm>
            <a:off x="4918189" y="6333696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よって答えは</a:t>
            </a:r>
            <a:r>
              <a:rPr kumimoji="1" lang="en-US" altLang="ja-JP"/>
              <a:t> dp[15][0] = 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700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B6273F-93D0-990E-FDE8-59C8D2F9CBB5}"/>
              </a:ext>
            </a:extLst>
          </p:cNvPr>
          <p:cNvSpPr txBox="1"/>
          <p:nvPr/>
        </p:nvSpPr>
        <p:spPr>
          <a:xfrm>
            <a:off x="431090" y="282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実装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4AEA24-9769-035B-C72F-DE2D204F445E}"/>
              </a:ext>
            </a:extLst>
          </p:cNvPr>
          <p:cNvSpPr txBox="1"/>
          <p:nvPr/>
        </p:nvSpPr>
        <p:spPr>
          <a:xfrm>
            <a:off x="925032" y="73364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スライドに載らないので下のリンクから見てください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444E8D-4385-3E1B-DFC6-C467A036D6BA}"/>
              </a:ext>
            </a:extLst>
          </p:cNvPr>
          <p:cNvSpPr txBox="1"/>
          <p:nvPr/>
        </p:nvSpPr>
        <p:spPr>
          <a:xfrm>
            <a:off x="1077421" y="1184520"/>
            <a:ext cx="163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>
                <a:hlinkClick r:id="rId2"/>
              </a:rPr>
              <a:t>Python</a:t>
            </a:r>
            <a:r>
              <a:rPr lang="ja-JP" altLang="en-US">
                <a:hlinkClick r:id="rId2"/>
              </a:rPr>
              <a:t>の実装</a:t>
            </a:r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5953D6-44CA-CAE4-2994-498EBF6F14F5}"/>
              </a:ext>
            </a:extLst>
          </p:cNvPr>
          <p:cNvSpPr txBox="1"/>
          <p:nvPr/>
        </p:nvSpPr>
        <p:spPr>
          <a:xfrm>
            <a:off x="3012546" y="118500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hlinkClick r:id="rId3"/>
              </a:rPr>
              <a:t>C++</a:t>
            </a:r>
            <a:r>
              <a:rPr kumimoji="1" lang="ja-JP" altLang="en-US">
                <a:hlinkClick r:id="rId3"/>
              </a:rPr>
              <a:t>の実装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482C95-316F-1DDF-6B48-97BB0C094A71}"/>
              </a:ext>
            </a:extLst>
          </p:cNvPr>
          <p:cNvSpPr txBox="1"/>
          <p:nvPr/>
        </p:nvSpPr>
        <p:spPr>
          <a:xfrm>
            <a:off x="2286000" y="1864400"/>
            <a:ext cx="8948283" cy="501675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dp[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n][n] (INF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で初期化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altLang="ja-JP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600">
                <a:solidFill>
                  <a:srgbClr val="6A9955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初期化</a:t>
            </a:r>
            <a:b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g[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]:</a:t>
            </a:r>
          </a:p>
          <a:p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dp[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..n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n):</a:t>
            </a: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の立ってるビット数 </a:t>
            </a:r>
            <a:r>
              <a:rPr lang="en-US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!=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k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= 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..n):</a:t>
            </a: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ビット目が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0: 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のまま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到達しなかった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):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endParaRPr lang="en" altLang="ja-JP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for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g[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]:</a:t>
            </a: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の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ビット目が</a:t>
            </a:r>
            <a:r>
              <a:rPr lang="en-US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 :</a:t>
            </a:r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continue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#</a:t>
            </a:r>
            <a:r>
              <a:rPr lang="ja-JP" altLang="en-US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すでに通った</a:t>
            </a:r>
            <a:endParaRPr lang="ja-JP" altLang="en-US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altLang="ja-JP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#</a:t>
            </a:r>
            <a:r>
              <a:rPr lang="ja-JP" altLang="en-US" sz="16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遷移</a:t>
            </a:r>
            <a:endParaRPr lang="ja-JP" altLang="en-US" sz="1600" b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= </a:t>
            </a:r>
            <a:r>
              <a:rPr lang="en" altLang="ja-JP" sz="16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min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to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],dp[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cost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]) </a:t>
            </a:r>
          </a:p>
          <a:p>
            <a:b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答えは</a:t>
            </a: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if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  <a:r>
              <a:rPr lang="ja-JP" altLang="en-US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が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INF =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ja-JP" altLang="en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　</a:t>
            </a:r>
          </a:p>
          <a:p>
            <a:r>
              <a:rPr lang="en" altLang="ja-JP" sz="16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else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dp[(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n)</a:t>
            </a:r>
            <a:r>
              <a:rPr lang="en" altLang="ja-JP" sz="16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][</a:t>
            </a:r>
            <a:r>
              <a:rPr lang="en" altLang="ja-JP" sz="16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" altLang="ja-JP" sz="16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]</a:t>
            </a:r>
          </a:p>
          <a:p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06703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2A8B9-6E2E-3047-0BCD-E723545B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87086"/>
            <a:ext cx="10515600" cy="1284514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具体例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9DE10E-5B94-C473-CF63-9611DA379D0F}"/>
              </a:ext>
            </a:extLst>
          </p:cNvPr>
          <p:cNvSpPr txBox="1"/>
          <p:nvPr/>
        </p:nvSpPr>
        <p:spPr>
          <a:xfrm>
            <a:off x="464671" y="1286662"/>
            <a:ext cx="995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・</a:t>
            </a:r>
            <a:r>
              <a:rPr kumimoji="1" lang="en-US" altLang="ja-JP" sz="2400"/>
              <a:t>3</a:t>
            </a:r>
            <a:r>
              <a:rPr kumimoji="1" lang="ja-JP" altLang="en-US" sz="2400"/>
              <a:t>つの商品</a:t>
            </a:r>
            <a:r>
              <a:rPr lang="en-US" altLang="ja-JP" sz="2400"/>
              <a:t>A</a:t>
            </a:r>
            <a:r>
              <a:rPr kumimoji="1" lang="en-US" altLang="ja-JP" sz="2400"/>
              <a:t>,B,C</a:t>
            </a:r>
            <a:r>
              <a:rPr lang="ja-JP" altLang="en-US" sz="2400"/>
              <a:t>の中からいくつか選んで金額を</a:t>
            </a:r>
            <a:r>
              <a:rPr lang="en-US" altLang="ja-JP" sz="2400"/>
              <a:t>100</a:t>
            </a:r>
            <a:r>
              <a:rPr lang="ja-JP" altLang="en-US" sz="2400"/>
              <a:t>円にできるか？</a:t>
            </a:r>
            <a:endParaRPr kumimoji="1" lang="ja-JP" altLang="en-US" sz="24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2393B5A-6BA3-740D-57E4-3AD73261E09E}"/>
              </a:ext>
            </a:extLst>
          </p:cNvPr>
          <p:cNvSpPr/>
          <p:nvPr/>
        </p:nvSpPr>
        <p:spPr>
          <a:xfrm>
            <a:off x="2469195" y="229813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A6B69C4-E8D1-0F17-2C16-1319B11775B8}"/>
              </a:ext>
            </a:extLst>
          </p:cNvPr>
          <p:cNvSpPr/>
          <p:nvPr/>
        </p:nvSpPr>
        <p:spPr>
          <a:xfrm>
            <a:off x="7012841" y="2298136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7DCE959-11BC-552D-8B79-DBACC06CEE32}"/>
              </a:ext>
            </a:extLst>
          </p:cNvPr>
          <p:cNvSpPr/>
          <p:nvPr/>
        </p:nvSpPr>
        <p:spPr>
          <a:xfrm>
            <a:off x="4688506" y="229813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AA6C6E-01B5-85F6-58A6-58601DB36D3C}"/>
              </a:ext>
            </a:extLst>
          </p:cNvPr>
          <p:cNvSpPr txBox="1"/>
          <p:nvPr/>
        </p:nvSpPr>
        <p:spPr>
          <a:xfrm>
            <a:off x="2846883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2083F1-5352-7F6C-B0BB-1228FB8C4CB5}"/>
              </a:ext>
            </a:extLst>
          </p:cNvPr>
          <p:cNvSpPr txBox="1"/>
          <p:nvPr/>
        </p:nvSpPr>
        <p:spPr>
          <a:xfrm>
            <a:off x="4945455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5581F3-7146-2CA6-1752-FCB4DC1C4850}"/>
              </a:ext>
            </a:extLst>
          </p:cNvPr>
          <p:cNvSpPr txBox="1"/>
          <p:nvPr/>
        </p:nvSpPr>
        <p:spPr>
          <a:xfrm>
            <a:off x="7390529" y="33152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38B08E-CB6A-33F1-B4E6-B3E98BAEA2EF}"/>
              </a:ext>
            </a:extLst>
          </p:cNvPr>
          <p:cNvSpPr txBox="1"/>
          <p:nvPr/>
        </p:nvSpPr>
        <p:spPr>
          <a:xfrm>
            <a:off x="590268" y="4255993"/>
            <a:ext cx="819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方針</a:t>
            </a:r>
            <a:r>
              <a:rPr kumimoji="1" lang="en-US" altLang="ja-JP" sz="2000"/>
              <a:t>: </a:t>
            </a:r>
            <a:r>
              <a:rPr kumimoji="1" lang="ja-JP" altLang="en-US" sz="2000"/>
              <a:t>選び方を全て試して金額が</a:t>
            </a:r>
            <a:r>
              <a:rPr kumimoji="1" lang="en-US" altLang="ja-JP" sz="2000"/>
              <a:t>100</a:t>
            </a:r>
            <a:r>
              <a:rPr kumimoji="1" lang="ja-JP" altLang="en-US" sz="2000"/>
              <a:t>円になる選び方があるか探したい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125924-427E-73BB-7461-F4C80D201D60}"/>
              </a:ext>
            </a:extLst>
          </p:cNvPr>
          <p:cNvSpPr txBox="1"/>
          <p:nvPr/>
        </p:nvSpPr>
        <p:spPr>
          <a:xfrm>
            <a:off x="1283107" y="5027480"/>
            <a:ext cx="823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=&gt;A,B,C</a:t>
            </a:r>
            <a:r>
              <a:rPr kumimoji="1" lang="ja-JP" altLang="en-US" sz="2000"/>
              <a:t>それぞれ選ぶ選ばないの</a:t>
            </a:r>
            <a:r>
              <a:rPr kumimoji="1" lang="en-US" altLang="ja-JP" sz="2000"/>
              <a:t>2</a:t>
            </a:r>
            <a:r>
              <a:rPr kumimoji="1" lang="ja-JP" altLang="en-US" sz="2000"/>
              <a:t>通りあるので</a:t>
            </a:r>
            <a:r>
              <a:rPr kumimoji="1" lang="en-US" altLang="ja-JP" sz="2000"/>
              <a:t>2</a:t>
            </a:r>
            <a:r>
              <a:rPr kumimoji="1" lang="en-US" altLang="ja-JP" sz="2000" baseline="30000"/>
              <a:t>3  </a:t>
            </a:r>
            <a:r>
              <a:rPr kumimoji="1" lang="en-US" altLang="ja-JP" sz="2000"/>
              <a:t>= 8</a:t>
            </a:r>
            <a:r>
              <a:rPr kumimoji="1" lang="ja-JP" altLang="en-US" sz="2000"/>
              <a:t>通り試せば良い</a:t>
            </a:r>
          </a:p>
        </p:txBody>
      </p:sp>
    </p:spTree>
    <p:extLst>
      <p:ext uri="{BB962C8B-B14F-4D97-AF65-F5344CB8AC3E}">
        <p14:creationId xmlns:p14="http://schemas.microsoft.com/office/powerpoint/2010/main" val="283251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20AEC0D-452F-1A95-FA9A-891BE678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71438"/>
              </p:ext>
            </p:extLst>
          </p:nvPr>
        </p:nvGraphicFramePr>
        <p:xfrm>
          <a:off x="1383682" y="3343194"/>
          <a:ext cx="8128000" cy="336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9969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709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61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0154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5711867"/>
                    </a:ext>
                  </a:extLst>
                </a:gridCol>
              </a:tblGrid>
              <a:tr h="4009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合計金額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2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81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60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90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2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140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150</a:t>
                      </a:r>
                      <a:r>
                        <a:rPr kumimoji="1" lang="ja-JP" altLang="en-US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8378"/>
                  </a:ext>
                </a:extLst>
              </a:tr>
            </a:tbl>
          </a:graphicData>
        </a:graphic>
      </p:graphicFrame>
      <p:sp>
        <p:nvSpPr>
          <p:cNvPr id="5" name="角丸四角形 4">
            <a:extLst>
              <a:ext uri="{FF2B5EF4-FFF2-40B4-BE49-F238E27FC236}">
                <a16:creationId xmlns:a16="http://schemas.microsoft.com/office/drawing/2014/main" id="{5320AAF5-A9B3-07AF-803F-DC8D8C1F2780}"/>
              </a:ext>
            </a:extLst>
          </p:cNvPr>
          <p:cNvSpPr/>
          <p:nvPr/>
        </p:nvSpPr>
        <p:spPr>
          <a:xfrm>
            <a:off x="2867141" y="1483791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2FAFE61-FDF3-E4B5-7D5F-72C3DB88FCDF}"/>
              </a:ext>
            </a:extLst>
          </p:cNvPr>
          <p:cNvSpPr/>
          <p:nvPr/>
        </p:nvSpPr>
        <p:spPr>
          <a:xfrm>
            <a:off x="6244045" y="1484874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07F5CFA9-EF0C-1FC6-7536-B337B11FF0CF}"/>
              </a:ext>
            </a:extLst>
          </p:cNvPr>
          <p:cNvSpPr/>
          <p:nvPr/>
        </p:nvSpPr>
        <p:spPr>
          <a:xfrm>
            <a:off x="4555593" y="1484875"/>
            <a:ext cx="1427356" cy="8976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CA003-7DFB-949B-D23C-34CCAD0A59AE}"/>
              </a:ext>
            </a:extLst>
          </p:cNvPr>
          <p:cNvSpPr txBox="1"/>
          <p:nvPr/>
        </p:nvSpPr>
        <p:spPr>
          <a:xfrm>
            <a:off x="3179967" y="246422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E13D9E-DC6F-146C-8BD1-E6C1897B9C2E}"/>
              </a:ext>
            </a:extLst>
          </p:cNvPr>
          <p:cNvSpPr txBox="1"/>
          <p:nvPr/>
        </p:nvSpPr>
        <p:spPr>
          <a:xfrm>
            <a:off x="4900850" y="25019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08CC6D-7A4A-5481-A54F-ED2BF08A1860}"/>
              </a:ext>
            </a:extLst>
          </p:cNvPr>
          <p:cNvSpPr txBox="1"/>
          <p:nvPr/>
        </p:nvSpPr>
        <p:spPr>
          <a:xfrm>
            <a:off x="6621733" y="25056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kumimoji="1" lang="en-US" altLang="ja-JP"/>
              <a:t>0</a:t>
            </a:r>
            <a:r>
              <a:rPr kumimoji="1" lang="ja-JP" altLang="en-US"/>
              <a:t>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C29912-E8A1-B2B9-FF12-A04191BB4548}"/>
              </a:ext>
            </a:extLst>
          </p:cNvPr>
          <p:cNvSpPr txBox="1"/>
          <p:nvPr/>
        </p:nvSpPr>
        <p:spPr>
          <a:xfrm>
            <a:off x="624467" y="414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選び方を列挙する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AA5A152-E904-F10A-AE51-69FCD7FA97D1}"/>
              </a:ext>
            </a:extLst>
          </p:cNvPr>
          <p:cNvSpPr txBox="1"/>
          <p:nvPr/>
        </p:nvSpPr>
        <p:spPr>
          <a:xfrm>
            <a:off x="2153090" y="1019191"/>
            <a:ext cx="728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/>
              <a:t>・</a:t>
            </a:r>
            <a:r>
              <a:rPr kumimoji="1" lang="en-US" altLang="ja-JP" sz="1800"/>
              <a:t>3</a:t>
            </a:r>
            <a:r>
              <a:rPr kumimoji="1" lang="ja-JP" altLang="en-US" sz="1800"/>
              <a:t>つの商品</a:t>
            </a:r>
            <a:r>
              <a:rPr kumimoji="1" lang="en-US" altLang="ja-JP" sz="1800"/>
              <a:t>A,B,C</a:t>
            </a:r>
            <a:r>
              <a:rPr lang="ja-JP" altLang="en-US" sz="1800"/>
              <a:t>の中からいくつか選んで金額を</a:t>
            </a:r>
            <a:r>
              <a:rPr lang="en-US" altLang="ja-JP" sz="1800"/>
              <a:t>100</a:t>
            </a:r>
            <a:r>
              <a:rPr lang="ja-JP" altLang="en-US" sz="1800"/>
              <a:t>円にできるか？</a:t>
            </a:r>
            <a:endParaRPr kumimoji="1" lang="ja-JP" altLang="en-US" sz="1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624C26-5E26-4460-4655-94182D2CF7E8}"/>
              </a:ext>
            </a:extLst>
          </p:cNvPr>
          <p:cNvSpPr txBox="1"/>
          <p:nvPr/>
        </p:nvSpPr>
        <p:spPr>
          <a:xfrm>
            <a:off x="9434250" y="557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←できた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090B95-1060-6878-FB30-F0590B49D468}"/>
              </a:ext>
            </a:extLst>
          </p:cNvPr>
          <p:cNvSpPr txBox="1"/>
          <p:nvPr/>
        </p:nvSpPr>
        <p:spPr>
          <a:xfrm>
            <a:off x="1611275" y="2970158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選んだを</a:t>
            </a:r>
            <a:r>
              <a:rPr kumimoji="1" lang="en-US" altLang="ja-JP"/>
              <a:t>1,</a:t>
            </a:r>
            <a:r>
              <a:rPr kumimoji="1" lang="ja-JP" altLang="en-US"/>
              <a:t>選ばなかったを</a:t>
            </a:r>
            <a:r>
              <a:rPr kumimoji="1" lang="en-US" altLang="ja-JP"/>
              <a:t>0</a:t>
            </a:r>
            <a:r>
              <a:rPr kumimoji="1" lang="ja-JP" altLang="en-US"/>
              <a:t>とすると</a:t>
            </a:r>
            <a:r>
              <a:rPr kumimoji="1" lang="en-US" altLang="ja-JP"/>
              <a:t>...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54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62446CA5-E971-06A6-3CF4-46D05035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8" y="273099"/>
            <a:ext cx="11050860" cy="6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CD8B05E0-F9CF-7ECA-DC84-63965A57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15" y="317154"/>
            <a:ext cx="10584370" cy="6223691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332A9CD-6734-EA4A-38BF-4748F553D050}"/>
              </a:ext>
            </a:extLst>
          </p:cNvPr>
          <p:cNvSpPr/>
          <p:nvPr/>
        </p:nvSpPr>
        <p:spPr>
          <a:xfrm>
            <a:off x="10096958" y="4796259"/>
            <a:ext cx="1938969" cy="155337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 1110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&amp;1011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1010  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51C8FFE-003C-22F7-0F32-791640E84E48}"/>
              </a:ext>
            </a:extLst>
          </p:cNvPr>
          <p:cNvCxnSpPr/>
          <p:nvPr/>
        </p:nvCxnSpPr>
        <p:spPr>
          <a:xfrm>
            <a:off x="10344839" y="4605051"/>
            <a:ext cx="1443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F7CBEF2-F899-0A88-02DA-65FF5C1BFB53}"/>
              </a:ext>
            </a:extLst>
          </p:cNvPr>
          <p:cNvSpPr/>
          <p:nvPr/>
        </p:nvSpPr>
        <p:spPr>
          <a:xfrm>
            <a:off x="3780412" y="5423051"/>
            <a:ext cx="2873775" cy="14156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n        =  1110|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         </a:t>
            </a:r>
            <a:r>
              <a:rPr kumimoji="1" lang="en-US" altLang="ja-JP">
                <a:solidFill>
                  <a:schemeClr val="tx1"/>
                </a:solidFill>
              </a:rPr>
              <a:t>=11100|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             </a:t>
            </a:r>
            <a:r>
              <a:rPr kumimoji="1" lang="en-US" altLang="ja-JP">
                <a:solidFill>
                  <a:schemeClr val="tx1"/>
                </a:solidFill>
              </a:rPr>
              <a:t>=      11|10</a:t>
            </a: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1D0750-F8BC-9FAE-C65D-14EAD98243F9}"/>
              </a:ext>
            </a:extLst>
          </p:cNvPr>
          <p:cNvSpPr txBox="1"/>
          <p:nvPr/>
        </p:nvSpPr>
        <p:spPr>
          <a:xfrm>
            <a:off x="4412324" y="609515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n&gt;&gt;2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6CDA5D-A615-298B-5E87-CFB414096FFB}"/>
              </a:ext>
            </a:extLst>
          </p:cNvPr>
          <p:cNvSpPr txBox="1"/>
          <p:nvPr/>
        </p:nvSpPr>
        <p:spPr>
          <a:xfrm>
            <a:off x="4412323" y="579728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n&lt;&lt;1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2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891D18D7-B88B-B9AB-94E5-63CD08BE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53"/>
            <a:ext cx="12192000" cy="663289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9BD080-5911-A363-6084-BF288C5FB553}"/>
              </a:ext>
            </a:extLst>
          </p:cNvPr>
          <p:cNvSpPr txBox="1"/>
          <p:nvPr/>
        </p:nvSpPr>
        <p:spPr>
          <a:xfrm>
            <a:off x="713344" y="1500915"/>
            <a:ext cx="16332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/>
              <a:t>右から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E1ABAFE-4FB6-C662-4C83-7EA1ED59ED29}"/>
              </a:ext>
            </a:extLst>
          </p:cNvPr>
          <p:cNvSpPr/>
          <p:nvPr/>
        </p:nvSpPr>
        <p:spPr>
          <a:xfrm>
            <a:off x="4199052" y="1700970"/>
            <a:ext cx="2873775" cy="13154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 n        =  1110|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  n&gt;&gt;1  </a:t>
            </a:r>
            <a:r>
              <a:rPr kumimoji="1" lang="en-US" altLang="ja-JP">
                <a:solidFill>
                  <a:schemeClr val="tx1"/>
                </a:solidFill>
              </a:rPr>
              <a:t>=    111|0</a:t>
            </a:r>
            <a:r>
              <a:rPr lang="en-US" altLang="ja-JP">
                <a:solidFill>
                  <a:schemeClr val="tx1"/>
                </a:solidFill>
              </a:rPr>
              <a:t>               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0F898397-F5D5-9C29-A228-BF17DFEE49B9}"/>
              </a:ext>
            </a:extLst>
          </p:cNvPr>
          <p:cNvSpPr/>
          <p:nvPr/>
        </p:nvSpPr>
        <p:spPr>
          <a:xfrm>
            <a:off x="4199052" y="5276962"/>
            <a:ext cx="2873775" cy="137722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    111</a:t>
            </a: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&amp;  001       </a:t>
            </a:r>
          </a:p>
          <a:p>
            <a:pPr algn="ctr"/>
            <a:r>
              <a:rPr kumimoji="1" lang="en-US" altLang="ja-JP">
                <a:solidFill>
                  <a:schemeClr val="tx1"/>
                </a:solidFill>
              </a:rPr>
              <a:t>     001</a:t>
            </a:r>
            <a:r>
              <a:rPr lang="en-US" altLang="ja-JP">
                <a:solidFill>
                  <a:schemeClr val="tx1"/>
                </a:solidFill>
              </a:rPr>
              <a:t>        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466F31-3EB7-0377-F1F7-283C14EFAF4C}"/>
              </a:ext>
            </a:extLst>
          </p:cNvPr>
          <p:cNvCxnSpPr>
            <a:cxnSpLocks/>
          </p:cNvCxnSpPr>
          <p:nvPr/>
        </p:nvCxnSpPr>
        <p:spPr>
          <a:xfrm>
            <a:off x="5140091" y="6076854"/>
            <a:ext cx="9559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2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テキスト&#10;&#10;自動的に生成された説明">
            <a:extLst>
              <a:ext uri="{FF2B5EF4-FFF2-40B4-BE49-F238E27FC236}">
                <a16:creationId xmlns:a16="http://schemas.microsoft.com/office/drawing/2014/main" id="{BAB790E9-D155-5494-FBC2-27C4770DA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04" y="140043"/>
            <a:ext cx="11795598" cy="6547196"/>
          </a:xfrm>
        </p:spPr>
      </p:pic>
    </p:spTree>
    <p:extLst>
      <p:ext uri="{BB962C8B-B14F-4D97-AF65-F5344CB8AC3E}">
        <p14:creationId xmlns:p14="http://schemas.microsoft.com/office/powerpoint/2010/main" val="8020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AB18123A-B4A7-AEA8-3AB1-9B27CBAA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5" y="774741"/>
            <a:ext cx="11876329" cy="6083259"/>
          </a:xfrm>
          <a:prstGeom prst="rect">
            <a:avLst/>
          </a:prstGeom>
        </p:spPr>
      </p:pic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E8A35482-B6C6-2EFD-7F8E-E3D3523B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68" y="209320"/>
            <a:ext cx="6145115" cy="23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1777</Words>
  <Application>Microsoft Macintosh PowerPoint</Application>
  <PresentationFormat>ワイド画面</PresentationFormat>
  <Paragraphs>591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Menlo</vt:lpstr>
      <vt:lpstr>Office テーマ</vt:lpstr>
      <vt:lpstr>bit全探索 bitDP</vt:lpstr>
      <vt:lpstr>PowerPoint プレゼンテーション</vt:lpstr>
      <vt:lpstr>具体例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bit全探索おまけ</vt:lpstr>
      <vt:lpstr>bit DP</vt:lpstr>
      <vt:lpstr>bitDPとは</vt:lpstr>
      <vt:lpstr>よくbitDPを使う問題</vt:lpstr>
      <vt:lpstr>巡回セールスマン問題を考える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bit全探索 bitDP</dc:title>
  <dc:creator>井桁　広翔</dc:creator>
  <cp:lastModifiedBy>井桁　広翔</cp:lastModifiedBy>
  <cp:revision>65</cp:revision>
  <dcterms:created xsi:type="dcterms:W3CDTF">2024-03-26T23:56:30Z</dcterms:created>
  <dcterms:modified xsi:type="dcterms:W3CDTF">2024-03-30T15:11:48Z</dcterms:modified>
</cp:coreProperties>
</file>