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7"/>
  </p:notesMasterIdLst>
  <p:sldIdLst>
    <p:sldId id="256" r:id="rId2"/>
    <p:sldId id="261" r:id="rId3"/>
    <p:sldId id="274" r:id="rId4"/>
    <p:sldId id="262" r:id="rId5"/>
    <p:sldId id="263" r:id="rId6"/>
    <p:sldId id="264" r:id="rId7"/>
    <p:sldId id="265" r:id="rId8"/>
    <p:sldId id="266" r:id="rId9"/>
    <p:sldId id="267" r:id="rId10"/>
    <p:sldId id="268" r:id="rId11"/>
    <p:sldId id="269" r:id="rId12"/>
    <p:sldId id="270" r:id="rId13"/>
    <p:sldId id="271" r:id="rId14"/>
    <p:sldId id="272" r:id="rId15"/>
    <p:sldId id="273" r:id="rId16"/>
  </p:sldIdLst>
  <p:sldSz cx="12192000" cy="68580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2" roundtripDataSignature="AMtx7miChs7EQ82siZHbwQIGG2gfN7xHU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ankar ." initials="J." lastIdx="0" clrIdx="0">
    <p:extLst>
      <p:ext uri="{19B8F6BF-5375-455C-9EA6-DF929625EA0E}">
        <p15:presenceInfo xmlns:p15="http://schemas.microsoft.com/office/powerpoint/2012/main" userId="0460a614b69429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F15C64-0346-48F2-9AE4-77266FFDECE3}" v="2906" dt="2024-05-21T11:27:40.68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5376" autoAdjust="0"/>
  </p:normalViewPr>
  <p:slideViewPr>
    <p:cSldViewPr snapToGrid="0">
      <p:cViewPr varScale="1">
        <p:scale>
          <a:sx n="113" d="100"/>
          <a:sy n="113" d="100"/>
        </p:scale>
        <p:origin x="442" y="1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94" Type="http://schemas.openxmlformats.org/officeDocument/2006/relationships/presProps" Target="presProps.xml"/><Relationship Id="rId3" Type="http://schemas.openxmlformats.org/officeDocument/2006/relationships/slide" Target="slides/slide2.xml"/><Relationship Id="rId298"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9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2" Type="http://customschemas.google.com/relationships/presentationmetadata" Target="metadata"/><Relationship Id="rId297"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96" Type="http://schemas.openxmlformats.org/officeDocument/2006/relationships/theme" Target="theme/theme1.xml"/><Relationship Id="rId10" Type="http://schemas.openxmlformats.org/officeDocument/2006/relationships/slide" Target="slides/slide9.xml"/><Relationship Id="rId29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 name="Google Shape;61;p1: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Welcome to the first day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1173216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3740981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3059515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3165329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889245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3764691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3424598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2" name="Google Shape;102;p7: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s-ES" sz="1800" dirty="0">
                <a:solidFill>
                  <a:srgbClr val="000000"/>
                </a:solidFill>
                <a:latin typeface="Calibri"/>
                <a:ea typeface="Calibri"/>
                <a:cs typeface="Calibri"/>
                <a:sym typeface="Calibri"/>
              </a:rPr>
              <a:t>El propósito principal de la capacitación </a:t>
            </a:r>
            <a:r>
              <a:rPr lang="es-ES" sz="1800">
                <a:solidFill>
                  <a:srgbClr val="000000"/>
                </a:solidFill>
                <a:latin typeface="Calibri"/>
                <a:ea typeface="Calibri"/>
                <a:cs typeface="Calibri"/>
                <a:sym typeface="Calibri"/>
              </a:rPr>
              <a:t>del árbitro </a:t>
            </a:r>
            <a:r>
              <a:rPr lang="es-ES" sz="1800" dirty="0">
                <a:solidFill>
                  <a:srgbClr val="000000"/>
                </a:solidFill>
                <a:latin typeface="Calibri"/>
                <a:ea typeface="Calibri"/>
                <a:cs typeface="Calibri"/>
                <a:sym typeface="Calibri"/>
              </a:rPr>
              <a:t>es mejorar la competencia arbitral, esto se logra de tres maneras.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122466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1375879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3668747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1277258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1137123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Vertical Text" type="tx">
  <p:cSld name="TITLE_AND_BODY">
    <p:spTree>
      <p:nvGrpSpPr>
        <p:cNvPr id="1" name="Shape 9"/>
        <p:cNvGrpSpPr/>
        <p:nvPr/>
      </p:nvGrpSpPr>
      <p:grpSpPr>
        <a:xfrm>
          <a:off x="0" y="0"/>
          <a:ext cx="0" cy="0"/>
          <a:chOff x="0" y="0"/>
          <a:chExt cx="0" cy="0"/>
        </a:xfrm>
      </p:grpSpPr>
      <p:sp>
        <p:nvSpPr>
          <p:cNvPr id="10" name="Google Shape;10;p279"/>
          <p:cNvSpPr txBox="1">
            <a:spLocks noGrp="1"/>
          </p:cNvSpPr>
          <p:nvPr>
            <p:ph type="title"/>
          </p:nvPr>
        </p:nvSpPr>
        <p:spPr>
          <a:xfrm>
            <a:off x="732367" y="107576"/>
            <a:ext cx="10723035" cy="133695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11" name="Google Shape;11;p279"/>
          <p:cNvSpPr txBox="1">
            <a:spLocks noGrp="1"/>
          </p:cNvSpPr>
          <p:nvPr>
            <p:ph type="body" idx="1"/>
          </p:nvPr>
        </p:nvSpPr>
        <p:spPr>
          <a:xfrm rot="5400000">
            <a:off x="3922184" y="-1589617"/>
            <a:ext cx="4343401" cy="10723035"/>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2000"/>
              </a:spcBef>
              <a:spcAft>
                <a:spcPts val="0"/>
              </a:spcAft>
              <a:buSzPts val="1980"/>
              <a:buNone/>
              <a:defRPr/>
            </a:lvl1pPr>
            <a:lvl2pPr marL="914400" lvl="1" indent="-354330" algn="l">
              <a:lnSpc>
                <a:spcPct val="100000"/>
              </a:lnSpc>
              <a:spcBef>
                <a:spcPts val="2000"/>
              </a:spcBef>
              <a:spcAft>
                <a:spcPts val="0"/>
              </a:spcAft>
              <a:buSzPts val="1980"/>
              <a:buChar char="•"/>
              <a:defRPr/>
            </a:lvl2pPr>
            <a:lvl3pPr marL="1371600" lvl="2" indent="-354330" algn="l">
              <a:lnSpc>
                <a:spcPct val="100000"/>
              </a:lnSpc>
              <a:spcBef>
                <a:spcPts val="2000"/>
              </a:spcBef>
              <a:spcAft>
                <a:spcPts val="0"/>
              </a:spcAft>
              <a:buSzPts val="1980"/>
              <a:buChar char="o"/>
              <a:defRPr/>
            </a:lvl3pPr>
            <a:lvl4pPr marL="1828800" lvl="3" indent="-354330" algn="l">
              <a:lnSpc>
                <a:spcPct val="100000"/>
              </a:lnSpc>
              <a:spcBef>
                <a:spcPts val="2000"/>
              </a:spcBef>
              <a:spcAft>
                <a:spcPts val="0"/>
              </a:spcAft>
              <a:buSzPts val="1980"/>
              <a:buChar char="▪"/>
              <a:defRPr/>
            </a:lvl4pPr>
            <a:lvl5pPr marL="2286000" lvl="4" indent="-354329" algn="l">
              <a:lnSpc>
                <a:spcPct val="100000"/>
              </a:lnSpc>
              <a:spcBef>
                <a:spcPts val="2000"/>
              </a:spcBef>
              <a:spcAft>
                <a:spcPts val="0"/>
              </a:spcAft>
              <a:buSzPts val="1980"/>
              <a:buChar char="•"/>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12" name="Google Shape;12;p279"/>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55"/>
        <p:cNvGrpSpPr/>
        <p:nvPr/>
      </p:nvGrpSpPr>
      <p:grpSpPr>
        <a:xfrm>
          <a:off x="0" y="0"/>
          <a:ext cx="0" cy="0"/>
          <a:chOff x="0" y="0"/>
          <a:chExt cx="0" cy="0"/>
        </a:xfrm>
      </p:grpSpPr>
      <p:sp>
        <p:nvSpPr>
          <p:cNvPr id="56" name="Google Shape;56;p290"/>
          <p:cNvSpPr txBox="1">
            <a:spLocks noGrp="1"/>
          </p:cNvSpPr>
          <p:nvPr>
            <p:ph type="title"/>
          </p:nvPr>
        </p:nvSpPr>
        <p:spPr>
          <a:xfrm rot="5400000">
            <a:off x="8054739" y="2139950"/>
            <a:ext cx="5575301" cy="2032001"/>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57" name="Google Shape;57;p290"/>
          <p:cNvSpPr txBox="1">
            <a:spLocks noGrp="1"/>
          </p:cNvSpPr>
          <p:nvPr>
            <p:ph type="body" idx="1"/>
          </p:nvPr>
        </p:nvSpPr>
        <p:spPr>
          <a:xfrm rot="5400000">
            <a:off x="2404532" y="-1303867"/>
            <a:ext cx="5575301" cy="8919636"/>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2000"/>
              </a:spcBef>
              <a:spcAft>
                <a:spcPts val="0"/>
              </a:spcAft>
              <a:buSzPts val="1980"/>
              <a:buNone/>
              <a:defRPr/>
            </a:lvl1pPr>
            <a:lvl2pPr marL="914400" lvl="1" indent="-354330" algn="l">
              <a:lnSpc>
                <a:spcPct val="100000"/>
              </a:lnSpc>
              <a:spcBef>
                <a:spcPts val="2000"/>
              </a:spcBef>
              <a:spcAft>
                <a:spcPts val="0"/>
              </a:spcAft>
              <a:buSzPts val="1980"/>
              <a:buChar char="•"/>
              <a:defRPr/>
            </a:lvl2pPr>
            <a:lvl3pPr marL="1371600" lvl="2" indent="-354330" algn="l">
              <a:lnSpc>
                <a:spcPct val="100000"/>
              </a:lnSpc>
              <a:spcBef>
                <a:spcPts val="2000"/>
              </a:spcBef>
              <a:spcAft>
                <a:spcPts val="0"/>
              </a:spcAft>
              <a:buSzPts val="1980"/>
              <a:buChar char="o"/>
              <a:defRPr/>
            </a:lvl3pPr>
            <a:lvl4pPr marL="1828800" lvl="3" indent="-354330" algn="l">
              <a:lnSpc>
                <a:spcPct val="100000"/>
              </a:lnSpc>
              <a:spcBef>
                <a:spcPts val="2000"/>
              </a:spcBef>
              <a:spcAft>
                <a:spcPts val="0"/>
              </a:spcAft>
              <a:buSzPts val="1980"/>
              <a:buChar char="▪"/>
              <a:defRPr/>
            </a:lvl4pPr>
            <a:lvl5pPr marL="2286000" lvl="4" indent="-354329" algn="l">
              <a:lnSpc>
                <a:spcPct val="100000"/>
              </a:lnSpc>
              <a:spcBef>
                <a:spcPts val="2000"/>
              </a:spcBef>
              <a:spcAft>
                <a:spcPts val="0"/>
              </a:spcAft>
              <a:buSzPts val="1980"/>
              <a:buChar char="•"/>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58" name="Google Shape;58;p290"/>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3"/>
        <p:cNvGrpSpPr/>
        <p:nvPr/>
      </p:nvGrpSpPr>
      <p:grpSpPr>
        <a:xfrm>
          <a:off x="0" y="0"/>
          <a:ext cx="0" cy="0"/>
          <a:chOff x="0" y="0"/>
          <a:chExt cx="0" cy="0"/>
        </a:xfrm>
      </p:grpSpPr>
      <p:sp>
        <p:nvSpPr>
          <p:cNvPr id="14" name="Google Shape;14;p280"/>
          <p:cNvSpPr txBox="1">
            <a:spLocks noGrp="1"/>
          </p:cNvSpPr>
          <p:nvPr>
            <p:ph type="title"/>
          </p:nvPr>
        </p:nvSpPr>
        <p:spPr>
          <a:xfrm>
            <a:off x="732367" y="107576"/>
            <a:ext cx="10723035" cy="133695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15" name="Google Shape;15;p280"/>
          <p:cNvSpPr txBox="1">
            <a:spLocks noGrp="1"/>
          </p:cNvSpPr>
          <p:nvPr>
            <p:ph type="body" idx="1"/>
          </p:nvPr>
        </p:nvSpPr>
        <p:spPr>
          <a:xfrm>
            <a:off x="732367" y="1600200"/>
            <a:ext cx="10723035" cy="4343401"/>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2000"/>
              </a:spcBef>
              <a:spcAft>
                <a:spcPts val="0"/>
              </a:spcAft>
              <a:buSzPts val="1980"/>
              <a:buNone/>
              <a:defRPr/>
            </a:lvl1pPr>
            <a:lvl2pPr marL="914400" lvl="1" indent="-354330" algn="l">
              <a:lnSpc>
                <a:spcPct val="100000"/>
              </a:lnSpc>
              <a:spcBef>
                <a:spcPts val="2000"/>
              </a:spcBef>
              <a:spcAft>
                <a:spcPts val="0"/>
              </a:spcAft>
              <a:buSzPts val="1980"/>
              <a:buChar char="•"/>
              <a:defRPr/>
            </a:lvl2pPr>
            <a:lvl3pPr marL="1371600" lvl="2" indent="-354330" algn="l">
              <a:lnSpc>
                <a:spcPct val="100000"/>
              </a:lnSpc>
              <a:spcBef>
                <a:spcPts val="2000"/>
              </a:spcBef>
              <a:spcAft>
                <a:spcPts val="0"/>
              </a:spcAft>
              <a:buSzPts val="1980"/>
              <a:buChar char="o"/>
              <a:defRPr/>
            </a:lvl3pPr>
            <a:lvl4pPr marL="1828800" lvl="3" indent="-354330" algn="l">
              <a:lnSpc>
                <a:spcPct val="100000"/>
              </a:lnSpc>
              <a:spcBef>
                <a:spcPts val="2000"/>
              </a:spcBef>
              <a:spcAft>
                <a:spcPts val="0"/>
              </a:spcAft>
              <a:buSzPts val="1980"/>
              <a:buChar char="▪"/>
              <a:defRPr/>
            </a:lvl4pPr>
            <a:lvl5pPr marL="2286000" lvl="4" indent="-354329" algn="l">
              <a:lnSpc>
                <a:spcPct val="100000"/>
              </a:lnSpc>
              <a:spcBef>
                <a:spcPts val="2000"/>
              </a:spcBef>
              <a:spcAft>
                <a:spcPts val="0"/>
              </a:spcAft>
              <a:buSzPts val="1980"/>
              <a:buChar char="•"/>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16" name="Google Shape;16;p280"/>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282"/>
          <p:cNvSpPr/>
          <p:nvPr/>
        </p:nvSpPr>
        <p:spPr>
          <a:xfrm>
            <a:off x="1770888" y="1295400"/>
            <a:ext cx="8650224" cy="3152888"/>
          </a:xfrm>
          <a:prstGeom prst="rect">
            <a:avLst/>
          </a:prstGeom>
          <a:noFill/>
          <a:ln w="9525" cap="flat" cmpd="sng">
            <a:solidFill>
              <a:srgbClr val="FFFFFF"/>
            </a:solidFill>
            <a:prstDash val="solid"/>
            <a:round/>
            <a:headEnd type="none" w="sm" len="sm"/>
            <a:tailEnd type="none" w="sm" len="sm"/>
          </a:ln>
          <a:effectLst>
            <a:outerShdw blurRad="63500" rotWithShape="0">
              <a:srgbClr val="000000">
                <a:alpha val="49803"/>
              </a:srgbClr>
            </a:outerShdw>
          </a:effectLst>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595959"/>
              </a:buClr>
              <a:buSzPts val="1800"/>
              <a:buFont typeface="Source Sans Pro"/>
              <a:buNone/>
            </a:pPr>
            <a:endParaRPr sz="1800" b="0" i="0" u="none" strike="noStrike" cap="none">
              <a:solidFill>
                <a:srgbClr val="000000"/>
              </a:solidFill>
              <a:latin typeface="Source Sans Pro"/>
              <a:ea typeface="Source Sans Pro"/>
              <a:cs typeface="Source Sans Pro"/>
              <a:sym typeface="Source Sans Pro"/>
            </a:endParaRPr>
          </a:p>
        </p:txBody>
      </p:sp>
      <p:sp>
        <p:nvSpPr>
          <p:cNvPr id="21" name="Google Shape;21;p282"/>
          <p:cNvSpPr txBox="1">
            <a:spLocks noGrp="1"/>
          </p:cNvSpPr>
          <p:nvPr>
            <p:ph type="title"/>
          </p:nvPr>
        </p:nvSpPr>
        <p:spPr>
          <a:xfrm>
            <a:off x="1763895" y="1524000"/>
            <a:ext cx="8664211" cy="1724868"/>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22" name="Google Shape;22;p282"/>
          <p:cNvSpPr txBox="1">
            <a:spLocks noGrp="1"/>
          </p:cNvSpPr>
          <p:nvPr>
            <p:ph type="body" idx="1"/>
          </p:nvPr>
        </p:nvSpPr>
        <p:spPr>
          <a:xfrm>
            <a:off x="1763895" y="3299012"/>
            <a:ext cx="8664213" cy="916643"/>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300"/>
              </a:spcBef>
              <a:spcAft>
                <a:spcPts val="0"/>
              </a:spcAft>
              <a:buClr>
                <a:srgbClr val="888888"/>
              </a:buClr>
              <a:buSzPts val="1800"/>
              <a:buFont typeface="Calibri"/>
              <a:buNone/>
              <a:defRPr sz="1800">
                <a:solidFill>
                  <a:srgbClr val="888888"/>
                </a:solidFill>
              </a:defRPr>
            </a:lvl1pPr>
            <a:lvl2pPr marL="914400" lvl="1" indent="-228600" algn="ctr">
              <a:lnSpc>
                <a:spcPct val="100000"/>
              </a:lnSpc>
              <a:spcBef>
                <a:spcPts val="300"/>
              </a:spcBef>
              <a:spcAft>
                <a:spcPts val="0"/>
              </a:spcAft>
              <a:buClr>
                <a:srgbClr val="888888"/>
              </a:buClr>
              <a:buSzPts val="1800"/>
              <a:buNone/>
              <a:defRPr sz="1800">
                <a:solidFill>
                  <a:srgbClr val="888888"/>
                </a:solidFill>
              </a:defRPr>
            </a:lvl2pPr>
            <a:lvl3pPr marL="1371600" lvl="2" indent="-228600" algn="ctr">
              <a:lnSpc>
                <a:spcPct val="100000"/>
              </a:lnSpc>
              <a:spcBef>
                <a:spcPts val="300"/>
              </a:spcBef>
              <a:spcAft>
                <a:spcPts val="0"/>
              </a:spcAft>
              <a:buClr>
                <a:srgbClr val="888888"/>
              </a:buClr>
              <a:buSzPts val="1800"/>
              <a:buNone/>
              <a:defRPr sz="1800">
                <a:solidFill>
                  <a:srgbClr val="888888"/>
                </a:solidFill>
              </a:defRPr>
            </a:lvl3pPr>
            <a:lvl4pPr marL="1828800" lvl="3" indent="-228600" algn="ctr">
              <a:lnSpc>
                <a:spcPct val="100000"/>
              </a:lnSpc>
              <a:spcBef>
                <a:spcPts val="300"/>
              </a:spcBef>
              <a:spcAft>
                <a:spcPts val="0"/>
              </a:spcAft>
              <a:buClr>
                <a:srgbClr val="888888"/>
              </a:buClr>
              <a:buSzPts val="1800"/>
              <a:buNone/>
              <a:defRPr sz="1800">
                <a:solidFill>
                  <a:srgbClr val="888888"/>
                </a:solidFill>
              </a:defRPr>
            </a:lvl4pPr>
            <a:lvl5pPr marL="2286000" lvl="4" indent="-228600" algn="ctr">
              <a:lnSpc>
                <a:spcPct val="100000"/>
              </a:lnSpc>
              <a:spcBef>
                <a:spcPts val="300"/>
              </a:spcBef>
              <a:spcAft>
                <a:spcPts val="0"/>
              </a:spcAft>
              <a:buClr>
                <a:srgbClr val="888888"/>
              </a:buClr>
              <a:buSzPts val="1800"/>
              <a:buNone/>
              <a:defRPr sz="1800">
                <a:solidFill>
                  <a:srgbClr val="888888"/>
                </a:solidFill>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23" name="Google Shape;23;p282"/>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with Picture">
  <p:cSld name="Title Slide with Picture">
    <p:spTree>
      <p:nvGrpSpPr>
        <p:cNvPr id="1" name="Shape 24"/>
        <p:cNvGrpSpPr/>
        <p:nvPr/>
      </p:nvGrpSpPr>
      <p:grpSpPr>
        <a:xfrm>
          <a:off x="0" y="0"/>
          <a:ext cx="0" cy="0"/>
          <a:chOff x="0" y="0"/>
          <a:chExt cx="0" cy="0"/>
        </a:xfrm>
      </p:grpSpPr>
      <p:sp>
        <p:nvSpPr>
          <p:cNvPr id="25" name="Google Shape;25;p283"/>
          <p:cNvSpPr txBox="1">
            <a:spLocks noGrp="1"/>
          </p:cNvSpPr>
          <p:nvPr>
            <p:ph type="title"/>
          </p:nvPr>
        </p:nvSpPr>
        <p:spPr>
          <a:xfrm>
            <a:off x="484717" y="3352801"/>
            <a:ext cx="11222568" cy="147002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26" name="Google Shape;26;p283"/>
          <p:cNvSpPr txBox="1">
            <a:spLocks noGrp="1"/>
          </p:cNvSpPr>
          <p:nvPr>
            <p:ph type="body" idx="1"/>
          </p:nvPr>
        </p:nvSpPr>
        <p:spPr>
          <a:xfrm>
            <a:off x="484717" y="4771030"/>
            <a:ext cx="11222568" cy="972672"/>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300"/>
              </a:spcBef>
              <a:spcAft>
                <a:spcPts val="0"/>
              </a:spcAft>
              <a:buClr>
                <a:srgbClr val="888888"/>
              </a:buClr>
              <a:buSzPts val="1800"/>
              <a:buFont typeface="Calibri"/>
              <a:buNone/>
              <a:defRPr sz="1800">
                <a:solidFill>
                  <a:srgbClr val="888888"/>
                </a:solidFill>
              </a:defRPr>
            </a:lvl1pPr>
            <a:lvl2pPr marL="914400" lvl="1" indent="-228600" algn="ctr">
              <a:lnSpc>
                <a:spcPct val="100000"/>
              </a:lnSpc>
              <a:spcBef>
                <a:spcPts val="300"/>
              </a:spcBef>
              <a:spcAft>
                <a:spcPts val="0"/>
              </a:spcAft>
              <a:buClr>
                <a:srgbClr val="888888"/>
              </a:buClr>
              <a:buSzPts val="1800"/>
              <a:buNone/>
              <a:defRPr sz="1800">
                <a:solidFill>
                  <a:srgbClr val="888888"/>
                </a:solidFill>
              </a:defRPr>
            </a:lvl2pPr>
            <a:lvl3pPr marL="1371600" lvl="2" indent="-228600" algn="ctr">
              <a:lnSpc>
                <a:spcPct val="100000"/>
              </a:lnSpc>
              <a:spcBef>
                <a:spcPts val="300"/>
              </a:spcBef>
              <a:spcAft>
                <a:spcPts val="0"/>
              </a:spcAft>
              <a:buClr>
                <a:srgbClr val="888888"/>
              </a:buClr>
              <a:buSzPts val="1800"/>
              <a:buNone/>
              <a:defRPr sz="1800">
                <a:solidFill>
                  <a:srgbClr val="888888"/>
                </a:solidFill>
              </a:defRPr>
            </a:lvl3pPr>
            <a:lvl4pPr marL="1828800" lvl="3" indent="-228600" algn="ctr">
              <a:lnSpc>
                <a:spcPct val="100000"/>
              </a:lnSpc>
              <a:spcBef>
                <a:spcPts val="300"/>
              </a:spcBef>
              <a:spcAft>
                <a:spcPts val="0"/>
              </a:spcAft>
              <a:buClr>
                <a:srgbClr val="888888"/>
              </a:buClr>
              <a:buSzPts val="1800"/>
              <a:buNone/>
              <a:defRPr sz="1800">
                <a:solidFill>
                  <a:srgbClr val="888888"/>
                </a:solidFill>
              </a:defRPr>
            </a:lvl4pPr>
            <a:lvl5pPr marL="2286000" lvl="4" indent="-228600" algn="ctr">
              <a:lnSpc>
                <a:spcPct val="100000"/>
              </a:lnSpc>
              <a:spcBef>
                <a:spcPts val="300"/>
              </a:spcBef>
              <a:spcAft>
                <a:spcPts val="0"/>
              </a:spcAft>
              <a:buClr>
                <a:srgbClr val="888888"/>
              </a:buClr>
              <a:buSzPts val="1800"/>
              <a:buNone/>
              <a:defRPr sz="1800">
                <a:solidFill>
                  <a:srgbClr val="888888"/>
                </a:solidFill>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27" name="Google Shape;27;p283"/>
          <p:cNvSpPr>
            <a:spLocks noGrp="1"/>
          </p:cNvSpPr>
          <p:nvPr>
            <p:ph type="pic" idx="2"/>
          </p:nvPr>
        </p:nvSpPr>
        <p:spPr>
          <a:xfrm>
            <a:off x="494640" y="363538"/>
            <a:ext cx="11202721" cy="2836862"/>
          </a:xfrm>
          <a:prstGeom prst="rect">
            <a:avLst/>
          </a:prstGeom>
          <a:noFill/>
          <a:ln w="9525" cap="flat" cmpd="sng">
            <a:solidFill>
              <a:srgbClr val="FFFFFF"/>
            </a:solidFill>
            <a:prstDash val="solid"/>
            <a:round/>
            <a:headEnd type="none" w="sm" len="sm"/>
            <a:tailEnd type="none" w="sm" len="sm"/>
          </a:ln>
          <a:effectLst>
            <a:outerShdw blurRad="63500" rotWithShape="0">
              <a:srgbClr val="000000">
                <a:alpha val="49803"/>
              </a:srgbClr>
            </a:outerShdw>
          </a:effectLst>
        </p:spPr>
      </p:sp>
      <p:sp>
        <p:nvSpPr>
          <p:cNvPr id="28" name="Google Shape;28;p283"/>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9"/>
        <p:cNvGrpSpPr/>
        <p:nvPr/>
      </p:nvGrpSpPr>
      <p:grpSpPr>
        <a:xfrm>
          <a:off x="0" y="0"/>
          <a:ext cx="0" cy="0"/>
          <a:chOff x="0" y="0"/>
          <a:chExt cx="0" cy="0"/>
        </a:xfrm>
      </p:grpSpPr>
      <p:sp>
        <p:nvSpPr>
          <p:cNvPr id="30" name="Google Shape;30;p284"/>
          <p:cNvSpPr txBox="1">
            <a:spLocks noGrp="1"/>
          </p:cNvSpPr>
          <p:nvPr>
            <p:ph type="title"/>
          </p:nvPr>
        </p:nvSpPr>
        <p:spPr>
          <a:xfrm>
            <a:off x="732367" y="2403144"/>
            <a:ext cx="10742084" cy="136207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31" name="Google Shape;31;p284"/>
          <p:cNvSpPr txBox="1">
            <a:spLocks noGrp="1"/>
          </p:cNvSpPr>
          <p:nvPr>
            <p:ph type="body" idx="1"/>
          </p:nvPr>
        </p:nvSpPr>
        <p:spPr>
          <a:xfrm>
            <a:off x="732367" y="3736006"/>
            <a:ext cx="10742084" cy="1500188"/>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300"/>
              </a:spcBef>
              <a:spcAft>
                <a:spcPts val="0"/>
              </a:spcAft>
              <a:buClr>
                <a:srgbClr val="888888"/>
              </a:buClr>
              <a:buSzPts val="1800"/>
              <a:buFont typeface="Calibri"/>
              <a:buNone/>
              <a:defRPr sz="1800">
                <a:solidFill>
                  <a:srgbClr val="888888"/>
                </a:solidFill>
              </a:defRPr>
            </a:lvl1pPr>
            <a:lvl2pPr marL="914400" lvl="1" indent="-228600" algn="ctr">
              <a:lnSpc>
                <a:spcPct val="100000"/>
              </a:lnSpc>
              <a:spcBef>
                <a:spcPts val="300"/>
              </a:spcBef>
              <a:spcAft>
                <a:spcPts val="0"/>
              </a:spcAft>
              <a:buClr>
                <a:srgbClr val="888888"/>
              </a:buClr>
              <a:buSzPts val="1800"/>
              <a:buNone/>
              <a:defRPr sz="1800">
                <a:solidFill>
                  <a:srgbClr val="888888"/>
                </a:solidFill>
              </a:defRPr>
            </a:lvl2pPr>
            <a:lvl3pPr marL="1371600" lvl="2" indent="-228600" algn="ctr">
              <a:lnSpc>
                <a:spcPct val="100000"/>
              </a:lnSpc>
              <a:spcBef>
                <a:spcPts val="300"/>
              </a:spcBef>
              <a:spcAft>
                <a:spcPts val="0"/>
              </a:spcAft>
              <a:buClr>
                <a:srgbClr val="888888"/>
              </a:buClr>
              <a:buSzPts val="1800"/>
              <a:buNone/>
              <a:defRPr sz="1800">
                <a:solidFill>
                  <a:srgbClr val="888888"/>
                </a:solidFill>
              </a:defRPr>
            </a:lvl3pPr>
            <a:lvl4pPr marL="1828800" lvl="3" indent="-228600" algn="ctr">
              <a:lnSpc>
                <a:spcPct val="100000"/>
              </a:lnSpc>
              <a:spcBef>
                <a:spcPts val="300"/>
              </a:spcBef>
              <a:spcAft>
                <a:spcPts val="0"/>
              </a:spcAft>
              <a:buClr>
                <a:srgbClr val="888888"/>
              </a:buClr>
              <a:buSzPts val="1800"/>
              <a:buNone/>
              <a:defRPr sz="1800">
                <a:solidFill>
                  <a:srgbClr val="888888"/>
                </a:solidFill>
              </a:defRPr>
            </a:lvl4pPr>
            <a:lvl5pPr marL="2286000" lvl="4" indent="-228600" algn="ctr">
              <a:lnSpc>
                <a:spcPct val="100000"/>
              </a:lnSpc>
              <a:spcBef>
                <a:spcPts val="300"/>
              </a:spcBef>
              <a:spcAft>
                <a:spcPts val="0"/>
              </a:spcAft>
              <a:buClr>
                <a:srgbClr val="888888"/>
              </a:buClr>
              <a:buSzPts val="1800"/>
              <a:buNone/>
              <a:defRPr sz="1800">
                <a:solidFill>
                  <a:srgbClr val="888888"/>
                </a:solidFill>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32" name="Google Shape;32;p284"/>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
        <p:cNvGrpSpPr/>
        <p:nvPr/>
      </p:nvGrpSpPr>
      <p:grpSpPr>
        <a:xfrm>
          <a:off x="0" y="0"/>
          <a:ext cx="0" cy="0"/>
          <a:chOff x="0" y="0"/>
          <a:chExt cx="0" cy="0"/>
        </a:xfrm>
      </p:grpSpPr>
      <p:sp>
        <p:nvSpPr>
          <p:cNvPr id="34" name="Google Shape;34;p285"/>
          <p:cNvSpPr txBox="1">
            <a:spLocks noGrp="1"/>
          </p:cNvSpPr>
          <p:nvPr>
            <p:ph type="title"/>
          </p:nvPr>
        </p:nvSpPr>
        <p:spPr>
          <a:xfrm>
            <a:off x="732367" y="107576"/>
            <a:ext cx="10723035" cy="133695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35" name="Google Shape;35;p285"/>
          <p:cNvSpPr txBox="1">
            <a:spLocks noGrp="1"/>
          </p:cNvSpPr>
          <p:nvPr>
            <p:ph type="body" idx="1"/>
          </p:nvPr>
        </p:nvSpPr>
        <p:spPr>
          <a:xfrm>
            <a:off x="732367" y="1600200"/>
            <a:ext cx="5120641" cy="4343401"/>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1600"/>
              </a:spcBef>
              <a:spcAft>
                <a:spcPts val="0"/>
              </a:spcAft>
              <a:buSzPts val="2200"/>
              <a:buFont typeface="Calibri"/>
              <a:buNone/>
              <a:defRPr sz="2000"/>
            </a:lvl1pPr>
            <a:lvl2pPr marL="914400" lvl="1" indent="-368300" algn="l">
              <a:lnSpc>
                <a:spcPct val="100000"/>
              </a:lnSpc>
              <a:spcBef>
                <a:spcPts val="1600"/>
              </a:spcBef>
              <a:spcAft>
                <a:spcPts val="0"/>
              </a:spcAft>
              <a:buSzPts val="2200"/>
              <a:buChar char="•"/>
              <a:defRPr sz="2000"/>
            </a:lvl2pPr>
            <a:lvl3pPr marL="1371600" lvl="2" indent="-368300" algn="l">
              <a:lnSpc>
                <a:spcPct val="100000"/>
              </a:lnSpc>
              <a:spcBef>
                <a:spcPts val="1600"/>
              </a:spcBef>
              <a:spcAft>
                <a:spcPts val="0"/>
              </a:spcAft>
              <a:buSzPts val="2200"/>
              <a:buChar char="o"/>
              <a:defRPr sz="2000"/>
            </a:lvl3pPr>
            <a:lvl4pPr marL="1828800" lvl="3" indent="-368300" algn="l">
              <a:lnSpc>
                <a:spcPct val="100000"/>
              </a:lnSpc>
              <a:spcBef>
                <a:spcPts val="1600"/>
              </a:spcBef>
              <a:spcAft>
                <a:spcPts val="0"/>
              </a:spcAft>
              <a:buSzPts val="2200"/>
              <a:buChar char="▪"/>
              <a:defRPr sz="2000"/>
            </a:lvl4pPr>
            <a:lvl5pPr marL="2286000" lvl="4" indent="-368300" algn="l">
              <a:lnSpc>
                <a:spcPct val="100000"/>
              </a:lnSpc>
              <a:spcBef>
                <a:spcPts val="1600"/>
              </a:spcBef>
              <a:spcAft>
                <a:spcPts val="0"/>
              </a:spcAft>
              <a:buSzPts val="2200"/>
              <a:buChar char="•"/>
              <a:defRPr sz="2000"/>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36" name="Google Shape;36;p285"/>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7"/>
        <p:cNvGrpSpPr/>
        <p:nvPr/>
      </p:nvGrpSpPr>
      <p:grpSpPr>
        <a:xfrm>
          <a:off x="0" y="0"/>
          <a:ext cx="0" cy="0"/>
          <a:chOff x="0" y="0"/>
          <a:chExt cx="0" cy="0"/>
        </a:xfrm>
      </p:grpSpPr>
      <p:sp>
        <p:nvSpPr>
          <p:cNvPr id="38" name="Google Shape;38;p286"/>
          <p:cNvSpPr txBox="1">
            <a:spLocks noGrp="1"/>
          </p:cNvSpPr>
          <p:nvPr>
            <p:ph type="title"/>
          </p:nvPr>
        </p:nvSpPr>
        <p:spPr>
          <a:xfrm>
            <a:off x="732364" y="107576"/>
            <a:ext cx="10723036" cy="133695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39" name="Google Shape;39;p286"/>
          <p:cNvSpPr txBox="1">
            <a:spLocks noGrp="1"/>
          </p:cNvSpPr>
          <p:nvPr>
            <p:ph type="body" idx="1"/>
          </p:nvPr>
        </p:nvSpPr>
        <p:spPr>
          <a:xfrm>
            <a:off x="732364" y="1453224"/>
            <a:ext cx="5120642" cy="750888"/>
          </a:xfrm>
          <a:prstGeom prst="rect">
            <a:avLst/>
          </a:prstGeom>
          <a:noFill/>
          <a:ln>
            <a:noFill/>
          </a:ln>
        </p:spPr>
        <p:txBody>
          <a:bodyPr spcFirstLastPara="1" wrap="square" lIns="45700" tIns="45700" rIns="45700" bIns="45700" anchor="b" anchorCtr="0">
            <a:normAutofit/>
          </a:bodyPr>
          <a:lstStyle>
            <a:lvl1pPr marL="457200" lvl="0" indent="-228600" algn="ctr">
              <a:lnSpc>
                <a:spcPct val="100000"/>
              </a:lnSpc>
              <a:spcBef>
                <a:spcPts val="0"/>
              </a:spcBef>
              <a:spcAft>
                <a:spcPts val="0"/>
              </a:spcAft>
              <a:buClr>
                <a:srgbClr val="6FB7D7"/>
              </a:buClr>
              <a:buSzPts val="4800"/>
              <a:buFont typeface="Calibri"/>
              <a:buNone/>
              <a:defRPr>
                <a:solidFill>
                  <a:srgbClr val="6FB7D7"/>
                </a:solidFill>
              </a:defRPr>
            </a:lvl1pPr>
            <a:lvl2pPr marL="914400" lvl="1" indent="-228600" algn="ctr">
              <a:lnSpc>
                <a:spcPct val="100000"/>
              </a:lnSpc>
              <a:spcBef>
                <a:spcPts val="0"/>
              </a:spcBef>
              <a:spcAft>
                <a:spcPts val="0"/>
              </a:spcAft>
              <a:buClr>
                <a:srgbClr val="6FB7D7"/>
              </a:buClr>
              <a:buSzPts val="4000"/>
              <a:buNone/>
              <a:defRPr>
                <a:solidFill>
                  <a:srgbClr val="6FB7D7"/>
                </a:solidFill>
              </a:defRPr>
            </a:lvl2pPr>
            <a:lvl3pPr marL="1371600" lvl="2" indent="-228600" algn="ctr">
              <a:lnSpc>
                <a:spcPct val="100000"/>
              </a:lnSpc>
              <a:spcBef>
                <a:spcPts val="0"/>
              </a:spcBef>
              <a:spcAft>
                <a:spcPts val="0"/>
              </a:spcAft>
              <a:buClr>
                <a:srgbClr val="6FB7D7"/>
              </a:buClr>
              <a:buSzPts val="3600"/>
              <a:buNone/>
              <a:defRPr>
                <a:solidFill>
                  <a:srgbClr val="6FB7D7"/>
                </a:solidFill>
              </a:defRPr>
            </a:lvl3pPr>
            <a:lvl4pPr marL="1828800" lvl="3" indent="-228600" algn="ctr">
              <a:lnSpc>
                <a:spcPct val="100000"/>
              </a:lnSpc>
              <a:spcBef>
                <a:spcPts val="0"/>
              </a:spcBef>
              <a:spcAft>
                <a:spcPts val="0"/>
              </a:spcAft>
              <a:buClr>
                <a:srgbClr val="6FB7D7"/>
              </a:buClr>
              <a:buSzPts val="3200"/>
              <a:buNone/>
              <a:defRPr>
                <a:solidFill>
                  <a:srgbClr val="6FB7D7"/>
                </a:solidFill>
              </a:defRPr>
            </a:lvl4pPr>
            <a:lvl5pPr marL="2286000" lvl="4" indent="-228600" algn="ctr">
              <a:lnSpc>
                <a:spcPct val="100000"/>
              </a:lnSpc>
              <a:spcBef>
                <a:spcPts val="0"/>
              </a:spcBef>
              <a:spcAft>
                <a:spcPts val="0"/>
              </a:spcAft>
              <a:buClr>
                <a:srgbClr val="6FB7D7"/>
              </a:buClr>
              <a:buSzPts val="2400"/>
              <a:buNone/>
              <a:defRPr>
                <a:solidFill>
                  <a:srgbClr val="6FB7D7"/>
                </a:solidFill>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40" name="Google Shape;40;p286"/>
          <p:cNvSpPr txBox="1">
            <a:spLocks noGrp="1"/>
          </p:cNvSpPr>
          <p:nvPr>
            <p:ph type="body" idx="2"/>
          </p:nvPr>
        </p:nvSpPr>
        <p:spPr>
          <a:xfrm>
            <a:off x="6334759" y="1453224"/>
            <a:ext cx="5120641" cy="750888"/>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2000"/>
              </a:spcBef>
              <a:spcAft>
                <a:spcPts val="0"/>
              </a:spcAft>
              <a:buSzPts val="1980"/>
              <a:buNone/>
              <a:defRPr/>
            </a:lvl1pPr>
            <a:lvl2pPr marL="914400" lvl="1" indent="-354330" algn="l">
              <a:lnSpc>
                <a:spcPct val="100000"/>
              </a:lnSpc>
              <a:spcBef>
                <a:spcPts val="2000"/>
              </a:spcBef>
              <a:spcAft>
                <a:spcPts val="0"/>
              </a:spcAft>
              <a:buSzPts val="1980"/>
              <a:buChar char="•"/>
              <a:defRPr/>
            </a:lvl2pPr>
            <a:lvl3pPr marL="1371600" lvl="2" indent="-354330" algn="l">
              <a:lnSpc>
                <a:spcPct val="100000"/>
              </a:lnSpc>
              <a:spcBef>
                <a:spcPts val="2000"/>
              </a:spcBef>
              <a:spcAft>
                <a:spcPts val="0"/>
              </a:spcAft>
              <a:buSzPts val="1980"/>
              <a:buChar char="o"/>
              <a:defRPr/>
            </a:lvl3pPr>
            <a:lvl4pPr marL="1828800" lvl="3" indent="-354330" algn="l">
              <a:lnSpc>
                <a:spcPct val="100000"/>
              </a:lnSpc>
              <a:spcBef>
                <a:spcPts val="2000"/>
              </a:spcBef>
              <a:spcAft>
                <a:spcPts val="0"/>
              </a:spcAft>
              <a:buSzPts val="1980"/>
              <a:buChar char="▪"/>
              <a:defRPr/>
            </a:lvl4pPr>
            <a:lvl5pPr marL="2286000" lvl="4" indent="-354329" algn="l">
              <a:lnSpc>
                <a:spcPct val="100000"/>
              </a:lnSpc>
              <a:spcBef>
                <a:spcPts val="2000"/>
              </a:spcBef>
              <a:spcAft>
                <a:spcPts val="0"/>
              </a:spcAft>
              <a:buSzPts val="1980"/>
              <a:buChar char="•"/>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41" name="Google Shape;41;p28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45"/>
        <p:cNvGrpSpPr/>
        <p:nvPr/>
      </p:nvGrpSpPr>
      <p:grpSpPr>
        <a:xfrm>
          <a:off x="0" y="0"/>
          <a:ext cx="0" cy="0"/>
          <a:chOff x="0" y="0"/>
          <a:chExt cx="0" cy="0"/>
        </a:xfrm>
      </p:grpSpPr>
      <p:sp>
        <p:nvSpPr>
          <p:cNvPr id="46" name="Google Shape;46;p288"/>
          <p:cNvSpPr txBox="1">
            <a:spLocks noGrp="1"/>
          </p:cNvSpPr>
          <p:nvPr>
            <p:ph type="title"/>
          </p:nvPr>
        </p:nvSpPr>
        <p:spPr>
          <a:xfrm>
            <a:off x="711198" y="611872"/>
            <a:ext cx="5120642" cy="1162051"/>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3600"/>
              <a:buFont typeface="Calibri"/>
              <a:buNone/>
              <a:defRPr sz="3600"/>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47" name="Google Shape;47;p288"/>
          <p:cNvSpPr txBox="1">
            <a:spLocks noGrp="1"/>
          </p:cNvSpPr>
          <p:nvPr>
            <p:ph type="body" idx="1"/>
          </p:nvPr>
        </p:nvSpPr>
        <p:spPr>
          <a:xfrm>
            <a:off x="6323765" y="368300"/>
            <a:ext cx="5120641" cy="557530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2000"/>
              </a:spcBef>
              <a:spcAft>
                <a:spcPts val="0"/>
              </a:spcAft>
              <a:buSzPts val="2420"/>
              <a:buFont typeface="Calibri"/>
              <a:buNone/>
              <a:defRPr sz="2200"/>
            </a:lvl1pPr>
            <a:lvl2pPr marL="914400" lvl="1" indent="-382269" algn="l">
              <a:lnSpc>
                <a:spcPct val="100000"/>
              </a:lnSpc>
              <a:spcBef>
                <a:spcPts val="2000"/>
              </a:spcBef>
              <a:spcAft>
                <a:spcPts val="0"/>
              </a:spcAft>
              <a:buSzPts val="2420"/>
              <a:buChar char="•"/>
              <a:defRPr sz="2200"/>
            </a:lvl2pPr>
            <a:lvl3pPr marL="1371600" lvl="2" indent="-382269" algn="l">
              <a:lnSpc>
                <a:spcPct val="100000"/>
              </a:lnSpc>
              <a:spcBef>
                <a:spcPts val="2000"/>
              </a:spcBef>
              <a:spcAft>
                <a:spcPts val="0"/>
              </a:spcAft>
              <a:buSzPts val="2420"/>
              <a:buChar char="o"/>
              <a:defRPr sz="2200"/>
            </a:lvl3pPr>
            <a:lvl4pPr marL="1828800" lvl="3" indent="-382269" algn="l">
              <a:lnSpc>
                <a:spcPct val="100000"/>
              </a:lnSpc>
              <a:spcBef>
                <a:spcPts val="2000"/>
              </a:spcBef>
              <a:spcAft>
                <a:spcPts val="0"/>
              </a:spcAft>
              <a:buSzPts val="2420"/>
              <a:buChar char="▪"/>
              <a:defRPr sz="2200"/>
            </a:lvl4pPr>
            <a:lvl5pPr marL="2286000" lvl="4" indent="-382270" algn="l">
              <a:lnSpc>
                <a:spcPct val="100000"/>
              </a:lnSpc>
              <a:spcBef>
                <a:spcPts val="2000"/>
              </a:spcBef>
              <a:spcAft>
                <a:spcPts val="0"/>
              </a:spcAft>
              <a:buSzPts val="2420"/>
              <a:buChar char="•"/>
              <a:defRPr sz="2200"/>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48" name="Google Shape;48;p288"/>
          <p:cNvSpPr txBox="1">
            <a:spLocks noGrp="1"/>
          </p:cNvSpPr>
          <p:nvPr>
            <p:ph type="body" idx="2"/>
          </p:nvPr>
        </p:nvSpPr>
        <p:spPr>
          <a:xfrm>
            <a:off x="711198" y="1787855"/>
            <a:ext cx="5120642" cy="3720153"/>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2000"/>
              </a:spcBef>
              <a:spcAft>
                <a:spcPts val="0"/>
              </a:spcAft>
              <a:buSzPts val="1980"/>
              <a:buNone/>
              <a:defRPr/>
            </a:lvl1pPr>
            <a:lvl2pPr marL="914400" lvl="1" indent="-354330" algn="l">
              <a:lnSpc>
                <a:spcPct val="100000"/>
              </a:lnSpc>
              <a:spcBef>
                <a:spcPts val="2000"/>
              </a:spcBef>
              <a:spcAft>
                <a:spcPts val="0"/>
              </a:spcAft>
              <a:buSzPts val="1980"/>
              <a:buChar char="•"/>
              <a:defRPr/>
            </a:lvl2pPr>
            <a:lvl3pPr marL="1371600" lvl="2" indent="-354330" algn="l">
              <a:lnSpc>
                <a:spcPct val="100000"/>
              </a:lnSpc>
              <a:spcBef>
                <a:spcPts val="2000"/>
              </a:spcBef>
              <a:spcAft>
                <a:spcPts val="0"/>
              </a:spcAft>
              <a:buSzPts val="1980"/>
              <a:buChar char="o"/>
              <a:defRPr/>
            </a:lvl3pPr>
            <a:lvl4pPr marL="1828800" lvl="3" indent="-354330" algn="l">
              <a:lnSpc>
                <a:spcPct val="100000"/>
              </a:lnSpc>
              <a:spcBef>
                <a:spcPts val="2000"/>
              </a:spcBef>
              <a:spcAft>
                <a:spcPts val="0"/>
              </a:spcAft>
              <a:buSzPts val="1980"/>
              <a:buChar char="▪"/>
              <a:defRPr/>
            </a:lvl4pPr>
            <a:lvl5pPr marL="2286000" lvl="4" indent="-354329" algn="l">
              <a:lnSpc>
                <a:spcPct val="100000"/>
              </a:lnSpc>
              <a:spcBef>
                <a:spcPts val="2000"/>
              </a:spcBef>
              <a:spcAft>
                <a:spcPts val="0"/>
              </a:spcAft>
              <a:buSzPts val="1980"/>
              <a:buChar char="•"/>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49" name="Google Shape;49;p288"/>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50"/>
        <p:cNvGrpSpPr/>
        <p:nvPr/>
      </p:nvGrpSpPr>
      <p:grpSpPr>
        <a:xfrm>
          <a:off x="0" y="0"/>
          <a:ext cx="0" cy="0"/>
          <a:chOff x="0" y="0"/>
          <a:chExt cx="0" cy="0"/>
        </a:xfrm>
      </p:grpSpPr>
      <p:sp>
        <p:nvSpPr>
          <p:cNvPr id="51" name="Google Shape;51;p289"/>
          <p:cNvSpPr txBox="1">
            <a:spLocks noGrp="1"/>
          </p:cNvSpPr>
          <p:nvPr>
            <p:ph type="title"/>
          </p:nvPr>
        </p:nvSpPr>
        <p:spPr>
          <a:xfrm>
            <a:off x="711198" y="611872"/>
            <a:ext cx="5439394" cy="1162051"/>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3600"/>
              <a:buFont typeface="Calibri"/>
              <a:buNone/>
              <a:defRPr sz="3600"/>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52" name="Google Shape;52;p289"/>
          <p:cNvSpPr txBox="1">
            <a:spLocks noGrp="1"/>
          </p:cNvSpPr>
          <p:nvPr>
            <p:ph type="body" idx="1"/>
          </p:nvPr>
        </p:nvSpPr>
        <p:spPr>
          <a:xfrm>
            <a:off x="711198" y="1787855"/>
            <a:ext cx="5439394" cy="3720153"/>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2000"/>
              </a:spcBef>
              <a:spcAft>
                <a:spcPts val="0"/>
              </a:spcAft>
              <a:buClr>
                <a:srgbClr val="595959"/>
              </a:buClr>
              <a:buSzPts val="1800"/>
              <a:buFont typeface="Calibri"/>
              <a:buNone/>
              <a:defRPr sz="1800"/>
            </a:lvl1pPr>
            <a:lvl2pPr marL="914400" lvl="1" indent="-228600" algn="ctr">
              <a:lnSpc>
                <a:spcPct val="100000"/>
              </a:lnSpc>
              <a:spcBef>
                <a:spcPts val="2000"/>
              </a:spcBef>
              <a:spcAft>
                <a:spcPts val="0"/>
              </a:spcAft>
              <a:buClr>
                <a:srgbClr val="595959"/>
              </a:buClr>
              <a:buSzPts val="1800"/>
              <a:buNone/>
              <a:defRPr sz="1800"/>
            </a:lvl2pPr>
            <a:lvl3pPr marL="1371600" lvl="2" indent="-228600" algn="ctr">
              <a:lnSpc>
                <a:spcPct val="100000"/>
              </a:lnSpc>
              <a:spcBef>
                <a:spcPts val="2000"/>
              </a:spcBef>
              <a:spcAft>
                <a:spcPts val="0"/>
              </a:spcAft>
              <a:buClr>
                <a:srgbClr val="595959"/>
              </a:buClr>
              <a:buSzPts val="1800"/>
              <a:buNone/>
              <a:defRPr sz="1800"/>
            </a:lvl3pPr>
            <a:lvl4pPr marL="1828800" lvl="3" indent="-228600" algn="ctr">
              <a:lnSpc>
                <a:spcPct val="100000"/>
              </a:lnSpc>
              <a:spcBef>
                <a:spcPts val="2000"/>
              </a:spcBef>
              <a:spcAft>
                <a:spcPts val="0"/>
              </a:spcAft>
              <a:buClr>
                <a:srgbClr val="595959"/>
              </a:buClr>
              <a:buSzPts val="1800"/>
              <a:buNone/>
              <a:defRPr sz="1800"/>
            </a:lvl4pPr>
            <a:lvl5pPr marL="2286000" lvl="4" indent="-228600" algn="ctr">
              <a:lnSpc>
                <a:spcPct val="100000"/>
              </a:lnSpc>
              <a:spcBef>
                <a:spcPts val="2000"/>
              </a:spcBef>
              <a:spcAft>
                <a:spcPts val="0"/>
              </a:spcAft>
              <a:buClr>
                <a:srgbClr val="595959"/>
              </a:buClr>
              <a:buSzPts val="1800"/>
              <a:buNone/>
              <a:defRPr sz="1800"/>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53" name="Google Shape;53;p289"/>
          <p:cNvSpPr>
            <a:spLocks noGrp="1"/>
          </p:cNvSpPr>
          <p:nvPr>
            <p:ph type="pic" idx="2"/>
          </p:nvPr>
        </p:nvSpPr>
        <p:spPr>
          <a:xfrm>
            <a:off x="6787488" y="359393"/>
            <a:ext cx="4876801" cy="5318077"/>
          </a:xfrm>
          <a:prstGeom prst="rect">
            <a:avLst/>
          </a:prstGeom>
          <a:noFill/>
          <a:ln w="9525" cap="flat" cmpd="sng">
            <a:solidFill>
              <a:srgbClr val="FFFFFF"/>
            </a:solidFill>
            <a:prstDash val="solid"/>
            <a:round/>
            <a:headEnd type="none" w="sm" len="sm"/>
            <a:tailEnd type="none" w="sm" len="sm"/>
          </a:ln>
          <a:effectLst>
            <a:outerShdw blurRad="63500" rotWithShape="0">
              <a:srgbClr val="000000">
                <a:alpha val="49803"/>
              </a:srgbClr>
            </a:outerShdw>
          </a:effectLst>
        </p:spPr>
      </p:sp>
      <p:sp>
        <p:nvSpPr>
          <p:cNvPr id="54" name="Google Shape;54;p289"/>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278"/>
          <p:cNvSpPr txBox="1">
            <a:spLocks noGrp="1"/>
          </p:cNvSpPr>
          <p:nvPr>
            <p:ph type="title"/>
          </p:nvPr>
        </p:nvSpPr>
        <p:spPr>
          <a:xfrm>
            <a:off x="732367" y="107576"/>
            <a:ext cx="10723035" cy="1336956"/>
          </a:xfrm>
          <a:prstGeom prst="rect">
            <a:avLst/>
          </a:prstGeom>
          <a:noFill/>
          <a:ln>
            <a:noFill/>
          </a:ln>
        </p:spPr>
        <p:txBody>
          <a:bodyPr spcFirstLastPara="1" wrap="square" lIns="45700" tIns="45700" rIns="45700" bIns="45700" anchor="b" anchorCtr="0">
            <a:normAutofit/>
          </a:bodyPr>
          <a:lstStyle>
            <a:lvl1pPr marR="0" lvl="0" algn="ctr" rtl="0">
              <a:lnSpc>
                <a:spcPct val="100000"/>
              </a:lnSpc>
              <a:spcBef>
                <a:spcPts val="0"/>
              </a:spcBef>
              <a:spcAft>
                <a:spcPts val="0"/>
              </a:spcAft>
              <a:buClr>
                <a:schemeClr val="accent1"/>
              </a:buClr>
              <a:buSzPts val="4600"/>
              <a:buFont typeface="Calibri"/>
              <a:buNone/>
              <a:defRPr sz="4600" b="0" i="0" u="none" strike="noStrike" cap="none">
                <a:solidFill>
                  <a:schemeClr val="accent1"/>
                </a:solidFill>
                <a:latin typeface="Calibri"/>
                <a:ea typeface="Calibri"/>
                <a:cs typeface="Calibri"/>
                <a:sym typeface="Calibri"/>
              </a:defRPr>
            </a:lvl1pPr>
            <a:lvl2pPr marR="0" lvl="1"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2pPr>
            <a:lvl3pPr marR="0" lvl="2"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3pPr>
            <a:lvl4pPr marR="0" lvl="3"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4pPr>
            <a:lvl5pPr marR="0" lvl="4"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5pPr>
            <a:lvl6pPr marR="0" lvl="5"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6pPr>
            <a:lvl7pPr marR="0" lvl="6"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7pPr>
            <a:lvl8pPr marR="0" lvl="7"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8pPr>
            <a:lvl9pPr marR="0" lvl="8"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9pPr>
          </a:lstStyle>
          <a:p>
            <a:endParaRPr/>
          </a:p>
        </p:txBody>
      </p:sp>
      <p:sp>
        <p:nvSpPr>
          <p:cNvPr id="7" name="Google Shape;7;p278"/>
          <p:cNvSpPr txBox="1">
            <a:spLocks noGrp="1"/>
          </p:cNvSpPr>
          <p:nvPr>
            <p:ph type="body" idx="1"/>
          </p:nvPr>
        </p:nvSpPr>
        <p:spPr>
          <a:xfrm>
            <a:off x="732367" y="1600200"/>
            <a:ext cx="10723035" cy="4343401"/>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100000"/>
              </a:lnSpc>
              <a:spcBef>
                <a:spcPts val="2000"/>
              </a:spcBef>
              <a:spcAft>
                <a:spcPts val="0"/>
              </a:spcAft>
              <a:buClr>
                <a:srgbClr val="6FB7D7"/>
              </a:buClr>
              <a:buSzPts val="5280"/>
              <a:buFont typeface="Calibri"/>
              <a:buNone/>
              <a:defRPr sz="4800" b="0" i="0" u="none" strike="noStrike" cap="none">
                <a:solidFill>
                  <a:srgbClr val="595959"/>
                </a:solidFill>
                <a:latin typeface="Calibri"/>
                <a:ea typeface="Calibri"/>
                <a:cs typeface="Calibri"/>
                <a:sym typeface="Calibri"/>
              </a:defRPr>
            </a:lvl1pPr>
            <a:lvl2pPr marL="914400" marR="0" lvl="1" indent="-508000" algn="l" rtl="0">
              <a:lnSpc>
                <a:spcPct val="100000"/>
              </a:lnSpc>
              <a:spcBef>
                <a:spcPts val="2000"/>
              </a:spcBef>
              <a:spcAft>
                <a:spcPts val="0"/>
              </a:spcAft>
              <a:buClr>
                <a:srgbClr val="6FB7D7"/>
              </a:buClr>
              <a:buSzPts val="4400"/>
              <a:buFont typeface="Arial"/>
              <a:buChar char="•"/>
              <a:defRPr sz="4000" b="0" i="0" u="none" strike="noStrike" cap="none">
                <a:solidFill>
                  <a:srgbClr val="595959"/>
                </a:solidFill>
                <a:latin typeface="Calibri"/>
                <a:ea typeface="Calibri"/>
                <a:cs typeface="Calibri"/>
                <a:sym typeface="Calibri"/>
              </a:defRPr>
            </a:lvl2pPr>
            <a:lvl3pPr marL="1371600" marR="0" lvl="2" indent="-480060" algn="l" rtl="0">
              <a:lnSpc>
                <a:spcPct val="100000"/>
              </a:lnSpc>
              <a:spcBef>
                <a:spcPts val="2000"/>
              </a:spcBef>
              <a:spcAft>
                <a:spcPts val="0"/>
              </a:spcAft>
              <a:buClr>
                <a:srgbClr val="6FB7D7"/>
              </a:buClr>
              <a:buSzPts val="3960"/>
              <a:buFont typeface="Courier New"/>
              <a:buChar char="o"/>
              <a:defRPr sz="3600" b="0" i="0" u="none" strike="noStrike" cap="none">
                <a:solidFill>
                  <a:srgbClr val="595959"/>
                </a:solidFill>
                <a:latin typeface="Calibri"/>
                <a:ea typeface="Calibri"/>
                <a:cs typeface="Calibri"/>
                <a:sym typeface="Calibri"/>
              </a:defRPr>
            </a:lvl3pPr>
            <a:lvl4pPr marL="1828800" marR="0" lvl="3" indent="-452119" algn="l" rtl="0">
              <a:lnSpc>
                <a:spcPct val="100000"/>
              </a:lnSpc>
              <a:spcBef>
                <a:spcPts val="2000"/>
              </a:spcBef>
              <a:spcAft>
                <a:spcPts val="0"/>
              </a:spcAft>
              <a:buClr>
                <a:srgbClr val="6FB7D7"/>
              </a:buClr>
              <a:buSzPts val="3520"/>
              <a:buFont typeface="Noto Sans Symbols"/>
              <a:buChar char="▪"/>
              <a:defRPr sz="3200" b="0" i="0" u="none" strike="noStrike" cap="none">
                <a:solidFill>
                  <a:srgbClr val="595959"/>
                </a:solidFill>
                <a:latin typeface="Calibri"/>
                <a:ea typeface="Calibri"/>
                <a:cs typeface="Calibri"/>
                <a:sym typeface="Calibri"/>
              </a:defRPr>
            </a:lvl4pPr>
            <a:lvl5pPr marL="2286000" marR="0" lvl="4" indent="-396239" algn="l" rtl="0">
              <a:lnSpc>
                <a:spcPct val="100000"/>
              </a:lnSpc>
              <a:spcBef>
                <a:spcPts val="2000"/>
              </a:spcBef>
              <a:spcAft>
                <a:spcPts val="0"/>
              </a:spcAft>
              <a:buClr>
                <a:srgbClr val="6FB7D7"/>
              </a:buClr>
              <a:buSzPts val="2640"/>
              <a:buFont typeface="Arial"/>
              <a:buChar char="•"/>
              <a:defRPr sz="2400" b="0" i="0" u="none" strike="noStrike" cap="none">
                <a:solidFill>
                  <a:srgbClr val="595959"/>
                </a:solidFill>
                <a:latin typeface="Calibri"/>
                <a:ea typeface="Calibri"/>
                <a:cs typeface="Calibri"/>
                <a:sym typeface="Calibri"/>
              </a:defRPr>
            </a:lvl5pPr>
            <a:lvl6pPr marL="2743200" marR="0" lvl="5" indent="-381000" algn="l" rtl="0">
              <a:lnSpc>
                <a:spcPct val="100000"/>
              </a:lnSpc>
              <a:spcBef>
                <a:spcPts val="2000"/>
              </a:spcBef>
              <a:spcAft>
                <a:spcPts val="0"/>
              </a:spcAft>
              <a:buClr>
                <a:srgbClr val="6FB7D7"/>
              </a:buClr>
              <a:buSzPts val="24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81000" algn="l" rtl="0">
              <a:lnSpc>
                <a:spcPct val="100000"/>
              </a:lnSpc>
              <a:spcBef>
                <a:spcPts val="2000"/>
              </a:spcBef>
              <a:spcAft>
                <a:spcPts val="0"/>
              </a:spcAft>
              <a:buClr>
                <a:srgbClr val="6FB7D7"/>
              </a:buClr>
              <a:buSzPts val="24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81000" algn="l" rtl="0">
              <a:lnSpc>
                <a:spcPct val="100000"/>
              </a:lnSpc>
              <a:spcBef>
                <a:spcPts val="2000"/>
              </a:spcBef>
              <a:spcAft>
                <a:spcPts val="0"/>
              </a:spcAft>
              <a:buClr>
                <a:srgbClr val="6FB7D7"/>
              </a:buClr>
              <a:buSzPts val="24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81000" algn="l" rtl="0">
              <a:lnSpc>
                <a:spcPct val="100000"/>
              </a:lnSpc>
              <a:spcBef>
                <a:spcPts val="2000"/>
              </a:spcBef>
              <a:spcAft>
                <a:spcPts val="0"/>
              </a:spcAft>
              <a:buClr>
                <a:srgbClr val="6FB7D7"/>
              </a:buClr>
              <a:buSzPts val="24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endParaRPr/>
          </a:p>
        </p:txBody>
      </p:sp>
      <p:sp>
        <p:nvSpPr>
          <p:cNvPr id="8" name="Google Shape;8;p278"/>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p:nvPr/>
        </p:nvSpPr>
        <p:spPr>
          <a:xfrm>
            <a:off x="150920" y="731162"/>
            <a:ext cx="11869445" cy="406261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8579B"/>
              </a:buClr>
              <a:buSzPts val="8000"/>
              <a:buFont typeface="Source Sans Pro"/>
              <a:buNone/>
            </a:pPr>
            <a:r>
              <a:rPr lang="en-US" sz="8000" b="1" dirty="0" err="1">
                <a:solidFill>
                  <a:srgbClr val="18579B"/>
                </a:solidFill>
                <a:latin typeface="Source Sans Pro"/>
                <a:ea typeface="Source Sans Pro"/>
                <a:cs typeface="Source Sans Pro"/>
                <a:sym typeface="Source Sans Pro"/>
              </a:rPr>
              <a:t>Resumen</a:t>
            </a:r>
            <a:r>
              <a:rPr lang="en-US" sz="8000" b="1" dirty="0">
                <a:solidFill>
                  <a:srgbClr val="18579B"/>
                </a:solidFill>
                <a:latin typeface="Source Sans Pro"/>
                <a:ea typeface="Source Sans Pro"/>
                <a:cs typeface="Source Sans Pro"/>
                <a:sym typeface="Source Sans Pro"/>
              </a:rPr>
              <a:t> </a:t>
            </a:r>
            <a:r>
              <a:rPr lang="en-US" sz="8000" b="1" dirty="0" err="1">
                <a:solidFill>
                  <a:srgbClr val="18579B"/>
                </a:solidFill>
                <a:latin typeface="Source Sans Pro"/>
                <a:ea typeface="Source Sans Pro"/>
                <a:cs typeface="Source Sans Pro"/>
                <a:sym typeface="Source Sans Pro"/>
              </a:rPr>
              <a:t>Reglamento</a:t>
            </a:r>
            <a:r>
              <a:rPr lang="en-US" sz="8000" b="1" dirty="0">
                <a:solidFill>
                  <a:srgbClr val="18579B"/>
                </a:solidFill>
                <a:latin typeface="Source Sans Pro"/>
                <a:ea typeface="Source Sans Pro"/>
                <a:cs typeface="Source Sans Pro"/>
                <a:sym typeface="Source Sans Pro"/>
              </a:rPr>
              <a:t> </a:t>
            </a:r>
            <a:r>
              <a:rPr lang="en-US" sz="8000" b="1" dirty="0" err="1">
                <a:solidFill>
                  <a:srgbClr val="18579B"/>
                </a:solidFill>
                <a:latin typeface="Source Sans Pro"/>
                <a:ea typeface="Source Sans Pro"/>
                <a:cs typeface="Source Sans Pro"/>
                <a:sym typeface="Source Sans Pro"/>
              </a:rPr>
              <a:t>Oficial</a:t>
            </a:r>
            <a:r>
              <a:rPr lang="en-US" sz="8000" b="1" i="0" u="none" strike="noStrike" cap="none" dirty="0">
                <a:solidFill>
                  <a:srgbClr val="18579B"/>
                </a:solidFill>
                <a:latin typeface="Source Sans Pro"/>
                <a:ea typeface="Source Sans Pro"/>
                <a:cs typeface="Source Sans Pro"/>
                <a:sym typeface="Source Sans Pro"/>
              </a:rPr>
              <a:t> Pickleball</a:t>
            </a:r>
            <a:endParaRPr dirty="0"/>
          </a:p>
          <a:p>
            <a:pPr marL="0" marR="0" lvl="0" indent="0" algn="ctr" rtl="0">
              <a:lnSpc>
                <a:spcPct val="100000"/>
              </a:lnSpc>
              <a:spcBef>
                <a:spcPts val="0"/>
              </a:spcBef>
              <a:spcAft>
                <a:spcPts val="0"/>
              </a:spcAft>
              <a:buClr>
                <a:srgbClr val="18579B"/>
              </a:buClr>
              <a:buSzPts val="8000"/>
              <a:buFont typeface="Source Sans Pro"/>
              <a:buNone/>
            </a:pPr>
            <a:r>
              <a:rPr lang="en-US" sz="8000" b="1" i="0" u="none" strike="noStrike" cap="none" dirty="0">
                <a:solidFill>
                  <a:srgbClr val="18579B"/>
                </a:solidFill>
                <a:latin typeface="Source Sans Pro"/>
                <a:ea typeface="Source Sans Pro"/>
                <a:cs typeface="Source Sans Pro"/>
                <a:sym typeface="Source Sans Pro"/>
              </a:rPr>
              <a:t>2024</a:t>
            </a:r>
            <a:endParaRPr dirty="0"/>
          </a:p>
          <a:p>
            <a:pPr marL="0" marR="0" lvl="0" indent="0" algn="ctr" rtl="0">
              <a:lnSpc>
                <a:spcPct val="100000"/>
              </a:lnSpc>
              <a:spcBef>
                <a:spcPts val="0"/>
              </a:spcBef>
              <a:spcAft>
                <a:spcPts val="0"/>
              </a:spcAft>
              <a:buClr>
                <a:srgbClr val="FF0000"/>
              </a:buClr>
              <a:buSzPts val="8000"/>
              <a:buFont typeface="Source Sans Pro"/>
              <a:buNone/>
            </a:pPr>
            <a:endParaRPr sz="1800" b="0" i="0" u="none" strike="noStrike" cap="none" dirty="0">
              <a:solidFill>
                <a:srgbClr val="FF0000"/>
              </a:solidFill>
              <a:latin typeface="Source Sans Pro"/>
              <a:ea typeface="Source Sans Pro"/>
              <a:cs typeface="Source Sans Pro"/>
              <a:sym typeface="Source Sans Pro"/>
            </a:endParaRPr>
          </a:p>
        </p:txBody>
      </p:sp>
      <p:sp>
        <p:nvSpPr>
          <p:cNvPr id="66" name="Google Shape;66;p1"/>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10</a:t>
            </a:fld>
            <a:endParaRPr/>
          </a:p>
        </p:txBody>
      </p:sp>
      <p:sp>
        <p:nvSpPr>
          <p:cNvPr id="5" name="CuadroTexto 4"/>
          <p:cNvSpPr txBox="1"/>
          <p:nvPr/>
        </p:nvSpPr>
        <p:spPr>
          <a:xfrm>
            <a:off x="68019" y="66656"/>
            <a:ext cx="5944591"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0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000" b="1" i="1" dirty="0">
                <a:latin typeface="Segoe UI" panose="020B0502040204020203" pitchFamily="34" charset="0"/>
              </a:rPr>
              <a:t>Cantos de Línea</a:t>
            </a:r>
            <a:endParaRPr lang="es-E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2" name="Rectángulo 11"/>
          <p:cNvSpPr/>
          <p:nvPr/>
        </p:nvSpPr>
        <p:spPr>
          <a:xfrm>
            <a:off x="68019" y="2142269"/>
            <a:ext cx="5944591" cy="461664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b="1" i="1" dirty="0"/>
              <a:t>Código de Ética para Cantos de Línea. </a:t>
            </a:r>
            <a:endParaRPr lang="es-ES" dirty="0"/>
          </a:p>
          <a:p>
            <a:pPr marL="285750" indent="-285750">
              <a:buFont typeface="Arial" panose="020B0604020202020204" pitchFamily="34" charset="0"/>
              <a:buChar char="•"/>
            </a:pPr>
            <a:r>
              <a:rPr lang="es-ES" dirty="0"/>
              <a:t>El pickleball se juega de acuerdo con reglas específicas, pero también requiere un código ético para las responsabilidades de cantos de línea cuando las realizan los jugadores.</a:t>
            </a:r>
          </a:p>
          <a:p>
            <a:pPr marL="285750" indent="-285750">
              <a:buFont typeface="Arial" panose="020B0604020202020204" pitchFamily="34" charset="0"/>
              <a:buChar char="•"/>
            </a:pPr>
            <a:r>
              <a:rPr lang="es-ES" b="1" dirty="0"/>
              <a:t>En caso de duda, todos los cantos deben resolverse a favor del oponente</a:t>
            </a:r>
            <a:r>
              <a:rPr lang="es-ES" dirty="0"/>
              <a:t>.</a:t>
            </a:r>
          </a:p>
          <a:p>
            <a:pPr marL="285750" indent="-285750">
              <a:buFont typeface="Arial" panose="020B0604020202020204" pitchFamily="34" charset="0"/>
              <a:buChar char="•"/>
            </a:pPr>
            <a:r>
              <a:rPr lang="es-ES" dirty="0"/>
              <a:t>Los jugadores son responsables de cantar las líneas en su lado de la pista (excluyendo servicios cortos, faltas de pie de servicio y todas las faltas que no sean de zona de volea, si son cantadas por un JP).</a:t>
            </a:r>
          </a:p>
          <a:p>
            <a:pPr marL="285750" indent="-285750">
              <a:buFont typeface="Arial" panose="020B0604020202020204" pitchFamily="34" charset="0"/>
              <a:buChar char="•"/>
            </a:pPr>
            <a:r>
              <a:rPr lang="es-ES" dirty="0"/>
              <a:t>El oponente obtiene el beneficio de la duda en los cantos de línea realizados. Cualquier bola que no pueda ser cantada “fuera” será considerada “dentro”. Un jugador no puede reclamar una repetición porque no se vio la pelota o hay incertidumbre. </a:t>
            </a:r>
          </a:p>
          <a:p>
            <a:pPr marL="285750" indent="-285750">
              <a:buFont typeface="Arial" panose="020B0604020202020204" pitchFamily="34" charset="0"/>
              <a:buChar char="•"/>
            </a:pPr>
            <a:r>
              <a:rPr lang="es-ES" b="1" dirty="0"/>
              <a:t>No se debe consultar a los espectadores</a:t>
            </a:r>
            <a:r>
              <a:rPr lang="es-ES" dirty="0"/>
              <a:t> sobre cantos de línea. </a:t>
            </a:r>
          </a:p>
          <a:p>
            <a:pPr marL="285750" indent="-285750">
              <a:buFont typeface="Arial" panose="020B0604020202020204" pitchFamily="34" charset="0"/>
              <a:buChar char="•"/>
            </a:pPr>
            <a:r>
              <a:rPr lang="es-ES" dirty="0"/>
              <a:t>Todos los cantos "fuera" (que no terminen un rally) deben hacerse antes de que la pelota sea golpeada por el oponente o antes de que la pelota quede muerta. </a:t>
            </a:r>
          </a:p>
          <a:p>
            <a:pPr marL="285750" indent="-285750">
              <a:buFont typeface="Arial" panose="020B0604020202020204" pitchFamily="34" charset="0"/>
              <a:buChar char="•"/>
            </a:pPr>
            <a:r>
              <a:rPr lang="es-ES" dirty="0"/>
              <a:t>En el juego de dobles, si un jugador canta la pelota “fuera” y el compañero dice “dentro”, existe la duda y el canto será "dentro".</a:t>
            </a:r>
          </a:p>
          <a:p>
            <a:pPr marL="285750" indent="-285750">
              <a:buFont typeface="Arial" panose="020B0604020202020204" pitchFamily="34" charset="0"/>
              <a:buChar char="•"/>
            </a:pPr>
            <a:r>
              <a:rPr lang="es-ES" dirty="0"/>
              <a:t>El equipo oponente SOLO puede hacer valer las faltas de pie en el servicio y en la ZNV. Si hay desacuerdo será una repetición. </a:t>
            </a:r>
          </a:p>
        </p:txBody>
      </p:sp>
      <p:sp>
        <p:nvSpPr>
          <p:cNvPr id="11" name="Rectángulo 10"/>
          <p:cNvSpPr/>
          <p:nvPr/>
        </p:nvSpPr>
        <p:spPr>
          <a:xfrm>
            <a:off x="68019" y="875803"/>
            <a:ext cx="5944591" cy="116955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anose="020B0604020202020204" pitchFamily="34" charset="0"/>
              <a:buChar char="•"/>
            </a:pPr>
            <a:r>
              <a:rPr lang="es-ES" dirty="0"/>
              <a:t>Una pelota servida que libra la zona de no volea y sus líneas y cae en la pista de servicio correcta o en cualquier línea de la pista de servicio correcta es “dentro (in)”.</a:t>
            </a:r>
          </a:p>
          <a:p>
            <a:pPr marL="285750" indent="-285750">
              <a:buFont typeface="Arial" panose="020B0604020202020204" pitchFamily="34" charset="0"/>
              <a:buChar char="•"/>
            </a:pPr>
            <a:r>
              <a:rPr lang="es-ES" dirty="0"/>
              <a:t>Cualquier otra pelota que cae en la pista o toca cualquier línea de la pista es “dentro (in)”. </a:t>
            </a:r>
          </a:p>
        </p:txBody>
      </p:sp>
      <p:sp>
        <p:nvSpPr>
          <p:cNvPr id="21" name="CuadroTexto 20"/>
          <p:cNvSpPr txBox="1"/>
          <p:nvPr/>
        </p:nvSpPr>
        <p:spPr>
          <a:xfrm>
            <a:off x="6164019" y="66656"/>
            <a:ext cx="5944591"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0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000" b="1" i="1" dirty="0">
                <a:latin typeface="Segoe UI" panose="020B0502040204020203" pitchFamily="34" charset="0"/>
              </a:rPr>
              <a:t>Otras Faltas</a:t>
            </a:r>
            <a:endParaRPr lang="es-E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3" name="Rectángulo 22"/>
          <p:cNvSpPr/>
          <p:nvPr/>
        </p:nvSpPr>
        <p:spPr>
          <a:xfrm>
            <a:off x="6164018" y="875803"/>
            <a:ext cx="5944591" cy="59093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anose="020B0604020202020204" pitchFamily="34" charset="0"/>
              <a:buChar char="•"/>
            </a:pPr>
            <a:r>
              <a:rPr lang="es-ES" dirty="0"/>
              <a:t>Si el servicio o la devolución del servicio no bota antes de que se golpee la pelota.</a:t>
            </a:r>
          </a:p>
          <a:p>
            <a:pPr marL="285750" indent="-285750">
              <a:buFont typeface="Arial" panose="020B0604020202020204" pitchFamily="34" charset="0"/>
              <a:buChar char="•"/>
            </a:pPr>
            <a:r>
              <a:rPr lang="es-ES" dirty="0"/>
              <a:t>Golpear la pelota en el lado de la red del jugador sin que la pelota cruce hacia el lado del oponente.</a:t>
            </a:r>
          </a:p>
          <a:p>
            <a:pPr marL="285750" indent="-285750">
              <a:buFont typeface="Arial" panose="020B0604020202020204" pitchFamily="34" charset="0"/>
              <a:buChar char="•"/>
            </a:pPr>
            <a:r>
              <a:rPr lang="es-ES" dirty="0"/>
              <a:t>Golpear la pelota por debajo de la red o entre la red y el poste de la red, o si la bola golpea el poste de la red (objeto permanente).</a:t>
            </a:r>
          </a:p>
          <a:p>
            <a:pPr marL="285750" indent="-285750">
              <a:buFont typeface="Arial" panose="020B0604020202020204" pitchFamily="34" charset="0"/>
              <a:buChar char="•"/>
            </a:pPr>
            <a:r>
              <a:rPr lang="es-ES" dirty="0"/>
              <a:t>Si un jugador no devuelve la pelota antes de que bote dos veces en el lado de la red del jugador receptor (3 en silla de ruedas).</a:t>
            </a:r>
          </a:p>
          <a:p>
            <a:pPr marL="285750" indent="-285750">
              <a:buFont typeface="Arial" panose="020B0604020202020204" pitchFamily="34" charset="0"/>
              <a:buChar char="•"/>
            </a:pPr>
            <a:r>
              <a:rPr lang="es-ES" dirty="0"/>
              <a:t>Un jugador, la indumentaria de un jugador o la pala de un jugador que hace contacto con el sistema de red, los postes de la red o la pista del oponente, cuando la pelota está en juego.</a:t>
            </a:r>
          </a:p>
          <a:p>
            <a:pPr marL="285750" indent="-285750">
              <a:buFont typeface="Arial" panose="020B0604020202020204" pitchFamily="34" charset="0"/>
              <a:buChar char="•"/>
            </a:pPr>
            <a:r>
              <a:rPr lang="es-ES" dirty="0"/>
              <a:t>Después del servicio, la pelota toca a un jugador o cualquier cosa que el jugador esté usando o llevando, excepto la pala o la(s) mano(s) del jugador en contacto con la pala y debajo de la muñeca.</a:t>
            </a:r>
          </a:p>
          <a:p>
            <a:pPr marL="285750" indent="-285750">
              <a:buFont typeface="Arial" panose="020B0604020202020204" pitchFamily="34" charset="0"/>
              <a:buChar char="•"/>
            </a:pPr>
            <a:r>
              <a:rPr lang="es-ES" dirty="0"/>
              <a:t>Una pelota en juego que es detenida por un jugador antes de que quede muerta (p. ej., atrapar o detener una pelota en vuelo antes de que haga contacto con la superficie de juego).</a:t>
            </a:r>
          </a:p>
          <a:p>
            <a:pPr marL="285750" indent="-285750">
              <a:buFont typeface="Arial" panose="020B0604020202020204" pitchFamily="34" charset="0"/>
              <a:buChar char="•"/>
            </a:pPr>
            <a:r>
              <a:rPr lang="es-ES" dirty="0"/>
              <a:t>Después del servicio, una pelota en contacto con cualquier objeto permanente antes de botar en la pista.</a:t>
            </a:r>
          </a:p>
          <a:p>
            <a:pPr marL="285750" indent="-285750">
              <a:buFont typeface="Arial" panose="020B0604020202020204" pitchFamily="34" charset="0"/>
              <a:buChar char="•"/>
            </a:pPr>
            <a:r>
              <a:rPr lang="es-ES" dirty="0"/>
              <a:t>Una vez que la pelota está en juego, un jugador que golpea la pelota antes de que la pelota cruce completamente el plano de la red.</a:t>
            </a:r>
          </a:p>
          <a:p>
            <a:pPr marL="285750" indent="-285750">
              <a:buFont typeface="Arial" panose="020B0604020202020204" pitchFamily="34" charset="0"/>
              <a:buChar char="•"/>
            </a:pPr>
            <a:r>
              <a:rPr lang="es-ES" dirty="0"/>
              <a:t>Un jugador que acarrea o atrapa la pelota en la pala mientras realiza el servicio o durante un rally (Nuevo en 2024).</a:t>
            </a:r>
          </a:p>
          <a:p>
            <a:pPr marL="285750" indent="-285750">
              <a:buFont typeface="Arial" panose="020B0604020202020204" pitchFamily="34" charset="0"/>
              <a:buChar char="•"/>
            </a:pPr>
            <a:r>
              <a:rPr lang="es-ES" dirty="0"/>
              <a:t>En el caso de faltas simultaneas cantar todas las faltas, si tienen la misma sanción aplicar solo una, si tienen sanciones diferentes aplicar todas las sanciones (ej. pérdida de rally y FT).</a:t>
            </a:r>
          </a:p>
          <a:p>
            <a:endParaRPr lang="es-ES" dirty="0"/>
          </a:p>
        </p:txBody>
      </p:sp>
    </p:spTree>
    <p:extLst>
      <p:ext uri="{BB962C8B-B14F-4D97-AF65-F5344CB8AC3E}">
        <p14:creationId xmlns:p14="http://schemas.microsoft.com/office/powerpoint/2010/main" val="115640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11</a:t>
            </a:fld>
            <a:endParaRPr/>
          </a:p>
        </p:txBody>
      </p:sp>
      <p:sp>
        <p:nvSpPr>
          <p:cNvPr id="5" name="CuadroTexto 4"/>
          <p:cNvSpPr txBox="1"/>
          <p:nvPr/>
        </p:nvSpPr>
        <p:spPr>
          <a:xfrm>
            <a:off x="68019" y="66656"/>
            <a:ext cx="5944591"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0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000" b="1" i="1" dirty="0">
                <a:latin typeface="Segoe UI" panose="020B0502040204020203" pitchFamily="34" charset="0"/>
              </a:rPr>
              <a:t>Bola Muerta </a:t>
            </a:r>
          </a:p>
        </p:txBody>
      </p:sp>
      <p:sp>
        <p:nvSpPr>
          <p:cNvPr id="11" name="Rectángulo 10"/>
          <p:cNvSpPr/>
          <p:nvPr/>
        </p:nvSpPr>
        <p:spPr>
          <a:xfrm>
            <a:off x="68019" y="875803"/>
            <a:ext cx="5944591" cy="289310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anose="020B0604020202020204" pitchFamily="34" charset="0"/>
              <a:buChar char="•"/>
            </a:pPr>
            <a:r>
              <a:rPr lang="es-ES" dirty="0"/>
              <a:t>Cualquier acción que detenga el juego resultará en una bola muerta.</a:t>
            </a:r>
          </a:p>
          <a:p>
            <a:pPr marL="285750" indent="-285750">
              <a:buFont typeface="Arial" panose="020B0604020202020204" pitchFamily="34" charset="0"/>
              <a:buChar char="•"/>
            </a:pPr>
            <a:r>
              <a:rPr lang="es-ES" dirty="0"/>
              <a:t>Una falta sancionada o una falta cometida por un jugador.</a:t>
            </a:r>
          </a:p>
          <a:p>
            <a:pPr marL="285750" indent="-285750">
              <a:buFont typeface="Arial" panose="020B0604020202020204" pitchFamily="34" charset="0"/>
              <a:buChar char="•"/>
            </a:pPr>
            <a:r>
              <a:rPr lang="es-ES" dirty="0"/>
              <a:t>Una interferencia resultará en una bola muerta. Una interferencia válida resultará en una repetición.</a:t>
            </a:r>
          </a:p>
          <a:p>
            <a:pPr marL="285750" indent="-285750">
              <a:buFont typeface="Arial" panose="020B0604020202020204" pitchFamily="34" charset="0"/>
              <a:buChar char="•"/>
            </a:pPr>
            <a:r>
              <a:rPr lang="es-ES" dirty="0"/>
              <a:t>Una pelota en juego que hace contacto con un objeto permanente después de haber botado en la pista del oponente resultará en una pelota muerta. El jugador que golpeó la pelota ganará la jugada. </a:t>
            </a:r>
          </a:p>
          <a:p>
            <a:pPr marL="285750" indent="-285750">
              <a:buFont typeface="Arial" panose="020B0604020202020204" pitchFamily="34" charset="0"/>
              <a:buChar char="•"/>
            </a:pPr>
            <a:r>
              <a:rPr lang="es-ES" dirty="0"/>
              <a:t>Aparte de las infracciones que se cometan en la zona de no volea (ZNV), sólo se podrá cometer una falta cuando la pelota esté viva.</a:t>
            </a:r>
          </a:p>
          <a:p>
            <a:pPr marL="285750" indent="-285750">
              <a:buFont typeface="Arial" panose="020B0604020202020204" pitchFamily="34" charset="0"/>
              <a:buChar char="•"/>
            </a:pPr>
            <a:r>
              <a:rPr lang="es-ES" dirty="0"/>
              <a:t>La penalización por una falta (que no sea en la zona de no volea) se aplica normalmente en el momento en que se identifica (por ejemplo, distracciones, dobles botes, etc.) pero también puede aplicarse en cualquier momento </a:t>
            </a:r>
            <a:r>
              <a:rPr lang="es-ES" b="1" dirty="0"/>
              <a:t>antes de que se produzca el siguiente saque</a:t>
            </a:r>
            <a:r>
              <a:rPr lang="es-ES" dirty="0"/>
              <a:t>.  </a:t>
            </a:r>
          </a:p>
        </p:txBody>
      </p:sp>
      <p:sp>
        <p:nvSpPr>
          <p:cNvPr id="21" name="CuadroTexto 20"/>
          <p:cNvSpPr txBox="1"/>
          <p:nvPr/>
        </p:nvSpPr>
        <p:spPr>
          <a:xfrm>
            <a:off x="6164019" y="66656"/>
            <a:ext cx="5944591"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0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000" b="1" i="1" dirty="0">
                <a:latin typeface="Segoe UI" panose="020B0502040204020203" pitchFamily="34" charset="0"/>
              </a:rPr>
              <a:t>Zona de NO Volea (ZNV)</a:t>
            </a:r>
            <a:endParaRPr lang="es-E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3" name="Rectángulo 22"/>
          <p:cNvSpPr/>
          <p:nvPr/>
        </p:nvSpPr>
        <p:spPr>
          <a:xfrm>
            <a:off x="6164018" y="875803"/>
            <a:ext cx="5944591" cy="461664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anose="020B0604020202020204" pitchFamily="34" charset="0"/>
              <a:buChar char="•"/>
            </a:pPr>
            <a:r>
              <a:rPr lang="es-ES" dirty="0"/>
              <a:t>Todas las voleas deben iniciarse fuera de la ZNV.</a:t>
            </a:r>
          </a:p>
          <a:p>
            <a:pPr marL="285750" indent="-285750">
              <a:buFont typeface="Arial" panose="020B0604020202020204" pitchFamily="34" charset="0"/>
              <a:buChar char="•"/>
            </a:pPr>
            <a:r>
              <a:rPr lang="es-ES" dirty="0"/>
              <a:t>Es falta si el jugador que volea o cualquier cosa que tenga contacto con el jugador que volea mientras está voleando toca la ZNV.</a:t>
            </a:r>
          </a:p>
          <a:p>
            <a:pPr marL="285750" lvl="2" indent="-285750">
              <a:buFont typeface="Arial" panose="020B0604020202020204" pitchFamily="34" charset="0"/>
              <a:buChar char="•"/>
            </a:pPr>
            <a:r>
              <a:rPr lang="es-ES" dirty="0"/>
              <a:t>El acto de volear la pelota incluye el </a:t>
            </a:r>
            <a:r>
              <a:rPr lang="es-ES" b="1" u="sng" dirty="0"/>
              <a:t>swing</a:t>
            </a:r>
            <a:r>
              <a:rPr lang="es-ES" dirty="0"/>
              <a:t>, el seguimiento y el </a:t>
            </a:r>
            <a:r>
              <a:rPr lang="es-ES" b="1" u="sng" dirty="0"/>
              <a:t>momentum</a:t>
            </a:r>
            <a:r>
              <a:rPr lang="es-ES" dirty="0"/>
              <a:t> de la acción.</a:t>
            </a:r>
          </a:p>
          <a:p>
            <a:pPr marL="285750" indent="-285750">
              <a:buFont typeface="Arial" panose="020B0604020202020204" pitchFamily="34" charset="0"/>
              <a:buChar char="•"/>
            </a:pPr>
            <a:r>
              <a:rPr lang="es-ES" dirty="0"/>
              <a:t>Si la pala toca la ZNV durante el movimiento de volea, antes o después de tocar la pelota, es una falta.</a:t>
            </a:r>
          </a:p>
          <a:p>
            <a:pPr marL="285750" indent="-285750">
              <a:buFont typeface="Arial" panose="020B0604020202020204" pitchFamily="34" charset="0"/>
              <a:buChar char="•"/>
            </a:pPr>
            <a:r>
              <a:rPr lang="es-ES" dirty="0"/>
              <a:t>Durante el acto de volear, es falta si el momentum del jugador que volea hace que haga contacto con cualquier cosa que esté tocando la ZNV, incluido el compañero del jugador. Es falta incluso si la pelota queda muerta antes de que el jugador toque la ZNV.</a:t>
            </a:r>
          </a:p>
          <a:p>
            <a:pPr marL="285750" indent="-285750">
              <a:buFont typeface="Arial" panose="020B0604020202020204" pitchFamily="34" charset="0"/>
              <a:buChar char="•"/>
            </a:pPr>
            <a:r>
              <a:rPr lang="es-ES" dirty="0"/>
              <a:t>Si un jugador ha tocado ZNV por cualquier motivo, ese jugador no puede volear una devolución hasta que ambos pies hayan hecho contacto con la superficie de juego completamente fuera de la zona de no volea.</a:t>
            </a:r>
          </a:p>
          <a:p>
            <a:pPr marL="285750" indent="-285750">
              <a:buFont typeface="Arial" panose="020B0604020202020204" pitchFamily="34" charset="0"/>
              <a:buChar char="•"/>
            </a:pPr>
            <a:r>
              <a:rPr lang="es-ES" dirty="0"/>
              <a:t>Un jugador puede ingresar a la ZNV en cualquier momento excepto cuando ese jugador está voleando la pelota.</a:t>
            </a:r>
          </a:p>
          <a:p>
            <a:pPr marL="285750" indent="-285750">
              <a:buFont typeface="Arial" panose="020B0604020202020204" pitchFamily="34" charset="0"/>
              <a:buChar char="•"/>
            </a:pPr>
            <a:r>
              <a:rPr lang="es-ES" dirty="0"/>
              <a:t>Un jugador puede ingresar a la ZNV antes o después de devolver cualquier pelota que bote.</a:t>
            </a:r>
          </a:p>
          <a:p>
            <a:pPr marL="285750" indent="-285750">
              <a:buFont typeface="Arial" panose="020B0604020202020204" pitchFamily="34" charset="0"/>
              <a:buChar char="•"/>
            </a:pPr>
            <a:r>
              <a:rPr lang="es-ES" dirty="0"/>
              <a:t>No hay infracción si un jugador devuelve la pelota mientras su compañero está situado en la ZNV. </a:t>
            </a:r>
          </a:p>
        </p:txBody>
      </p:sp>
    </p:spTree>
    <p:extLst>
      <p:ext uri="{BB962C8B-B14F-4D97-AF65-F5344CB8AC3E}">
        <p14:creationId xmlns:p14="http://schemas.microsoft.com/office/powerpoint/2010/main" val="346800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12</a:t>
            </a:fld>
            <a:endParaRPr/>
          </a:p>
        </p:txBody>
      </p:sp>
      <p:sp>
        <p:nvSpPr>
          <p:cNvPr id="5" name="CuadroTexto 4"/>
          <p:cNvSpPr txBox="1"/>
          <p:nvPr/>
        </p:nvSpPr>
        <p:spPr>
          <a:xfrm>
            <a:off x="68019" y="66656"/>
            <a:ext cx="5944591"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0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000" b="1" i="1" dirty="0">
                <a:latin typeface="Segoe UI" panose="020B0502040204020203" pitchFamily="34" charset="0"/>
              </a:rPr>
              <a:t>Tiempo Muerto</a:t>
            </a:r>
          </a:p>
        </p:txBody>
      </p:sp>
      <p:sp>
        <p:nvSpPr>
          <p:cNvPr id="11" name="Rectángulo 10"/>
          <p:cNvSpPr/>
          <p:nvPr/>
        </p:nvSpPr>
        <p:spPr>
          <a:xfrm>
            <a:off x="68019" y="875803"/>
            <a:ext cx="5944591" cy="310854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anose="020B0604020202020204" pitchFamily="34" charset="0"/>
              <a:buChar char="•"/>
            </a:pPr>
            <a:r>
              <a:rPr lang="es-ES" dirty="0"/>
              <a:t>Un jugador o equipo tiene derecho a 2 tiempos muertos por juegos de 11 o 15 puntos y 3 tiempos muertos por un juego de 21 puntos. (Los DT pueden establecer diferente número de TM  para su torneo).</a:t>
            </a:r>
          </a:p>
          <a:p>
            <a:pPr marL="285750" indent="-285750">
              <a:buFont typeface="Arial" panose="020B0604020202020204" pitchFamily="34" charset="0"/>
              <a:buChar char="•"/>
            </a:pPr>
            <a:r>
              <a:rPr lang="es-ES" dirty="0"/>
              <a:t>Cada período de tiempo muerto puede durar hasta 1 minuto.</a:t>
            </a:r>
          </a:p>
          <a:p>
            <a:pPr marL="285750" indent="-285750">
              <a:buFont typeface="Arial" panose="020B0604020202020204" pitchFamily="34" charset="0"/>
              <a:buChar char="•"/>
            </a:pPr>
            <a:r>
              <a:rPr lang="es-ES" dirty="0"/>
              <a:t>Si a un equipo le quedan tiempos muertos, cualquier jugador de ese equipo puede solicitar un tiempo muerto antes de que se produzca el siguiente servicio.</a:t>
            </a:r>
          </a:p>
          <a:p>
            <a:pPr marL="285750" indent="-285750">
              <a:buFont typeface="Arial" panose="020B0604020202020204" pitchFamily="34" charset="0"/>
              <a:buChar char="•"/>
            </a:pPr>
            <a:r>
              <a:rPr lang="es-ES" dirty="0"/>
              <a:t>El juez de pista anunciará cuando queden 15 segundos, avisará de los TM que le quedan a cada equipo. Al final del período de tiempo muerto, el juez de pista dirá “tiempo” y luego anunciará el marcador cuando todos los jugadores estén (o deberían estar) listos para jugar.</a:t>
            </a:r>
          </a:p>
          <a:p>
            <a:pPr marL="285750" indent="-285750">
              <a:buFont typeface="Arial" panose="020B0604020202020204" pitchFamily="34" charset="0"/>
              <a:buChar char="•"/>
            </a:pPr>
            <a:r>
              <a:rPr lang="es-ES" dirty="0"/>
              <a:t>Los TM no usados en un juego NO son acumulables al siguiente.</a:t>
            </a:r>
          </a:p>
          <a:p>
            <a:pPr marL="285750" indent="-285750">
              <a:buFont typeface="Arial" panose="020B0604020202020204" pitchFamily="34" charset="0"/>
              <a:buChar char="•"/>
            </a:pPr>
            <a:r>
              <a:rPr lang="es-ES" dirty="0"/>
              <a:t>Un TM no puede ser utilizado para retrasar el comienzo de un partido. </a:t>
            </a:r>
          </a:p>
        </p:txBody>
      </p:sp>
      <p:sp>
        <p:nvSpPr>
          <p:cNvPr id="21" name="CuadroTexto 20"/>
          <p:cNvSpPr txBox="1"/>
          <p:nvPr/>
        </p:nvSpPr>
        <p:spPr>
          <a:xfrm>
            <a:off x="6164019" y="66656"/>
            <a:ext cx="5944591"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0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000" b="1" i="1" dirty="0">
                <a:latin typeface="Segoe UI" panose="020B0502040204020203" pitchFamily="34" charset="0"/>
              </a:rPr>
              <a:t>Tiempo Muerto Médico</a:t>
            </a:r>
            <a:endParaRPr lang="es-E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3" name="Rectángulo 22"/>
          <p:cNvSpPr/>
          <p:nvPr/>
        </p:nvSpPr>
        <p:spPr>
          <a:xfrm>
            <a:off x="6164018" y="875803"/>
            <a:ext cx="5944591" cy="547842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anose="020B0604020202020204" pitchFamily="34" charset="0"/>
              <a:buChar char="•"/>
            </a:pPr>
            <a:r>
              <a:rPr lang="es-ES" dirty="0"/>
              <a:t>Cualquier jugador que necesite atención médica durante un partido puede solicitarlo </a:t>
            </a:r>
            <a:r>
              <a:rPr lang="es-ES" u="sng" dirty="0"/>
              <a:t>una vez por partido</a:t>
            </a:r>
            <a:r>
              <a:rPr lang="es-ES" dirty="0"/>
              <a:t>.</a:t>
            </a:r>
          </a:p>
          <a:p>
            <a:pPr marL="285750" indent="-285750">
              <a:buFont typeface="Arial" panose="020B0604020202020204" pitchFamily="34" charset="0"/>
              <a:buChar char="•"/>
            </a:pPr>
            <a:r>
              <a:rPr lang="es-ES" dirty="0"/>
              <a:t>El juez de pista convocará inmediatamente al personal médico en el lugar, o al Juez Árbitro si no hay personal médico presente, para evaluar la situación y brindar los primeros auxilios apropiados.</a:t>
            </a:r>
          </a:p>
          <a:p>
            <a:pPr marL="285750" indent="-285750">
              <a:buFont typeface="Arial" panose="020B0604020202020204" pitchFamily="34" charset="0"/>
              <a:buChar char="•"/>
            </a:pPr>
            <a:r>
              <a:rPr lang="es-ES" dirty="0"/>
              <a:t>Una vez que el personal médico o el Juez Árbitro han sido llamados a pista se le cobrará el TMM al jugador aunque lo retire.</a:t>
            </a:r>
          </a:p>
          <a:p>
            <a:pPr marL="285750" indent="-285750">
              <a:buFont typeface="Arial" panose="020B0604020202020204" pitchFamily="34" charset="0"/>
              <a:buChar char="•"/>
            </a:pPr>
            <a:r>
              <a:rPr lang="es-ES" dirty="0"/>
              <a:t>Cuando llegue el personal médico o el Juez Árbitro, el juez de pista iniciará el cronómetro de </a:t>
            </a:r>
            <a:r>
              <a:rPr lang="es-ES" b="1" dirty="0"/>
              <a:t>15 minutos.</a:t>
            </a:r>
          </a:p>
          <a:p>
            <a:pPr marL="285750" indent="-285750">
              <a:buFont typeface="Arial" panose="020B0604020202020204" pitchFamily="34" charset="0"/>
              <a:buChar char="•"/>
            </a:pPr>
            <a:r>
              <a:rPr lang="es-ES" dirty="0"/>
              <a:t>Si la atención médica debe ser realizada en un lugar diferente del recinto, el tiempo de transporte del jugador a y desde dicho lugar fuera de la pista será excluido del período de 15 minutos.</a:t>
            </a:r>
          </a:p>
          <a:p>
            <a:pPr marL="285750" indent="-285750">
              <a:buFont typeface="Arial" panose="020B0604020202020204" pitchFamily="34" charset="0"/>
              <a:buChar char="•"/>
            </a:pPr>
            <a:r>
              <a:rPr lang="es-ES" dirty="0"/>
              <a:t>Si el jugador no puede reanudar el juego después del tiempo muerto médico de 15 minutos, se declarará una retirada del partido. </a:t>
            </a:r>
            <a:r>
              <a:rPr lang="es-ES" u="sng" dirty="0"/>
              <a:t>El jugador puede usar sus tiempos muertos regulares después de que el tiempo muerto médico haya expirado para permitir más tiempo antes de que el partido sea declarado como retirada</a:t>
            </a:r>
            <a:r>
              <a:rPr lang="es-ES" dirty="0"/>
              <a:t>.</a:t>
            </a:r>
          </a:p>
          <a:p>
            <a:pPr marL="285750" indent="-285750">
              <a:buFont typeface="Arial" panose="020B0604020202020204" pitchFamily="34" charset="0"/>
              <a:buChar char="•"/>
            </a:pPr>
            <a:r>
              <a:rPr lang="es-ES" dirty="0"/>
              <a:t>Si el personal médico determina que no existe una condición médica válida, se le cobrará al jugador o al equipo un tiempo muerto estándar y se emitirá una </a:t>
            </a:r>
            <a:r>
              <a:rPr lang="es-ES" u="sng" dirty="0"/>
              <a:t>advertencia técnica</a:t>
            </a:r>
            <a:r>
              <a:rPr lang="es-ES" dirty="0"/>
              <a:t>. Si no se dispone de un tiempo muerto estándar, se sancionará una </a:t>
            </a:r>
            <a:r>
              <a:rPr lang="es-ES" u="sng" dirty="0"/>
              <a:t>falta técnica</a:t>
            </a:r>
            <a:r>
              <a:rPr lang="es-ES" dirty="0"/>
              <a:t>.</a:t>
            </a:r>
          </a:p>
          <a:p>
            <a:pPr marL="285750" indent="-285750">
              <a:buFont typeface="Arial" panose="020B0604020202020204" pitchFamily="34" charset="0"/>
              <a:buChar char="•"/>
            </a:pPr>
            <a:r>
              <a:rPr lang="es-ES" dirty="0"/>
              <a:t>Si hay sangre presente en un jugador o en la pista, el juego no puede reanudarse hasta que se haya controlado el sangrado y se haya quitado la sangre en la ropa y la pista, que contabiliza como tiempo del Juez de Pista.</a:t>
            </a:r>
          </a:p>
        </p:txBody>
      </p:sp>
    </p:spTree>
    <p:extLst>
      <p:ext uri="{BB962C8B-B14F-4D97-AF65-F5344CB8AC3E}">
        <p14:creationId xmlns:p14="http://schemas.microsoft.com/office/powerpoint/2010/main" val="174146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13</a:t>
            </a:fld>
            <a:endParaRPr/>
          </a:p>
        </p:txBody>
      </p:sp>
      <p:sp>
        <p:nvSpPr>
          <p:cNvPr id="5" name="CuadroTexto 4"/>
          <p:cNvSpPr txBox="1"/>
          <p:nvPr/>
        </p:nvSpPr>
        <p:spPr>
          <a:xfrm>
            <a:off x="68019" y="66656"/>
            <a:ext cx="4864199"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0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000" b="1" i="1" dirty="0">
                <a:latin typeface="Segoe UI" panose="020B0502040204020203" pitchFamily="34" charset="0"/>
              </a:rPr>
              <a:t>Otros Tiempos</a:t>
            </a:r>
          </a:p>
        </p:txBody>
      </p:sp>
      <p:sp>
        <p:nvSpPr>
          <p:cNvPr id="11" name="Rectángulo 10"/>
          <p:cNvSpPr/>
          <p:nvPr/>
        </p:nvSpPr>
        <p:spPr>
          <a:xfrm>
            <a:off x="68019" y="875803"/>
            <a:ext cx="4864199" cy="160043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b="1" dirty="0"/>
              <a:t>Juego continuo</a:t>
            </a:r>
          </a:p>
          <a:p>
            <a:pPr marL="285750" indent="-285750">
              <a:buFont typeface="Arial" panose="020B0604020202020204" pitchFamily="34" charset="0"/>
              <a:buChar char="•"/>
            </a:pPr>
            <a:r>
              <a:rPr lang="es-ES" dirty="0"/>
              <a:t>El juego debe ser continuo, aunque los jugadores pueden tomar un trago o secarse con una toalla rápidamente entre jugadas siempre que, a juicio del juez de pista, el flujo del juego no se vea afectado negativamente. El juez de pista anunciará el marcador cuando se deba reanudar el juego.</a:t>
            </a:r>
          </a:p>
        </p:txBody>
      </p:sp>
      <p:sp>
        <p:nvSpPr>
          <p:cNvPr id="21" name="CuadroTexto 20"/>
          <p:cNvSpPr txBox="1"/>
          <p:nvPr/>
        </p:nvSpPr>
        <p:spPr>
          <a:xfrm>
            <a:off x="5140037" y="66656"/>
            <a:ext cx="6968574"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0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000" b="1" i="1" dirty="0">
                <a:latin typeface="Segoe UI" panose="020B0502040204020203" pitchFamily="34" charset="0"/>
              </a:rPr>
              <a:t>Otras Reglas</a:t>
            </a:r>
            <a:endParaRPr lang="es-E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3" name="Rectángulo 22"/>
          <p:cNvSpPr/>
          <p:nvPr/>
        </p:nvSpPr>
        <p:spPr>
          <a:xfrm>
            <a:off x="5140036" y="875803"/>
            <a:ext cx="6968573" cy="547842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anose="020B0604020202020204" pitchFamily="34" charset="0"/>
              <a:buChar char="•"/>
            </a:pPr>
            <a:r>
              <a:rPr lang="es-ES" b="1" dirty="0"/>
              <a:t>Golpes Dobles (</a:t>
            </a:r>
            <a:r>
              <a:rPr lang="es-ES" b="1" dirty="0" err="1"/>
              <a:t>Double</a:t>
            </a:r>
            <a:r>
              <a:rPr lang="es-ES" b="1" dirty="0"/>
              <a:t> Hits)</a:t>
            </a:r>
            <a:r>
              <a:rPr lang="es-ES" dirty="0"/>
              <a:t>. Las bolas se pueden golpear dos veces, pero esto debe ocurrir durante un golpe involuntario, continuo y en una sola dirección de un jugador. Si el golpe realizado durante la ejecución del saque o durante una jugada es deliberadamente no continuo, o no en una sola dirección, o la pelota es golpeada por un segundo jugador, es falta.</a:t>
            </a:r>
          </a:p>
          <a:p>
            <a:pPr marL="285750" indent="-285750">
              <a:buFont typeface="Arial" panose="020B0604020202020204" pitchFamily="34" charset="0"/>
              <a:buChar char="•"/>
            </a:pPr>
            <a:r>
              <a:rPr lang="es-ES" b="1" dirty="0"/>
              <a:t>Cambio de mano. </a:t>
            </a:r>
            <a:r>
              <a:rPr lang="es-ES" dirty="0"/>
              <a:t>Una pala se puede cambiar de mano a mano en cualquier momento.</a:t>
            </a:r>
          </a:p>
          <a:p>
            <a:pPr marL="285750" indent="-285750">
              <a:buFont typeface="Arial" panose="020B0604020202020204" pitchFamily="34" charset="0"/>
              <a:buChar char="•"/>
            </a:pPr>
            <a:r>
              <a:rPr lang="es-ES" b="1" dirty="0"/>
              <a:t>Golpes a dos manos. </a:t>
            </a:r>
            <a:r>
              <a:rPr lang="es-ES" dirty="0"/>
              <a:t>Se permiten golpes a dos manos.</a:t>
            </a:r>
          </a:p>
          <a:p>
            <a:pPr marL="285750" indent="-285750">
              <a:buFont typeface="Arial" panose="020B0604020202020204" pitchFamily="34" charset="0"/>
              <a:buChar char="•"/>
            </a:pPr>
            <a:r>
              <a:rPr lang="es-ES" b="1" dirty="0"/>
              <a:t>Dos palas</a:t>
            </a:r>
            <a:r>
              <a:rPr lang="es-ES" dirty="0"/>
              <a:t>. No se permite el uso de dos palas durante el juego.</a:t>
            </a:r>
          </a:p>
          <a:p>
            <a:pPr marL="285750" indent="-285750">
              <a:buFont typeface="Arial" panose="020B0604020202020204" pitchFamily="34" charset="0"/>
              <a:buChar char="•"/>
            </a:pPr>
            <a:r>
              <a:rPr lang="es-ES" b="1" dirty="0"/>
              <a:t>Golpe al Aire. </a:t>
            </a:r>
            <a:r>
              <a:rPr lang="es-ES" dirty="0"/>
              <a:t>Un jugador que pierde por completo la pelota cuando intenta golpearla no crea una pelota muerta, incluso durante el servicio. La pelota permanece en juego hasta que bota dos veces o hasta que ocurra otra falta.</a:t>
            </a:r>
          </a:p>
          <a:p>
            <a:pPr marL="285750" indent="-285750">
              <a:buFont typeface="Arial" panose="020B0604020202020204" pitchFamily="34" charset="0"/>
              <a:buChar char="•"/>
            </a:pPr>
            <a:r>
              <a:rPr lang="es-ES" b="1" dirty="0"/>
              <a:t>Pelota rota, Agrietada, Degradada o Blanda. </a:t>
            </a:r>
            <a:r>
              <a:rPr lang="es-ES" dirty="0"/>
              <a:t>Si algún jugador sospecha que la pelota está rota, agrietada, degradada o blanda después del servicio, el juego debe continuar hasta el final de la jugada. Si, a juicio del JP, una pelota rota o rajada afectó el resultado de una jugada, el JP pedirá una repetición con una pelota de reemplazo. Si ambos equipos están de acuerdo en que la pelota está degradada o blanda se reemplazará, pero sin repetición del rally.</a:t>
            </a:r>
          </a:p>
          <a:p>
            <a:pPr marL="285750" indent="-285750">
              <a:buFont typeface="Arial" panose="020B0604020202020204" pitchFamily="34" charset="0"/>
              <a:buChar char="•"/>
            </a:pPr>
            <a:r>
              <a:rPr lang="es-ES" b="1" dirty="0"/>
              <a:t>Lesiones Durante el Rally</a:t>
            </a:r>
            <a:r>
              <a:rPr lang="es-ES" dirty="0"/>
              <a:t>. El rally continúa hasta su conclusión a pesar de la lesión de alguno de los jugadores.</a:t>
            </a:r>
          </a:p>
          <a:p>
            <a:pPr marL="285750" indent="-285750">
              <a:buFont typeface="Arial" panose="020B0604020202020204" pitchFamily="34" charset="0"/>
              <a:buChar char="•"/>
            </a:pPr>
            <a:r>
              <a:rPr lang="es-ES" b="1" dirty="0"/>
              <a:t>Elementos en la Pista. </a:t>
            </a:r>
            <a:r>
              <a:rPr lang="es-ES" dirty="0"/>
              <a:t>Si algún artículo que un jugador está usando o llevaba puesto cae en su lado de la pista, a menos que el artículo caiga en la ZNV como resultado de una volea, la pelota permanece en juego incluso si golpea el artículo.</a:t>
            </a:r>
          </a:p>
          <a:p>
            <a:pPr marL="285750" indent="-285750">
              <a:buFont typeface="Arial" panose="020B0604020202020204" pitchFamily="34" charset="0"/>
              <a:buChar char="•"/>
            </a:pPr>
            <a:r>
              <a:rPr lang="es-ES" b="1" dirty="0"/>
              <a:t>Pelota que cae del bolsillo de un jugador</a:t>
            </a:r>
            <a:r>
              <a:rPr lang="es-ES" dirty="0"/>
              <a:t>. En juego arbitrado es error arbitral y se repite el rally. En juego no arbitrado es falta del jugador.</a:t>
            </a:r>
          </a:p>
        </p:txBody>
      </p:sp>
      <p:sp>
        <p:nvSpPr>
          <p:cNvPr id="7" name="Rectángulo 6"/>
          <p:cNvSpPr/>
          <p:nvPr/>
        </p:nvSpPr>
        <p:spPr>
          <a:xfrm>
            <a:off x="68019" y="2670226"/>
            <a:ext cx="4864199" cy="160043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b="1" dirty="0"/>
              <a:t>Tiempo Muerto de Equipamiento</a:t>
            </a:r>
          </a:p>
          <a:p>
            <a:pPr marL="285750" indent="-285750">
              <a:buFont typeface="Arial" panose="020B0604020202020204" pitchFamily="34" charset="0"/>
              <a:buChar char="•"/>
            </a:pPr>
            <a:r>
              <a:rPr lang="es-ES" dirty="0"/>
              <a:t>Se espera que los jugadores mantengan toda la ropa y el equipo en buenas condiciones para jugar. Si el juez de pista determina que es necesario un cambio o ajuste del equipo para una continuación justa y segura del partido, el juez de pista puede otorgar un tiempo muerto de equipamiento de duración razonable.</a:t>
            </a:r>
          </a:p>
        </p:txBody>
      </p:sp>
      <p:sp>
        <p:nvSpPr>
          <p:cNvPr id="8" name="Rectángulo 7"/>
          <p:cNvSpPr/>
          <p:nvPr/>
        </p:nvSpPr>
        <p:spPr>
          <a:xfrm>
            <a:off x="68018" y="4381760"/>
            <a:ext cx="48642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b="1" dirty="0"/>
              <a:t>Tiempo entre Juegos</a:t>
            </a:r>
          </a:p>
          <a:p>
            <a:pPr marL="285750" indent="-285750">
              <a:buFont typeface="Arial" panose="020B0604020202020204" pitchFamily="34" charset="0"/>
              <a:buChar char="•"/>
            </a:pPr>
            <a:r>
              <a:rPr lang="es-ES" dirty="0"/>
              <a:t>El tiempo estándar entre juegos es de </a:t>
            </a:r>
            <a:r>
              <a:rPr lang="es-ES" b="1" dirty="0"/>
              <a:t>2 minutos</a:t>
            </a:r>
            <a:r>
              <a:rPr lang="es-ES" dirty="0"/>
              <a:t>.</a:t>
            </a:r>
          </a:p>
          <a:p>
            <a:pPr marL="285750" indent="-285750">
              <a:buFont typeface="Arial" panose="020B0604020202020204" pitchFamily="34" charset="0"/>
              <a:buChar char="•"/>
            </a:pPr>
            <a:r>
              <a:rPr lang="es-ES" dirty="0"/>
              <a:t>Entre los juegos de un partido, los jugadores pueden tomar uno o ambos tiempos muertos de su próximo juego, pero cuenta primero el tiempo entre juegos y, si no se consume el tiempo muerto, se mantiene.</a:t>
            </a:r>
          </a:p>
        </p:txBody>
      </p:sp>
      <p:sp>
        <p:nvSpPr>
          <p:cNvPr id="9" name="Rectángulo 8"/>
          <p:cNvSpPr/>
          <p:nvPr/>
        </p:nvSpPr>
        <p:spPr>
          <a:xfrm>
            <a:off x="68018" y="5877851"/>
            <a:ext cx="48642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b="1" dirty="0"/>
              <a:t>Tiempo entre Partidos</a:t>
            </a:r>
          </a:p>
          <a:p>
            <a:pPr marL="285750" indent="-285750">
              <a:buFont typeface="Arial" panose="020B0604020202020204" pitchFamily="34" charset="0"/>
              <a:buChar char="•"/>
            </a:pPr>
            <a:r>
              <a:rPr lang="es-ES" dirty="0"/>
              <a:t>El tiempo estándar entre partidos es de </a:t>
            </a:r>
            <a:r>
              <a:rPr lang="es-ES" b="1" dirty="0"/>
              <a:t>10 minutos</a:t>
            </a:r>
            <a:r>
              <a:rPr lang="es-ES" dirty="0"/>
              <a:t>.</a:t>
            </a:r>
          </a:p>
        </p:txBody>
      </p:sp>
    </p:spTree>
    <p:extLst>
      <p:ext uri="{BB962C8B-B14F-4D97-AF65-F5344CB8AC3E}">
        <p14:creationId xmlns:p14="http://schemas.microsoft.com/office/powerpoint/2010/main" val="332545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14</a:t>
            </a:fld>
            <a:endParaRPr/>
          </a:p>
        </p:txBody>
      </p:sp>
      <p:sp>
        <p:nvSpPr>
          <p:cNvPr id="5" name="CuadroTexto 4"/>
          <p:cNvSpPr txBox="1"/>
          <p:nvPr/>
        </p:nvSpPr>
        <p:spPr>
          <a:xfrm>
            <a:off x="68019" y="66656"/>
            <a:ext cx="6305073"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0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000" b="1" i="1" dirty="0">
                <a:latin typeface="Segoe UI" panose="020B0502040204020203" pitchFamily="34" charset="0"/>
              </a:rPr>
              <a:t>Otros Reglas</a:t>
            </a:r>
          </a:p>
        </p:txBody>
      </p:sp>
      <p:sp>
        <p:nvSpPr>
          <p:cNvPr id="11" name="Rectángulo 10"/>
          <p:cNvSpPr/>
          <p:nvPr/>
        </p:nvSpPr>
        <p:spPr>
          <a:xfrm>
            <a:off x="68018" y="875803"/>
            <a:ext cx="6305074" cy="569386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anose="020B0604020202020204" pitchFamily="34" charset="0"/>
              <a:buChar char="•"/>
            </a:pPr>
            <a:r>
              <a:rPr lang="es-ES" b="1" dirty="0"/>
              <a:t>Plano de la Red</a:t>
            </a:r>
            <a:r>
              <a:rPr lang="es-ES" dirty="0"/>
              <a:t>. Cruzar el plano de la red antes de golpear la pelota es una falta. Después de golpear la pelota, un jugador o cualquier cosa que el jugador esté vistiendo o portando puede cruzar el plano de la red. El jugador no puede tocar ninguna parte del sistema de red, la pista del oponente, o al oponente mientras la pelota siga en juego. </a:t>
            </a:r>
            <a:r>
              <a:rPr lang="es-ES" u="sng" dirty="0"/>
              <a:t>Excepción: si la pelota bota en la pista de un jugador receptor con suficiente retroceso o ayuda del viento para hacer que regrese al otro lado de la red, el jugador receptor puede cruzar el plano de la red (por encima, por debajo o alrededor del poste de la red) para golpear la pelota, pero NO ANTES de que la pelota haya cruzado primero el plano de la red hacia el lado del oponente. Es falta si toca el sistema de red, la pista rival o al adversario mientras la pelota está viva.</a:t>
            </a:r>
            <a:endParaRPr lang="es-ES" dirty="0"/>
          </a:p>
          <a:p>
            <a:pPr marL="285750" indent="-285750">
              <a:buFont typeface="Arial" panose="020B0604020202020204" pitchFamily="34" charset="0"/>
              <a:buChar char="•"/>
            </a:pPr>
            <a:r>
              <a:rPr lang="es-ES" b="1" dirty="0"/>
              <a:t>Distracciones (</a:t>
            </a:r>
            <a:r>
              <a:rPr lang="es-ES" b="1" dirty="0" err="1"/>
              <a:t>Distractions</a:t>
            </a:r>
            <a:r>
              <a:rPr lang="es-ES" b="1" dirty="0"/>
              <a:t>). </a:t>
            </a:r>
            <a:r>
              <a:rPr lang="es-ES" dirty="0"/>
              <a:t>Los jugadores no pueden distraer a un oponente cuando está a punto de jugar la pelota. Es falta.</a:t>
            </a:r>
          </a:p>
          <a:p>
            <a:pPr marL="285750" indent="-285750">
              <a:buFont typeface="Arial" panose="020B0604020202020204" pitchFamily="34" charset="0"/>
              <a:buChar char="•"/>
            </a:pPr>
            <a:r>
              <a:rPr lang="es-ES" b="1" dirty="0"/>
              <a:t>Postes de la Red. </a:t>
            </a:r>
            <a:r>
              <a:rPr lang="es-ES" dirty="0"/>
              <a:t>Los postes de la red (incluidas las ruedas conectadas, los brazos, el cable de la red o la cuerda en la parte superior del poste de la red u otra construcción del soporte) se consideran “</a:t>
            </a:r>
            <a:r>
              <a:rPr lang="es-ES" u="sng" dirty="0"/>
              <a:t>fuera de límites”</a:t>
            </a:r>
            <a:r>
              <a:rPr lang="es-ES" dirty="0"/>
              <a:t>. Es falta si un jugador toca el poste de la red mientras la pelota está en juego. Una pelota que toca los postes de la red resultará en una pelota muerta y el equipo que golpeó la pelota pierde el punto. </a:t>
            </a:r>
            <a:r>
              <a:rPr lang="es-ES" u="sng" dirty="0"/>
              <a:t>Un jugador puede devolver la pelota por el exterior del poste de la red y por debajo de su altura</a:t>
            </a:r>
            <a:r>
              <a:rPr lang="es-ES" dirty="0"/>
              <a:t>.</a:t>
            </a:r>
          </a:p>
          <a:p>
            <a:pPr marL="285750" indent="-285750">
              <a:buFont typeface="Arial" panose="020B0604020202020204" pitchFamily="34" charset="0"/>
              <a:buChar char="•"/>
            </a:pPr>
            <a:r>
              <a:rPr lang="es-ES" b="1" dirty="0"/>
              <a:t>Una Pala</a:t>
            </a:r>
            <a:r>
              <a:rPr lang="es-ES" dirty="0"/>
              <a:t>. Es falta si un jugador usa o lleva más de una pala durante un rally.</a:t>
            </a:r>
          </a:p>
          <a:p>
            <a:pPr marL="285750" indent="-285750">
              <a:buFont typeface="Arial" panose="020B0604020202020204" pitchFamily="34" charset="0"/>
              <a:buChar char="•"/>
            </a:pPr>
            <a:r>
              <a:rPr lang="es-ES" b="1" dirty="0"/>
              <a:t>Posesión de la Pala. </a:t>
            </a:r>
            <a:r>
              <a:rPr lang="es-ES" dirty="0"/>
              <a:t>Es falta si un jugador no tiene posesión de la pala cuando la pala hace contacto con la pelota. Excepto si ha formado parte de la pista.</a:t>
            </a:r>
          </a:p>
        </p:txBody>
      </p:sp>
      <p:sp>
        <p:nvSpPr>
          <p:cNvPr id="21" name="CuadroTexto 20"/>
          <p:cNvSpPr txBox="1"/>
          <p:nvPr/>
        </p:nvSpPr>
        <p:spPr>
          <a:xfrm>
            <a:off x="6497782" y="66656"/>
            <a:ext cx="5610828"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0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000" b="1" i="1" dirty="0">
                <a:latin typeface="Segoe UI" panose="020B0502040204020203" pitchFamily="34" charset="0"/>
              </a:rPr>
              <a:t>La Red (Net)</a:t>
            </a:r>
            <a:endParaRPr lang="es-E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3" name="Rectángulo 22"/>
          <p:cNvSpPr/>
          <p:nvPr/>
        </p:nvSpPr>
        <p:spPr>
          <a:xfrm>
            <a:off x="6497782" y="875803"/>
            <a:ext cx="5610827" cy="440120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anose="020B0604020202020204" pitchFamily="34" charset="0"/>
              <a:buChar char="•"/>
            </a:pPr>
            <a:r>
              <a:rPr lang="es-ES" u="sng" dirty="0"/>
              <a:t>Si la pelota golpea la parte superior de la red o el cable superior de la red y cae dentro de los límites, permanece en juego</a:t>
            </a:r>
            <a:r>
              <a:rPr lang="es-ES" dirty="0"/>
              <a:t>.</a:t>
            </a:r>
          </a:p>
          <a:p>
            <a:pPr marL="285750" indent="-285750">
              <a:buFont typeface="Arial" panose="020B0604020202020204" pitchFamily="34" charset="0"/>
              <a:buChar char="•"/>
            </a:pPr>
            <a:r>
              <a:rPr lang="es-ES" dirty="0"/>
              <a:t>Si la pelota pasa entre la red y el poste de la red, es falta del jugador que golpea.</a:t>
            </a:r>
          </a:p>
          <a:p>
            <a:pPr marL="285750" indent="-285750">
              <a:buFont typeface="Arial" panose="020B0604020202020204" pitchFamily="34" charset="0"/>
              <a:buChar char="•"/>
            </a:pPr>
            <a:r>
              <a:rPr lang="es-ES" dirty="0"/>
              <a:t>Un jugador puede dar la vuelta al poste de la red y cruzar la línea de extensión imaginaria de la red después de golpear la pelota, siempre y cuando el jugador o cualquier artículo que esté usando o portando no toque la pista del oponente o el sistema de red.</a:t>
            </a:r>
          </a:p>
          <a:p>
            <a:pPr marL="285750" indent="-285750">
              <a:buFont typeface="Arial" panose="020B0604020202020204" pitchFamily="34" charset="0"/>
              <a:buChar char="•"/>
            </a:pPr>
            <a:r>
              <a:rPr lang="es-ES" dirty="0"/>
              <a:t>Para sistemas de red con una barra horizontal o una base central, o ambas: </a:t>
            </a:r>
          </a:p>
          <a:p>
            <a:pPr marL="715963" indent="-285750">
              <a:buFont typeface="Arial" panose="020B0604020202020204" pitchFamily="34" charset="0"/>
              <a:buChar char="•"/>
            </a:pPr>
            <a:r>
              <a:rPr lang="es-ES" dirty="0"/>
              <a:t>Antes de pasar por encima de la red, si la pelota golpea la barra horizontal o la base central, es falta.</a:t>
            </a:r>
          </a:p>
          <a:p>
            <a:pPr marL="715963" indent="-285750">
              <a:buFont typeface="Arial" panose="020B0604020202020204" pitchFamily="34" charset="0"/>
              <a:buChar char="•"/>
            </a:pPr>
            <a:r>
              <a:rPr lang="es-ES" u="sng" dirty="0"/>
              <a:t>Excepto en el servicio</a:t>
            </a:r>
            <a:r>
              <a:rPr lang="es-ES" dirty="0"/>
              <a:t>, se repetirá el rally si la pelota pasa por encima de la red, antes o después del bote, y golpea la base central o cualquier parte de la barra horizontal o la pelota queda atrapada entre la red y la barra horizontal o </a:t>
            </a:r>
            <a:r>
              <a:rPr lang="es-ES" u="sng" dirty="0"/>
              <a:t>golpea una red caída en el suelo o deformada</a:t>
            </a:r>
            <a:r>
              <a:rPr lang="es-ES" dirty="0"/>
              <a:t>.</a:t>
            </a:r>
          </a:p>
          <a:p>
            <a:pPr marL="285750" indent="-285750">
              <a:buFont typeface="Arial" panose="020B0604020202020204" pitchFamily="34" charset="0"/>
              <a:buChar char="•"/>
            </a:pPr>
            <a:r>
              <a:rPr lang="es-ES" dirty="0"/>
              <a:t>Cualquier mal funcionamiento de un sistema de red durante el juego se considerará una interferencia (</a:t>
            </a:r>
            <a:r>
              <a:rPr lang="es-ES" dirty="0" err="1"/>
              <a:t>hinder</a:t>
            </a:r>
            <a:r>
              <a:rPr lang="es-ES" dirty="0"/>
              <a:t>).</a:t>
            </a:r>
          </a:p>
          <a:p>
            <a:pPr marL="285750" indent="-285750">
              <a:buFont typeface="Arial" panose="020B0604020202020204" pitchFamily="34" charset="0"/>
              <a:buChar char="•"/>
            </a:pPr>
            <a:endParaRPr lang="es-ES" dirty="0"/>
          </a:p>
        </p:txBody>
      </p:sp>
    </p:spTree>
    <p:extLst>
      <p:ext uri="{BB962C8B-B14F-4D97-AF65-F5344CB8AC3E}">
        <p14:creationId xmlns:p14="http://schemas.microsoft.com/office/powerpoint/2010/main" val="382022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15</a:t>
            </a:fld>
            <a:endParaRPr/>
          </a:p>
        </p:txBody>
      </p:sp>
      <p:sp>
        <p:nvSpPr>
          <p:cNvPr id="5" name="CuadroTexto 4"/>
          <p:cNvSpPr txBox="1"/>
          <p:nvPr/>
        </p:nvSpPr>
        <p:spPr>
          <a:xfrm>
            <a:off x="68019" y="66656"/>
            <a:ext cx="5944591" cy="132343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000" b="1" dirty="0">
                <a:ln w="6600">
                  <a:solidFill>
                    <a:schemeClr val="accent2"/>
                  </a:solidFill>
                  <a:prstDash val="solid"/>
                </a:ln>
                <a:solidFill>
                  <a:srgbClr val="FFFFFF"/>
                </a:solidFill>
                <a:effectLst>
                  <a:outerShdw dist="38100" dir="2700000" algn="tl" rotWithShape="0">
                    <a:schemeClr val="accent2"/>
                  </a:outerShdw>
                </a:effectLst>
              </a:rPr>
              <a:t>Vistazo a Sección 12 y 13 del Reglamento que afecta a la labor del Juez árbitro y que se ampliará cuando estén cerradas las atribuciones y herramientas </a:t>
            </a:r>
            <a:r>
              <a:rPr lang="es-ES" sz="2000" b="1">
                <a:ln w="6600">
                  <a:solidFill>
                    <a:schemeClr val="accent2"/>
                  </a:solidFill>
                  <a:prstDash val="solid"/>
                </a:ln>
                <a:solidFill>
                  <a:srgbClr val="FFFFFF"/>
                </a:solidFill>
                <a:effectLst>
                  <a:outerShdw dist="38100" dir="2700000" algn="tl" rotWithShape="0">
                    <a:schemeClr val="accent2"/>
                  </a:outerShdw>
                </a:effectLst>
              </a:rPr>
              <a:t>del Juez Árbitro.</a:t>
            </a:r>
            <a:endParaRPr lang="es-ES" sz="2000" b="1" i="1" dirty="0">
              <a:latin typeface="Segoe UI" panose="020B0502040204020203" pitchFamily="34" charset="0"/>
            </a:endParaRPr>
          </a:p>
        </p:txBody>
      </p:sp>
    </p:spTree>
    <p:extLst>
      <p:ext uri="{BB962C8B-B14F-4D97-AF65-F5344CB8AC3E}">
        <p14:creationId xmlns:p14="http://schemas.microsoft.com/office/powerpoint/2010/main" val="7985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body" idx="1"/>
          </p:nvPr>
        </p:nvSpPr>
        <p:spPr>
          <a:xfrm>
            <a:off x="115410" y="88777"/>
            <a:ext cx="11961443" cy="6533696"/>
          </a:xfrm>
          <a:prstGeom prst="rect">
            <a:avLst/>
          </a:prstGeom>
          <a:noFill/>
          <a:ln>
            <a:noFill/>
          </a:ln>
        </p:spPr>
        <p:txBody>
          <a:bodyPr spcFirstLastPara="1" wrap="square" lIns="45700" tIns="45700" rIns="45700" bIns="45700" anchor="t" anchorCtr="0">
            <a:normAutofit fontScale="92500" lnSpcReduction="20000"/>
          </a:bodyPr>
          <a:lstStyle/>
          <a:p>
            <a:pPr marL="0" lvl="1" indent="349250" algn="ctr" rtl="0">
              <a:lnSpc>
                <a:spcPct val="100000"/>
              </a:lnSpc>
              <a:spcBef>
                <a:spcPts val="0"/>
              </a:spcBef>
              <a:spcAft>
                <a:spcPts val="0"/>
              </a:spcAft>
              <a:buSzPts val="4000"/>
              <a:buFont typeface="Noto Sans Symbols"/>
              <a:buNone/>
            </a:pPr>
            <a:r>
              <a:rPr lang="es-ES" sz="3600" dirty="0">
                <a:solidFill>
                  <a:srgbClr val="18579B"/>
                </a:solidFill>
              </a:rPr>
              <a:t>
</a:t>
            </a:r>
            <a:endParaRPr sz="3600" dirty="0">
              <a:solidFill>
                <a:srgbClr val="18579B"/>
              </a:solidFill>
            </a:endParaRPr>
          </a:p>
          <a:p>
            <a:pPr marL="0" lvl="1" indent="349250" algn="ctr">
              <a:spcBef>
                <a:spcPts val="600"/>
              </a:spcBef>
              <a:buSzPts val="3600"/>
              <a:buNone/>
            </a:pPr>
            <a:r>
              <a:rPr lang="es-ES" sz="3600" dirty="0">
                <a:solidFill>
                  <a:srgbClr val="18579B"/>
                </a:solidFill>
              </a:rPr>
              <a:t>Este curso está basado en </a:t>
            </a:r>
          </a:p>
          <a:p>
            <a:pPr marL="0" lvl="1" indent="349250" algn="ctr">
              <a:spcBef>
                <a:spcPts val="600"/>
              </a:spcBef>
              <a:buSzPts val="3600"/>
              <a:buNone/>
            </a:pPr>
            <a:r>
              <a:rPr lang="es-ES" sz="3600" dirty="0">
                <a:solidFill>
                  <a:srgbClr val="18579B"/>
                </a:solidFill>
              </a:rPr>
              <a:t>reglas-oficiales-de-pickleball-2024 y </a:t>
            </a:r>
          </a:p>
          <a:p>
            <a:pPr marL="0" lvl="1" indent="349250" algn="ctr">
              <a:spcBef>
                <a:spcPts val="600"/>
              </a:spcBef>
              <a:buSzPts val="3600"/>
              <a:buNone/>
            </a:pPr>
            <a:r>
              <a:rPr lang="es-ES" sz="3600" dirty="0">
                <a:solidFill>
                  <a:srgbClr val="18579B"/>
                </a:solidFill>
              </a:rPr>
              <a:t>Presentado por </a:t>
            </a:r>
          </a:p>
          <a:p>
            <a:pPr marL="0" lvl="1" indent="349250" algn="ctr">
              <a:spcBef>
                <a:spcPts val="600"/>
              </a:spcBef>
              <a:buSzPts val="3600"/>
              <a:buNone/>
            </a:pPr>
            <a:endParaRPr lang="es-ES" sz="3600" dirty="0">
              <a:solidFill>
                <a:srgbClr val="18579B"/>
              </a:solidFill>
            </a:endParaRPr>
          </a:p>
          <a:p>
            <a:pPr marL="0" lvl="1" indent="349250" algn="ctr">
              <a:spcBef>
                <a:spcPts val="600"/>
              </a:spcBef>
              <a:buSzPts val="3600"/>
              <a:buNone/>
            </a:pPr>
            <a:endParaRPr lang="es-ES" sz="3600" dirty="0">
              <a:solidFill>
                <a:srgbClr val="18579B"/>
              </a:solidFill>
            </a:endParaRPr>
          </a:p>
          <a:p>
            <a:pPr marL="0" lvl="1" indent="349250" algn="ctr">
              <a:spcBef>
                <a:spcPts val="600"/>
              </a:spcBef>
              <a:buSzPts val="3600"/>
              <a:buNone/>
            </a:pPr>
            <a:r>
              <a:rPr lang="es-ES" sz="3000" dirty="0" smtClean="0">
                <a:solidFill>
                  <a:srgbClr val="FF0000"/>
                </a:solidFill>
              </a:rPr>
              <a:t>Abreviaturas </a:t>
            </a:r>
            <a:r>
              <a:rPr lang="es-ES" sz="3000" dirty="0">
                <a:solidFill>
                  <a:srgbClr val="FF0000"/>
                </a:solidFill>
              </a:rPr>
              <a:t>en este documento:</a:t>
            </a:r>
          </a:p>
          <a:p>
            <a:pPr marL="0" lvl="1" indent="349250" algn="ctr">
              <a:spcBef>
                <a:spcPts val="600"/>
              </a:spcBef>
              <a:buSzPts val="3600"/>
              <a:buNone/>
            </a:pPr>
            <a:r>
              <a:rPr lang="es-ES" sz="2400" dirty="0">
                <a:solidFill>
                  <a:srgbClr val="18579B"/>
                </a:solidFill>
              </a:rPr>
              <a:t>JP.- Juez de Pista</a:t>
            </a:r>
          </a:p>
          <a:p>
            <a:pPr marL="0" lvl="1" indent="349250" algn="ctr">
              <a:spcBef>
                <a:spcPts val="600"/>
              </a:spcBef>
              <a:buSzPts val="3600"/>
              <a:buNone/>
            </a:pPr>
            <a:r>
              <a:rPr lang="es-ES" sz="2400" dirty="0">
                <a:solidFill>
                  <a:srgbClr val="18579B"/>
                </a:solidFill>
              </a:rPr>
              <a:t>JA.- Juez Árbitro</a:t>
            </a:r>
          </a:p>
          <a:p>
            <a:pPr marL="0" lvl="1" indent="349250" algn="ctr">
              <a:spcBef>
                <a:spcPts val="600"/>
              </a:spcBef>
              <a:buSzPts val="3600"/>
              <a:buNone/>
            </a:pPr>
            <a:r>
              <a:rPr lang="es-ES" sz="2400" dirty="0">
                <a:solidFill>
                  <a:srgbClr val="18579B"/>
                </a:solidFill>
              </a:rPr>
              <a:t>DT.- Director de Torneo</a:t>
            </a:r>
          </a:p>
          <a:p>
            <a:pPr marL="0" lvl="1" indent="349250" algn="ctr">
              <a:spcBef>
                <a:spcPts val="600"/>
              </a:spcBef>
              <a:buSzPts val="3600"/>
              <a:buNone/>
            </a:pPr>
            <a:r>
              <a:rPr lang="es-ES" sz="2400" dirty="0">
                <a:solidFill>
                  <a:srgbClr val="18579B"/>
                </a:solidFill>
              </a:rPr>
              <a:t>ZNV.- Zona de No Volea</a:t>
            </a:r>
          </a:p>
          <a:p>
            <a:pPr marL="0" lvl="1" indent="349250" algn="ctr">
              <a:spcBef>
                <a:spcPts val="600"/>
              </a:spcBef>
              <a:buSzPts val="3600"/>
              <a:buNone/>
            </a:pPr>
            <a:r>
              <a:rPr lang="es-ES" sz="2400" dirty="0">
                <a:solidFill>
                  <a:srgbClr val="18579B"/>
                </a:solidFill>
              </a:rPr>
              <a:t>AV.- Advertencia Verbal</a:t>
            </a:r>
          </a:p>
          <a:p>
            <a:pPr marL="0" lvl="1" indent="349250" algn="ctr">
              <a:spcBef>
                <a:spcPts val="600"/>
              </a:spcBef>
              <a:buSzPts val="3600"/>
              <a:buNone/>
            </a:pPr>
            <a:r>
              <a:rPr lang="es-ES" sz="2400" dirty="0">
                <a:solidFill>
                  <a:srgbClr val="18579B"/>
                </a:solidFill>
              </a:rPr>
              <a:t>AT.- Advertencia Técnica</a:t>
            </a:r>
          </a:p>
          <a:p>
            <a:pPr marL="0" lvl="1" indent="349250" algn="ctr">
              <a:spcBef>
                <a:spcPts val="600"/>
              </a:spcBef>
              <a:buSzPts val="3600"/>
              <a:buNone/>
            </a:pPr>
            <a:r>
              <a:rPr lang="es-ES" sz="2400" dirty="0">
                <a:solidFill>
                  <a:srgbClr val="18579B"/>
                </a:solidFill>
              </a:rPr>
              <a:t>FT.- Falta Técnica</a:t>
            </a:r>
          </a:p>
          <a:p>
            <a:pPr marL="0" lvl="1" indent="349250" algn="ctr">
              <a:spcBef>
                <a:spcPts val="600"/>
              </a:spcBef>
              <a:buSzPts val="3600"/>
              <a:buNone/>
            </a:pPr>
            <a:endParaRPr lang="es-ES" sz="3600" dirty="0">
              <a:solidFill>
                <a:srgbClr val="18579B"/>
              </a:solidFill>
            </a:endParaRPr>
          </a:p>
        </p:txBody>
      </p:sp>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2</a:t>
            </a:fld>
            <a:endParaRPr/>
          </a:p>
        </p:txBody>
      </p:sp>
      <p:sp>
        <p:nvSpPr>
          <p:cNvPr id="4" name="Rectángulo 3"/>
          <p:cNvSpPr/>
          <p:nvPr/>
        </p:nvSpPr>
        <p:spPr>
          <a:xfrm>
            <a:off x="271637" y="152605"/>
            <a:ext cx="3294492" cy="738664"/>
          </a:xfrm>
          <a:prstGeom prst="rect">
            <a:avLst/>
          </a:prstGeom>
        </p:spPr>
        <p:txBody>
          <a:bodyPr wrap="none">
            <a:spAutoFit/>
          </a:bodyPr>
          <a:lstStyle/>
          <a:p>
            <a:pPr marL="285750" indent="-285750">
              <a:buFont typeface="Arial" panose="020B0604020202020204" pitchFamily="34" charset="0"/>
              <a:buChar char="•"/>
            </a:pPr>
            <a:r>
              <a:rPr lang="es-ES" dirty="0">
                <a:latin typeface="CIDFont+F1"/>
              </a:rPr>
              <a:t>PRESENTACIÓN Nombre y saludo</a:t>
            </a:r>
          </a:p>
          <a:p>
            <a:pPr marL="285750" indent="-285750">
              <a:buFont typeface="Arial" panose="020B0604020202020204" pitchFamily="34" charset="0"/>
              <a:buChar char="•"/>
            </a:pPr>
            <a:r>
              <a:rPr lang="es-ES" dirty="0" smtClean="0">
                <a:latin typeface="CIDFont+F1"/>
              </a:rPr>
              <a:t>Encuesta</a:t>
            </a:r>
          </a:p>
          <a:p>
            <a:pPr marL="285750" indent="-285750">
              <a:buFont typeface="Arial" panose="020B0604020202020204" pitchFamily="34" charset="0"/>
              <a:buChar char="•"/>
            </a:pPr>
            <a:r>
              <a:rPr lang="es-ES" dirty="0" smtClean="0">
                <a:latin typeface="CIDFont+F1"/>
              </a:rPr>
              <a:t>Test</a:t>
            </a:r>
            <a:endParaRPr lang="es-ES"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0" y="3970451"/>
            <a:ext cx="2209800" cy="2209800"/>
          </a:xfrm>
          <a:prstGeom prst="rect">
            <a:avLst/>
          </a:prstGeom>
        </p:spPr>
      </p:pic>
      <p:sp>
        <p:nvSpPr>
          <p:cNvPr id="6" name="Rectángulo 5"/>
          <p:cNvSpPr/>
          <p:nvPr/>
        </p:nvSpPr>
        <p:spPr>
          <a:xfrm>
            <a:off x="0" y="6334780"/>
            <a:ext cx="4507965" cy="523220"/>
          </a:xfrm>
          <a:prstGeom prst="rect">
            <a:avLst/>
          </a:prstGeom>
        </p:spPr>
        <p:txBody>
          <a:bodyPr wrap="none">
            <a:spAutoFit/>
          </a:bodyPr>
          <a:lstStyle/>
          <a:p>
            <a:r>
              <a:rPr lang="es-ES" dirty="0" smtClean="0"/>
              <a:t>Encuesta por QR o en esta dirección</a:t>
            </a:r>
          </a:p>
          <a:p>
            <a:r>
              <a:rPr lang="es-ES" dirty="0" smtClean="0"/>
              <a:t>https</a:t>
            </a:r>
            <a:r>
              <a:rPr lang="es-ES" dirty="0"/>
              <a:t>://forms.office.com/e/EyTTwZ3HAv?origin=lprLink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3</a:t>
            </a:fld>
            <a:endParaRPr/>
          </a:p>
        </p:txBody>
      </p:sp>
      <p:sp>
        <p:nvSpPr>
          <p:cNvPr id="10" name="Rectángulo 9"/>
          <p:cNvSpPr/>
          <p:nvPr/>
        </p:nvSpPr>
        <p:spPr>
          <a:xfrm>
            <a:off x="115278" y="138003"/>
            <a:ext cx="11961443" cy="2539157"/>
          </a:xfrm>
          <a:prstGeom prst="rect">
            <a:avLst/>
          </a:prstGeom>
        </p:spPr>
        <p:txBody>
          <a:bodyPr wrap="square">
            <a:spAutoFit/>
          </a:bodyPr>
          <a:lstStyle/>
          <a:p>
            <a:pPr lvl="1" algn="ctr">
              <a:spcBef>
                <a:spcPts val="600"/>
              </a:spcBef>
              <a:buSzPts val="3600"/>
            </a:pPr>
            <a:r>
              <a:rPr lang="es-ES" sz="3600" dirty="0">
                <a:solidFill>
                  <a:srgbClr val="18579B"/>
                </a:solidFill>
              </a:rPr>
              <a:t>Objetivo: </a:t>
            </a:r>
          </a:p>
          <a:p>
            <a:pPr marL="571500" lvl="1" indent="-571500">
              <a:spcBef>
                <a:spcPts val="600"/>
              </a:spcBef>
              <a:buSzPts val="3600"/>
              <a:buFont typeface="Arial" panose="020B0604020202020204" pitchFamily="34" charset="0"/>
              <a:buChar char="•"/>
            </a:pPr>
            <a:r>
              <a:rPr lang="es-ES" sz="3600" dirty="0">
                <a:solidFill>
                  <a:srgbClr val="18579B"/>
                </a:solidFill>
              </a:rPr>
              <a:t>Cubrir la necesidad de juez Árbitro de Pickleball</a:t>
            </a:r>
          </a:p>
          <a:p>
            <a:pPr marL="571500" lvl="1" indent="-571500">
              <a:spcBef>
                <a:spcPts val="600"/>
              </a:spcBef>
              <a:buSzPts val="3600"/>
              <a:buFont typeface="Arial" panose="020B0604020202020204" pitchFamily="34" charset="0"/>
              <a:buChar char="•"/>
            </a:pPr>
            <a:r>
              <a:rPr lang="es-ES" sz="3600" dirty="0">
                <a:solidFill>
                  <a:srgbClr val="18579B"/>
                </a:solidFill>
              </a:rPr>
              <a:t>Conocer el Reglamento del Pickleball</a:t>
            </a:r>
          </a:p>
          <a:p>
            <a:pPr marL="571500" lvl="1" indent="-571500">
              <a:spcBef>
                <a:spcPts val="600"/>
              </a:spcBef>
              <a:buSzPts val="3600"/>
              <a:buFont typeface="Arial" panose="020B0604020202020204" pitchFamily="34" charset="0"/>
              <a:buChar char="•"/>
            </a:pPr>
            <a:r>
              <a:rPr lang="es-ES" sz="3600" dirty="0">
                <a:solidFill>
                  <a:srgbClr val="18579B"/>
                </a:solidFill>
              </a:rPr>
              <a:t>Ser capaces de </a:t>
            </a:r>
            <a:r>
              <a:rPr lang="es-ES" sz="3600" dirty="0">
                <a:solidFill>
                  <a:srgbClr val="FF0000"/>
                </a:solidFill>
              </a:rPr>
              <a:t>RESOLVER APELACIONES</a:t>
            </a:r>
            <a:endParaRPr lang="es-ES" dirty="0">
              <a:solidFill>
                <a:srgbClr val="FF0000"/>
              </a:solidFill>
            </a:endParaRPr>
          </a:p>
        </p:txBody>
      </p:sp>
      <p:sp>
        <p:nvSpPr>
          <p:cNvPr id="11" name="Rectángulo 10"/>
          <p:cNvSpPr/>
          <p:nvPr/>
        </p:nvSpPr>
        <p:spPr>
          <a:xfrm>
            <a:off x="115277" y="3040377"/>
            <a:ext cx="11961443" cy="3554819"/>
          </a:xfrm>
          <a:prstGeom prst="rect">
            <a:avLst/>
          </a:prstGeom>
        </p:spPr>
        <p:txBody>
          <a:bodyPr wrap="square">
            <a:spAutoFit/>
          </a:bodyPr>
          <a:lstStyle/>
          <a:p>
            <a:pPr lvl="1" algn="ctr">
              <a:spcBef>
                <a:spcPts val="600"/>
              </a:spcBef>
              <a:buSzPts val="3600"/>
            </a:pPr>
            <a:r>
              <a:rPr lang="es-ES" sz="1800" dirty="0">
                <a:solidFill>
                  <a:srgbClr val="18579B"/>
                </a:solidFill>
              </a:rPr>
              <a:t>Diferencias </a:t>
            </a:r>
            <a:r>
              <a:rPr lang="es-ES" sz="1800" dirty="0" smtClean="0">
                <a:solidFill>
                  <a:srgbClr val="18579B"/>
                </a:solidFill>
              </a:rPr>
              <a:t>básicas con </a:t>
            </a:r>
            <a:r>
              <a:rPr lang="es-ES" sz="1800" dirty="0">
                <a:solidFill>
                  <a:srgbClr val="18579B"/>
                </a:solidFill>
              </a:rPr>
              <a:t>tenis </a:t>
            </a:r>
            <a:r>
              <a:rPr lang="es-ES" sz="1800" dirty="0" smtClean="0">
                <a:solidFill>
                  <a:srgbClr val="18579B"/>
                </a:solidFill>
              </a:rPr>
              <a:t>/ Novedades </a:t>
            </a:r>
            <a:r>
              <a:rPr lang="es-ES" sz="1800" dirty="0">
                <a:solidFill>
                  <a:srgbClr val="18579B"/>
                </a:solidFill>
              </a:rPr>
              <a:t>2024: </a:t>
            </a:r>
          </a:p>
          <a:p>
            <a:pPr marL="571500" lvl="1" indent="-571500">
              <a:spcBef>
                <a:spcPts val="600"/>
              </a:spcBef>
              <a:buSzPts val="3600"/>
              <a:buFont typeface="Arial" panose="020B0604020202020204" pitchFamily="34" charset="0"/>
              <a:buChar char="•"/>
            </a:pPr>
            <a:r>
              <a:rPr lang="es-ES" sz="1800" dirty="0">
                <a:solidFill>
                  <a:srgbClr val="18579B"/>
                </a:solidFill>
              </a:rPr>
              <a:t>LET </a:t>
            </a:r>
            <a:r>
              <a:rPr lang="es-ES" sz="1800" dirty="0" smtClean="0">
                <a:solidFill>
                  <a:srgbClr val="18579B"/>
                </a:solidFill>
              </a:rPr>
              <a:t>permitido</a:t>
            </a:r>
          </a:p>
          <a:p>
            <a:pPr marL="571500" lvl="1" indent="-571500">
              <a:spcBef>
                <a:spcPts val="600"/>
              </a:spcBef>
              <a:buSzPts val="3600"/>
              <a:buFont typeface="Arial" panose="020B0604020202020204" pitchFamily="34" charset="0"/>
              <a:buChar char="•"/>
            </a:pPr>
            <a:r>
              <a:rPr lang="es-ES" sz="1800" dirty="0" smtClean="0">
                <a:solidFill>
                  <a:srgbClr val="18579B"/>
                </a:solidFill>
              </a:rPr>
              <a:t>Regla doble bote</a:t>
            </a:r>
            <a:endParaRPr lang="es-ES" sz="1800" dirty="0">
              <a:solidFill>
                <a:srgbClr val="18579B"/>
              </a:solidFill>
            </a:endParaRPr>
          </a:p>
          <a:p>
            <a:pPr marL="571500" lvl="1" indent="-571500">
              <a:spcBef>
                <a:spcPts val="600"/>
              </a:spcBef>
              <a:buSzPts val="3600"/>
              <a:buFont typeface="Arial" panose="020B0604020202020204" pitchFamily="34" charset="0"/>
              <a:buChar char="•"/>
            </a:pPr>
            <a:r>
              <a:rPr lang="es-ES" sz="1800" dirty="0">
                <a:solidFill>
                  <a:srgbClr val="18579B"/>
                </a:solidFill>
              </a:rPr>
              <a:t>Sólo 1 servicio</a:t>
            </a:r>
          </a:p>
          <a:p>
            <a:pPr marL="571500" lvl="1" indent="-571500">
              <a:spcBef>
                <a:spcPts val="600"/>
              </a:spcBef>
              <a:buSzPts val="3600"/>
              <a:buFont typeface="Arial" panose="020B0604020202020204" pitchFamily="34" charset="0"/>
              <a:buChar char="•"/>
            </a:pPr>
            <a:r>
              <a:rPr lang="es-ES" sz="1800" dirty="0">
                <a:solidFill>
                  <a:srgbClr val="18579B"/>
                </a:solidFill>
              </a:rPr>
              <a:t>Corregir posición de jugadores</a:t>
            </a:r>
          </a:p>
          <a:p>
            <a:pPr marL="571500" lvl="1" indent="-571500">
              <a:spcBef>
                <a:spcPts val="600"/>
              </a:spcBef>
              <a:buSzPts val="3600"/>
              <a:buFont typeface="Arial" panose="020B0604020202020204" pitchFamily="34" charset="0"/>
              <a:buChar char="•"/>
            </a:pPr>
            <a:r>
              <a:rPr lang="es-ES" sz="1800" dirty="0">
                <a:solidFill>
                  <a:srgbClr val="18579B"/>
                </a:solidFill>
              </a:rPr>
              <a:t>Carry No permitido</a:t>
            </a:r>
          </a:p>
          <a:p>
            <a:pPr marL="571500" lvl="1" indent="-571500">
              <a:spcBef>
                <a:spcPts val="600"/>
              </a:spcBef>
              <a:buSzPts val="3600"/>
              <a:buFont typeface="Arial" panose="020B0604020202020204" pitchFamily="34" charset="0"/>
              <a:buChar char="•"/>
            </a:pPr>
            <a:r>
              <a:rPr lang="es-ES" sz="1800" dirty="0">
                <a:solidFill>
                  <a:srgbClr val="18579B"/>
                </a:solidFill>
              </a:rPr>
              <a:t>Conceder un punto</a:t>
            </a:r>
          </a:p>
          <a:p>
            <a:pPr marL="571500" lvl="1" indent="-571500">
              <a:spcBef>
                <a:spcPts val="600"/>
              </a:spcBef>
              <a:buSzPts val="3600"/>
              <a:buFont typeface="Arial" panose="020B0604020202020204" pitchFamily="34" charset="0"/>
              <a:buChar char="•"/>
            </a:pPr>
            <a:r>
              <a:rPr lang="es-ES" sz="1800" dirty="0">
                <a:solidFill>
                  <a:srgbClr val="18579B"/>
                </a:solidFill>
              </a:rPr>
              <a:t>Coaching</a:t>
            </a:r>
          </a:p>
          <a:p>
            <a:pPr marL="571500" lvl="1" indent="-571500">
              <a:spcBef>
                <a:spcPts val="600"/>
              </a:spcBef>
              <a:buSzPts val="3600"/>
              <a:buFont typeface="Arial" panose="020B0604020202020204" pitchFamily="34" charset="0"/>
              <a:buChar char="•"/>
            </a:pPr>
            <a:r>
              <a:rPr lang="es-ES" sz="1800" dirty="0">
                <a:solidFill>
                  <a:srgbClr val="18579B"/>
                </a:solidFill>
              </a:rPr>
              <a:t>Aplicación del Código de Conducta</a:t>
            </a:r>
          </a:p>
          <a:p>
            <a:pPr marL="571500" lvl="1" indent="-571500">
              <a:spcBef>
                <a:spcPts val="600"/>
              </a:spcBef>
              <a:buSzPts val="3600"/>
              <a:buFont typeface="Arial" panose="020B0604020202020204" pitchFamily="34" charset="0"/>
              <a:buChar char="•"/>
            </a:pPr>
            <a:r>
              <a:rPr lang="es-ES" sz="1800" dirty="0">
                <a:solidFill>
                  <a:srgbClr val="18579B"/>
                </a:solidFill>
              </a:rPr>
              <a:t>No se puede intervenir desde fuera de la </a:t>
            </a:r>
            <a:r>
              <a:rPr lang="es-ES" sz="1800" dirty="0" smtClean="0">
                <a:solidFill>
                  <a:srgbClr val="18579B"/>
                </a:solidFill>
              </a:rPr>
              <a:t>pista</a:t>
            </a:r>
          </a:p>
        </p:txBody>
      </p:sp>
    </p:spTree>
    <p:extLst>
      <p:ext uri="{BB962C8B-B14F-4D97-AF65-F5344CB8AC3E}">
        <p14:creationId xmlns:p14="http://schemas.microsoft.com/office/powerpoint/2010/main" val="1870015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7"/>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4</a:t>
            </a:fld>
            <a:endParaRPr/>
          </a:p>
        </p:txBody>
      </p:sp>
      <p:sp>
        <p:nvSpPr>
          <p:cNvPr id="11" name="CuadroTexto 10"/>
          <p:cNvSpPr txBox="1"/>
          <p:nvPr/>
        </p:nvSpPr>
        <p:spPr>
          <a:xfrm>
            <a:off x="0" y="0"/>
            <a:ext cx="2320506" cy="40011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000" b="1" dirty="0">
                <a:ln w="6600">
                  <a:solidFill>
                    <a:schemeClr val="accent2"/>
                  </a:solidFill>
                  <a:prstDash val="solid"/>
                </a:ln>
                <a:solidFill>
                  <a:srgbClr val="FFFFFF"/>
                </a:solidFill>
                <a:effectLst>
                  <a:outerShdw dist="38100" dir="2700000" algn="tl" rotWithShape="0">
                    <a:schemeClr val="accent2"/>
                  </a:outerShdw>
                </a:effectLst>
              </a:rPr>
              <a:t>EL JUEGO</a:t>
            </a:r>
          </a:p>
        </p:txBody>
      </p:sp>
      <p:sp>
        <p:nvSpPr>
          <p:cNvPr id="13" name="1-Definición"/>
          <p:cNvSpPr/>
          <p:nvPr/>
        </p:nvSpPr>
        <p:spPr>
          <a:xfrm>
            <a:off x="253041" y="709079"/>
            <a:ext cx="3163019" cy="1815882"/>
          </a:xfrm>
          <a:prstGeom prst="rect">
            <a:avLst/>
          </a:prstGeom>
        </p:spPr>
        <p:txBody>
          <a:bodyPr wrap="square">
            <a:spAutoFit/>
          </a:bodyPr>
          <a:lstStyle/>
          <a:p>
            <a:r>
              <a:rPr lang="es-ES" dirty="0">
                <a:latin typeface="Segoe UI" panose="020B0502040204020203" pitchFamily="34" charset="0"/>
              </a:rPr>
              <a:t>El pickleball es un deporte de pala que se juega con una pelota perforada especial en una pista de 20 pies por 44 pies (6,10 m por 13,41 m) con una red tipo tenis. La pista se divide en lados de servicio derecho/par e izquierdo/impar y zonas de no volea. </a:t>
            </a:r>
            <a:endParaRPr lang="es-ES" dirty="0"/>
          </a:p>
        </p:txBody>
      </p:sp>
      <p:pic>
        <p:nvPicPr>
          <p:cNvPr id="15" name="2-Las bolas"/>
          <p:cNvPicPr>
            <a:picLocks noChangeAspect="1"/>
          </p:cNvPicPr>
          <p:nvPr/>
        </p:nvPicPr>
        <p:blipFill>
          <a:blip r:embed="rId3"/>
          <a:stretch>
            <a:fillRect/>
          </a:stretch>
        </p:blipFill>
        <p:spPr>
          <a:xfrm>
            <a:off x="942975" y="3305687"/>
            <a:ext cx="5153025" cy="2114550"/>
          </a:xfrm>
          <a:prstGeom prst="rect">
            <a:avLst/>
          </a:prstGeom>
        </p:spPr>
      </p:pic>
      <p:pic>
        <p:nvPicPr>
          <p:cNvPr id="14" name="3-La Pista"/>
          <p:cNvPicPr>
            <a:picLocks noChangeAspect="1"/>
          </p:cNvPicPr>
          <p:nvPr/>
        </p:nvPicPr>
        <p:blipFill>
          <a:blip r:embed="rId4"/>
          <a:stretch>
            <a:fillRect/>
          </a:stretch>
        </p:blipFill>
        <p:spPr>
          <a:xfrm>
            <a:off x="3530602" y="573767"/>
            <a:ext cx="6060484" cy="5191454"/>
          </a:xfrm>
          <a:prstGeom prst="rect">
            <a:avLst/>
          </a:prstGeom>
        </p:spPr>
      </p:pic>
      <p:sp>
        <p:nvSpPr>
          <p:cNvPr id="16" name="5.2-Zona de No Volea"/>
          <p:cNvSpPr/>
          <p:nvPr/>
        </p:nvSpPr>
        <p:spPr>
          <a:xfrm>
            <a:off x="5852159" y="2570259"/>
            <a:ext cx="1598213" cy="8587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ángulo 16"/>
          <p:cNvSpPr/>
          <p:nvPr/>
        </p:nvSpPr>
        <p:spPr>
          <a:xfrm>
            <a:off x="8410278" y="3594607"/>
            <a:ext cx="2933458" cy="1600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s-ES" dirty="0">
                <a:latin typeface="Segoe UI" panose="020B0502040204020203" pitchFamily="34" charset="0"/>
              </a:rPr>
              <a:t>Zona de no volea (ZNV). Un área que se extiende 7 pies (2,13m) a cada lado de la red, dentro de la cual un jugador no puede golpear la pelota sin que bote primero, con limitaciones adicionales que se verán posteriormente. </a:t>
            </a:r>
            <a:endParaRPr lang="es-ES" dirty="0"/>
          </a:p>
        </p:txBody>
      </p:sp>
      <p:cxnSp>
        <p:nvCxnSpPr>
          <p:cNvPr id="19" name="Conector recto de flecha 18"/>
          <p:cNvCxnSpPr>
            <a:stCxn id="17" idx="1"/>
            <a:endCxn id="16" idx="5"/>
          </p:cNvCxnSpPr>
          <p:nvPr/>
        </p:nvCxnSpPr>
        <p:spPr>
          <a:xfrm flipH="1" flipV="1">
            <a:off x="7216319" y="3303240"/>
            <a:ext cx="1193959" cy="10915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4-Carácterísticas"/>
          <p:cNvSpPr/>
          <p:nvPr/>
        </p:nvSpPr>
        <p:spPr>
          <a:xfrm>
            <a:off x="75018" y="3305687"/>
            <a:ext cx="4490976" cy="2523768"/>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s-ES" dirty="0">
                <a:latin typeface="Segoe UI" panose="020B0502040204020203" pitchFamily="34" charset="0"/>
              </a:rPr>
              <a:t>* La pelota se sirve en diagonal sobre la red hacia la pista de recepción del oponente usando un saque de volea o con bote de acuerdo con unos movimientos aprobados. </a:t>
            </a:r>
          </a:p>
          <a:p>
            <a:r>
              <a:rPr lang="es-ES" dirty="0">
                <a:latin typeface="Segoe UI" panose="020B0502040204020203" pitchFamily="34" charset="0"/>
              </a:rPr>
              <a:t>* Los puntos son anotados solo por el lado que sirve cuando el servidor o el equipo del servidor gana el rally. El servidor continúa sacando, alternando lados de servicio, hasta que el lado que saca pierde el rally. </a:t>
            </a:r>
          </a:p>
          <a:p>
            <a:r>
              <a:rPr lang="es-ES" dirty="0">
                <a:latin typeface="Segoe UI" panose="020B0502040204020203" pitchFamily="34" charset="0"/>
              </a:rPr>
              <a:t>* Por lo general, gana el primer equipo que anota 11 puntos y lidera por al menos un margen de 2 puntos. </a:t>
            </a:r>
          </a:p>
          <a:p>
            <a:r>
              <a:rPr lang="es-ES" dirty="0">
                <a:latin typeface="Segoe UI" panose="020B0502040204020203" pitchFamily="34" charset="0"/>
              </a:rPr>
              <a:t>* El pickleball se puede jugar en individuales o dobles</a:t>
            </a:r>
            <a:r>
              <a:rPr lang="es-ES" sz="1800" dirty="0">
                <a:latin typeface="Segoe UI" panose="020B0502040204020203" pitchFamily="34" charset="0"/>
              </a:rPr>
              <a:t>. </a:t>
            </a:r>
            <a:endParaRPr lang="es-ES" dirty="0"/>
          </a:p>
        </p:txBody>
      </p:sp>
      <p:sp>
        <p:nvSpPr>
          <p:cNvPr id="23" name="5.1-Dos Botes"/>
          <p:cNvSpPr/>
          <p:nvPr/>
        </p:nvSpPr>
        <p:spPr>
          <a:xfrm>
            <a:off x="7677816" y="112621"/>
            <a:ext cx="4364659" cy="73866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s-ES" dirty="0">
                <a:latin typeface="Segoe UI" panose="020B0502040204020203" pitchFamily="34" charset="0"/>
              </a:rPr>
              <a:t>Regla de dos botes. Después de servir la pelota, cada lado debe hacer un golpe de bote (</a:t>
            </a:r>
            <a:r>
              <a:rPr lang="es-ES" dirty="0" err="1">
                <a:latin typeface="Segoe UI" panose="020B0502040204020203" pitchFamily="34" charset="0"/>
              </a:rPr>
              <a:t>groundstroke</a:t>
            </a:r>
            <a:r>
              <a:rPr lang="es-ES" dirty="0">
                <a:latin typeface="Segoe UI" panose="020B0502040204020203" pitchFamily="34" charset="0"/>
              </a:rPr>
              <a:t>) antes de volear la pelota. </a:t>
            </a:r>
            <a:endParaRPr lang="es-ES" dirty="0"/>
          </a:p>
        </p:txBody>
      </p:sp>
      <p:sp>
        <p:nvSpPr>
          <p:cNvPr id="24" name="5-Carácterísticas Únicas"/>
          <p:cNvSpPr/>
          <p:nvPr/>
        </p:nvSpPr>
        <p:spPr>
          <a:xfrm>
            <a:off x="8848398" y="1081858"/>
            <a:ext cx="3460857" cy="1990809"/>
          </a:xfrm>
          <a:prstGeom prst="irregularSeal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b="1" spc="50" dirty="0">
                <a:ln w="9525" cmpd="sng">
                  <a:solidFill>
                    <a:schemeClr val="accent1"/>
                  </a:solidFill>
                  <a:prstDash val="solid"/>
                </a:ln>
                <a:solidFill>
                  <a:srgbClr val="70AD47">
                    <a:tint val="1000"/>
                  </a:srgbClr>
                </a:solidFill>
                <a:effectLst>
                  <a:glow rad="38100">
                    <a:schemeClr val="accent1">
                      <a:alpha val="40000"/>
                    </a:schemeClr>
                  </a:glow>
                </a:effectLst>
              </a:rPr>
              <a:t>ÚNICAS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17" grpId="0" animBg="1"/>
      <p:bldP spid="20"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5</a:t>
            </a:fld>
            <a:endParaRPr/>
          </a:p>
        </p:txBody>
      </p:sp>
      <p:sp>
        <p:nvSpPr>
          <p:cNvPr id="5" name="CuadroTexto 4"/>
          <p:cNvSpPr txBox="1"/>
          <p:nvPr/>
        </p:nvSpPr>
        <p:spPr>
          <a:xfrm>
            <a:off x="-1" y="0"/>
            <a:ext cx="2682815" cy="40011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000" b="1" dirty="0">
                <a:ln w="6600">
                  <a:solidFill>
                    <a:schemeClr val="accent2"/>
                  </a:solidFill>
                  <a:prstDash val="solid"/>
                </a:ln>
                <a:solidFill>
                  <a:srgbClr val="FFFFFF"/>
                </a:solidFill>
                <a:effectLst>
                  <a:outerShdw dist="38100" dir="2700000" algn="tl" rotWithShape="0">
                    <a:schemeClr val="accent2"/>
                  </a:outerShdw>
                </a:effectLst>
              </a:rPr>
              <a:t>PECULIARIDADES</a:t>
            </a:r>
          </a:p>
        </p:txBody>
      </p:sp>
      <p:sp>
        <p:nvSpPr>
          <p:cNvPr id="3" name="Rectángulo 2"/>
          <p:cNvSpPr/>
          <p:nvPr/>
        </p:nvSpPr>
        <p:spPr>
          <a:xfrm>
            <a:off x="86264" y="575043"/>
            <a:ext cx="5909094" cy="1169551"/>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s-ES" b="1" i="1" dirty="0">
                <a:latin typeface="Segoe UI" panose="020B0502040204020203" pitchFamily="34" charset="0"/>
              </a:rPr>
              <a:t>Especificaciones de la pelota. ….</a:t>
            </a:r>
          </a:p>
          <a:p>
            <a:r>
              <a:rPr lang="es-ES" dirty="0"/>
              <a:t>Aprobación. El Director del Torneo elegirá la pelota del torneo. La pelota seleccionada para jugar en cualquier torneo autorizado por la RFET debe figurar en la lista oficial de pelotas aprobadas publicada en el sitio web de USA PICKLEBALL: USA Pickleball.org. </a:t>
            </a:r>
          </a:p>
        </p:txBody>
      </p:sp>
      <p:sp>
        <p:nvSpPr>
          <p:cNvPr id="7" name="Rectángulo 6"/>
          <p:cNvSpPr/>
          <p:nvPr/>
        </p:nvSpPr>
        <p:spPr>
          <a:xfrm>
            <a:off x="6190881" y="71836"/>
            <a:ext cx="5834342" cy="1384995"/>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s-ES" b="1" i="1" dirty="0">
                <a:latin typeface="Segoe UI" panose="020B0502040204020203" pitchFamily="34" charset="0"/>
              </a:rPr>
              <a:t>Especificaciones de la pala. ….</a:t>
            </a:r>
          </a:p>
          <a:p>
            <a:r>
              <a:rPr lang="es-ES" dirty="0"/>
              <a:t>Lista de palas aprobadas de PICKLEBALL de EE. UU.: los jugadores son responsables de confirmar que la raqueta que están usando para el partido está aprobada y que figura como "aprobada" en la lista de palas aprobadas de PICKLEBALL de EE. UU.</a:t>
            </a:r>
          </a:p>
          <a:p>
            <a:r>
              <a:rPr lang="es-ES" dirty="0"/>
              <a:t>(Llevar el link accesible en el móvil)</a:t>
            </a:r>
          </a:p>
        </p:txBody>
      </p:sp>
      <p:sp>
        <p:nvSpPr>
          <p:cNvPr id="8" name="Rectángulo 7"/>
          <p:cNvSpPr/>
          <p:nvPr/>
        </p:nvSpPr>
        <p:spPr>
          <a:xfrm>
            <a:off x="86264" y="1919527"/>
            <a:ext cx="5909094" cy="1169551"/>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s-ES" b="1" i="1" dirty="0"/>
              <a:t>Vestimenta </a:t>
            </a:r>
            <a:r>
              <a:rPr lang="es-ES" b="1" i="1" dirty="0">
                <a:latin typeface="Segoe UI" panose="020B0502040204020203" pitchFamily="34" charset="0"/>
              </a:rPr>
              <a:t>. ….</a:t>
            </a:r>
          </a:p>
          <a:p>
            <a:r>
              <a:rPr lang="es-ES" dirty="0"/>
              <a:t>Seguridad y Distracción. Se le puede solicitar a un jugador que se cambie de ropa que no sea apropiada, incluida la que se aproxime al color de la pelota. Solo por el JA a requerimiento de los contrarios o del JP.  </a:t>
            </a:r>
          </a:p>
        </p:txBody>
      </p:sp>
    </p:spTree>
    <p:extLst>
      <p:ext uri="{BB962C8B-B14F-4D97-AF65-F5344CB8AC3E}">
        <p14:creationId xmlns:p14="http://schemas.microsoft.com/office/powerpoint/2010/main" val="3249937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6</a:t>
            </a:fld>
            <a:endParaRPr/>
          </a:p>
        </p:txBody>
      </p:sp>
      <p:sp>
        <p:nvSpPr>
          <p:cNvPr id="5" name="CuadroTexto 4"/>
          <p:cNvSpPr txBox="1"/>
          <p:nvPr/>
        </p:nvSpPr>
        <p:spPr>
          <a:xfrm>
            <a:off x="-1" y="0"/>
            <a:ext cx="2682815" cy="40011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000" b="1" dirty="0">
                <a:ln w="6600">
                  <a:solidFill>
                    <a:schemeClr val="accent2"/>
                  </a:solidFill>
                  <a:prstDash val="solid"/>
                </a:ln>
                <a:solidFill>
                  <a:srgbClr val="FFFFFF"/>
                </a:solidFill>
                <a:effectLst>
                  <a:outerShdw dist="38100" dir="2700000" algn="tl" rotWithShape="0">
                    <a:schemeClr val="accent2"/>
                  </a:outerShdw>
                </a:effectLst>
              </a:rPr>
              <a:t>EL SERVICIO</a:t>
            </a:r>
          </a:p>
        </p:txBody>
      </p:sp>
      <p:sp>
        <p:nvSpPr>
          <p:cNvPr id="3" name="Rectángulo 2"/>
          <p:cNvSpPr/>
          <p:nvPr/>
        </p:nvSpPr>
        <p:spPr>
          <a:xfrm>
            <a:off x="103848" y="516190"/>
            <a:ext cx="7431159" cy="307777"/>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s-ES" dirty="0"/>
              <a:t>El marcador completo debe ser cantado antes de servir la pelota </a:t>
            </a:r>
          </a:p>
        </p:txBody>
      </p:sp>
      <p:sp>
        <p:nvSpPr>
          <p:cNvPr id="7" name="Rectángulo 6"/>
          <p:cNvSpPr/>
          <p:nvPr/>
        </p:nvSpPr>
        <p:spPr>
          <a:xfrm>
            <a:off x="103848" y="918603"/>
            <a:ext cx="7431159" cy="738664"/>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s-ES" dirty="0"/>
              <a:t>El servidor debe servir en la pista de servicio correcta (la pista diagonalmente opuesta al servidor). El servicio puede sobrepasar o tocar la red y debe sobrepasar la ZNV (incluida la línea posterior). El servicio puede caer en cualquier otra línea de la pista de servicio </a:t>
            </a:r>
          </a:p>
        </p:txBody>
      </p:sp>
      <p:sp>
        <p:nvSpPr>
          <p:cNvPr id="8" name="Rectángulo 7"/>
          <p:cNvSpPr/>
          <p:nvPr/>
        </p:nvSpPr>
        <p:spPr>
          <a:xfrm>
            <a:off x="103847" y="1745678"/>
            <a:ext cx="7431159" cy="523220"/>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s-ES" dirty="0"/>
              <a:t>Si el servicio sobrepasa la red o hace contacto con la red al cruzar y luego toca al receptor o al compañero del receptor, es un punto para el equipo que saca.</a:t>
            </a:r>
          </a:p>
        </p:txBody>
      </p:sp>
      <p:sp>
        <p:nvSpPr>
          <p:cNvPr id="9" name="Rectángulo 8"/>
          <p:cNvSpPr/>
          <p:nvPr/>
        </p:nvSpPr>
        <p:spPr>
          <a:xfrm>
            <a:off x="103846" y="2391923"/>
            <a:ext cx="7431159" cy="307777"/>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s-ES" dirty="0"/>
              <a:t>Al menos un pie debe estar en la superficie de juego detrás de la línea de base. </a:t>
            </a:r>
          </a:p>
        </p:txBody>
      </p:sp>
      <p:sp>
        <p:nvSpPr>
          <p:cNvPr id="10" name="Rectángulo 9"/>
          <p:cNvSpPr/>
          <p:nvPr/>
        </p:nvSpPr>
        <p:spPr>
          <a:xfrm>
            <a:off x="103845" y="2797969"/>
            <a:ext cx="7431159" cy="307777"/>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s-ES" dirty="0"/>
              <a:t>El saque se hará con una sola mano o con la pala soltando la pelota y sin spin….</a:t>
            </a:r>
          </a:p>
        </p:txBody>
      </p:sp>
      <p:sp>
        <p:nvSpPr>
          <p:cNvPr id="12" name="Rectángulo 11"/>
          <p:cNvSpPr/>
          <p:nvPr/>
        </p:nvSpPr>
        <p:spPr>
          <a:xfrm>
            <a:off x="103844" y="3221826"/>
            <a:ext cx="7431159" cy="738664"/>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s-ES" b="1" dirty="0"/>
              <a:t>El Saque de Volea:</a:t>
            </a:r>
          </a:p>
          <a:p>
            <a:pPr marL="285750" indent="-285750">
              <a:buFontTx/>
              <a:buChar char="-"/>
            </a:pPr>
            <a:r>
              <a:rPr lang="es-ES" dirty="0"/>
              <a:t>El brazo del servidor debe estar moviéndose en un arco hacia arriba en el momento en que se golpea la pelota con la pala </a:t>
            </a:r>
          </a:p>
        </p:txBody>
      </p:sp>
      <p:pic>
        <p:nvPicPr>
          <p:cNvPr id="2" name="Pala de abajoa arriba"/>
          <p:cNvPicPr>
            <a:picLocks noChangeAspect="1"/>
          </p:cNvPicPr>
          <p:nvPr/>
        </p:nvPicPr>
        <p:blipFill>
          <a:blip r:embed="rId3"/>
          <a:stretch>
            <a:fillRect/>
          </a:stretch>
        </p:blipFill>
        <p:spPr>
          <a:xfrm>
            <a:off x="8115650" y="43644"/>
            <a:ext cx="2112135" cy="2717260"/>
          </a:xfrm>
          <a:prstGeom prst="rect">
            <a:avLst/>
          </a:prstGeom>
        </p:spPr>
      </p:pic>
      <p:cxnSp>
        <p:nvCxnSpPr>
          <p:cNvPr id="6" name="Conector recto 5"/>
          <p:cNvCxnSpPr>
            <a:stCxn id="12" idx="3"/>
            <a:endCxn id="2" idx="1"/>
          </p:cNvCxnSpPr>
          <p:nvPr/>
        </p:nvCxnSpPr>
        <p:spPr>
          <a:xfrm flipV="1">
            <a:off x="7535003" y="1402274"/>
            <a:ext cx="580647" cy="2188884"/>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ángulo 14"/>
          <p:cNvSpPr/>
          <p:nvPr/>
        </p:nvSpPr>
        <p:spPr>
          <a:xfrm>
            <a:off x="103844" y="4064204"/>
            <a:ext cx="7431159" cy="738664"/>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pPr marL="285750" indent="-285750">
              <a:buFontTx/>
              <a:buChar char="-"/>
            </a:pPr>
            <a:r>
              <a:rPr lang="es-ES" dirty="0"/>
              <a:t>El punto más alto de la cabeza de la pala no debe estar por encima de la parte más alta de la muñeca cuando la pala golpea la pelota</a:t>
            </a:r>
          </a:p>
          <a:p>
            <a:pPr marL="285750" indent="-285750">
              <a:buFontTx/>
              <a:buChar char="-"/>
            </a:pPr>
            <a:r>
              <a:rPr lang="es-ES" dirty="0"/>
              <a:t>El contacto con la pelota no debe hacerse por encima de la cintura </a:t>
            </a:r>
          </a:p>
        </p:txBody>
      </p:sp>
      <p:pic>
        <p:nvPicPr>
          <p:cNvPr id="14" name="Imagen 13"/>
          <p:cNvPicPr>
            <a:picLocks noChangeAspect="1"/>
          </p:cNvPicPr>
          <p:nvPr/>
        </p:nvPicPr>
        <p:blipFill>
          <a:blip r:embed="rId4"/>
          <a:stretch>
            <a:fillRect/>
          </a:stretch>
        </p:blipFill>
        <p:spPr>
          <a:xfrm>
            <a:off x="9638925" y="3859538"/>
            <a:ext cx="1906073" cy="2795081"/>
          </a:xfrm>
          <a:prstGeom prst="rect">
            <a:avLst/>
          </a:prstGeom>
        </p:spPr>
      </p:pic>
      <p:cxnSp>
        <p:nvCxnSpPr>
          <p:cNvPr id="17" name="Conector recto 16"/>
          <p:cNvCxnSpPr>
            <a:stCxn id="15" idx="3"/>
            <a:endCxn id="14" idx="1"/>
          </p:cNvCxnSpPr>
          <p:nvPr/>
        </p:nvCxnSpPr>
        <p:spPr>
          <a:xfrm>
            <a:off x="7535003" y="4433536"/>
            <a:ext cx="2103922" cy="823543"/>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Imagen 20"/>
          <p:cNvPicPr>
            <a:picLocks noChangeAspect="1"/>
          </p:cNvPicPr>
          <p:nvPr/>
        </p:nvPicPr>
        <p:blipFill>
          <a:blip r:embed="rId5"/>
          <a:stretch>
            <a:fillRect/>
          </a:stretch>
        </p:blipFill>
        <p:spPr>
          <a:xfrm>
            <a:off x="10523999" y="1931563"/>
            <a:ext cx="1519707" cy="1569396"/>
          </a:xfrm>
          <a:prstGeom prst="rect">
            <a:avLst/>
          </a:prstGeom>
        </p:spPr>
      </p:pic>
      <p:cxnSp>
        <p:nvCxnSpPr>
          <p:cNvPr id="25" name="Conector recto 24"/>
          <p:cNvCxnSpPr>
            <a:stCxn id="15" idx="3"/>
            <a:endCxn id="21" idx="1"/>
          </p:cNvCxnSpPr>
          <p:nvPr/>
        </p:nvCxnSpPr>
        <p:spPr>
          <a:xfrm flipV="1">
            <a:off x="7535003" y="2716261"/>
            <a:ext cx="2988996" cy="1717275"/>
          </a:xfrm>
          <a:prstGeom prst="line">
            <a:avLst/>
          </a:prstGeom>
        </p:spPr>
        <p:style>
          <a:lnRef idx="2">
            <a:schemeClr val="accent6"/>
          </a:lnRef>
          <a:fillRef idx="0">
            <a:schemeClr val="accent6"/>
          </a:fillRef>
          <a:effectRef idx="1">
            <a:schemeClr val="accent6"/>
          </a:effectRef>
          <a:fontRef idx="minor">
            <a:schemeClr val="tx1"/>
          </a:fontRef>
        </p:style>
      </p:cxnSp>
      <p:sp>
        <p:nvSpPr>
          <p:cNvPr id="27" name="CuadroTexto 26"/>
          <p:cNvSpPr txBox="1"/>
          <p:nvPr/>
        </p:nvSpPr>
        <p:spPr>
          <a:xfrm>
            <a:off x="9744785" y="3932909"/>
            <a:ext cx="444352" cy="307777"/>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s-ES" dirty="0"/>
              <a:t>OK</a:t>
            </a:r>
          </a:p>
        </p:txBody>
      </p:sp>
      <p:sp>
        <p:nvSpPr>
          <p:cNvPr id="29" name="CuadroTexto 28"/>
          <p:cNvSpPr txBox="1"/>
          <p:nvPr/>
        </p:nvSpPr>
        <p:spPr>
          <a:xfrm>
            <a:off x="10591961" y="2032538"/>
            <a:ext cx="44435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s-ES" dirty="0"/>
              <a:t>KO</a:t>
            </a:r>
          </a:p>
        </p:txBody>
      </p:sp>
      <p:sp>
        <p:nvSpPr>
          <p:cNvPr id="31" name="Rectángulo 30"/>
          <p:cNvSpPr/>
          <p:nvPr/>
        </p:nvSpPr>
        <p:spPr>
          <a:xfrm>
            <a:off x="103843" y="4880899"/>
            <a:ext cx="7431159" cy="1815882"/>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s-ES" b="1" dirty="0"/>
              <a:t>El Saque con Bote (</a:t>
            </a:r>
            <a:r>
              <a:rPr lang="es-ES" b="1" dirty="0" err="1"/>
              <a:t>Drop</a:t>
            </a:r>
            <a:r>
              <a:rPr lang="es-ES" b="1" dirty="0"/>
              <a:t>):</a:t>
            </a:r>
            <a:endParaRPr lang="es-ES" dirty="0"/>
          </a:p>
          <a:p>
            <a:pPr marL="285750" indent="-285750">
              <a:buFontTx/>
              <a:buChar char="-"/>
            </a:pPr>
            <a:r>
              <a:rPr lang="es-ES" dirty="0"/>
              <a:t>El saque con bote se realiza golpeando la pelota después de que bote en la superficie de juego.</a:t>
            </a:r>
          </a:p>
          <a:p>
            <a:pPr marL="285750" indent="-285750">
              <a:buFontTx/>
              <a:buChar char="-"/>
            </a:pPr>
            <a:r>
              <a:rPr lang="es-ES" dirty="0"/>
              <a:t>El servidor debe soltar la pelota con una sola mano o dejarla caer desde la cara de la pala desde cualquier altura natural (sin ayuda).</a:t>
            </a:r>
          </a:p>
          <a:p>
            <a:pPr marL="285750" indent="-285750">
              <a:buFontTx/>
              <a:buChar char="-"/>
            </a:pPr>
            <a:r>
              <a:rPr lang="es-ES" dirty="0"/>
              <a:t>Cuando sea soltada desde la mano o la pala, la pelota no debe ser impulsada en cualquier dirección</a:t>
            </a:r>
          </a:p>
          <a:p>
            <a:pPr marL="285750" indent="-285750">
              <a:buFontTx/>
              <a:buChar char="-"/>
            </a:pPr>
            <a:r>
              <a:rPr lang="es-ES" dirty="0"/>
              <a:t>Las restricciones del Saque de Volea no se aplica al servicio con bote </a:t>
            </a:r>
          </a:p>
        </p:txBody>
      </p:sp>
    </p:spTree>
    <p:extLst>
      <p:ext uri="{BB962C8B-B14F-4D97-AF65-F5344CB8AC3E}">
        <p14:creationId xmlns:p14="http://schemas.microsoft.com/office/powerpoint/2010/main" val="108848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27" grpId="0" animBg="1"/>
      <p:bldP spid="29"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7</a:t>
            </a:fld>
            <a:endParaRPr/>
          </a:p>
        </p:txBody>
      </p:sp>
      <p:sp>
        <p:nvSpPr>
          <p:cNvPr id="5" name="CuadroTexto 4"/>
          <p:cNvSpPr txBox="1"/>
          <p:nvPr/>
        </p:nvSpPr>
        <p:spPr>
          <a:xfrm>
            <a:off x="68020" y="66656"/>
            <a:ext cx="4632386" cy="1015663"/>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0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000" b="1" i="1" dirty="0">
                <a:latin typeface="Segoe UI" panose="020B0502040204020203" pitchFamily="34" charset="0"/>
              </a:rPr>
              <a:t>Posiciones de los jugadores </a:t>
            </a:r>
            <a:endParaRPr lang="es-ES" sz="2000" dirty="0"/>
          </a:p>
          <a:p>
            <a:endParaRPr lang="es-E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1" name="Rectángulo 10"/>
          <p:cNvSpPr/>
          <p:nvPr/>
        </p:nvSpPr>
        <p:spPr>
          <a:xfrm>
            <a:off x="68020" y="1178589"/>
            <a:ext cx="4632386" cy="73866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dirty="0">
                <a:latin typeface="SegoeUI"/>
              </a:rPr>
              <a:t>El servidor y el receptor correctos y</a:t>
            </a:r>
          </a:p>
          <a:p>
            <a:r>
              <a:rPr lang="es-ES" dirty="0">
                <a:latin typeface="SegoeUI"/>
              </a:rPr>
              <a:t>sus posiciones están determinados por la puntuación y las posiciones iniciales de los jugadores en el juego.</a:t>
            </a:r>
            <a:endParaRPr lang="es-ES" dirty="0"/>
          </a:p>
        </p:txBody>
      </p:sp>
      <p:sp>
        <p:nvSpPr>
          <p:cNvPr id="13" name="Rectángulo 12"/>
          <p:cNvSpPr/>
          <p:nvPr/>
        </p:nvSpPr>
        <p:spPr>
          <a:xfrm>
            <a:off x="68021" y="2035381"/>
            <a:ext cx="463238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dirty="0">
                <a:solidFill>
                  <a:schemeClr val="dk1"/>
                </a:solidFill>
                <a:latin typeface="SegoeUI"/>
                <a:ea typeface="+mn-ea"/>
                <a:cs typeface="+mn-cs"/>
              </a:rPr>
              <a:t>Cada jugador servirá hasta que pierda un rally o se</a:t>
            </a:r>
          </a:p>
          <a:p>
            <a:r>
              <a:rPr lang="es-ES" dirty="0">
                <a:solidFill>
                  <a:schemeClr val="dk1"/>
                </a:solidFill>
                <a:latin typeface="SegoeUI"/>
                <a:ea typeface="+mn-ea"/>
                <a:cs typeface="+mn-cs"/>
              </a:rPr>
              <a:t>declare una falta contra el jugador o el equipo.</a:t>
            </a:r>
          </a:p>
        </p:txBody>
      </p:sp>
      <p:sp>
        <p:nvSpPr>
          <p:cNvPr id="16" name="Rectángulo 15"/>
          <p:cNvSpPr/>
          <p:nvPr/>
        </p:nvSpPr>
        <p:spPr>
          <a:xfrm>
            <a:off x="68020" y="2690335"/>
            <a:ext cx="4632387" cy="73866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dirty="0">
                <a:solidFill>
                  <a:schemeClr val="dk1"/>
                </a:solidFill>
                <a:latin typeface="SegoeUI"/>
                <a:ea typeface="+mn-ea"/>
                <a:cs typeface="+mn-cs"/>
              </a:rPr>
              <a:t>Siempre que el servidor mantenga el servicio, después de cada punto, el servidor alternará el servicio desde los lados derecho/par e izquierdo/impar de la pista.</a:t>
            </a:r>
          </a:p>
        </p:txBody>
      </p:sp>
      <p:sp>
        <p:nvSpPr>
          <p:cNvPr id="18" name="Individuales"/>
          <p:cNvSpPr/>
          <p:nvPr/>
        </p:nvSpPr>
        <p:spPr>
          <a:xfrm>
            <a:off x="68020" y="3560733"/>
            <a:ext cx="4632386" cy="246221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b="1" dirty="0">
                <a:solidFill>
                  <a:schemeClr val="dk1"/>
                </a:solidFill>
                <a:latin typeface="SegoeUI"/>
                <a:ea typeface="+mn-ea"/>
                <a:cs typeface="+mn-cs"/>
              </a:rPr>
              <a:t>Individuales</a:t>
            </a:r>
          </a:p>
          <a:p>
            <a:pPr marL="285750" indent="-285750">
              <a:buFont typeface="Arial" panose="020B0604020202020204" pitchFamily="34" charset="0"/>
              <a:buChar char="•"/>
            </a:pPr>
            <a:r>
              <a:rPr lang="es-ES" dirty="0">
                <a:solidFill>
                  <a:schemeClr val="dk1"/>
                </a:solidFill>
                <a:latin typeface="SegoeUI"/>
                <a:ea typeface="+mn-ea"/>
                <a:cs typeface="+mn-cs"/>
              </a:rPr>
              <a:t>Si la puntuación del servidor es par (0, 2, 4...), el servicio debe realizarse desde la derecha hacia la derecha.</a:t>
            </a:r>
          </a:p>
          <a:p>
            <a:pPr marL="285750" indent="-285750">
              <a:buFont typeface="Arial" panose="020B0604020202020204" pitchFamily="34" charset="0"/>
              <a:buChar char="•"/>
            </a:pPr>
            <a:r>
              <a:rPr lang="es-ES" dirty="0">
                <a:solidFill>
                  <a:schemeClr val="dk1"/>
                </a:solidFill>
                <a:latin typeface="SegoeUI"/>
                <a:ea typeface="+mn-ea"/>
                <a:cs typeface="+mn-cs"/>
              </a:rPr>
              <a:t>Si la puntuación del servidor es impar (1, 3, 5...), el servicio debe realizarse desde el área de servicio izquierda/impar y ser recibido en el campo de servicio izquierdo/impar por el contrario.</a:t>
            </a:r>
          </a:p>
          <a:p>
            <a:pPr marL="285750" indent="-285750">
              <a:buFont typeface="Arial" panose="020B0604020202020204" pitchFamily="34" charset="0"/>
              <a:buChar char="•"/>
            </a:pPr>
            <a:r>
              <a:rPr lang="es-ES" dirty="0">
                <a:solidFill>
                  <a:schemeClr val="dk1"/>
                </a:solidFill>
                <a:latin typeface="SegoeUI"/>
                <a:ea typeface="+mn-ea"/>
                <a:cs typeface="+mn-cs"/>
              </a:rPr>
              <a:t>Después de que el servidor pierda un rally o cometa una falta, se producirá un cambio de servicio (</a:t>
            </a:r>
            <a:r>
              <a:rPr lang="es-ES" dirty="0" err="1">
                <a:solidFill>
                  <a:schemeClr val="dk1"/>
                </a:solidFill>
                <a:latin typeface="SegoeUI"/>
                <a:ea typeface="+mn-ea"/>
                <a:cs typeface="+mn-cs"/>
              </a:rPr>
              <a:t>side</a:t>
            </a:r>
            <a:r>
              <a:rPr lang="es-ES" dirty="0">
                <a:solidFill>
                  <a:schemeClr val="dk1"/>
                </a:solidFill>
                <a:latin typeface="SegoeUI"/>
                <a:ea typeface="+mn-ea"/>
                <a:cs typeface="+mn-cs"/>
              </a:rPr>
              <a:t>-out) y se otorgará el servicio al oponente.</a:t>
            </a:r>
          </a:p>
        </p:txBody>
      </p:sp>
      <p:sp>
        <p:nvSpPr>
          <p:cNvPr id="19" name="Dobles"/>
          <p:cNvSpPr/>
          <p:nvPr/>
        </p:nvSpPr>
        <p:spPr>
          <a:xfrm>
            <a:off x="4841943" y="66657"/>
            <a:ext cx="7183280" cy="655564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b="1" dirty="0">
                <a:solidFill>
                  <a:schemeClr val="dk1"/>
                </a:solidFill>
                <a:latin typeface="SegoeUI"/>
                <a:ea typeface="+mn-ea"/>
                <a:cs typeface="+mn-cs"/>
              </a:rPr>
              <a:t>Dobles</a:t>
            </a:r>
          </a:p>
          <a:p>
            <a:pPr marL="285750" indent="-285750">
              <a:buFont typeface="Arial" panose="020B0604020202020204" pitchFamily="34" charset="0"/>
              <a:buChar char="•"/>
            </a:pPr>
            <a:r>
              <a:rPr lang="es-ES" dirty="0">
                <a:solidFill>
                  <a:schemeClr val="dk1"/>
                </a:solidFill>
                <a:latin typeface="SegoeUI"/>
                <a:ea typeface="+mn-ea"/>
                <a:cs typeface="+mn-cs"/>
              </a:rPr>
              <a:t>MUY IMPORTANTE saber la diferencia entre “SERVIDOR INICIAL, quien inicia sirviendo cada juego”, “PRIMER SERVIDOR, quien inicia sirviendo después de cada </a:t>
            </a:r>
            <a:r>
              <a:rPr lang="es-ES" dirty="0" err="1">
                <a:solidFill>
                  <a:schemeClr val="dk1"/>
                </a:solidFill>
                <a:latin typeface="SegoeUI"/>
                <a:ea typeface="+mn-ea"/>
                <a:cs typeface="+mn-cs"/>
              </a:rPr>
              <a:t>Side-Out</a:t>
            </a:r>
            <a:r>
              <a:rPr lang="es-ES" dirty="0">
                <a:solidFill>
                  <a:schemeClr val="dk1"/>
                </a:solidFill>
                <a:latin typeface="SegoeUI"/>
                <a:ea typeface="+mn-ea"/>
                <a:cs typeface="+mn-cs"/>
              </a:rPr>
              <a:t>” y “SEGUNDO SERVIDOR, quien sirve una vez que el Primer Servidor pierde su turno de servicio”.</a:t>
            </a:r>
          </a:p>
          <a:p>
            <a:pPr marL="285750" indent="-285750">
              <a:buFont typeface="Arial" panose="020B0604020202020204" pitchFamily="34" charset="0"/>
              <a:buChar char="•"/>
            </a:pPr>
            <a:r>
              <a:rPr lang="es-ES" dirty="0">
                <a:solidFill>
                  <a:schemeClr val="dk1"/>
                </a:solidFill>
                <a:latin typeface="SegoeUI"/>
                <a:ea typeface="+mn-ea"/>
                <a:cs typeface="+mn-cs"/>
              </a:rPr>
              <a:t>Ambos jugadores de un equipo sacarán antes de que se declare un </a:t>
            </a:r>
            <a:r>
              <a:rPr lang="es-ES" dirty="0" err="1">
                <a:solidFill>
                  <a:schemeClr val="dk1"/>
                </a:solidFill>
                <a:latin typeface="SegoeUI"/>
                <a:ea typeface="+mn-ea"/>
                <a:cs typeface="+mn-cs"/>
              </a:rPr>
              <a:t>Side-Out</a:t>
            </a:r>
            <a:r>
              <a:rPr lang="es-ES" dirty="0">
                <a:solidFill>
                  <a:schemeClr val="dk1"/>
                </a:solidFill>
                <a:latin typeface="SegoeUI"/>
                <a:ea typeface="+mn-ea"/>
                <a:cs typeface="+mn-cs"/>
              </a:rPr>
              <a:t>, excepto al comienzo de cada juego, cuando solo sacará el servidor inicial. Por lo tanto, se producirá un cambio de saque (</a:t>
            </a:r>
            <a:r>
              <a:rPr lang="es-ES" dirty="0" err="1">
                <a:solidFill>
                  <a:schemeClr val="dk1"/>
                </a:solidFill>
                <a:latin typeface="SegoeUI"/>
                <a:ea typeface="+mn-ea"/>
                <a:cs typeface="+mn-cs"/>
              </a:rPr>
              <a:t>side</a:t>
            </a:r>
            <a:r>
              <a:rPr lang="es-ES" dirty="0" err="1">
                <a:latin typeface="SegoeUI"/>
              </a:rPr>
              <a:t>-</a:t>
            </a:r>
            <a:r>
              <a:rPr lang="es-ES" dirty="0" err="1">
                <a:solidFill>
                  <a:schemeClr val="dk1"/>
                </a:solidFill>
                <a:latin typeface="SegoeUI"/>
                <a:ea typeface="+mn-ea"/>
                <a:cs typeface="+mn-cs"/>
              </a:rPr>
              <a:t>out</a:t>
            </a:r>
            <a:r>
              <a:rPr lang="es-ES" dirty="0">
                <a:solidFill>
                  <a:schemeClr val="dk1"/>
                </a:solidFill>
                <a:latin typeface="SegoeUI"/>
                <a:ea typeface="+mn-ea"/>
                <a:cs typeface="+mn-cs"/>
              </a:rPr>
              <a:t>) una vez que se pierda un rally o el equipo que saca cometa una falta y se otorgue el servicio al equipo contrario.</a:t>
            </a:r>
          </a:p>
          <a:p>
            <a:pPr marL="285750" indent="-285750">
              <a:buFont typeface="Arial" panose="020B0604020202020204" pitchFamily="34" charset="0"/>
              <a:buChar char="•"/>
            </a:pPr>
            <a:r>
              <a:rPr lang="es-ES" dirty="0">
                <a:solidFill>
                  <a:schemeClr val="dk1"/>
                </a:solidFill>
                <a:latin typeface="SegoeUI"/>
                <a:ea typeface="+mn-ea"/>
                <a:cs typeface="+mn-cs"/>
              </a:rPr>
              <a:t>Al comienzo de cada </a:t>
            </a:r>
            <a:r>
              <a:rPr lang="es-ES" dirty="0" err="1">
                <a:solidFill>
                  <a:schemeClr val="dk1"/>
                </a:solidFill>
                <a:latin typeface="SegoeUI"/>
                <a:ea typeface="+mn-ea"/>
                <a:cs typeface="+mn-cs"/>
              </a:rPr>
              <a:t>side</a:t>
            </a:r>
            <a:r>
              <a:rPr lang="es-ES" dirty="0">
                <a:solidFill>
                  <a:schemeClr val="dk1"/>
                </a:solidFill>
                <a:latin typeface="SegoeUI"/>
                <a:ea typeface="+mn-ea"/>
                <a:cs typeface="+mn-cs"/>
              </a:rPr>
              <a:t>-out, el servicio comienza en el área de servicio derecha/par.</a:t>
            </a:r>
          </a:p>
          <a:p>
            <a:pPr marL="285750" indent="-285750">
              <a:buFont typeface="Arial" panose="020B0604020202020204" pitchFamily="34" charset="0"/>
              <a:buChar char="•"/>
            </a:pPr>
            <a:r>
              <a:rPr lang="es-ES" dirty="0">
                <a:solidFill>
                  <a:schemeClr val="dk1"/>
                </a:solidFill>
                <a:latin typeface="SegoeUI"/>
                <a:ea typeface="+mn-ea"/>
                <a:cs typeface="+mn-cs"/>
              </a:rPr>
              <a:t>Cuando el marcador del equipo es par (0, 2, 4...), la posición correcta del servidor inicial del equipo es en el área de servicio derecho/par. </a:t>
            </a:r>
            <a:r>
              <a:rPr lang="es-ES" dirty="0">
                <a:latin typeface="SegoeUI"/>
              </a:rPr>
              <a:t>Si es después de un </a:t>
            </a:r>
            <a:r>
              <a:rPr lang="es-ES" dirty="0" err="1">
                <a:latin typeface="SegoeUI"/>
              </a:rPr>
              <a:t>side-out</a:t>
            </a:r>
            <a:r>
              <a:rPr lang="es-ES" dirty="0">
                <a:latin typeface="SegoeUI"/>
              </a:rPr>
              <a:t> e</a:t>
            </a:r>
            <a:r>
              <a:rPr lang="es-ES" dirty="0">
                <a:solidFill>
                  <a:schemeClr val="dk1"/>
                </a:solidFill>
                <a:latin typeface="SegoeUI"/>
                <a:ea typeface="+mn-ea"/>
                <a:cs typeface="+mn-cs"/>
              </a:rPr>
              <a:t>l servidor inicial será el primer servidor.</a:t>
            </a:r>
          </a:p>
          <a:p>
            <a:pPr marL="285750" indent="-285750">
              <a:buFont typeface="Arial" panose="020B0604020202020204" pitchFamily="34" charset="0"/>
              <a:buChar char="•"/>
            </a:pPr>
            <a:r>
              <a:rPr lang="es-ES" dirty="0">
                <a:solidFill>
                  <a:schemeClr val="dk1"/>
                </a:solidFill>
                <a:latin typeface="SegoeUI"/>
                <a:ea typeface="+mn-ea"/>
                <a:cs typeface="+mn-cs"/>
              </a:rPr>
              <a:t>Cuando el resultado del equipo es impar (1, 3, 5...), la posición correcta del sacador inicial es en el campo izquierdo/impar. Después de un </a:t>
            </a:r>
            <a:r>
              <a:rPr lang="es-ES" dirty="0" err="1">
                <a:solidFill>
                  <a:schemeClr val="dk1"/>
                </a:solidFill>
                <a:latin typeface="SegoeUI"/>
                <a:ea typeface="+mn-ea"/>
                <a:cs typeface="+mn-cs"/>
              </a:rPr>
              <a:t>side-out</a:t>
            </a:r>
            <a:r>
              <a:rPr lang="es-ES" dirty="0">
                <a:solidFill>
                  <a:schemeClr val="dk1"/>
                </a:solidFill>
                <a:latin typeface="SegoeUI"/>
                <a:ea typeface="+mn-ea"/>
                <a:cs typeface="+mn-cs"/>
              </a:rPr>
              <a:t> el primer servidor será el compañero del servidor inicial.</a:t>
            </a:r>
          </a:p>
          <a:p>
            <a:pPr marL="285750" indent="-285750">
              <a:buFont typeface="Arial" panose="020B0604020202020204" pitchFamily="34" charset="0"/>
              <a:buChar char="•"/>
            </a:pPr>
            <a:r>
              <a:rPr lang="es-ES" dirty="0">
                <a:solidFill>
                  <a:schemeClr val="dk1"/>
                </a:solidFill>
                <a:latin typeface="SegoeUI"/>
                <a:ea typeface="+mn-ea"/>
                <a:cs typeface="+mn-cs"/>
              </a:rPr>
              <a:t>El primer servidor sacará, alternando los lados del servicio después de ganar cada punto, hasta que se pierda un rally o el equipo del servidor cometa una falta.</a:t>
            </a:r>
          </a:p>
          <a:p>
            <a:pPr marL="285750" indent="-285750">
              <a:buFont typeface="Arial" panose="020B0604020202020204" pitchFamily="34" charset="0"/>
              <a:buChar char="•"/>
            </a:pPr>
            <a:r>
              <a:rPr lang="es-ES" dirty="0">
                <a:solidFill>
                  <a:schemeClr val="dk1"/>
                </a:solidFill>
                <a:latin typeface="SegoeUI"/>
                <a:ea typeface="+mn-ea"/>
                <a:cs typeface="+mn-cs"/>
              </a:rPr>
              <a:t>Después de que el equipo del primer servidor pierda un rally o cometa una falta, el segundo servidor sacará desde la posición correcta y alternará las posiciones de servicio siempre que el equipo que saca siga ganando puntos.</a:t>
            </a:r>
          </a:p>
          <a:p>
            <a:pPr marL="285750" indent="-285750">
              <a:buFont typeface="Arial" panose="020B0604020202020204" pitchFamily="34" charset="0"/>
              <a:buChar char="•"/>
            </a:pPr>
            <a:r>
              <a:rPr lang="es-ES" dirty="0"/>
              <a:t>Excepto el servidor, no hay restricción en la posición de ningún jugador, siempre que todos los jugadores estén en el lado de la red de su respectivo equipo.</a:t>
            </a:r>
          </a:p>
          <a:p>
            <a:pPr marL="285750" indent="-285750">
              <a:buFont typeface="Arial" panose="020B0604020202020204" pitchFamily="34" charset="0"/>
              <a:buChar char="•"/>
            </a:pPr>
            <a:r>
              <a:rPr lang="es-ES" dirty="0"/>
              <a:t>El servidor correcto debe servir desde la pista de servicio correcta, y el receptor correcto debe recibir el servicio. Después del servicio o el resto cada jugador se puede mover libremente.</a:t>
            </a:r>
          </a:p>
          <a:p>
            <a:pPr marL="285750" indent="-285750">
              <a:buFont typeface="Arial" panose="020B0604020202020204" pitchFamily="34" charset="0"/>
              <a:buChar char="•"/>
            </a:pPr>
            <a:r>
              <a:rPr lang="es-ES" b="1" dirty="0"/>
              <a:t>El juez de pista confirmará y corregirá, si es necesario, que todos los jugadores están en la posición correcta y que el servidor correcto tiene la pelota antes de anunciar el resultado</a:t>
            </a:r>
            <a:r>
              <a:rPr lang="es-ES" dirty="0"/>
              <a:t>.</a:t>
            </a:r>
            <a:endParaRPr lang="es-ES" dirty="0">
              <a:solidFill>
                <a:schemeClr val="dk1"/>
              </a:solidFill>
              <a:latin typeface="SegoeUI"/>
              <a:ea typeface="+mn-ea"/>
              <a:cs typeface="+mn-cs"/>
            </a:endParaRPr>
          </a:p>
        </p:txBody>
      </p:sp>
      <p:graphicFrame>
        <p:nvGraphicFramePr>
          <p:cNvPr id="28" name="Tabla 7">
            <a:extLst>
              <a:ext uri="{FF2B5EF4-FFF2-40B4-BE49-F238E27FC236}">
                <a16:creationId xmlns:a16="http://schemas.microsoft.com/office/drawing/2014/main" id="{7C40EBFA-92CF-A01B-425D-B5730EE61158}"/>
              </a:ext>
            </a:extLst>
          </p:cNvPr>
          <p:cNvGraphicFramePr>
            <a:graphicFrameLocks noGrp="1"/>
          </p:cNvGraphicFramePr>
          <p:nvPr>
            <p:extLst>
              <p:ext uri="{D42A27DB-BD31-4B8C-83A1-F6EECF244321}">
                <p14:modId xmlns:p14="http://schemas.microsoft.com/office/powerpoint/2010/main" val="2124460993"/>
              </p:ext>
            </p:extLst>
          </p:nvPr>
        </p:nvGraphicFramePr>
        <p:xfrm>
          <a:off x="1719326" y="1240458"/>
          <a:ext cx="7258420" cy="3576430"/>
        </p:xfrm>
        <a:graphic>
          <a:graphicData uri="http://schemas.openxmlformats.org/drawingml/2006/table">
            <a:tbl>
              <a:tblPr firstRow="1" bandRow="1">
                <a:tableStyleId>{5C22544A-7EE6-4342-B048-85BDC9FD1C3A}</a:tableStyleId>
              </a:tblPr>
              <a:tblGrid>
                <a:gridCol w="3151520">
                  <a:extLst>
                    <a:ext uri="{9D8B030D-6E8A-4147-A177-3AD203B41FA5}">
                      <a16:colId xmlns:a16="http://schemas.microsoft.com/office/drawing/2014/main" val="4068008692"/>
                    </a:ext>
                  </a:extLst>
                </a:gridCol>
                <a:gridCol w="4106900">
                  <a:extLst>
                    <a:ext uri="{9D8B030D-6E8A-4147-A177-3AD203B41FA5}">
                      <a16:colId xmlns:a16="http://schemas.microsoft.com/office/drawing/2014/main" val="3334832566"/>
                    </a:ext>
                  </a:extLst>
                </a:gridCol>
              </a:tblGrid>
              <a:tr h="407850">
                <a:tc gridSpan="2">
                  <a:txBody>
                    <a:bodyPr/>
                    <a:lstStyle/>
                    <a:p>
                      <a:pPr algn="ctr"/>
                      <a:r>
                        <a:rPr lang="es-ES" sz="2400" b="1" dirty="0">
                          <a:solidFill>
                            <a:schemeClr val="tx1"/>
                          </a:solidFill>
                        </a:rPr>
                        <a:t>TABLA 1.- EJEMPLOS DE PREGUNTAS Y RESPUESTAS</a:t>
                      </a:r>
                      <a:endParaRPr lang="es-ES" sz="2400" b="0" baseline="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es-ES" sz="2400" b="0" baseline="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686408922"/>
                  </a:ext>
                </a:extLst>
              </a:tr>
              <a:tr h="407850">
                <a:tc>
                  <a:txBody>
                    <a:bodyPr/>
                    <a:lstStyle/>
                    <a:p>
                      <a:r>
                        <a:rPr lang="es-ES" sz="1200" b="0" baseline="0" dirty="0">
                          <a:solidFill>
                            <a:schemeClr val="tx1"/>
                          </a:solidFill>
                        </a:rPr>
                        <a:t>¿Soy el servidor correcto?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ES" sz="1200" b="0" baseline="0" dirty="0">
                          <a:solidFill>
                            <a:schemeClr val="tx1"/>
                          </a:solidFill>
                        </a:rPr>
                        <a:t>“Sí”</a:t>
                      </a:r>
                    </a:p>
                    <a:p>
                      <a:r>
                        <a:rPr lang="es-ES" sz="1200" b="0" baseline="0" dirty="0">
                          <a:solidFill>
                            <a:schemeClr val="tx1"/>
                          </a:solidFill>
                        </a:rPr>
                        <a:t>“No”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334105393"/>
                  </a:ext>
                </a:extLst>
              </a:tr>
              <a:tr h="407850">
                <a:tc>
                  <a:txBody>
                    <a:bodyPr/>
                    <a:lstStyle/>
                    <a:p>
                      <a:r>
                        <a:rPr lang="es-ES" sz="1200" baseline="0" dirty="0">
                          <a:solidFill>
                            <a:schemeClr val="tx1"/>
                          </a:solidFill>
                        </a:rPr>
                        <a:t>¿Quién es el receptor?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ES" sz="1200" baseline="0" dirty="0">
                          <a:solidFill>
                            <a:schemeClr val="tx1"/>
                          </a:solidFill>
                        </a:rPr>
                        <a:t>“Tú”</a:t>
                      </a:r>
                    </a:p>
                    <a:p>
                      <a:r>
                        <a:rPr lang="es-ES" sz="1200" baseline="0" dirty="0">
                          <a:solidFill>
                            <a:schemeClr val="tx1"/>
                          </a:solidFill>
                        </a:rPr>
                        <a:t>“Tu compañero”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576759769"/>
                  </a:ext>
                </a:extLst>
              </a:tr>
              <a:tr h="407850">
                <a:tc>
                  <a:txBody>
                    <a:bodyPr/>
                    <a:lstStyle/>
                    <a:p>
                      <a:r>
                        <a:rPr lang="es-ES" sz="1200" baseline="0" dirty="0">
                          <a:solidFill>
                            <a:schemeClr val="tx1"/>
                          </a:solidFill>
                        </a:rPr>
                        <a:t>¿Está mi compañero en la posición correcta?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ES" sz="1200" baseline="0" dirty="0">
                          <a:solidFill>
                            <a:schemeClr val="tx1"/>
                          </a:solidFill>
                        </a:rPr>
                        <a:t>“Sí”</a:t>
                      </a:r>
                    </a:p>
                    <a:p>
                      <a:r>
                        <a:rPr lang="es-ES" sz="1200" baseline="0" dirty="0">
                          <a:solidFill>
                            <a:schemeClr val="tx1"/>
                          </a:solidFill>
                        </a:rPr>
                        <a:t>“No”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996003609"/>
                  </a:ext>
                </a:extLst>
              </a:tr>
              <a:tr h="407850">
                <a:tc>
                  <a:txBody>
                    <a:bodyPr/>
                    <a:lstStyle/>
                    <a:p>
                      <a:r>
                        <a:rPr lang="es-ES" sz="1200" baseline="0" dirty="0">
                          <a:solidFill>
                            <a:schemeClr val="tx1"/>
                          </a:solidFill>
                        </a:rPr>
                        <a:t>¿Dónde debería estar yo?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ES" sz="1200" baseline="0" dirty="0">
                          <a:solidFill>
                            <a:schemeClr val="tx1"/>
                          </a:solidFill>
                        </a:rPr>
                        <a:t>“En la derecha”</a:t>
                      </a:r>
                    </a:p>
                    <a:p>
                      <a:r>
                        <a:rPr lang="es-ES" sz="1200" baseline="0" dirty="0">
                          <a:solidFill>
                            <a:schemeClr val="tx1"/>
                          </a:solidFill>
                        </a:rPr>
                        <a:t>“En la izquierda”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887950475"/>
                  </a:ext>
                </a:extLst>
              </a:tr>
              <a:tr h="924670">
                <a:tc>
                  <a:txBody>
                    <a:bodyPr/>
                    <a:lstStyle/>
                    <a:p>
                      <a:r>
                        <a:rPr lang="es-ES" sz="1200" baseline="0" dirty="0">
                          <a:solidFill>
                            <a:schemeClr val="tx1"/>
                          </a:solidFill>
                        </a:rPr>
                        <a:t>¿Estamos bien?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ES" sz="1200" baseline="0" dirty="0">
                          <a:solidFill>
                            <a:schemeClr val="tx1"/>
                          </a:solidFill>
                        </a:rPr>
                        <a:t>“Sí”</a:t>
                      </a:r>
                    </a:p>
                    <a:p>
                      <a:r>
                        <a:rPr lang="es-ES" sz="1200" baseline="0" dirty="0">
                          <a:solidFill>
                            <a:schemeClr val="tx1"/>
                          </a:solidFill>
                        </a:rPr>
                        <a:t>“No, estás en la posición incorrecta”</a:t>
                      </a:r>
                    </a:p>
                    <a:p>
                      <a:r>
                        <a:rPr lang="es-ES" sz="1200" baseline="0" dirty="0">
                          <a:solidFill>
                            <a:schemeClr val="tx1"/>
                          </a:solidFill>
                        </a:rPr>
                        <a:t>“No, tu compañero debería servir desde el lado izquierdo”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688040960"/>
                  </a:ext>
                </a:extLst>
              </a:tr>
            </a:tbl>
          </a:graphicData>
        </a:graphic>
      </p:graphicFrame>
    </p:spTree>
    <p:extLst>
      <p:ext uri="{BB962C8B-B14F-4D97-AF65-F5344CB8AC3E}">
        <p14:creationId xmlns:p14="http://schemas.microsoft.com/office/powerpoint/2010/main" val="421234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8</a:t>
            </a:fld>
            <a:endParaRPr/>
          </a:p>
        </p:txBody>
      </p:sp>
      <p:sp>
        <p:nvSpPr>
          <p:cNvPr id="5" name="CuadroTexto 4"/>
          <p:cNvSpPr txBox="1"/>
          <p:nvPr/>
        </p:nvSpPr>
        <p:spPr>
          <a:xfrm>
            <a:off x="68020" y="66656"/>
            <a:ext cx="4632386" cy="1015663"/>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0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000" b="1" i="1" dirty="0">
                <a:latin typeface="Segoe UI" panose="020B0502040204020203" pitchFamily="34" charset="0"/>
              </a:rPr>
              <a:t>Puntuación</a:t>
            </a:r>
            <a:endParaRPr lang="es-ES" sz="2000" dirty="0"/>
          </a:p>
          <a:p>
            <a:endParaRPr lang="es-E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1" name="Rectángulo 10"/>
          <p:cNvSpPr/>
          <p:nvPr/>
        </p:nvSpPr>
        <p:spPr>
          <a:xfrm>
            <a:off x="68020" y="1134378"/>
            <a:ext cx="4632386" cy="116955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dirty="0"/>
              <a:t>Cualquier jugador puede indicar que "no </a:t>
            </a:r>
          </a:p>
          <a:p>
            <a:r>
              <a:rPr lang="es-ES" dirty="0"/>
              <a:t>está preparado" antes de empezar a cantar la puntuación. Después de que se cante el inicio de la puntuación, se ignorarán las señales de "no listo", a menos que haya una interferencia (</a:t>
            </a:r>
            <a:r>
              <a:rPr lang="es-ES" dirty="0" err="1"/>
              <a:t>hinder</a:t>
            </a:r>
            <a:r>
              <a:rPr lang="es-ES" dirty="0"/>
              <a:t>).</a:t>
            </a:r>
          </a:p>
        </p:txBody>
      </p:sp>
      <p:sp>
        <p:nvSpPr>
          <p:cNvPr id="13" name="Rectángulo 12"/>
          <p:cNvSpPr/>
          <p:nvPr/>
        </p:nvSpPr>
        <p:spPr>
          <a:xfrm>
            <a:off x="68021" y="2394802"/>
            <a:ext cx="4632386" cy="73866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dirty="0"/>
              <a:t>El marcador se cantará después de que el servidor y el receptor estén en posición y todos los jugadores estén listos para jugar.</a:t>
            </a:r>
            <a:endParaRPr lang="es-ES" dirty="0">
              <a:solidFill>
                <a:schemeClr val="dk1"/>
              </a:solidFill>
              <a:latin typeface="SegoeUI"/>
              <a:ea typeface="+mn-ea"/>
              <a:cs typeface="+mn-cs"/>
            </a:endParaRPr>
          </a:p>
        </p:txBody>
      </p:sp>
      <p:sp>
        <p:nvSpPr>
          <p:cNvPr id="16" name="Rectángulo 15"/>
          <p:cNvSpPr/>
          <p:nvPr/>
        </p:nvSpPr>
        <p:spPr>
          <a:xfrm>
            <a:off x="68020" y="3219943"/>
            <a:ext cx="4632387"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dirty="0"/>
              <a:t>Una vez que se ha cantado el marcador, el servidor tiene 10 segundos para servir la pelota.</a:t>
            </a:r>
            <a:endParaRPr lang="es-ES" dirty="0">
              <a:solidFill>
                <a:schemeClr val="dk1"/>
              </a:solidFill>
              <a:latin typeface="SegoeUI"/>
              <a:ea typeface="+mn-ea"/>
              <a:cs typeface="+mn-cs"/>
            </a:endParaRPr>
          </a:p>
        </p:txBody>
      </p:sp>
      <p:sp>
        <p:nvSpPr>
          <p:cNvPr id="18" name="Rectangulo"/>
          <p:cNvSpPr/>
          <p:nvPr/>
        </p:nvSpPr>
        <p:spPr>
          <a:xfrm>
            <a:off x="68020" y="3824540"/>
            <a:ext cx="4632386" cy="116955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dirty="0"/>
              <a:t>Un jugador individual o un equipo de dobles anota puntos solo cuando sirve. También se pueden otorgar puntos cuando se señalan faltas técnicas contra el contrario y su puntuación es 0. Se anota un punto sirviendo la pelota y ganando la jugada.</a:t>
            </a:r>
            <a:endParaRPr lang="es-ES" dirty="0">
              <a:solidFill>
                <a:schemeClr val="dk1"/>
              </a:solidFill>
              <a:latin typeface="SegoeUI"/>
              <a:ea typeface="+mn-ea"/>
              <a:cs typeface="+mn-cs"/>
            </a:endParaRPr>
          </a:p>
        </p:txBody>
      </p:sp>
      <p:sp>
        <p:nvSpPr>
          <p:cNvPr id="19" name="Dobles"/>
          <p:cNvSpPr/>
          <p:nvPr/>
        </p:nvSpPr>
        <p:spPr>
          <a:xfrm>
            <a:off x="4833317" y="80623"/>
            <a:ext cx="7191906" cy="95410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dirty="0">
                <a:solidFill>
                  <a:schemeClr val="dk1"/>
                </a:solidFill>
                <a:latin typeface="SegoeUI"/>
                <a:ea typeface="+mn-ea"/>
                <a:cs typeface="+mn-cs"/>
              </a:rPr>
              <a:t>En </a:t>
            </a:r>
            <a:r>
              <a:rPr lang="es-ES" b="1" dirty="0">
                <a:solidFill>
                  <a:schemeClr val="dk1"/>
                </a:solidFill>
                <a:latin typeface="SegoeUI"/>
                <a:ea typeface="+mn-ea"/>
                <a:cs typeface="+mn-cs"/>
              </a:rPr>
              <a:t>Dobles, l</a:t>
            </a:r>
            <a:r>
              <a:rPr lang="es-ES" dirty="0"/>
              <a:t>a puntuación se canta como tres números. La secuencia adecuada para anunciar el marcador es: marcador del equipo que saca, marcador del equipo que resta y el número del servidor (uno o dos). Para comenzar cada juego, la puntuación se cantará "cero - cero - dos". </a:t>
            </a:r>
            <a:endParaRPr lang="es-ES" dirty="0">
              <a:solidFill>
                <a:schemeClr val="dk1"/>
              </a:solidFill>
              <a:latin typeface="SegoeUI"/>
              <a:ea typeface="+mn-ea"/>
              <a:cs typeface="+mn-cs"/>
            </a:endParaRPr>
          </a:p>
        </p:txBody>
      </p:sp>
      <p:sp>
        <p:nvSpPr>
          <p:cNvPr id="2" name="Individuales"/>
          <p:cNvSpPr/>
          <p:nvPr/>
        </p:nvSpPr>
        <p:spPr>
          <a:xfrm>
            <a:off x="68020" y="5075468"/>
            <a:ext cx="4632386" cy="73866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dirty="0">
                <a:solidFill>
                  <a:schemeClr val="dk1"/>
                </a:solidFill>
                <a:latin typeface="+mn-lt"/>
                <a:ea typeface="+mn-ea"/>
                <a:cs typeface="+mn-cs"/>
              </a:rPr>
              <a:t>En </a:t>
            </a:r>
            <a:r>
              <a:rPr lang="es-ES" b="1" dirty="0">
                <a:solidFill>
                  <a:schemeClr val="dk1"/>
                </a:solidFill>
                <a:latin typeface="+mn-lt"/>
                <a:ea typeface="+mn-ea"/>
                <a:cs typeface="+mn-cs"/>
              </a:rPr>
              <a:t>Individuales</a:t>
            </a:r>
            <a:r>
              <a:rPr lang="es-ES" dirty="0">
                <a:solidFill>
                  <a:schemeClr val="dk1"/>
                </a:solidFill>
                <a:latin typeface="+mn-lt"/>
                <a:ea typeface="+mn-ea"/>
                <a:cs typeface="+mn-cs"/>
              </a:rPr>
              <a:t>, la secuencia adecuada para anunciar el marcador es la puntuación del servidor y luego la puntuación del receptor como dos números.</a:t>
            </a:r>
            <a:r>
              <a:rPr lang="es-ES" dirty="0"/>
              <a:t> 3-2</a:t>
            </a:r>
            <a:endParaRPr lang="es-ES" dirty="0">
              <a:solidFill>
                <a:schemeClr val="dk1"/>
              </a:solidFill>
              <a:latin typeface="+mn-lt"/>
              <a:ea typeface="+mn-ea"/>
              <a:cs typeface="+mn-cs"/>
            </a:endParaRPr>
          </a:p>
        </p:txBody>
      </p:sp>
      <p:graphicFrame>
        <p:nvGraphicFramePr>
          <p:cNvPr id="10" name="Tabla 7">
            <a:extLst>
              <a:ext uri="{FF2B5EF4-FFF2-40B4-BE49-F238E27FC236}">
                <a16:creationId xmlns:a16="http://schemas.microsoft.com/office/drawing/2014/main" id="{024A471F-EEDC-556B-5CC8-935DDC8AC1FA}"/>
              </a:ext>
            </a:extLst>
          </p:cNvPr>
          <p:cNvGraphicFramePr>
            <a:graphicFrameLocks noGrp="1"/>
          </p:cNvGraphicFramePr>
          <p:nvPr>
            <p:extLst>
              <p:ext uri="{D42A27DB-BD31-4B8C-83A1-F6EECF244321}">
                <p14:modId xmlns:p14="http://schemas.microsoft.com/office/powerpoint/2010/main" val="3199626581"/>
              </p:ext>
            </p:extLst>
          </p:nvPr>
        </p:nvGraphicFramePr>
        <p:xfrm>
          <a:off x="1262518" y="1397724"/>
          <a:ext cx="8140810" cy="4378743"/>
        </p:xfrm>
        <a:graphic>
          <a:graphicData uri="http://schemas.openxmlformats.org/drawingml/2006/table">
            <a:tbl>
              <a:tblPr firstRow="1" bandRow="1">
                <a:tableStyleId>{5C22544A-7EE6-4342-B048-85BDC9FD1C3A}</a:tableStyleId>
              </a:tblPr>
              <a:tblGrid>
                <a:gridCol w="1256128">
                  <a:extLst>
                    <a:ext uri="{9D8B030D-6E8A-4147-A177-3AD203B41FA5}">
                      <a16:colId xmlns:a16="http://schemas.microsoft.com/office/drawing/2014/main" val="2277585495"/>
                    </a:ext>
                  </a:extLst>
                </a:gridCol>
                <a:gridCol w="1633653">
                  <a:extLst>
                    <a:ext uri="{9D8B030D-6E8A-4147-A177-3AD203B41FA5}">
                      <a16:colId xmlns:a16="http://schemas.microsoft.com/office/drawing/2014/main" val="673997283"/>
                    </a:ext>
                  </a:extLst>
                </a:gridCol>
                <a:gridCol w="1523828">
                  <a:extLst>
                    <a:ext uri="{9D8B030D-6E8A-4147-A177-3AD203B41FA5}">
                      <a16:colId xmlns:a16="http://schemas.microsoft.com/office/drawing/2014/main" val="3922930182"/>
                    </a:ext>
                  </a:extLst>
                </a:gridCol>
                <a:gridCol w="1242400">
                  <a:extLst>
                    <a:ext uri="{9D8B030D-6E8A-4147-A177-3AD203B41FA5}">
                      <a16:colId xmlns:a16="http://schemas.microsoft.com/office/drawing/2014/main" val="1057945301"/>
                    </a:ext>
                  </a:extLst>
                </a:gridCol>
                <a:gridCol w="2484801">
                  <a:extLst>
                    <a:ext uri="{9D8B030D-6E8A-4147-A177-3AD203B41FA5}">
                      <a16:colId xmlns:a16="http://schemas.microsoft.com/office/drawing/2014/main" val="1697514141"/>
                    </a:ext>
                  </a:extLst>
                </a:gridCol>
              </a:tblGrid>
              <a:tr h="403580">
                <a:tc gridSpan="5">
                  <a:txBody>
                    <a:bodyPr/>
                    <a:lstStyle/>
                    <a:p>
                      <a:pPr algn="ctr"/>
                      <a:r>
                        <a:rPr lang="es-ES" sz="2400" b="1" i="0" u="none" strike="noStrike" cap="none" dirty="0">
                          <a:solidFill>
                            <a:schemeClr val="tx1"/>
                          </a:solidFill>
                          <a:latin typeface="+mn-lt"/>
                          <a:ea typeface="+mn-ea"/>
                          <a:cs typeface="+mn-cs"/>
                          <a:sym typeface="Arial"/>
                        </a:rPr>
                        <a:t>TABLA 2.- PREGUNTAS Y DESAFÍOS EN RELACIÓN CON EL MARCADOR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dirty="0"/>
                    </a:p>
                  </a:txBody>
                  <a:tcPr/>
                </a:tc>
                <a:extLst>
                  <a:ext uri="{0D108BD9-81ED-4DB2-BD59-A6C34878D82A}">
                    <a16:rowId xmlns:a16="http://schemas.microsoft.com/office/drawing/2014/main" val="1031486438"/>
                  </a:ext>
                </a:extLst>
              </a:tr>
              <a:tr h="581484">
                <a:tc>
                  <a:txBody>
                    <a:bodyPr/>
                    <a:lstStyle/>
                    <a:p>
                      <a:pPr algn="ctr"/>
                      <a:r>
                        <a:rPr lang="es-ES" sz="1200" b="1" baseline="0" dirty="0">
                          <a:solidFill>
                            <a:schemeClr val="tx1"/>
                          </a:solidFill>
                        </a:rPr>
                        <a:t>SITUACIÓN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s-ES" sz="1200" b="1" baseline="0" dirty="0">
                          <a:solidFill>
                            <a:schemeClr val="tx1"/>
                          </a:solidFill>
                        </a:rPr>
                        <a:t>Antes del Servicio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s-ES" sz="1200" b="1" baseline="0" dirty="0">
                          <a:solidFill>
                            <a:schemeClr val="tx1"/>
                          </a:solidFill>
                        </a:rPr>
                        <a:t>Antes del Resto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s-ES" sz="1200" b="1" baseline="0" dirty="0">
                          <a:solidFill>
                            <a:schemeClr val="tx1"/>
                          </a:solidFill>
                        </a:rPr>
                        <a:t>Después del Resto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s-ES" sz="1200" b="1" baseline="0" dirty="0">
                          <a:solidFill>
                            <a:schemeClr val="tx1"/>
                          </a:solidFill>
                        </a:rPr>
                        <a:t>A la Finalización del Rally</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816101925"/>
                  </a:ext>
                </a:extLst>
              </a:tr>
              <a:tr h="1279266">
                <a:tc>
                  <a:txBody>
                    <a:bodyPr/>
                    <a:lstStyle/>
                    <a:p>
                      <a:r>
                        <a:rPr lang="es-ES" sz="1200" baseline="0" dirty="0">
                          <a:solidFill>
                            <a:schemeClr val="tx1"/>
                          </a:solidFill>
                        </a:rPr>
                        <a:t>Tanteo cantado correcto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s-ES" sz="1200" baseline="0" dirty="0">
                          <a:solidFill>
                            <a:schemeClr val="tx1"/>
                          </a:solidFill>
                        </a:rPr>
                        <a:t>Parar el Juego; cantar de nuevo el marcador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aseline="0" dirty="0">
                          <a:solidFill>
                            <a:schemeClr val="tx1"/>
                          </a:solidFill>
                        </a:rPr>
                        <a:t>Ignorar si continúa el juego; falta si se para el juego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aseline="0" dirty="0">
                          <a:solidFill>
                            <a:schemeClr val="tx1"/>
                          </a:solidFill>
                        </a:rPr>
                        <a:t>Ignorar si continúa el juego; falta si se para el juego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s-ES" sz="1200" baseline="0" dirty="0">
                          <a:solidFill>
                            <a:schemeClr val="tx1"/>
                          </a:solidFill>
                        </a:rPr>
                        <a:t>Anunciar el resultado del rally y confirmar el marcador correcto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110791284"/>
                  </a:ext>
                </a:extLst>
              </a:tr>
              <a:tr h="1695033">
                <a:tc>
                  <a:txBody>
                    <a:bodyPr/>
                    <a:lstStyle/>
                    <a:p>
                      <a:r>
                        <a:rPr lang="es-ES" sz="1200" baseline="0" dirty="0">
                          <a:solidFill>
                            <a:schemeClr val="tx1"/>
                          </a:solidFill>
                        </a:rPr>
                        <a:t>Tanteo cantado incorrecto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s-ES" sz="1200" baseline="0" dirty="0">
                          <a:solidFill>
                            <a:schemeClr val="tx1"/>
                          </a:solidFill>
                        </a:rPr>
                        <a:t>Parar el Juego; indicar “Corrección”, cantar de nuevo el marcador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aseline="0" dirty="0">
                          <a:solidFill>
                            <a:schemeClr val="tx1"/>
                          </a:solidFill>
                        </a:rPr>
                        <a:t>Parar el Juego; indicar “Corrección”, cantar de nuevo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aseline="0" dirty="0">
                          <a:solidFill>
                            <a:schemeClr val="tx1"/>
                          </a:solidFill>
                        </a:rPr>
                        <a:t>Ignorar si continúa el juego; falta si se para el juego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s-ES" sz="1200" baseline="0" dirty="0">
                          <a:solidFill>
                            <a:schemeClr val="tx1"/>
                          </a:solidFill>
                        </a:rPr>
                        <a:t>Anunciar el resultado del rally y confirmar el marcador correcto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28871811"/>
                  </a:ext>
                </a:extLst>
              </a:tr>
            </a:tbl>
          </a:graphicData>
        </a:graphic>
      </p:graphicFrame>
    </p:spTree>
    <p:extLst>
      <p:ext uri="{BB962C8B-B14F-4D97-AF65-F5344CB8AC3E}">
        <p14:creationId xmlns:p14="http://schemas.microsoft.com/office/powerpoint/2010/main" val="208592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9</a:t>
            </a:fld>
            <a:endParaRPr/>
          </a:p>
        </p:txBody>
      </p:sp>
      <p:sp>
        <p:nvSpPr>
          <p:cNvPr id="5" name="CuadroTexto 4"/>
          <p:cNvSpPr txBox="1"/>
          <p:nvPr/>
        </p:nvSpPr>
        <p:spPr>
          <a:xfrm>
            <a:off x="68019" y="66656"/>
            <a:ext cx="5944591"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0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000" b="1" i="1" dirty="0">
                <a:latin typeface="Segoe UI" panose="020B0502040204020203" pitchFamily="34" charset="0"/>
              </a:rPr>
              <a:t>El Servicio</a:t>
            </a:r>
            <a:endParaRPr lang="es-E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2" name="Rectángulo 11"/>
          <p:cNvSpPr/>
          <p:nvPr/>
        </p:nvSpPr>
        <p:spPr>
          <a:xfrm>
            <a:off x="68019" y="1943174"/>
            <a:ext cx="5944591"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dirty="0"/>
              <a:t>Faltas de servicio:</a:t>
            </a:r>
          </a:p>
          <a:p>
            <a:pPr marL="285750" indent="-285750">
              <a:buFont typeface="Arial" panose="020B0604020202020204" pitchFamily="34" charset="0"/>
              <a:buChar char="•"/>
            </a:pPr>
            <a:r>
              <a:rPr lang="es-ES" dirty="0"/>
              <a:t>La pelota servida toca cualquier objeto permanente antes de botar en el suelo.</a:t>
            </a:r>
          </a:p>
          <a:p>
            <a:pPr marL="285750" indent="-285750">
              <a:buFont typeface="Arial" panose="020B0604020202020204" pitchFamily="34" charset="0"/>
              <a:buChar char="•"/>
            </a:pPr>
            <a:r>
              <a:rPr lang="es-ES" dirty="0"/>
              <a:t>La pelota servida toca al servidor o a su compañero, o cualquier cosa que el servidor o su compañero lleve puesto. </a:t>
            </a:r>
          </a:p>
          <a:p>
            <a:pPr marL="285750" indent="-285750">
              <a:buFont typeface="Arial" panose="020B0604020202020204" pitchFamily="34" charset="0"/>
              <a:buChar char="•"/>
            </a:pPr>
            <a:r>
              <a:rPr lang="es-ES" dirty="0"/>
              <a:t>La pelota servida cae en la zona de no volea que incluye las líneas de la ZNV.</a:t>
            </a:r>
          </a:p>
          <a:p>
            <a:pPr marL="285750" indent="-285750">
              <a:buFont typeface="Arial" panose="020B0604020202020204" pitchFamily="34" charset="0"/>
              <a:buChar char="•"/>
            </a:pPr>
            <a:r>
              <a:rPr lang="es-ES" dirty="0"/>
              <a:t>La pelota servida cae fuera de la pista .</a:t>
            </a:r>
          </a:p>
          <a:p>
            <a:pPr marL="285750" indent="-285750">
              <a:buFont typeface="Arial" panose="020B0604020202020204" pitchFamily="34" charset="0"/>
              <a:buChar char="•"/>
            </a:pPr>
            <a:r>
              <a:rPr lang="es-ES" dirty="0"/>
              <a:t>El servidor utiliza un saque ilegal cuando realiza el saque de volea o el saque con bote.</a:t>
            </a:r>
          </a:p>
          <a:p>
            <a:pPr marL="285750" indent="-285750">
              <a:buFont typeface="Arial" panose="020B0604020202020204" pitchFamily="34" charset="0"/>
              <a:buChar char="•"/>
            </a:pPr>
            <a:r>
              <a:rPr lang="es-ES" dirty="0"/>
              <a:t>El servidor golpea la pelota para hacer el saque </a:t>
            </a:r>
            <a:r>
              <a:rPr lang="es-ES" u="sng" dirty="0"/>
              <a:t>mientras</a:t>
            </a:r>
            <a:r>
              <a:rPr lang="es-ES" dirty="0"/>
              <a:t> se anuncia el marcador.</a:t>
            </a:r>
          </a:p>
        </p:txBody>
      </p:sp>
      <p:sp>
        <p:nvSpPr>
          <p:cNvPr id="11" name="Rectángulo 10"/>
          <p:cNvSpPr/>
          <p:nvPr/>
        </p:nvSpPr>
        <p:spPr>
          <a:xfrm>
            <a:off x="68019" y="875803"/>
            <a:ext cx="5944591" cy="95410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dirty="0"/>
              <a:t>Faltas de pie:</a:t>
            </a:r>
          </a:p>
          <a:p>
            <a:pPr marL="285750" indent="-285750">
              <a:buFont typeface="Arial" panose="020B0604020202020204" pitchFamily="34" charset="0"/>
              <a:buChar char="•"/>
            </a:pPr>
            <a:r>
              <a:rPr lang="es-ES" dirty="0"/>
              <a:t>No tocar el área </a:t>
            </a:r>
            <a:r>
              <a:rPr lang="es-ES" u="sng" dirty="0"/>
              <a:t>fuera</a:t>
            </a:r>
            <a:r>
              <a:rPr lang="es-ES" dirty="0"/>
              <a:t> de la extensión imaginaria de la línea lateral ni de la línea central.</a:t>
            </a:r>
          </a:p>
          <a:p>
            <a:pPr marL="285750" indent="-285750">
              <a:buFont typeface="Arial" panose="020B0604020202020204" pitchFamily="34" charset="0"/>
              <a:buChar char="•"/>
            </a:pPr>
            <a:r>
              <a:rPr lang="es-ES" dirty="0"/>
              <a:t>No tocar la pista, incluida la línea de fondo.</a:t>
            </a:r>
          </a:p>
        </p:txBody>
      </p:sp>
      <p:sp>
        <p:nvSpPr>
          <p:cNvPr id="13" name="Rectángulo 12"/>
          <p:cNvSpPr/>
          <p:nvPr/>
        </p:nvSpPr>
        <p:spPr>
          <a:xfrm>
            <a:off x="68019" y="4717745"/>
            <a:ext cx="5944591" cy="73866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dirty="0"/>
              <a:t>Faltas de receptor:</a:t>
            </a:r>
          </a:p>
          <a:p>
            <a:pPr marL="285750" indent="-285750">
              <a:buFont typeface="Arial" panose="020B0604020202020204" pitchFamily="34" charset="0"/>
              <a:buChar char="•"/>
            </a:pPr>
            <a:r>
              <a:rPr lang="es-ES" dirty="0"/>
              <a:t>El receptor o su compañero es tocado o interfiere con el vuelo de la pelota antes de que bote.</a:t>
            </a:r>
          </a:p>
        </p:txBody>
      </p:sp>
      <p:sp>
        <p:nvSpPr>
          <p:cNvPr id="16" name="Rectángulo 15"/>
          <p:cNvSpPr/>
          <p:nvPr/>
        </p:nvSpPr>
        <p:spPr>
          <a:xfrm>
            <a:off x="68019" y="5588057"/>
            <a:ext cx="5944591"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dirty="0"/>
              <a:t>NO se puede pedir tiempo muerto después de que se ha producido el servicio.</a:t>
            </a:r>
            <a:endParaRPr lang="es-ES" dirty="0">
              <a:solidFill>
                <a:schemeClr val="dk1"/>
              </a:solidFill>
              <a:latin typeface="SegoeUI"/>
              <a:ea typeface="+mn-ea"/>
              <a:cs typeface="+mn-cs"/>
            </a:endParaRPr>
          </a:p>
        </p:txBody>
      </p:sp>
      <p:sp>
        <p:nvSpPr>
          <p:cNvPr id="24" name="Rectángulo 23"/>
          <p:cNvSpPr/>
          <p:nvPr/>
        </p:nvSpPr>
        <p:spPr>
          <a:xfrm>
            <a:off x="68018" y="6242925"/>
            <a:ext cx="5944591" cy="30777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b="1" dirty="0"/>
              <a:t>NO existe el “</a:t>
            </a:r>
            <a:r>
              <a:rPr lang="es-ES" b="1" dirty="0" err="1"/>
              <a:t>let</a:t>
            </a:r>
            <a:r>
              <a:rPr lang="es-ES" b="1" dirty="0"/>
              <a:t>”.</a:t>
            </a:r>
            <a:endParaRPr lang="es-ES" b="1" dirty="0">
              <a:solidFill>
                <a:schemeClr val="dk1"/>
              </a:solidFill>
              <a:latin typeface="SegoeUI"/>
            </a:endParaRPr>
          </a:p>
        </p:txBody>
      </p:sp>
      <p:sp>
        <p:nvSpPr>
          <p:cNvPr id="21" name="CuadroTexto 20"/>
          <p:cNvSpPr txBox="1"/>
          <p:nvPr/>
        </p:nvSpPr>
        <p:spPr>
          <a:xfrm>
            <a:off x="6164019" y="66656"/>
            <a:ext cx="5944591"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0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000" b="1" i="1" dirty="0">
                <a:latin typeface="Segoe UI" panose="020B0502040204020203" pitchFamily="34" charset="0"/>
              </a:rPr>
              <a:t>Cambio de Campo</a:t>
            </a:r>
            <a:endParaRPr lang="es-E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3" name="Rectángulo 22"/>
          <p:cNvSpPr/>
          <p:nvPr/>
        </p:nvSpPr>
        <p:spPr>
          <a:xfrm>
            <a:off x="6164018" y="875803"/>
            <a:ext cx="5944591" cy="289310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anose="020B0604020202020204" pitchFamily="34" charset="0"/>
              <a:buChar char="•"/>
            </a:pPr>
            <a:r>
              <a:rPr lang="es-ES" dirty="0"/>
              <a:t>Se utilizará cualquier método justo para determinar qué jugador o equipo tiene la primera opción de elegir: servir, recibir, campo o diferir.</a:t>
            </a:r>
          </a:p>
          <a:p>
            <a:pPr marL="285750" indent="-285750">
              <a:buFont typeface="Arial" panose="020B0604020202020204" pitchFamily="34" charset="0"/>
              <a:buChar char="•"/>
            </a:pPr>
            <a:r>
              <a:rPr lang="es-ES" dirty="0"/>
              <a:t>En dobles, los equipos pueden cambiar el servidor inicial entre juegos y deben notificar al juez de pista (pero no es obligatorio).</a:t>
            </a:r>
          </a:p>
          <a:p>
            <a:pPr marL="285750" indent="-285750">
              <a:buFont typeface="Arial" panose="020B0604020202020204" pitchFamily="34" charset="0"/>
              <a:buChar char="•"/>
            </a:pPr>
            <a:r>
              <a:rPr lang="es-ES" dirty="0"/>
              <a:t>En dobles, los servidores iniciales deberán llevar visiblemente la forma de identificación que determine el Juez Árbitro. </a:t>
            </a:r>
          </a:p>
          <a:p>
            <a:pPr marL="285750" indent="-285750">
              <a:buFont typeface="Arial" panose="020B0604020202020204" pitchFamily="34" charset="0"/>
              <a:buChar char="•"/>
            </a:pPr>
            <a:r>
              <a:rPr lang="es-ES" dirty="0"/>
              <a:t>Los equipos cambian de campo y servicio inicial al finalizar cada juego. Se permiten dos minutos de tiempo muerto entre juegos.</a:t>
            </a:r>
          </a:p>
          <a:p>
            <a:pPr marL="285750" indent="-285750">
              <a:buFont typeface="Arial" panose="020B0604020202020204" pitchFamily="34" charset="0"/>
              <a:buChar char="•"/>
            </a:pPr>
            <a:r>
              <a:rPr lang="es-ES" dirty="0"/>
              <a:t>En un partido a dos de tres juegos a 11/15/21 puntos, en el juego tres, los equipos cambiarán de campo cuando el primer equipo alcance una puntuación de 6/8/11. Se permite un minuto de tiempo muerto al cambiar de campo durante un juego. </a:t>
            </a:r>
          </a:p>
        </p:txBody>
      </p:sp>
    </p:spTree>
    <p:extLst>
      <p:ext uri="{BB962C8B-B14F-4D97-AF65-F5344CB8AC3E}">
        <p14:creationId xmlns:p14="http://schemas.microsoft.com/office/powerpoint/2010/main" val="131688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Lst>
  </p:timing>
</p:sld>
</file>

<file path=ppt/theme/theme1.xml><?xml version="1.0" encoding="utf-8"?>
<a:theme xmlns:a="http://schemas.openxmlformats.org/drawingml/2006/main" name="Breeze">
  <a:themeElements>
    <a:clrScheme name="Breeze">
      <a:dk1>
        <a:srgbClr val="000000"/>
      </a:dk1>
      <a:lt1>
        <a:srgbClr val="FFFFFF"/>
      </a:lt1>
      <a:dk2>
        <a:srgbClr val="A7A7A7"/>
      </a:dk2>
      <a:lt2>
        <a:srgbClr val="535353"/>
      </a:lt2>
      <a:accent1>
        <a:srgbClr val="2C7C9F"/>
      </a:accent1>
      <a:accent2>
        <a:srgbClr val="244A58"/>
      </a:accent2>
      <a:accent3>
        <a:srgbClr val="E2751D"/>
      </a:accent3>
      <a:accent4>
        <a:srgbClr val="FFB400"/>
      </a:accent4>
      <a:accent5>
        <a:srgbClr val="7EB606"/>
      </a:accent5>
      <a:accent6>
        <a:srgbClr val="C000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reeze">
  <a:themeElements>
    <a:clrScheme name="Breeze">
      <a:dk1>
        <a:srgbClr val="000000"/>
      </a:dk1>
      <a:lt1>
        <a:srgbClr val="FFFFFF"/>
      </a:lt1>
      <a:dk2>
        <a:srgbClr val="A7A7A7"/>
      </a:dk2>
      <a:lt2>
        <a:srgbClr val="535353"/>
      </a:lt2>
      <a:accent1>
        <a:srgbClr val="2C7C9F"/>
      </a:accent1>
      <a:accent2>
        <a:srgbClr val="244A58"/>
      </a:accent2>
      <a:accent3>
        <a:srgbClr val="E2751D"/>
      </a:accent3>
      <a:accent4>
        <a:srgbClr val="FFB400"/>
      </a:accent4>
      <a:accent5>
        <a:srgbClr val="7EB606"/>
      </a:accent5>
      <a:accent6>
        <a:srgbClr val="C000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28585</TotalTime>
  <Words>5722</Words>
  <Application>Microsoft Office PowerPoint</Application>
  <PresentationFormat>Panorámica</PresentationFormat>
  <Paragraphs>314</Paragraphs>
  <Slides>15</Slides>
  <Notes>15</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15</vt:i4>
      </vt:variant>
    </vt:vector>
  </HeadingPairs>
  <TitlesOfParts>
    <vt:vector size="24" baseType="lpstr">
      <vt:lpstr>Arial</vt:lpstr>
      <vt:lpstr>Calibri</vt:lpstr>
      <vt:lpstr>CIDFont+F1</vt:lpstr>
      <vt:lpstr>Courier New</vt:lpstr>
      <vt:lpstr>Noto Sans Symbols</vt:lpstr>
      <vt:lpstr>Segoe UI</vt:lpstr>
      <vt:lpstr>SegoeUI</vt:lpstr>
      <vt:lpstr>Source Sans Pro</vt:lpstr>
      <vt:lpstr>Breeze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Marsha</dc:creator>
  <cp:lastModifiedBy>Juankar .</cp:lastModifiedBy>
  <cp:revision>169</cp:revision>
  <cp:lastPrinted>2023-10-23T17:16:51Z</cp:lastPrinted>
  <dcterms:created xsi:type="dcterms:W3CDTF">2021-02-11T03:13:44Z</dcterms:created>
  <dcterms:modified xsi:type="dcterms:W3CDTF">2024-05-22T18:44:15Z</dcterms:modified>
</cp:coreProperties>
</file>