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8354D-26AB-40D7-ABA3-8A5B518E77C6}" type="datetimeFigureOut">
              <a:rPr lang="es-ES" smtClean="0"/>
              <a:t>26/03/2024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E04FF4-5379-48E3-A717-120AE02BE9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496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0AF3328-FFB6-40EE-B3B4-6A2B00CFDA5B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4FB53-E390-4BE4-8F6D-454054EF30B0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609C0-05B9-4251-9598-03FD1D225F51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B747E-38A1-4D32-AAAA-002930A78A90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B0BA2FD-6DFA-41D3-A350-7DDE0C96A66F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08D4B-F6E1-4C4E-8032-507A34747888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63201-EE7C-49D2-9989-81C36F46F6A8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306E1-04AD-4CB1-B9AA-49894E097CD3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9C05-9094-4EF2-A4D0-5D3F7867E2A4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D712FF-B23D-4854-85AD-13AA88567C2F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05A6C97-FD54-4800-94DA-762C224FF5A5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69491CB-BBF7-4C59-9C99-C2E0DA8543E2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000" dirty="0" smtClean="0">
                <a:solidFill>
                  <a:schemeClr val="bg1">
                    <a:lumMod val="75000"/>
                  </a:schemeClr>
                </a:solidFill>
              </a:rPr>
              <a:t>CURSO</a:t>
            </a:r>
            <a:r>
              <a:rPr lang="es-ES" sz="6000" dirty="0"/>
              <a:t/>
            </a:r>
            <a:br>
              <a:rPr lang="es-ES" sz="6000" dirty="0"/>
            </a:br>
            <a:r>
              <a:rPr lang="es-ES" sz="6000" dirty="0" smtClean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JUEZ </a:t>
            </a:r>
            <a:r>
              <a:rPr lang="es-ES" sz="6000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PISTA NACIONAL</a:t>
            </a:r>
            <a:r>
              <a:rPr lang="es-ES" sz="6000" dirty="0"/>
              <a:t> </a:t>
            </a:r>
            <a:r>
              <a:rPr lang="es-ES" sz="6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PICKLEBALL</a:t>
            </a:r>
            <a:r>
              <a:rPr lang="es-ES" dirty="0" smtClean="0"/>
              <a:t>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r>
              <a:rPr lang="es-ES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Tablas</a:t>
            </a:r>
            <a:endParaRPr lang="es-E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337069EF-6A0D-4D5E-8679-6F2D36F4208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083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23444"/>
            <a:ext cx="970280" cy="868680"/>
          </a:xfrm>
          <a:prstGeom prst="rect">
            <a:avLst/>
          </a:prstGeom>
        </p:spPr>
      </p:pic>
      <p:pic>
        <p:nvPicPr>
          <p:cNvPr id="9" name="Imagen 8" descr="Escala de tiempo&#10;&#10;Descripción generada automáticamente con confianza baj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" y="6441440"/>
            <a:ext cx="1460500" cy="284480"/>
          </a:xfrm>
          <a:prstGeom prst="rect">
            <a:avLst/>
          </a:prstGeom>
        </p:spPr>
      </p:pic>
      <p:pic>
        <p:nvPicPr>
          <p:cNvPr id="10" name="0 Imagen" descr="Un dibujo de una cara feliz&#10;&#10;Descripción generada automáticamente con confianza baj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73495"/>
            <a:ext cx="1457960" cy="352425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0F87F8-F5FA-4151-B130-24A7578BE766}" type="slidenum">
              <a:rPr lang="en-US" smtClean="0"/>
              <a:t>10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119717" y="751966"/>
            <a:ext cx="6784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PROGRESIÓN DE ACCIONES DISCIPLINARIAS- APÉNDICE </a:t>
            </a:r>
            <a:r>
              <a:rPr lang="es-E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(II)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141401"/>
              </p:ext>
            </p:extLst>
          </p:nvPr>
        </p:nvGraphicFramePr>
        <p:xfrm>
          <a:off x="1189706" y="1158601"/>
          <a:ext cx="9783094" cy="45271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8352">
                  <a:extLst>
                    <a:ext uri="{9D8B030D-6E8A-4147-A177-3AD203B41FA5}">
                      <a16:colId xmlns:a16="http://schemas.microsoft.com/office/drawing/2014/main" val="2883140886"/>
                    </a:ext>
                  </a:extLst>
                </a:gridCol>
                <a:gridCol w="1665431">
                  <a:extLst>
                    <a:ext uri="{9D8B030D-6E8A-4147-A177-3AD203B41FA5}">
                      <a16:colId xmlns:a16="http://schemas.microsoft.com/office/drawing/2014/main" val="4108650131"/>
                    </a:ext>
                  </a:extLst>
                </a:gridCol>
                <a:gridCol w="1644481">
                  <a:extLst>
                    <a:ext uri="{9D8B030D-6E8A-4147-A177-3AD203B41FA5}">
                      <a16:colId xmlns:a16="http://schemas.microsoft.com/office/drawing/2014/main" val="199154777"/>
                    </a:ext>
                  </a:extLst>
                </a:gridCol>
                <a:gridCol w="1288352">
                  <a:extLst>
                    <a:ext uri="{9D8B030D-6E8A-4147-A177-3AD203B41FA5}">
                      <a16:colId xmlns:a16="http://schemas.microsoft.com/office/drawing/2014/main" val="2434417865"/>
                    </a:ext>
                  </a:extLst>
                </a:gridCol>
                <a:gridCol w="1665431">
                  <a:extLst>
                    <a:ext uri="{9D8B030D-6E8A-4147-A177-3AD203B41FA5}">
                      <a16:colId xmlns:a16="http://schemas.microsoft.com/office/drawing/2014/main" val="3783719620"/>
                    </a:ext>
                  </a:extLst>
                </a:gridCol>
                <a:gridCol w="2231047">
                  <a:extLst>
                    <a:ext uri="{9D8B030D-6E8A-4147-A177-3AD203B41FA5}">
                      <a16:colId xmlns:a16="http://schemas.microsoft.com/office/drawing/2014/main" val="3018646315"/>
                    </a:ext>
                  </a:extLst>
                </a:gridCol>
              </a:tblGrid>
              <a:tr h="1014924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u="none" strike="noStrike">
                          <a:effectLst/>
                        </a:rPr>
                        <a:t>ACCIÓN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</a:rPr>
                        <a:t>ADVERTENCIA VERBAL O TÉCNICA (AV) O (AT)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u="none" strike="noStrike">
                          <a:effectLst/>
                        </a:rPr>
                        <a:t>FALTA TÉCNICA (FT)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u="none" strike="noStrike">
                          <a:effectLst/>
                        </a:rPr>
                        <a:t>PÉRDIDA DE JUEGO (PJ)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u="none" strike="noStrike">
                          <a:effectLst/>
                        </a:rPr>
                        <a:t>PÉRDIDA DE PARTIDO (PP)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u="none" strike="noStrike">
                          <a:effectLst/>
                        </a:rPr>
                        <a:t>ELIMINACIÓN DE LA COMPETICIÓN O EXPULSIÓN DEL RECINTO (A discreción del JA)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extLst>
                  <a:ext uri="{0D108BD9-81ED-4DB2-BD59-A6C34878D82A}">
                    <a16:rowId xmlns:a16="http://schemas.microsoft.com/office/drawing/2014/main" val="3675024991"/>
                  </a:ext>
                </a:extLst>
              </a:tr>
              <a:tr h="72855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COMPORTAMIENTO AGRESIVO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Discutir de manera excesiva con un oficial, jugador o espectador (AV o AT)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Amenaza o confrontamiento con cualquier persona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Contacto físico agresivo y deliberado a cualquier oficial, jugador o espectador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Escupir o toser deliberadamente a cualquier persona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577753217"/>
                  </a:ext>
                </a:extLst>
              </a:tr>
              <a:tr h="72855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CHALLENGES, RECHAZOS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Pérdida de un challenge a la decisión del árbitro (+ pérdida de TM)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Pérdida de un challenge a la decisión del árbitro (sin TM disponible)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Negativa a portar la identificación de servidor inicial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030156176"/>
                  </a:ext>
                </a:extLst>
              </a:tr>
              <a:tr h="54829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TIEMPO MÉDICO INVÁLIDO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Tiempo Médico inválido (+ pérdida de TM) (solo AT)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Tiempo Médico inválido (sin TM disponible)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47003227"/>
                  </a:ext>
                </a:extLst>
              </a:tr>
              <a:tr h="728550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RETRASO AL INICIO DEL PARTIDO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10 min después de la llamada a un partido a 2 de 3 juegos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10 min después de la llamada a un partido de 1 juego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79362778"/>
                  </a:ext>
                </a:extLst>
              </a:tr>
              <a:tr h="579955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15 min después de la llamada a un partido a 2 de 3 juegos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26945170"/>
                  </a:ext>
                </a:extLst>
              </a:tr>
              <a:tr h="156296">
                <a:tc>
                  <a:txBody>
                    <a:bodyPr/>
                    <a:lstStyle/>
                    <a:p>
                      <a:pPr algn="l" fontAlgn="t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extLst>
                  <a:ext uri="{0D108BD9-81ED-4DB2-BD59-A6C34878D82A}">
                    <a16:rowId xmlns:a16="http://schemas.microsoft.com/office/drawing/2014/main" val="228487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070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23444"/>
            <a:ext cx="970280" cy="868680"/>
          </a:xfrm>
          <a:prstGeom prst="rect">
            <a:avLst/>
          </a:prstGeom>
        </p:spPr>
      </p:pic>
      <p:pic>
        <p:nvPicPr>
          <p:cNvPr id="9" name="Imagen 8" descr="Escala de tiempo&#10;&#10;Descripción generada automáticamente con confianza baj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" y="6441440"/>
            <a:ext cx="1460500" cy="284480"/>
          </a:xfrm>
          <a:prstGeom prst="rect">
            <a:avLst/>
          </a:prstGeom>
        </p:spPr>
      </p:pic>
      <p:pic>
        <p:nvPicPr>
          <p:cNvPr id="10" name="0 Imagen" descr="Un dibujo de una cara feliz&#10;&#10;Descripción generada automáticamente con confianza baj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73495"/>
            <a:ext cx="1457960" cy="352425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0F87F8-F5FA-4151-B130-24A7578BE766}" type="slidenum">
              <a:rPr lang="en-US" smtClean="0"/>
              <a:t>11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119717" y="751966"/>
            <a:ext cx="6784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PROGRESIÓN DE ACCIONES DISCIPLINARIAS- APÉNDICE </a:t>
            </a:r>
            <a:r>
              <a:rPr lang="es-E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(III)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572712"/>
              </p:ext>
            </p:extLst>
          </p:nvPr>
        </p:nvGraphicFramePr>
        <p:xfrm>
          <a:off x="1189706" y="1158602"/>
          <a:ext cx="9783094" cy="44674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8352">
                  <a:extLst>
                    <a:ext uri="{9D8B030D-6E8A-4147-A177-3AD203B41FA5}">
                      <a16:colId xmlns:a16="http://schemas.microsoft.com/office/drawing/2014/main" val="2883140886"/>
                    </a:ext>
                  </a:extLst>
                </a:gridCol>
                <a:gridCol w="1665431">
                  <a:extLst>
                    <a:ext uri="{9D8B030D-6E8A-4147-A177-3AD203B41FA5}">
                      <a16:colId xmlns:a16="http://schemas.microsoft.com/office/drawing/2014/main" val="4108650131"/>
                    </a:ext>
                  </a:extLst>
                </a:gridCol>
                <a:gridCol w="1644481">
                  <a:extLst>
                    <a:ext uri="{9D8B030D-6E8A-4147-A177-3AD203B41FA5}">
                      <a16:colId xmlns:a16="http://schemas.microsoft.com/office/drawing/2014/main" val="199154777"/>
                    </a:ext>
                  </a:extLst>
                </a:gridCol>
                <a:gridCol w="1288352">
                  <a:extLst>
                    <a:ext uri="{9D8B030D-6E8A-4147-A177-3AD203B41FA5}">
                      <a16:colId xmlns:a16="http://schemas.microsoft.com/office/drawing/2014/main" val="2434417865"/>
                    </a:ext>
                  </a:extLst>
                </a:gridCol>
                <a:gridCol w="1665431">
                  <a:extLst>
                    <a:ext uri="{9D8B030D-6E8A-4147-A177-3AD203B41FA5}">
                      <a16:colId xmlns:a16="http://schemas.microsoft.com/office/drawing/2014/main" val="3783719620"/>
                    </a:ext>
                  </a:extLst>
                </a:gridCol>
                <a:gridCol w="2231047">
                  <a:extLst>
                    <a:ext uri="{9D8B030D-6E8A-4147-A177-3AD203B41FA5}">
                      <a16:colId xmlns:a16="http://schemas.microsoft.com/office/drawing/2014/main" val="3018646315"/>
                    </a:ext>
                  </a:extLst>
                </a:gridCol>
              </a:tblGrid>
              <a:tr h="998857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u="none" strike="noStrike">
                          <a:effectLst/>
                        </a:rPr>
                        <a:t>ACCIÓN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</a:rPr>
                        <a:t>ADVERTENCIA VERBAL O TÉCNICA (AV) O (AT)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u="none" strike="noStrike">
                          <a:effectLst/>
                        </a:rPr>
                        <a:t>FALTA TÉCNICA (FT)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u="none" strike="noStrike">
                          <a:effectLst/>
                        </a:rPr>
                        <a:t>PÉRDIDA DE JUEGO (PJ)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u="none" strike="noStrike">
                          <a:effectLst/>
                        </a:rPr>
                        <a:t>PÉRDIDA DE PARTIDO (PP)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u="none" strike="noStrike">
                          <a:effectLst/>
                        </a:rPr>
                        <a:t>ELIMINACIÓN DE LA COMPETICIÓN O EXPULSIÓN DEL RECINTO (A discreción del JA)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extLst>
                  <a:ext uri="{0D108BD9-81ED-4DB2-BD59-A6C34878D82A}">
                    <a16:rowId xmlns:a16="http://schemas.microsoft.com/office/drawing/2014/main" val="3675024991"/>
                  </a:ext>
                </a:extLst>
              </a:tr>
              <a:tr h="717016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OTROS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Retrasar el juego (AV o AT)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Otras conductas antideportivas extremas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Comportamiento injurioso o flagrante que impacte en el torneo.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577753217"/>
                  </a:ext>
                </a:extLst>
              </a:tr>
              <a:tr h="717016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Coaching ilegal (AV o AT)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No mostrar el mejor esfuerzo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030156176"/>
                  </a:ext>
                </a:extLst>
              </a:tr>
              <a:tr h="547454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Otras conductas antideportivas menores (AV o AT)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47003227"/>
                  </a:ext>
                </a:extLst>
              </a:tr>
              <a:tr h="717016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EQUIVALENCIA DE PENAS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AT + AT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AT + AT + AT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AT + AT + AT + AT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79362778"/>
                  </a:ext>
                </a:extLst>
              </a:tr>
              <a:tr h="570774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AT + FT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AT + AT + FT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26945170"/>
                  </a:ext>
                </a:extLst>
              </a:tr>
              <a:tr h="187484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FT + AT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FT + FT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28487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435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23444"/>
            <a:ext cx="970280" cy="868680"/>
          </a:xfrm>
          <a:prstGeom prst="rect">
            <a:avLst/>
          </a:prstGeom>
        </p:spPr>
      </p:pic>
      <p:pic>
        <p:nvPicPr>
          <p:cNvPr id="9" name="Imagen 8" descr="Escala de tiempo&#10;&#10;Descripción generada automáticamente con confianza baj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" y="6441440"/>
            <a:ext cx="1460500" cy="284480"/>
          </a:xfrm>
          <a:prstGeom prst="rect">
            <a:avLst/>
          </a:prstGeom>
        </p:spPr>
      </p:pic>
      <p:pic>
        <p:nvPicPr>
          <p:cNvPr id="10" name="0 Imagen" descr="Un dibujo de una cara feliz&#10;&#10;Descripción generada automáticamente con confianza baj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73495"/>
            <a:ext cx="1457960" cy="352425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0F87F8-F5FA-4151-B130-24A7578BE766}" type="slidenum">
              <a:rPr lang="en-US" smtClean="0"/>
              <a:t>2</a:t>
            </a:fld>
            <a:endParaRPr lang="en-U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641404"/>
              </p:ext>
            </p:extLst>
          </p:nvPr>
        </p:nvGraphicFramePr>
        <p:xfrm>
          <a:off x="1180338" y="1126108"/>
          <a:ext cx="9792462" cy="45614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9334">
                  <a:extLst>
                    <a:ext uri="{9D8B030D-6E8A-4147-A177-3AD203B41FA5}">
                      <a16:colId xmlns:a16="http://schemas.microsoft.com/office/drawing/2014/main" val="2743155339"/>
                    </a:ext>
                  </a:extLst>
                </a:gridCol>
                <a:gridCol w="4643128">
                  <a:extLst>
                    <a:ext uri="{9D8B030D-6E8A-4147-A177-3AD203B41FA5}">
                      <a16:colId xmlns:a16="http://schemas.microsoft.com/office/drawing/2014/main" val="2737535909"/>
                    </a:ext>
                  </a:extLst>
                </a:gridCol>
              </a:tblGrid>
              <a:tr h="40831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 dirty="0">
                          <a:effectLst/>
                        </a:rPr>
                        <a:t>TABLA 1.- EJEMPLOS DE PREGUNTAS Y RESPUESTAS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36807"/>
                  </a:ext>
                </a:extLst>
              </a:tr>
              <a:tr h="338318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s-ES" sz="1400" u="none" strike="noStrike" dirty="0">
                          <a:effectLst/>
                        </a:rPr>
                        <a:t>¿Soy el servidor correcto?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 dirty="0">
                          <a:effectLst/>
                        </a:rPr>
                        <a:t>"Sí"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955930872"/>
                  </a:ext>
                </a:extLst>
              </a:tr>
              <a:tr h="3383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 dirty="0">
                          <a:effectLst/>
                        </a:rPr>
                        <a:t>"No"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786315155"/>
                  </a:ext>
                </a:extLst>
              </a:tr>
              <a:tr h="338318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s-ES" sz="1400" u="none" strike="noStrike">
                          <a:effectLst/>
                        </a:rPr>
                        <a:t>¿Quién es el receptor?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"Tú"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043710149"/>
                  </a:ext>
                </a:extLst>
              </a:tr>
              <a:tr h="3383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"Tu compañero"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535936323"/>
                  </a:ext>
                </a:extLst>
              </a:tr>
              <a:tr h="338318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s-ES" sz="1400" u="none" strike="noStrike">
                          <a:effectLst/>
                        </a:rPr>
                        <a:t>¿Está mi compañero en la posición correcta?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"Sí"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498379516"/>
                  </a:ext>
                </a:extLst>
              </a:tr>
              <a:tr h="3383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"No"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84143957"/>
                  </a:ext>
                </a:extLst>
              </a:tr>
              <a:tr h="338318">
                <a:tc rowSpan="2">
                  <a:txBody>
                    <a:bodyPr/>
                    <a:lstStyle/>
                    <a:p>
                      <a:pPr algn="ctr" fontAlgn="t"/>
                      <a:r>
                        <a:rPr lang="es-ES" sz="1400" u="none" strike="noStrike">
                          <a:effectLst/>
                        </a:rPr>
                        <a:t>¿Dónde debería estar yo?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"En la derecha"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779854314"/>
                  </a:ext>
                </a:extLst>
              </a:tr>
              <a:tr h="338318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"En la izquierda"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242953362"/>
                  </a:ext>
                </a:extLst>
              </a:tr>
              <a:tr h="338318">
                <a:tc rowSpan="3">
                  <a:txBody>
                    <a:bodyPr/>
                    <a:lstStyle/>
                    <a:p>
                      <a:pPr algn="ctr" fontAlgn="t"/>
                      <a:r>
                        <a:rPr lang="es-ES" sz="1400" u="none" strike="noStrike" dirty="0">
                          <a:effectLst/>
                        </a:rPr>
                        <a:t>¿Estamos bien?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"Sí"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12554002"/>
                  </a:ext>
                </a:extLst>
              </a:tr>
              <a:tr h="379149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>
                          <a:effectLst/>
                        </a:rPr>
                        <a:t>"No, estás en la posición incorrecta"</a:t>
                      </a:r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64927809"/>
                  </a:ext>
                </a:extLst>
              </a:tr>
              <a:tr h="729133">
                <a:tc v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u="none" strike="noStrike" dirty="0">
                          <a:effectLst/>
                        </a:rPr>
                        <a:t>"No, tu compañero debería servir desde el lado izquierdo"</a:t>
                      </a:r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6647085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4183147" y="756776"/>
            <a:ext cx="5727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 sobre Servidor / Receptor / Posición correctos</a:t>
            </a:r>
          </a:p>
        </p:txBody>
      </p:sp>
    </p:spTree>
    <p:extLst>
      <p:ext uri="{BB962C8B-B14F-4D97-AF65-F5344CB8AC3E}">
        <p14:creationId xmlns:p14="http://schemas.microsoft.com/office/powerpoint/2010/main" val="50333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23444"/>
            <a:ext cx="970280" cy="868680"/>
          </a:xfrm>
          <a:prstGeom prst="rect">
            <a:avLst/>
          </a:prstGeom>
        </p:spPr>
      </p:pic>
      <p:pic>
        <p:nvPicPr>
          <p:cNvPr id="9" name="Imagen 8" descr="Escala de tiempo&#10;&#10;Descripción generada automáticamente con confianza baj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" y="6441440"/>
            <a:ext cx="1460500" cy="284480"/>
          </a:xfrm>
          <a:prstGeom prst="rect">
            <a:avLst/>
          </a:prstGeom>
        </p:spPr>
      </p:pic>
      <p:pic>
        <p:nvPicPr>
          <p:cNvPr id="10" name="0 Imagen" descr="Un dibujo de una cara feliz&#10;&#10;Descripción generada automáticamente con confianza baj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73495"/>
            <a:ext cx="1457960" cy="352425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0F87F8-F5FA-4151-B130-24A7578BE766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599847"/>
              </p:ext>
            </p:extLst>
          </p:nvPr>
        </p:nvGraphicFramePr>
        <p:xfrm>
          <a:off x="1180338" y="1126108"/>
          <a:ext cx="9792462" cy="364252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49334">
                  <a:extLst>
                    <a:ext uri="{9D8B030D-6E8A-4147-A177-3AD203B41FA5}">
                      <a16:colId xmlns:a16="http://schemas.microsoft.com/office/drawing/2014/main" val="2743155339"/>
                    </a:ext>
                  </a:extLst>
                </a:gridCol>
                <a:gridCol w="4643128">
                  <a:extLst>
                    <a:ext uri="{9D8B030D-6E8A-4147-A177-3AD203B41FA5}">
                      <a16:colId xmlns:a16="http://schemas.microsoft.com/office/drawing/2014/main" val="2737535909"/>
                    </a:ext>
                  </a:extLst>
                </a:gridCol>
              </a:tblGrid>
              <a:tr h="40831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TABLA 2.- PREGUNTAS Y DESAFÍOS EN RELACIÓN CON EL MARCADOR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36807"/>
                  </a:ext>
                </a:extLst>
              </a:tr>
              <a:tr h="338318">
                <a:tc gridSpan="2"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36323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SITUACIÓN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6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Antes del Servicio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498379516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Tanteo cantado correcto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Parar el Juego; cantar de nuevo el marcador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84143957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Tanteo cantado incorrecto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Parar el Juego; indicar “Corrección”, cantar de nuevo el marcador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779854314"/>
                  </a:ext>
                </a:extLst>
              </a:tr>
              <a:tr h="338318">
                <a:tc gridSpan="2"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2953362"/>
                  </a:ext>
                </a:extLst>
              </a:tr>
              <a:tr h="338318">
                <a:tc>
                  <a:txBody>
                    <a:bodyPr/>
                    <a:lstStyle/>
                    <a:p>
                      <a:pPr algn="ctr" fontAlgn="ctr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12554002"/>
                  </a:ext>
                </a:extLst>
              </a:tr>
              <a:tr h="379149">
                <a:tc>
                  <a:txBody>
                    <a:bodyPr/>
                    <a:lstStyle/>
                    <a:p>
                      <a:pPr algn="l" fontAlgn="t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14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64927809"/>
                  </a:ext>
                </a:extLst>
              </a:tr>
              <a:tr h="729133">
                <a:tc>
                  <a:txBody>
                    <a:bodyPr/>
                    <a:lstStyle/>
                    <a:p>
                      <a:pPr algn="l" fontAlgn="t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6647085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4183147" y="496332"/>
            <a:ext cx="477848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Preguntas sobre la </a:t>
            </a:r>
            <a:r>
              <a:rPr lang="es-E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Puntuación</a:t>
            </a:r>
          </a:p>
          <a:p>
            <a:pPr algn="ctr"/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Situaciones Clave y Violaciones: Servir y Recibir</a:t>
            </a:r>
          </a:p>
        </p:txBody>
      </p:sp>
    </p:spTree>
    <p:extLst>
      <p:ext uri="{BB962C8B-B14F-4D97-AF65-F5344CB8AC3E}">
        <p14:creationId xmlns:p14="http://schemas.microsoft.com/office/powerpoint/2010/main" val="1927633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23444"/>
            <a:ext cx="970280" cy="868680"/>
          </a:xfrm>
          <a:prstGeom prst="rect">
            <a:avLst/>
          </a:prstGeom>
        </p:spPr>
      </p:pic>
      <p:pic>
        <p:nvPicPr>
          <p:cNvPr id="9" name="Imagen 8" descr="Escala de tiempo&#10;&#10;Descripción generada automáticamente con confianza baj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" y="6441440"/>
            <a:ext cx="1460500" cy="284480"/>
          </a:xfrm>
          <a:prstGeom prst="rect">
            <a:avLst/>
          </a:prstGeom>
        </p:spPr>
      </p:pic>
      <p:pic>
        <p:nvPicPr>
          <p:cNvPr id="10" name="0 Imagen" descr="Un dibujo de una cara feliz&#10;&#10;Descripción generada automáticamente con confianza baj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73495"/>
            <a:ext cx="1457960" cy="352425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0F87F8-F5FA-4151-B130-24A7578BE766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140451"/>
              </p:ext>
            </p:extLst>
          </p:nvPr>
        </p:nvGraphicFramePr>
        <p:xfrm>
          <a:off x="1180338" y="1126108"/>
          <a:ext cx="9792461" cy="4576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93079">
                  <a:extLst>
                    <a:ext uri="{9D8B030D-6E8A-4147-A177-3AD203B41FA5}">
                      <a16:colId xmlns:a16="http://schemas.microsoft.com/office/drawing/2014/main" val="2743155339"/>
                    </a:ext>
                  </a:extLst>
                </a:gridCol>
                <a:gridCol w="3149691">
                  <a:extLst>
                    <a:ext uri="{9D8B030D-6E8A-4147-A177-3AD203B41FA5}">
                      <a16:colId xmlns:a16="http://schemas.microsoft.com/office/drawing/2014/main" val="2737535909"/>
                    </a:ext>
                  </a:extLst>
                </a:gridCol>
                <a:gridCol w="1163576">
                  <a:extLst>
                    <a:ext uri="{9D8B030D-6E8A-4147-A177-3AD203B41FA5}">
                      <a16:colId xmlns:a16="http://schemas.microsoft.com/office/drawing/2014/main" val="4219201831"/>
                    </a:ext>
                  </a:extLst>
                </a:gridCol>
                <a:gridCol w="1986115">
                  <a:extLst>
                    <a:ext uri="{9D8B030D-6E8A-4147-A177-3AD203B41FA5}">
                      <a16:colId xmlns:a16="http://schemas.microsoft.com/office/drawing/2014/main" val="1482753748"/>
                    </a:ext>
                  </a:extLst>
                </a:gridCol>
              </a:tblGrid>
              <a:tr h="376233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6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TABLA 3.- ACCIONES QUE PUEDEN INTERRUMPIR EL JUEGO</a:t>
                      </a:r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endParaRPr lang="es-ES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36807"/>
                  </a:ext>
                </a:extLst>
              </a:tr>
              <a:tr h="34404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s-E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Las acciones diferentes a las faltas que pueden producir una parada del juego se resumen a continuación. Si la acción del jugador se realiza dentro del tiempo permitido y la bola está viva, pare el juego para responder.</a:t>
                      </a: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936323"/>
                  </a:ext>
                </a:extLst>
              </a:tr>
              <a:tr h="311736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ACCIÓN DEL JUGADOR</a:t>
                      </a:r>
                    </a:p>
                  </a:txBody>
                  <a:tcPr marL="7620" marR="7620" marT="7620" marB="0" anchor="b"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s-ES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CUÁNDO ESTÁ PERMITIDA</a:t>
                      </a: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pPr marL="1071563" indent="0" algn="ctr" fontAlgn="b"/>
                      <a:endParaRPr lang="es-ES" sz="12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indent="0" algn="ctr" fontAlgn="b"/>
                      <a:r>
                        <a:rPr lang="es-E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REGLA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98379516"/>
                  </a:ext>
                </a:extLst>
              </a:tr>
              <a:tr h="31173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Interferencia</a:t>
                      </a: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En el momento de ocurrencia</a:t>
                      </a: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8.C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73620674"/>
                  </a:ext>
                </a:extLst>
              </a:tr>
              <a:tr h="31173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Señal de NO preparado</a:t>
                      </a: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Antes de empezar a cantar el marcador</a:t>
                      </a: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4.C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1217414"/>
                  </a:ext>
                </a:extLst>
              </a:tr>
              <a:tr h="31173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Solicitud de Tiempo Muerto</a:t>
                      </a: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Antes de que el servidor golpee la bola para servir</a:t>
                      </a: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4.M.8 - 4.N.2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404966850"/>
                  </a:ext>
                </a:extLst>
              </a:tr>
              <a:tr h="31173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Confirmación del marcador</a:t>
                      </a: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Antes de que el servidor golpee la bola para servir</a:t>
                      </a: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4.B.8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461555784"/>
                  </a:ext>
                </a:extLst>
              </a:tr>
              <a:tr h="31173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Preguntas sobre servidor y receptor correctos</a:t>
                      </a: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Antes de que el servidor golpee la bola para servir</a:t>
                      </a: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4.B.8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84143957"/>
                  </a:ext>
                </a:extLst>
              </a:tr>
              <a:tr h="31173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Preguntas sobre posición correcta</a:t>
                      </a: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Antes de que el servidor golpee la bola para servir</a:t>
                      </a: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4.B.8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779854314"/>
                  </a:ext>
                </a:extLst>
              </a:tr>
              <a:tr h="31173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Solicitud de corrección de tanteo</a:t>
                      </a: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Antes de que el restador golpee el resto</a:t>
                      </a: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4.K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4242953362"/>
                  </a:ext>
                </a:extLst>
              </a:tr>
              <a:tr h="31173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Servidor o posición de servivio incorrecta</a:t>
                      </a: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Antes de finalizar el rally</a:t>
                      </a: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4.B.9.a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812554002"/>
                  </a:ext>
                </a:extLst>
              </a:tr>
              <a:tr h="349359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Apelación de canto de linea</a:t>
                      </a: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Antes de que el servidor golpee la bola del siguiente servicio</a:t>
                      </a: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6.D.5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64927809"/>
                  </a:ext>
                </a:extLst>
              </a:tr>
              <a:tr h="671844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Apelación de bola dañada</a:t>
                      </a:r>
                    </a:p>
                  </a:txBody>
                  <a:tcPr marL="7620" marR="7620" marT="7620" marB="0"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Antes de que el servidor golpee la bola del siguiente servicio</a:t>
                      </a:r>
                    </a:p>
                  </a:txBody>
                  <a:tcPr marL="7620" marR="7620" marT="7620" marB="0"/>
                </a:tc>
                <a:tc hMerge="1">
                  <a:txBody>
                    <a:bodyPr/>
                    <a:lstStyle/>
                    <a:p>
                      <a:pPr algn="l" fontAlgn="t"/>
                      <a:endParaRPr lang="es-E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11.E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6647085"/>
                  </a:ext>
                </a:extLst>
              </a:tr>
            </a:tbl>
          </a:graphicData>
        </a:graphic>
      </p:graphicFrame>
      <p:sp>
        <p:nvSpPr>
          <p:cNvPr id="7" name="Rectángulo 6"/>
          <p:cNvSpPr/>
          <p:nvPr/>
        </p:nvSpPr>
        <p:spPr>
          <a:xfrm>
            <a:off x="4119717" y="14552"/>
            <a:ext cx="67842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ACCIONES QUE PUEDEN INTERRUMPIR EL JUEGO</a:t>
            </a:r>
            <a:endParaRPr lang="es-ES" dirty="0" smtClean="0">
              <a:solidFill>
                <a:srgbClr val="7030A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la acción del jugador ocurre dentro del límite de tiempo y la pelota está en juego (después del inicio de la marcación) detener el juego y responder.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071717" y="5214655"/>
            <a:ext cx="70398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 un jugador detiene el juego y solicita una corrección de puntuación antes de devolver el servicio, corrija una puntuación incorrecta y vuelva a reproducir el rally o marque una falta al jugador si la puntuación original  era correcta </a:t>
            </a:r>
          </a:p>
        </p:txBody>
      </p:sp>
    </p:spTree>
    <p:extLst>
      <p:ext uri="{BB962C8B-B14F-4D97-AF65-F5344CB8AC3E}">
        <p14:creationId xmlns:p14="http://schemas.microsoft.com/office/powerpoint/2010/main" val="53101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23444"/>
            <a:ext cx="970280" cy="868680"/>
          </a:xfrm>
          <a:prstGeom prst="rect">
            <a:avLst/>
          </a:prstGeom>
        </p:spPr>
      </p:pic>
      <p:pic>
        <p:nvPicPr>
          <p:cNvPr id="9" name="Imagen 8" descr="Escala de tiempo&#10;&#10;Descripción generada automáticamente con confianza baj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" y="6441440"/>
            <a:ext cx="1460500" cy="284480"/>
          </a:xfrm>
          <a:prstGeom prst="rect">
            <a:avLst/>
          </a:prstGeom>
        </p:spPr>
      </p:pic>
      <p:pic>
        <p:nvPicPr>
          <p:cNvPr id="10" name="0 Imagen" descr="Un dibujo de una cara feliz&#10;&#10;Descripción generada automáticamente con confianza baj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73495"/>
            <a:ext cx="1457960" cy="352425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0F87F8-F5FA-4151-B130-24A7578BE766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119717" y="191528"/>
            <a:ext cx="67842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APÉNDICE C.- CANTOS Y ANUNCIOS </a:t>
            </a:r>
            <a:r>
              <a:rPr lang="es-E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ESTANDARIZADOS (I)</a:t>
            </a:r>
          </a:p>
          <a:p>
            <a:pPr algn="ctr"/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Revisar cada sección referenciada para ver el contexto en el que deben de ser usados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40448"/>
              </p:ext>
            </p:extLst>
          </p:nvPr>
        </p:nvGraphicFramePr>
        <p:xfrm>
          <a:off x="1202300" y="1184681"/>
          <a:ext cx="9770499" cy="44983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3386">
                  <a:extLst>
                    <a:ext uri="{9D8B030D-6E8A-4147-A177-3AD203B41FA5}">
                      <a16:colId xmlns:a16="http://schemas.microsoft.com/office/drawing/2014/main" val="888343038"/>
                    </a:ext>
                  </a:extLst>
                </a:gridCol>
                <a:gridCol w="2540891">
                  <a:extLst>
                    <a:ext uri="{9D8B030D-6E8A-4147-A177-3AD203B41FA5}">
                      <a16:colId xmlns:a16="http://schemas.microsoft.com/office/drawing/2014/main" val="2230954819"/>
                    </a:ext>
                  </a:extLst>
                </a:gridCol>
                <a:gridCol w="4506222">
                  <a:extLst>
                    <a:ext uri="{9D8B030D-6E8A-4147-A177-3AD203B41FA5}">
                      <a16:colId xmlns:a16="http://schemas.microsoft.com/office/drawing/2014/main" val="2471483060"/>
                    </a:ext>
                  </a:extLst>
                </a:gridCol>
              </a:tblGrid>
              <a:tr h="2108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SITUACIÓN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REGLA 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ANUNCIO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 anchor="b"/>
                </a:tc>
                <a:extLst>
                  <a:ext uri="{0D108BD9-81ED-4DB2-BD59-A6C34878D82A}">
                    <a16:rowId xmlns:a16="http://schemas.microsoft.com/office/drawing/2014/main" val="2060758884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Inicio del primer juego en un partido a varios juegos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4.A.4- 4.B.5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"15 segundos. … (nombres servicio/resto). Juego 1. Tiempo. 0-0-2"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3269167720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Inicio de un partido a un juego, o juego con cambio de campo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900" u="none" strike="noStrike">
                          <a:effectLst/>
                        </a:rPr>
                        <a:t>4.A.4- 4.B.5- 4.J.7- 4.J.9- 4.J.10- 4.K.1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"15 segundos. … (nombres servicio/resto). Juego 1 a (11, 15, 21). Cambio de campo a (6, 8, 11). Tiempo. 0-0-2"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142845983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Inicio de un juego con cambio de campo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l-PL" sz="900" u="none" strike="noStrike">
                          <a:effectLst/>
                        </a:rPr>
                        <a:t>4.A.4- 4.B.5- 4.J.7- 4.J.9- 4.J.10- 4.K.1</a:t>
                      </a:r>
                      <a:endParaRPr lang="pl-PL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"15 segundos. … Juego 3. Cambio de campo a (6, 8, 11). Tiempo. 0-0-2"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3961571846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Inicio del siguiente juego sin cambio de campo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4.J.7, 4.J.9, 4.J.10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"15 segundos. … Juego (nº). Tiempo. 0-0-2"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1038971214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Tiempo Muerto estandar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4.H.1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“Tiempo muerto (sacadores/restadores). (Tanteo). 1 minuto”.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1628436651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Ejemplo: “Tiempo Muerto restadores. 4-6-1. 1 minuto”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3739106984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Reanudar el juego después de un TM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4.H.7, 4.H.9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“15 segundos. (Sacadores/restadores), (número) Tiempos Muertos restantes… Tiempo (marcador)”.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2274892768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 dirty="0">
                          <a:effectLst/>
                        </a:rPr>
                        <a:t> 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Ejemplo: “15 segundos. Restadores, ningún TM restante. Sacadores 1 TM restante. … Tiempo 8-4-2”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3055005227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Final de un juego con juegos a seguir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4.I.1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“Punto. Juego. (Tanteo). (Apellidos). Tiempo Muerto. Cambio de campo. 2 minutos”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940970375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Ejemplo: “Punto. Juego. 11-9. Smith y Jones. Tiempo Muerto. Cambio de Campo. 2 minutos”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1935699113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Final del Partido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4.L.1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“Punto. Juego. Partido. (Tanteo). (Apellidos)”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3794381405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Ejemplo: “Punto. Juego. Partido. 15-8. Pérez y García”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977497221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Tiempo Muerto de cambio de campo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4.K.2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“Tiempo Muerto. Cambio de Campo. (Tanteo). 1 minuto”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3589673837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Ejemplo: “Tiempo Muerto. Cambio de Campo. 6-4-2. 1 minuto”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1711346375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Final de un TM de cambio de campo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4.K.2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“15 segundos. ...Tiempo. (Tanteo)”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286060396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Ejemplo: “15 segundos…. Tiempo. 6-5-2”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2311306344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Tiempo Muerto Médico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>
                          <a:effectLst/>
                        </a:rPr>
                        <a:t>5.E.1.c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900" u="none" strike="noStrike" dirty="0">
                          <a:effectLst/>
                        </a:rPr>
                        <a:t>"Tiempo Muerto Médico requerido por (nombre. (Tanteo)"</a:t>
                      </a:r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3742275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5896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23444"/>
            <a:ext cx="970280" cy="868680"/>
          </a:xfrm>
          <a:prstGeom prst="rect">
            <a:avLst/>
          </a:prstGeom>
        </p:spPr>
      </p:pic>
      <p:pic>
        <p:nvPicPr>
          <p:cNvPr id="9" name="Imagen 8" descr="Escala de tiempo&#10;&#10;Descripción generada automáticamente con confianza baj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" y="6441440"/>
            <a:ext cx="1460500" cy="284480"/>
          </a:xfrm>
          <a:prstGeom prst="rect">
            <a:avLst/>
          </a:prstGeom>
        </p:spPr>
      </p:pic>
      <p:pic>
        <p:nvPicPr>
          <p:cNvPr id="10" name="0 Imagen" descr="Un dibujo de una cara feliz&#10;&#10;Descripción generada automáticamente con confianza baj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73495"/>
            <a:ext cx="1457960" cy="352425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0F87F8-F5FA-4151-B130-24A7578BE766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119717" y="191528"/>
            <a:ext cx="67842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APÉNDICE C.- CANTOS Y ANUNCIOS </a:t>
            </a:r>
            <a:r>
              <a:rPr lang="es-E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ESTANDARIZADOS (II)</a:t>
            </a:r>
          </a:p>
          <a:p>
            <a:pPr algn="ctr"/>
            <a:r>
              <a:rPr lang="es-E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Revisar cada sección referenciada para ver el contexto en el que deben de ser usados</a:t>
            </a: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437140"/>
              </p:ext>
            </p:extLst>
          </p:nvPr>
        </p:nvGraphicFramePr>
        <p:xfrm>
          <a:off x="1202300" y="1184681"/>
          <a:ext cx="9770499" cy="4860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23386">
                  <a:extLst>
                    <a:ext uri="{9D8B030D-6E8A-4147-A177-3AD203B41FA5}">
                      <a16:colId xmlns:a16="http://schemas.microsoft.com/office/drawing/2014/main" val="888343038"/>
                    </a:ext>
                  </a:extLst>
                </a:gridCol>
                <a:gridCol w="2540891">
                  <a:extLst>
                    <a:ext uri="{9D8B030D-6E8A-4147-A177-3AD203B41FA5}">
                      <a16:colId xmlns:a16="http://schemas.microsoft.com/office/drawing/2014/main" val="2230954819"/>
                    </a:ext>
                  </a:extLst>
                </a:gridCol>
                <a:gridCol w="4506222">
                  <a:extLst>
                    <a:ext uri="{9D8B030D-6E8A-4147-A177-3AD203B41FA5}">
                      <a16:colId xmlns:a16="http://schemas.microsoft.com/office/drawing/2014/main" val="2471483060"/>
                    </a:ext>
                  </a:extLst>
                </a:gridCol>
              </a:tblGrid>
              <a:tr h="21082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 dirty="0">
                          <a:effectLst/>
                        </a:rPr>
                        <a:t>SITUACIÓN</a:t>
                      </a:r>
                      <a:endParaRPr lang="es-E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REGLA 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ANUNCIO</a:t>
                      </a:r>
                      <a:endParaRPr lang="es-ES" sz="11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 anchor="b"/>
                </a:tc>
                <a:extLst>
                  <a:ext uri="{0D108BD9-81ED-4DB2-BD59-A6C34878D82A}">
                    <a16:rowId xmlns:a16="http://schemas.microsoft.com/office/drawing/2014/main" val="2060758884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Servicio de volea cuestionable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5.A.10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“Paren el juego. Es cuestionable si (decir lo que corresponda). Servir de nuevo. Volveré a cantar el marcador”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269167720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Ejemplos: “Paren el juego. Es cuestionable si la bola fue golpeada por encima de la cintura. Servir de nuevo. Volveré a cantar el marcador”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42845983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“Paren el juego. Es cuestionable si la cabeza de la pala estaba por encima de la muñeca. Servir de nuevo. Volveré a cantar el marcador”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961571846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“Paren el juego. Es cuestionable si el golpeo no fue hacia arriba. Servir de nuevo. Volveré a cantar el marcador”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038971214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“Paren el juego. Es cuestionable si la bola fue girada al soltarla. Servir de nuevo. Volveré a cantar el marcador”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628436651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Servicio con bote cuestionable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5.A.11.b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“Paren el juego. Es cuestionable si (decir lo que corresponda). Servir de nuevo. Volveré a cantar el marcador”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39106984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Ejemplos: “Paren el juego. Es cuestionable si se añadió fuerza a la bola al soltarla. Servir de nuevo. Volveré a cantar el marcador”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274892768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“Paren el juego. Es cuestionable si se impartió efecto a la bola al soltarla. Servir de nuevo. Volveré a cantar el marcador”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055005227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Lanzamiento de bola no visible (ambos servicios)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5.A.10.d, 5.A.11.c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“Paren el juego. Lanzamiento de bola no visible. Servir de nuevo. Volveré a cantar el marcador”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40970375"/>
                  </a:ext>
                </a:extLst>
              </a:tr>
              <a:tr h="340410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Apelación de canto de línea. Decisión definitiva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5.G.2.b.4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“La bola fue dentro”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935699113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“La bola fue fuera”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794381405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Apelación de canto de línea. Sin decisión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5.G.2.b.5/6/8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“Por regla, el canto se mantiene”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977497221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 </a:t>
                      </a: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/>
                        </a:rPr>
                        <a:t>“Por regla, la bola es dentro”</a:t>
                      </a: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589673837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1711346375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286060396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2311306344"/>
                  </a:ext>
                </a:extLst>
              </a:tr>
              <a:tr h="173806">
                <a:tc>
                  <a:txBody>
                    <a:bodyPr/>
                    <a:lstStyle/>
                    <a:p>
                      <a:pPr algn="l" fontAlgn="t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tc>
                  <a:txBody>
                    <a:bodyPr/>
                    <a:lstStyle/>
                    <a:p>
                      <a:pPr algn="l" fontAlgn="t"/>
                      <a:endParaRPr lang="es-E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5929" marR="5929" marT="5929" marB="0"/>
                </a:tc>
                <a:extLst>
                  <a:ext uri="{0D108BD9-81ED-4DB2-BD59-A6C34878D82A}">
                    <a16:rowId xmlns:a16="http://schemas.microsoft.com/office/drawing/2014/main" val="37422756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242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23444"/>
            <a:ext cx="970280" cy="868680"/>
          </a:xfrm>
          <a:prstGeom prst="rect">
            <a:avLst/>
          </a:prstGeom>
        </p:spPr>
      </p:pic>
      <p:pic>
        <p:nvPicPr>
          <p:cNvPr id="9" name="Imagen 8" descr="Escala de tiempo&#10;&#10;Descripción generada automáticamente con confianza baj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" y="6441440"/>
            <a:ext cx="1460500" cy="284480"/>
          </a:xfrm>
          <a:prstGeom prst="rect">
            <a:avLst/>
          </a:prstGeom>
        </p:spPr>
      </p:pic>
      <p:pic>
        <p:nvPicPr>
          <p:cNvPr id="10" name="0 Imagen" descr="Un dibujo de una cara feliz&#10;&#10;Descripción generada automáticamente con confianza baj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73495"/>
            <a:ext cx="1457960" cy="352425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0F87F8-F5FA-4151-B130-24A7578BE766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119717" y="751966"/>
            <a:ext cx="6784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ACCIONES DE APELACIÓN DE CANTO DE </a:t>
            </a:r>
            <a:r>
              <a:rPr lang="es-E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LÍNEA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421176"/>
              </p:ext>
            </p:extLst>
          </p:nvPr>
        </p:nvGraphicFramePr>
        <p:xfrm>
          <a:off x="1236406" y="1227772"/>
          <a:ext cx="9736395" cy="44257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5465">
                  <a:extLst>
                    <a:ext uri="{9D8B030D-6E8A-4147-A177-3AD203B41FA5}">
                      <a16:colId xmlns:a16="http://schemas.microsoft.com/office/drawing/2014/main" val="2574945012"/>
                    </a:ext>
                  </a:extLst>
                </a:gridCol>
                <a:gridCol w="3245465">
                  <a:extLst>
                    <a:ext uri="{9D8B030D-6E8A-4147-A177-3AD203B41FA5}">
                      <a16:colId xmlns:a16="http://schemas.microsoft.com/office/drawing/2014/main" val="3982643939"/>
                    </a:ext>
                  </a:extLst>
                </a:gridCol>
                <a:gridCol w="3245465">
                  <a:extLst>
                    <a:ext uri="{9D8B030D-6E8A-4147-A177-3AD203B41FA5}">
                      <a16:colId xmlns:a16="http://schemas.microsoft.com/office/drawing/2014/main" val="4127982342"/>
                    </a:ext>
                  </a:extLst>
                </a:gridCol>
              </a:tblGrid>
              <a:tr h="83410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APELACIONES AL CANTO DE LÍNEA DE JUGADORES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SIN JUECES DE LÍNEA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400" u="none" strike="noStrike">
                          <a:effectLst/>
                        </a:rPr>
                        <a:t>CON JUECES DE LÍNEA</a:t>
                      </a:r>
                      <a:endParaRPr lang="es-ES" sz="14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81426532"/>
                  </a:ext>
                </a:extLst>
              </a:tr>
              <a:tr h="456599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El Juez de Pista (JP) hace el canto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El canto del JP prevalece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El canto del JP prevalece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384591588"/>
                  </a:ext>
                </a:extLst>
              </a:tr>
              <a:tr h="456599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El JP no puede hacer el canto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El canto del jugador prevalece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El canto del JL prevalece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705487373"/>
                  </a:ext>
                </a:extLst>
              </a:tr>
              <a:tr h="456599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 dirty="0">
                          <a:effectLst/>
                        </a:rPr>
                        <a:t>El JP corrige un canto "dentro"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El canto del JP prevalece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El canto del JP prevalece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449720757"/>
                  </a:ext>
                </a:extLst>
              </a:tr>
              <a:tr h="456599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El JP corrige un canto "fuera"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Falta contra el jugador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Repetición *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511662414"/>
                  </a:ext>
                </a:extLst>
              </a:tr>
              <a:tr h="456599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Un jugador corrige un canto "dentro"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Los oponentes ganan el rally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Los oponentes ganan el rally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393886099"/>
                  </a:ext>
                </a:extLst>
              </a:tr>
              <a:tr h="456599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Un jugador corrige un canto "fuera"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Los oponentes ganan el rally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Repetición *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419643094"/>
                  </a:ext>
                </a:extLst>
              </a:tr>
              <a:tr h="852079"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No hay canto de los jugadores, del JP ni del Juez de Línea (JL)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>
                          <a:effectLst/>
                        </a:rPr>
                        <a:t>La bola es "dentro"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200" u="none" strike="noStrike" dirty="0">
                          <a:effectLst/>
                        </a:rPr>
                        <a:t>Repetición 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535278700"/>
                  </a:ext>
                </a:extLst>
              </a:tr>
            </a:tbl>
          </a:graphicData>
        </a:graphic>
      </p:graphicFrame>
      <p:sp>
        <p:nvSpPr>
          <p:cNvPr id="3" name="Rectángulo 2"/>
          <p:cNvSpPr/>
          <p:nvPr/>
        </p:nvSpPr>
        <p:spPr>
          <a:xfrm>
            <a:off x="1150374" y="5188204"/>
            <a:ext cx="692190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Narrow"/>
              </a:rPr>
              <a:t>* Nota: Un error de arbitraje ocurre cuando el canto “fuera" de un oficial es corregido por el árbitro o los jugadores beneficiados, resultando en una repetición debido a que el rally terminó prematuramente pero un equipo puede conceder el rally a sus oponentes</a:t>
            </a:r>
            <a:r>
              <a:rPr lang="es-E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02978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23444"/>
            <a:ext cx="970280" cy="868680"/>
          </a:xfrm>
          <a:prstGeom prst="rect">
            <a:avLst/>
          </a:prstGeom>
        </p:spPr>
      </p:pic>
      <p:pic>
        <p:nvPicPr>
          <p:cNvPr id="9" name="Imagen 8" descr="Escala de tiempo&#10;&#10;Descripción generada automáticamente con confianza baj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" y="6441440"/>
            <a:ext cx="1460500" cy="284480"/>
          </a:xfrm>
          <a:prstGeom prst="rect">
            <a:avLst/>
          </a:prstGeom>
        </p:spPr>
      </p:pic>
      <p:pic>
        <p:nvPicPr>
          <p:cNvPr id="10" name="0 Imagen" descr="Un dibujo de una cara feliz&#10;&#10;Descripción generada automáticamente con confianza baj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73495"/>
            <a:ext cx="1457960" cy="352425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0F87F8-F5FA-4151-B130-24A7578BE766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119717" y="751966"/>
            <a:ext cx="6784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COMPORTAMIENTO DEL JUGADOR Y REMEDIOS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1150374" y="5758478"/>
            <a:ext cx="69219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 advertencias y faltas pueden ser señaladas desde el momento en que los jugadores llegan a la pista hasta la finalización del partido.</a:t>
            </a:r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870094"/>
              </p:ext>
            </p:extLst>
          </p:nvPr>
        </p:nvGraphicFramePr>
        <p:xfrm>
          <a:off x="1233948" y="1239202"/>
          <a:ext cx="9738851" cy="441434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1533">
                  <a:extLst>
                    <a:ext uri="{9D8B030D-6E8A-4147-A177-3AD203B41FA5}">
                      <a16:colId xmlns:a16="http://schemas.microsoft.com/office/drawing/2014/main" val="114757617"/>
                    </a:ext>
                  </a:extLst>
                </a:gridCol>
                <a:gridCol w="3914636">
                  <a:extLst>
                    <a:ext uri="{9D8B030D-6E8A-4147-A177-3AD203B41FA5}">
                      <a16:colId xmlns:a16="http://schemas.microsoft.com/office/drawing/2014/main" val="2451945280"/>
                    </a:ext>
                  </a:extLst>
                </a:gridCol>
                <a:gridCol w="4272682">
                  <a:extLst>
                    <a:ext uri="{9D8B030D-6E8A-4147-A177-3AD203B41FA5}">
                      <a16:colId xmlns:a16="http://schemas.microsoft.com/office/drawing/2014/main" val="550716369"/>
                    </a:ext>
                  </a:extLst>
                </a:gridCol>
              </a:tblGrid>
              <a:tr h="56233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NIVEL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CASTIGO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600" u="none" strike="noStrike">
                          <a:effectLst/>
                        </a:rPr>
                        <a:t>EMITIDO POR</a:t>
                      </a:r>
                      <a:endParaRPr lang="es-ES" sz="16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4859205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0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Advertencia Verbal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Juez de Pista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0876835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1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Advertencia Técnica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Juez de Pista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1547567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2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Falta Técnica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Juez de Pista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2825674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3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Pérdida de Juego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Juez de Pista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67385392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4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Pérdida de Partido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juez de Pista o Juez Árbitro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58875311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5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Eliminación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Solo el Juez Árbitro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4862341"/>
                  </a:ext>
                </a:extLst>
              </a:tr>
              <a:tr h="550287">
                <a:tc>
                  <a:txBody>
                    <a:bodyPr/>
                    <a:lstStyle/>
                    <a:p>
                      <a:pPr algn="ctr" fontAlgn="b"/>
                      <a:r>
                        <a:rPr lang="es-ES" sz="1200" u="none" strike="noStrike">
                          <a:effectLst/>
                        </a:rPr>
                        <a:t>6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>
                          <a:effectLst/>
                        </a:rPr>
                        <a:t>Expulsión</a:t>
                      </a:r>
                      <a:endParaRPr lang="es-ES" sz="12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200" u="none" strike="noStrike" dirty="0">
                          <a:effectLst/>
                        </a:rPr>
                        <a:t>Solo el Juez Árbitro</a:t>
                      </a:r>
                      <a:endParaRPr lang="es-E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3562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047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0 Imagen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0" y="123444"/>
            <a:ext cx="970280" cy="868680"/>
          </a:xfrm>
          <a:prstGeom prst="rect">
            <a:avLst/>
          </a:prstGeom>
        </p:spPr>
      </p:pic>
      <p:pic>
        <p:nvPicPr>
          <p:cNvPr id="9" name="Imagen 8" descr="Escala de tiempo&#10;&#10;Descripción generada automáticamente con confianza baja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02" y="6441440"/>
            <a:ext cx="1460500" cy="284480"/>
          </a:xfrm>
          <a:prstGeom prst="rect">
            <a:avLst/>
          </a:prstGeom>
        </p:spPr>
      </p:pic>
      <p:pic>
        <p:nvPicPr>
          <p:cNvPr id="10" name="0 Imagen" descr="Un dibujo de una cara feliz&#10;&#10;Descripción generada automáticamente con confianza baja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120" y="6373495"/>
            <a:ext cx="1457960" cy="352425"/>
          </a:xfrm>
          <a:prstGeom prst="rect">
            <a:avLst/>
          </a:prstGeom>
        </p:spPr>
      </p:pic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EA0F87F8-F5FA-4151-B130-24A7578BE766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4119717" y="751966"/>
            <a:ext cx="6784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PROGRESIÓN DE ACCIONES DISCIPLINARIAS- APÉNDICE </a:t>
            </a:r>
            <a:r>
              <a:rPr lang="es-ES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 (I)</a:t>
            </a:r>
            <a:endParaRPr lang="es-E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509686"/>
              </p:ext>
            </p:extLst>
          </p:nvPr>
        </p:nvGraphicFramePr>
        <p:xfrm>
          <a:off x="1219200" y="1209367"/>
          <a:ext cx="9753601" cy="44540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4468">
                  <a:extLst>
                    <a:ext uri="{9D8B030D-6E8A-4147-A177-3AD203B41FA5}">
                      <a16:colId xmlns:a16="http://schemas.microsoft.com/office/drawing/2014/main" val="2883140886"/>
                    </a:ext>
                  </a:extLst>
                </a:gridCol>
                <a:gridCol w="1660410">
                  <a:extLst>
                    <a:ext uri="{9D8B030D-6E8A-4147-A177-3AD203B41FA5}">
                      <a16:colId xmlns:a16="http://schemas.microsoft.com/office/drawing/2014/main" val="4108650131"/>
                    </a:ext>
                  </a:extLst>
                </a:gridCol>
                <a:gridCol w="1639523">
                  <a:extLst>
                    <a:ext uri="{9D8B030D-6E8A-4147-A177-3AD203B41FA5}">
                      <a16:colId xmlns:a16="http://schemas.microsoft.com/office/drawing/2014/main" val="199154777"/>
                    </a:ext>
                  </a:extLst>
                </a:gridCol>
                <a:gridCol w="1284468">
                  <a:extLst>
                    <a:ext uri="{9D8B030D-6E8A-4147-A177-3AD203B41FA5}">
                      <a16:colId xmlns:a16="http://schemas.microsoft.com/office/drawing/2014/main" val="2434417865"/>
                    </a:ext>
                  </a:extLst>
                </a:gridCol>
                <a:gridCol w="1660410">
                  <a:extLst>
                    <a:ext uri="{9D8B030D-6E8A-4147-A177-3AD203B41FA5}">
                      <a16:colId xmlns:a16="http://schemas.microsoft.com/office/drawing/2014/main" val="3783719620"/>
                    </a:ext>
                  </a:extLst>
                </a:gridCol>
                <a:gridCol w="2224322">
                  <a:extLst>
                    <a:ext uri="{9D8B030D-6E8A-4147-A177-3AD203B41FA5}">
                      <a16:colId xmlns:a16="http://schemas.microsoft.com/office/drawing/2014/main" val="3018646315"/>
                    </a:ext>
                  </a:extLst>
                </a:gridCol>
              </a:tblGrid>
              <a:tr h="1403041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u="none" strike="noStrike" dirty="0">
                          <a:effectLst/>
                        </a:rPr>
                        <a:t>ACCIÓN</a:t>
                      </a:r>
                      <a:endParaRPr lang="es-ES" sz="1300" b="1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300" u="none" strike="noStrike">
                          <a:effectLst/>
                        </a:rPr>
                        <a:t>ADVERTENCIA VERBAL O TÉCNICA (AV) O (AT)</a:t>
                      </a:r>
                      <a:endParaRPr lang="pt-BR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u="none" strike="noStrike">
                          <a:effectLst/>
                        </a:rPr>
                        <a:t>FALTA TÉCNICA (FT)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u="none" strike="noStrike">
                          <a:effectLst/>
                        </a:rPr>
                        <a:t>PÉRDIDA DE JUEGO (PJ)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u="none" strike="noStrike">
                          <a:effectLst/>
                        </a:rPr>
                        <a:t>PÉRDIDA DE PARTIDO (PP)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300" u="none" strike="noStrike">
                          <a:effectLst/>
                        </a:rPr>
                        <a:t>ELIMINACIÓN DE LA COMPETICIÓN O EXPULSIÓN DEL RECINTO (A discreción del JA)</a:t>
                      </a:r>
                      <a:endParaRPr lang="es-ES" sz="1300" b="1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ctr"/>
                </a:tc>
                <a:extLst>
                  <a:ext uri="{0D108BD9-81ED-4DB2-BD59-A6C34878D82A}">
                    <a16:rowId xmlns:a16="http://schemas.microsoft.com/office/drawing/2014/main" val="3675024991"/>
                  </a:ext>
                </a:extLst>
              </a:tr>
              <a:tr h="232504">
                <a:tc>
                  <a:txBody>
                    <a:bodyPr/>
                    <a:lstStyle/>
                    <a:p>
                      <a:pPr algn="l" fontAlgn="b"/>
                      <a:r>
                        <a:rPr lang="es-ES" sz="900" u="none" strike="noStrike">
                          <a:effectLst/>
                        </a:rPr>
                        <a:t> </a:t>
                      </a:r>
                      <a:endParaRPr lang="es-ES" sz="9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Regla 13.G.1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Regla 13.G.2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Regla 13.H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Regla 13.I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100" u="none" strike="noStrike">
                          <a:effectLst/>
                        </a:rPr>
                        <a:t>Regla 13.M</a:t>
                      </a:r>
                      <a:endParaRPr lang="es-ES" sz="11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 anchor="b"/>
                </a:tc>
                <a:extLst>
                  <a:ext uri="{0D108BD9-81ED-4DB2-BD59-A6C34878D82A}">
                    <a16:rowId xmlns:a16="http://schemas.microsoft.com/office/drawing/2014/main" val="3577753217"/>
                  </a:ext>
                </a:extLst>
              </a:tr>
              <a:tr h="404220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LENGUAJE OBJETABLE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Lenguaje objetable dirigido a otra persona (AV o AT)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Lenguaje objetable extremo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Calumnias de carácter étnico, racial, religioso, sexista u homófobo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extLst>
                  <a:ext uri="{0D108BD9-81ED-4DB2-BD59-A6C34878D82A}">
                    <a16:rowId xmlns:a16="http://schemas.microsoft.com/office/drawing/2014/main" val="3030156176"/>
                  </a:ext>
                </a:extLst>
              </a:tr>
              <a:tr h="404220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BLASFEMIAS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</a:rPr>
                        <a:t>Blasfemia (Oral o Visual) (AV o AT)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1000" u="none" strike="noStrike">
                          <a:effectLst/>
                        </a:rPr>
                        <a:t>Blasfemia Extrema (Oral o Visual)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extLst>
                  <a:ext uri="{0D108BD9-81ED-4DB2-BD59-A6C34878D82A}">
                    <a16:rowId xmlns:a16="http://schemas.microsoft.com/office/drawing/2014/main" val="847003227"/>
                  </a:ext>
                </a:extLst>
              </a:tr>
              <a:tr h="1002172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PELOTA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Dañar o golpear agresivamente una bola muerta- Sin daños (AV o AT)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Golpear o lanzar una bola muerta con negligencia- Persona golpeada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Golpear o lanzar una bola muerta con rabia y frustración- Persona golpeada o daño a la propiedad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Golpear o lanzar una bola muerta- Causando heridas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extLst>
                  <a:ext uri="{0D108BD9-81ED-4DB2-BD59-A6C34878D82A}">
                    <a16:rowId xmlns:a16="http://schemas.microsoft.com/office/drawing/2014/main" val="979362778"/>
                  </a:ext>
                </a:extLst>
              </a:tr>
              <a:tr h="801737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PALA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Lanzar la pala de manera ligeramente antideportiva (AV o AT)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Lanzar la pala de manera agresiva y negligente- Sin golpear a nadie y sin daños a la propiedad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Lanzar la pala de manera agresiva y negligente- Persona golpeada o daños a la propiedad.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Lanzar la pala de manera agresiva y negligente- Causando heridas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extLst>
                  <a:ext uri="{0D108BD9-81ED-4DB2-BD59-A6C34878D82A}">
                    <a16:rowId xmlns:a16="http://schemas.microsoft.com/office/drawing/2014/main" val="926945170"/>
                  </a:ext>
                </a:extLst>
              </a:tr>
              <a:tr h="206119"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 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>
                          <a:effectLst/>
                        </a:rPr>
                        <a:t>Uso de pala no aprobada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s-ES" sz="1000" u="none" strike="noStrike" dirty="0">
                          <a:effectLst/>
                        </a:rPr>
                        <a:t> </a:t>
                      </a:r>
                      <a:endParaRPr lang="es-E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/>
                      </a:endParaRPr>
                    </a:p>
                  </a:txBody>
                  <a:tcPr marL="6168" marR="6168" marT="6168" marB="0"/>
                </a:tc>
                <a:extLst>
                  <a:ext uri="{0D108BD9-81ED-4DB2-BD59-A6C34878D82A}">
                    <a16:rowId xmlns:a16="http://schemas.microsoft.com/office/drawing/2014/main" val="2284871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44392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68</TotalTime>
  <Words>2099</Words>
  <Application>Microsoft Office PowerPoint</Application>
  <PresentationFormat>Panorámica</PresentationFormat>
  <Paragraphs>350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6" baseType="lpstr">
      <vt:lpstr>Aptos Narrow</vt:lpstr>
      <vt:lpstr>Arial</vt:lpstr>
      <vt:lpstr>Calibri</vt:lpstr>
      <vt:lpstr>Franklin Gothic Book</vt:lpstr>
      <vt:lpstr>Crop</vt:lpstr>
      <vt:lpstr>CURSO JUEZ DE PISTA NACIONAL DE PICKLEBALL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 JUEZ DE PISTA NACIONAL DE PICKLEBALL </dc:title>
  <dc:creator>Juankar .</dc:creator>
  <cp:lastModifiedBy>Juankar .</cp:lastModifiedBy>
  <cp:revision>8</cp:revision>
  <dcterms:created xsi:type="dcterms:W3CDTF">2024-03-26T20:49:48Z</dcterms:created>
  <dcterms:modified xsi:type="dcterms:W3CDTF">2024-03-26T21:58:08Z</dcterms:modified>
</cp:coreProperties>
</file>