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6"/>
  </p:notesMasterIdLst>
  <p:sldIdLst>
    <p:sldId id="256" r:id="rId2"/>
    <p:sldId id="257" r:id="rId3"/>
    <p:sldId id="294" r:id="rId4"/>
    <p:sldId id="295" r:id="rId5"/>
    <p:sldId id="258" r:id="rId6"/>
    <p:sldId id="259" r:id="rId7"/>
    <p:sldId id="260" r:id="rId8"/>
    <p:sldId id="261" r:id="rId9"/>
    <p:sldId id="262" r:id="rId10"/>
    <p:sldId id="263" r:id="rId11"/>
    <p:sldId id="269" r:id="rId12"/>
    <p:sldId id="270" r:id="rId13"/>
    <p:sldId id="271" r:id="rId14"/>
    <p:sldId id="296" r:id="rId15"/>
    <p:sldId id="299" r:id="rId16"/>
    <p:sldId id="272" r:id="rId17"/>
    <p:sldId id="273" r:id="rId18"/>
    <p:sldId id="274" r:id="rId19"/>
    <p:sldId id="275" r:id="rId20"/>
    <p:sldId id="276" r:id="rId21"/>
    <p:sldId id="277" r:id="rId22"/>
    <p:sldId id="281" r:id="rId23"/>
    <p:sldId id="282" r:id="rId24"/>
    <p:sldId id="283" r:id="rId25"/>
    <p:sldId id="284" r:id="rId26"/>
    <p:sldId id="285" r:id="rId27"/>
    <p:sldId id="301" r:id="rId28"/>
    <p:sldId id="302" r:id="rId29"/>
    <p:sldId id="290" r:id="rId30"/>
    <p:sldId id="291" r:id="rId31"/>
    <p:sldId id="298" r:id="rId32"/>
    <p:sldId id="297" r:id="rId33"/>
    <p:sldId id="303" r:id="rId34"/>
    <p:sldId id="304" r:id="rId35"/>
    <p:sldId id="266" r:id="rId36"/>
    <p:sldId id="265" r:id="rId37"/>
    <p:sldId id="267" r:id="rId38"/>
    <p:sldId id="268" r:id="rId39"/>
    <p:sldId id="279" r:id="rId40"/>
    <p:sldId id="280" r:id="rId41"/>
    <p:sldId id="305" r:id="rId42"/>
    <p:sldId id="306" r:id="rId43"/>
    <p:sldId id="307" r:id="rId44"/>
    <p:sldId id="308" r:id="rId45"/>
  </p:sldIdLst>
  <p:sldSz cx="12192000" cy="6858000"/>
  <p:notesSz cx="7315200" cy="9601200"/>
  <p:embeddedFontLs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2" roundtripDataSignature="AMtx7miChs7EQ82siZHbwQIGG2gfN7xH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5" autoAdjust="0"/>
    <p:restoredTop sz="85376" autoAdjust="0"/>
  </p:normalViewPr>
  <p:slideViewPr>
    <p:cSldViewPr snapToGrid="0">
      <p:cViewPr varScale="1">
        <p:scale>
          <a:sx n="59" d="100"/>
          <a:sy n="59" d="100"/>
        </p:scale>
        <p:origin x="1098" y="4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94"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292" Type="http://customschemas.google.com/relationships/presentationmetadata" Target="meta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29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9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29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1:notes"/>
          <p:cNvSpPr txBox="1">
            <a:spLocks noGrp="1"/>
          </p:cNvSpPr>
          <p:nvPr>
            <p:ph type="body" idx="1"/>
          </p:nvPr>
        </p:nvSpPr>
        <p:spPr>
          <a:xfrm>
            <a:off x="975360" y="4560570"/>
            <a:ext cx="5364480" cy="4320540"/>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Welcome to the first day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BC527-9F9F-4EF0-5B99-61DE47FFD03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A3D45E5-940A-8FCE-EB19-B0AA04C1C06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C0DD3D-DBAF-2039-4205-3812064FE5A5}"/>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81865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87866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3703B-6398-3936-D1DB-24696335478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E36B495-EDF8-29C1-B313-66DA2BBA658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8962033-DF88-4BE1-EC33-5EEABAD9984D}"/>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02843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571D3-74D9-3003-975B-806152406F1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9BC850D-BDE2-5352-404F-47C9FE1F744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4B0D12E-D954-7192-D2A1-BD9317F749C6}"/>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96443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095F1-6CEF-F0AA-A177-8326597A43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B1EA44-C78D-BC86-9E6B-554456290CB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CF8B67D-A281-085F-C09D-77C989457EDA}"/>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44475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905B-D0C9-5745-34F1-8173B572115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8486898-351B-852F-566C-BEA07F52E2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B3C341-A5F0-D174-EF7C-F4595BC1C2D8}"/>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84448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94AB1-7701-8EF0-439C-9BE205E004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F5FE4A-B738-C9E4-16D7-B5372A87EB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FB906F3-75FF-4E1B-C1C5-D54B5BC33524}"/>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33284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C00CE-B3B0-FA5C-87E5-3FB83A514BF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0057BE9-BA1F-0E54-7801-8B34F5BBE54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583BAE8-66DB-81C9-9213-BD8CF579A4AA}"/>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309644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7A938-6B01-8165-A56D-45D367E7FB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EEF3CC3-A818-D655-A27C-7F92FAABE5F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CDA1B4A-1A4F-7957-434E-F79A6B1325AE}"/>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65998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76EB1-54CB-2706-2CDB-273ACACED0C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084381-D10E-FB97-7D99-A766E4EFCAC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0A4828-B7D0-8524-A63C-487653631D1A}"/>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21499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CE35-C6FF-FD6D-AB2D-050AB0C1383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33AB9C2-3EBA-2838-5679-EF015795890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1A3F06-F00D-D30A-8066-C904202B3EC5}"/>
              </a:ext>
            </a:extLst>
          </p:cNvPr>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238231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Vertical Text" type="tx">
  <p:cSld name="TITLE_AND_BODY">
    <p:spTree>
      <p:nvGrpSpPr>
        <p:cNvPr id="1" name="Shape 9"/>
        <p:cNvGrpSpPr/>
        <p:nvPr/>
      </p:nvGrpSpPr>
      <p:grpSpPr>
        <a:xfrm>
          <a:off x="0" y="0"/>
          <a:ext cx="0" cy="0"/>
          <a:chOff x="0" y="0"/>
          <a:chExt cx="0" cy="0"/>
        </a:xfrm>
      </p:grpSpPr>
      <p:sp>
        <p:nvSpPr>
          <p:cNvPr id="10" name="Google Shape;10;p279"/>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11" name="Google Shape;11;p279"/>
          <p:cNvSpPr txBox="1">
            <a:spLocks noGrp="1"/>
          </p:cNvSpPr>
          <p:nvPr>
            <p:ph type="body" idx="1"/>
          </p:nvPr>
        </p:nvSpPr>
        <p:spPr>
          <a:xfrm rot="5400000">
            <a:off x="3922184" y="-1589617"/>
            <a:ext cx="4343401" cy="10723035"/>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12" name="Google Shape;12;p27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282"/>
          <p:cNvSpPr/>
          <p:nvPr/>
        </p:nvSpPr>
        <p:spPr>
          <a:xfrm>
            <a:off x="1770888" y="1295400"/>
            <a:ext cx="8650224" cy="3152888"/>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txBody>
          <a:bodyPr spcFirstLastPara="1" wrap="square" lIns="45700" tIns="45700" rIns="45700" bIns="45700" anchor="t" anchorCtr="0">
            <a:noAutofit/>
          </a:bodyPr>
          <a:lstStyle/>
          <a:p>
            <a:pPr marL="0" marR="0" lvl="0" indent="0" algn="l" rtl="0">
              <a:lnSpc>
                <a:spcPct val="100000"/>
              </a:lnSpc>
              <a:spcBef>
                <a:spcPts val="0"/>
              </a:spcBef>
              <a:spcAft>
                <a:spcPts val="0"/>
              </a:spcAft>
              <a:buClr>
                <a:srgbClr val="595959"/>
              </a:buClr>
              <a:buSzPts val="1800"/>
              <a:buFont typeface="Source Sans Pro"/>
              <a:buNone/>
            </a:pPr>
            <a:endParaRPr sz="1800" b="0" i="0" u="none" strike="noStrike" cap="none">
              <a:solidFill>
                <a:srgbClr val="000000"/>
              </a:solidFill>
              <a:latin typeface="Source Sans Pro"/>
              <a:ea typeface="Source Sans Pro"/>
              <a:cs typeface="Source Sans Pro"/>
              <a:sym typeface="Source Sans Pro"/>
            </a:endParaRPr>
          </a:p>
        </p:txBody>
      </p:sp>
      <p:sp>
        <p:nvSpPr>
          <p:cNvPr id="21" name="Google Shape;21;p282"/>
          <p:cNvSpPr txBox="1">
            <a:spLocks noGrp="1"/>
          </p:cNvSpPr>
          <p:nvPr>
            <p:ph type="title"/>
          </p:nvPr>
        </p:nvSpPr>
        <p:spPr>
          <a:xfrm>
            <a:off x="1763895" y="1524000"/>
            <a:ext cx="8664211" cy="1724868"/>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2" name="Google Shape;22;p282"/>
          <p:cNvSpPr txBox="1">
            <a:spLocks noGrp="1"/>
          </p:cNvSpPr>
          <p:nvPr>
            <p:ph type="body" idx="1"/>
          </p:nvPr>
        </p:nvSpPr>
        <p:spPr>
          <a:xfrm>
            <a:off x="1763895" y="3299012"/>
            <a:ext cx="8664213" cy="91664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3" name="Google Shape;23;p282"/>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4"/>
        <p:cNvGrpSpPr/>
        <p:nvPr/>
      </p:nvGrpSpPr>
      <p:grpSpPr>
        <a:xfrm>
          <a:off x="0" y="0"/>
          <a:ext cx="0" cy="0"/>
          <a:chOff x="0" y="0"/>
          <a:chExt cx="0" cy="0"/>
        </a:xfrm>
      </p:grpSpPr>
      <p:sp>
        <p:nvSpPr>
          <p:cNvPr id="25" name="Google Shape;25;p283"/>
          <p:cNvSpPr txBox="1">
            <a:spLocks noGrp="1"/>
          </p:cNvSpPr>
          <p:nvPr>
            <p:ph type="title"/>
          </p:nvPr>
        </p:nvSpPr>
        <p:spPr>
          <a:xfrm>
            <a:off x="484717" y="3352801"/>
            <a:ext cx="11222568" cy="147002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26" name="Google Shape;26;p283"/>
          <p:cNvSpPr txBox="1">
            <a:spLocks noGrp="1"/>
          </p:cNvSpPr>
          <p:nvPr>
            <p:ph type="body" idx="1"/>
          </p:nvPr>
        </p:nvSpPr>
        <p:spPr>
          <a:xfrm>
            <a:off x="484717" y="4771030"/>
            <a:ext cx="11222568" cy="972672"/>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27" name="Google Shape;27;p283"/>
          <p:cNvSpPr>
            <a:spLocks noGrp="1"/>
          </p:cNvSpPr>
          <p:nvPr>
            <p:ph type="pic" idx="2"/>
          </p:nvPr>
        </p:nvSpPr>
        <p:spPr>
          <a:xfrm>
            <a:off x="494640" y="363538"/>
            <a:ext cx="11202721" cy="2836862"/>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28" name="Google Shape;28;p283"/>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29"/>
        <p:cNvGrpSpPr/>
        <p:nvPr/>
      </p:nvGrpSpPr>
      <p:grpSpPr>
        <a:xfrm>
          <a:off x="0" y="0"/>
          <a:ext cx="0" cy="0"/>
          <a:chOff x="0" y="0"/>
          <a:chExt cx="0" cy="0"/>
        </a:xfrm>
      </p:grpSpPr>
      <p:sp>
        <p:nvSpPr>
          <p:cNvPr id="30" name="Google Shape;30;p284"/>
          <p:cNvSpPr txBox="1">
            <a:spLocks noGrp="1"/>
          </p:cNvSpPr>
          <p:nvPr>
            <p:ph type="title"/>
          </p:nvPr>
        </p:nvSpPr>
        <p:spPr>
          <a:xfrm>
            <a:off x="732367" y="2403144"/>
            <a:ext cx="10742084" cy="136207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1" name="Google Shape;31;p284"/>
          <p:cNvSpPr txBox="1">
            <a:spLocks noGrp="1"/>
          </p:cNvSpPr>
          <p:nvPr>
            <p:ph type="body" idx="1"/>
          </p:nvPr>
        </p:nvSpPr>
        <p:spPr>
          <a:xfrm>
            <a:off x="732367" y="3736006"/>
            <a:ext cx="10742084" cy="1500188"/>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300"/>
              </a:spcBef>
              <a:spcAft>
                <a:spcPts val="0"/>
              </a:spcAft>
              <a:buClr>
                <a:srgbClr val="888888"/>
              </a:buClr>
              <a:buSzPts val="1800"/>
              <a:buFont typeface="Calibri"/>
              <a:buNone/>
              <a:defRPr sz="1800">
                <a:solidFill>
                  <a:srgbClr val="888888"/>
                </a:solidFill>
              </a:defRPr>
            </a:lvl1pPr>
            <a:lvl2pPr marL="914400" lvl="1" indent="-228600" algn="ctr">
              <a:lnSpc>
                <a:spcPct val="100000"/>
              </a:lnSpc>
              <a:spcBef>
                <a:spcPts val="300"/>
              </a:spcBef>
              <a:spcAft>
                <a:spcPts val="0"/>
              </a:spcAft>
              <a:buClr>
                <a:srgbClr val="888888"/>
              </a:buClr>
              <a:buSzPts val="1800"/>
              <a:buNone/>
              <a:defRPr sz="1800">
                <a:solidFill>
                  <a:srgbClr val="888888"/>
                </a:solidFill>
              </a:defRPr>
            </a:lvl2pPr>
            <a:lvl3pPr marL="1371600" lvl="2" indent="-228600" algn="ctr">
              <a:lnSpc>
                <a:spcPct val="100000"/>
              </a:lnSpc>
              <a:spcBef>
                <a:spcPts val="300"/>
              </a:spcBef>
              <a:spcAft>
                <a:spcPts val="0"/>
              </a:spcAft>
              <a:buClr>
                <a:srgbClr val="888888"/>
              </a:buClr>
              <a:buSzPts val="1800"/>
              <a:buNone/>
              <a:defRPr sz="1800">
                <a:solidFill>
                  <a:srgbClr val="888888"/>
                </a:solidFill>
              </a:defRPr>
            </a:lvl3pPr>
            <a:lvl4pPr marL="1828800" lvl="3" indent="-228600" algn="ctr">
              <a:lnSpc>
                <a:spcPct val="100000"/>
              </a:lnSpc>
              <a:spcBef>
                <a:spcPts val="300"/>
              </a:spcBef>
              <a:spcAft>
                <a:spcPts val="0"/>
              </a:spcAft>
              <a:buClr>
                <a:srgbClr val="888888"/>
              </a:buClr>
              <a:buSzPts val="1800"/>
              <a:buNone/>
              <a:defRPr sz="1800">
                <a:solidFill>
                  <a:srgbClr val="888888"/>
                </a:solidFill>
              </a:defRPr>
            </a:lvl4pPr>
            <a:lvl5pPr marL="2286000" lvl="4" indent="-228600" algn="ctr">
              <a:lnSpc>
                <a:spcPct val="100000"/>
              </a:lnSpc>
              <a:spcBef>
                <a:spcPts val="300"/>
              </a:spcBef>
              <a:spcAft>
                <a:spcPts val="0"/>
              </a:spcAft>
              <a:buClr>
                <a:srgbClr val="888888"/>
              </a:buClr>
              <a:buSzPts val="1800"/>
              <a:buNone/>
              <a:defRPr sz="1800">
                <a:solidFill>
                  <a:srgbClr val="888888"/>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2" name="Google Shape;32;p284"/>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3"/>
        <p:cNvGrpSpPr/>
        <p:nvPr/>
      </p:nvGrpSpPr>
      <p:grpSpPr>
        <a:xfrm>
          <a:off x="0" y="0"/>
          <a:ext cx="0" cy="0"/>
          <a:chOff x="0" y="0"/>
          <a:chExt cx="0" cy="0"/>
        </a:xfrm>
      </p:grpSpPr>
      <p:sp>
        <p:nvSpPr>
          <p:cNvPr id="34" name="Google Shape;34;p285"/>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5" name="Google Shape;35;p285"/>
          <p:cNvSpPr txBox="1">
            <a:spLocks noGrp="1"/>
          </p:cNvSpPr>
          <p:nvPr>
            <p:ph type="body" idx="1"/>
          </p:nvPr>
        </p:nvSpPr>
        <p:spPr>
          <a:xfrm>
            <a:off x="732367" y="1600200"/>
            <a:ext cx="5120641" cy="4343401"/>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1600"/>
              </a:spcBef>
              <a:spcAft>
                <a:spcPts val="0"/>
              </a:spcAft>
              <a:buSzPts val="2200"/>
              <a:buFont typeface="Calibri"/>
              <a:buNone/>
              <a:defRPr sz="2000"/>
            </a:lvl1pPr>
            <a:lvl2pPr marL="914400" lvl="1" indent="-368300" algn="l">
              <a:lnSpc>
                <a:spcPct val="100000"/>
              </a:lnSpc>
              <a:spcBef>
                <a:spcPts val="1600"/>
              </a:spcBef>
              <a:spcAft>
                <a:spcPts val="0"/>
              </a:spcAft>
              <a:buSzPts val="2200"/>
              <a:buChar char="•"/>
              <a:defRPr sz="2000"/>
            </a:lvl2pPr>
            <a:lvl3pPr marL="1371600" lvl="2" indent="-368300" algn="l">
              <a:lnSpc>
                <a:spcPct val="100000"/>
              </a:lnSpc>
              <a:spcBef>
                <a:spcPts val="1600"/>
              </a:spcBef>
              <a:spcAft>
                <a:spcPts val="0"/>
              </a:spcAft>
              <a:buSzPts val="2200"/>
              <a:buChar char="o"/>
              <a:defRPr sz="2000"/>
            </a:lvl3pPr>
            <a:lvl4pPr marL="1828800" lvl="3" indent="-368300" algn="l">
              <a:lnSpc>
                <a:spcPct val="100000"/>
              </a:lnSpc>
              <a:spcBef>
                <a:spcPts val="1600"/>
              </a:spcBef>
              <a:spcAft>
                <a:spcPts val="0"/>
              </a:spcAft>
              <a:buSzPts val="2200"/>
              <a:buChar char="▪"/>
              <a:defRPr sz="2000"/>
            </a:lvl4pPr>
            <a:lvl5pPr marL="2286000" lvl="4" indent="-368300" algn="l">
              <a:lnSpc>
                <a:spcPct val="100000"/>
              </a:lnSpc>
              <a:spcBef>
                <a:spcPts val="1600"/>
              </a:spcBef>
              <a:spcAft>
                <a:spcPts val="0"/>
              </a:spcAft>
              <a:buSzPts val="2200"/>
              <a:buChar char="•"/>
              <a:defRPr sz="20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36" name="Google Shape;36;p285"/>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7"/>
        <p:cNvGrpSpPr/>
        <p:nvPr/>
      </p:nvGrpSpPr>
      <p:grpSpPr>
        <a:xfrm>
          <a:off x="0" y="0"/>
          <a:ext cx="0" cy="0"/>
          <a:chOff x="0" y="0"/>
          <a:chExt cx="0" cy="0"/>
        </a:xfrm>
      </p:grpSpPr>
      <p:sp>
        <p:nvSpPr>
          <p:cNvPr id="38" name="Google Shape;38;p286"/>
          <p:cNvSpPr txBox="1">
            <a:spLocks noGrp="1"/>
          </p:cNvSpPr>
          <p:nvPr>
            <p:ph type="title"/>
          </p:nvPr>
        </p:nvSpPr>
        <p:spPr>
          <a:xfrm>
            <a:off x="732364" y="107576"/>
            <a:ext cx="10723036" cy="1336956"/>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39" name="Google Shape;39;p286"/>
          <p:cNvSpPr txBox="1">
            <a:spLocks noGrp="1"/>
          </p:cNvSpPr>
          <p:nvPr>
            <p:ph type="body" idx="1"/>
          </p:nvPr>
        </p:nvSpPr>
        <p:spPr>
          <a:xfrm>
            <a:off x="732364" y="1453224"/>
            <a:ext cx="5120642" cy="750888"/>
          </a:xfrm>
          <a:prstGeom prst="rect">
            <a:avLst/>
          </a:prstGeom>
          <a:noFill/>
          <a:ln>
            <a:noFill/>
          </a:ln>
        </p:spPr>
        <p:txBody>
          <a:bodyPr spcFirstLastPara="1" wrap="square" lIns="45700" tIns="45700" rIns="45700" bIns="45700" anchor="b" anchorCtr="0">
            <a:normAutofit/>
          </a:bodyPr>
          <a:lstStyle>
            <a:lvl1pPr marL="457200" lvl="0" indent="-228600" algn="ctr">
              <a:lnSpc>
                <a:spcPct val="100000"/>
              </a:lnSpc>
              <a:spcBef>
                <a:spcPts val="0"/>
              </a:spcBef>
              <a:spcAft>
                <a:spcPts val="0"/>
              </a:spcAft>
              <a:buClr>
                <a:srgbClr val="6FB7D7"/>
              </a:buClr>
              <a:buSzPts val="4800"/>
              <a:buFont typeface="Calibri"/>
              <a:buNone/>
              <a:defRPr>
                <a:solidFill>
                  <a:srgbClr val="6FB7D7"/>
                </a:solidFill>
              </a:defRPr>
            </a:lvl1pPr>
            <a:lvl2pPr marL="914400" lvl="1" indent="-228600" algn="ctr">
              <a:lnSpc>
                <a:spcPct val="100000"/>
              </a:lnSpc>
              <a:spcBef>
                <a:spcPts val="0"/>
              </a:spcBef>
              <a:spcAft>
                <a:spcPts val="0"/>
              </a:spcAft>
              <a:buClr>
                <a:srgbClr val="6FB7D7"/>
              </a:buClr>
              <a:buSzPts val="4000"/>
              <a:buNone/>
              <a:defRPr>
                <a:solidFill>
                  <a:srgbClr val="6FB7D7"/>
                </a:solidFill>
              </a:defRPr>
            </a:lvl2pPr>
            <a:lvl3pPr marL="1371600" lvl="2" indent="-228600" algn="ctr">
              <a:lnSpc>
                <a:spcPct val="100000"/>
              </a:lnSpc>
              <a:spcBef>
                <a:spcPts val="0"/>
              </a:spcBef>
              <a:spcAft>
                <a:spcPts val="0"/>
              </a:spcAft>
              <a:buClr>
                <a:srgbClr val="6FB7D7"/>
              </a:buClr>
              <a:buSzPts val="3600"/>
              <a:buNone/>
              <a:defRPr>
                <a:solidFill>
                  <a:srgbClr val="6FB7D7"/>
                </a:solidFill>
              </a:defRPr>
            </a:lvl3pPr>
            <a:lvl4pPr marL="1828800" lvl="3" indent="-228600" algn="ctr">
              <a:lnSpc>
                <a:spcPct val="100000"/>
              </a:lnSpc>
              <a:spcBef>
                <a:spcPts val="0"/>
              </a:spcBef>
              <a:spcAft>
                <a:spcPts val="0"/>
              </a:spcAft>
              <a:buClr>
                <a:srgbClr val="6FB7D7"/>
              </a:buClr>
              <a:buSzPts val="3200"/>
              <a:buNone/>
              <a:defRPr>
                <a:solidFill>
                  <a:srgbClr val="6FB7D7"/>
                </a:solidFill>
              </a:defRPr>
            </a:lvl4pPr>
            <a:lvl5pPr marL="2286000" lvl="4" indent="-228600" algn="ctr">
              <a:lnSpc>
                <a:spcPct val="100000"/>
              </a:lnSpc>
              <a:spcBef>
                <a:spcPts val="0"/>
              </a:spcBef>
              <a:spcAft>
                <a:spcPts val="0"/>
              </a:spcAft>
              <a:buClr>
                <a:srgbClr val="6FB7D7"/>
              </a:buClr>
              <a:buSzPts val="2400"/>
              <a:buNone/>
              <a:defRPr>
                <a:solidFill>
                  <a:srgbClr val="6FB7D7"/>
                </a:solidFill>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0" name="Google Shape;40;p286"/>
          <p:cNvSpPr txBox="1">
            <a:spLocks noGrp="1"/>
          </p:cNvSpPr>
          <p:nvPr>
            <p:ph type="body" idx="2"/>
          </p:nvPr>
        </p:nvSpPr>
        <p:spPr>
          <a:xfrm>
            <a:off x="6334759" y="1453224"/>
            <a:ext cx="5120641" cy="750888"/>
          </a:xfrm>
          <a:prstGeom prst="rect">
            <a:avLst/>
          </a:prstGeom>
          <a:noFill/>
          <a:ln>
            <a:noFill/>
          </a:ln>
        </p:spPr>
        <p:txBody>
          <a:bodyPr spcFirstLastPara="1" wrap="square" lIns="45700" tIns="45700" rIns="45700" bIns="45700" anchor="b"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1" name="Google Shape;41;p286"/>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45"/>
        <p:cNvGrpSpPr/>
        <p:nvPr/>
      </p:nvGrpSpPr>
      <p:grpSpPr>
        <a:xfrm>
          <a:off x="0" y="0"/>
          <a:ext cx="0" cy="0"/>
          <a:chOff x="0" y="0"/>
          <a:chExt cx="0" cy="0"/>
        </a:xfrm>
      </p:grpSpPr>
      <p:sp>
        <p:nvSpPr>
          <p:cNvPr id="46" name="Google Shape;46;p288"/>
          <p:cNvSpPr txBox="1">
            <a:spLocks noGrp="1"/>
          </p:cNvSpPr>
          <p:nvPr>
            <p:ph type="title"/>
          </p:nvPr>
        </p:nvSpPr>
        <p:spPr>
          <a:xfrm>
            <a:off x="711198" y="611872"/>
            <a:ext cx="5120642"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47" name="Google Shape;47;p288"/>
          <p:cNvSpPr txBox="1">
            <a:spLocks noGrp="1"/>
          </p:cNvSpPr>
          <p:nvPr>
            <p:ph type="body" idx="1"/>
          </p:nvPr>
        </p:nvSpPr>
        <p:spPr>
          <a:xfrm>
            <a:off x="6323765" y="368300"/>
            <a:ext cx="5120641" cy="55753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2420"/>
              <a:buFont typeface="Calibri"/>
              <a:buNone/>
              <a:defRPr sz="2200"/>
            </a:lvl1pPr>
            <a:lvl2pPr marL="914400" lvl="1" indent="-382269" algn="l">
              <a:lnSpc>
                <a:spcPct val="100000"/>
              </a:lnSpc>
              <a:spcBef>
                <a:spcPts val="2000"/>
              </a:spcBef>
              <a:spcAft>
                <a:spcPts val="0"/>
              </a:spcAft>
              <a:buSzPts val="2420"/>
              <a:buChar char="•"/>
              <a:defRPr sz="2200"/>
            </a:lvl2pPr>
            <a:lvl3pPr marL="1371600" lvl="2" indent="-382269" algn="l">
              <a:lnSpc>
                <a:spcPct val="100000"/>
              </a:lnSpc>
              <a:spcBef>
                <a:spcPts val="2000"/>
              </a:spcBef>
              <a:spcAft>
                <a:spcPts val="0"/>
              </a:spcAft>
              <a:buSzPts val="2420"/>
              <a:buChar char="o"/>
              <a:defRPr sz="2200"/>
            </a:lvl3pPr>
            <a:lvl4pPr marL="1828800" lvl="3" indent="-382269" algn="l">
              <a:lnSpc>
                <a:spcPct val="100000"/>
              </a:lnSpc>
              <a:spcBef>
                <a:spcPts val="2000"/>
              </a:spcBef>
              <a:spcAft>
                <a:spcPts val="0"/>
              </a:spcAft>
              <a:buSzPts val="2420"/>
              <a:buChar char="▪"/>
              <a:defRPr sz="2200"/>
            </a:lvl4pPr>
            <a:lvl5pPr marL="2286000" lvl="4" indent="-382270" algn="l">
              <a:lnSpc>
                <a:spcPct val="100000"/>
              </a:lnSpc>
              <a:spcBef>
                <a:spcPts val="2000"/>
              </a:spcBef>
              <a:spcAft>
                <a:spcPts val="0"/>
              </a:spcAft>
              <a:buSzPts val="2420"/>
              <a:buChar char="•"/>
              <a:defRPr sz="22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8" name="Google Shape;48;p288"/>
          <p:cNvSpPr txBox="1">
            <a:spLocks noGrp="1"/>
          </p:cNvSpPr>
          <p:nvPr>
            <p:ph type="body" idx="2"/>
          </p:nvPr>
        </p:nvSpPr>
        <p:spPr>
          <a:xfrm>
            <a:off x="711198" y="1787855"/>
            <a:ext cx="5120642" cy="3720153"/>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49" name="Google Shape;49;p28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50"/>
        <p:cNvGrpSpPr/>
        <p:nvPr/>
      </p:nvGrpSpPr>
      <p:grpSpPr>
        <a:xfrm>
          <a:off x="0" y="0"/>
          <a:ext cx="0" cy="0"/>
          <a:chOff x="0" y="0"/>
          <a:chExt cx="0" cy="0"/>
        </a:xfrm>
      </p:grpSpPr>
      <p:sp>
        <p:nvSpPr>
          <p:cNvPr id="51" name="Google Shape;51;p289"/>
          <p:cNvSpPr txBox="1">
            <a:spLocks noGrp="1"/>
          </p:cNvSpPr>
          <p:nvPr>
            <p:ph type="title"/>
          </p:nvPr>
        </p:nvSpPr>
        <p:spPr>
          <a:xfrm>
            <a:off x="711198" y="611872"/>
            <a:ext cx="5439394" cy="116205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3600"/>
              <a:buFont typeface="Calibri"/>
              <a:buNone/>
              <a:defRPr sz="3600"/>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2" name="Google Shape;52;p289"/>
          <p:cNvSpPr txBox="1">
            <a:spLocks noGrp="1"/>
          </p:cNvSpPr>
          <p:nvPr>
            <p:ph type="body" idx="1"/>
          </p:nvPr>
        </p:nvSpPr>
        <p:spPr>
          <a:xfrm>
            <a:off x="711198" y="1787855"/>
            <a:ext cx="5439394" cy="3720153"/>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2000"/>
              </a:spcBef>
              <a:spcAft>
                <a:spcPts val="0"/>
              </a:spcAft>
              <a:buClr>
                <a:srgbClr val="595959"/>
              </a:buClr>
              <a:buSzPts val="1800"/>
              <a:buFont typeface="Calibri"/>
              <a:buNone/>
              <a:defRPr sz="1800"/>
            </a:lvl1pPr>
            <a:lvl2pPr marL="914400" lvl="1" indent="-228600" algn="ctr">
              <a:lnSpc>
                <a:spcPct val="100000"/>
              </a:lnSpc>
              <a:spcBef>
                <a:spcPts val="2000"/>
              </a:spcBef>
              <a:spcAft>
                <a:spcPts val="0"/>
              </a:spcAft>
              <a:buClr>
                <a:srgbClr val="595959"/>
              </a:buClr>
              <a:buSzPts val="1800"/>
              <a:buNone/>
              <a:defRPr sz="1800"/>
            </a:lvl2pPr>
            <a:lvl3pPr marL="1371600" lvl="2" indent="-228600" algn="ctr">
              <a:lnSpc>
                <a:spcPct val="100000"/>
              </a:lnSpc>
              <a:spcBef>
                <a:spcPts val="2000"/>
              </a:spcBef>
              <a:spcAft>
                <a:spcPts val="0"/>
              </a:spcAft>
              <a:buClr>
                <a:srgbClr val="595959"/>
              </a:buClr>
              <a:buSzPts val="1800"/>
              <a:buNone/>
              <a:defRPr sz="1800"/>
            </a:lvl3pPr>
            <a:lvl4pPr marL="1828800" lvl="3" indent="-228600" algn="ctr">
              <a:lnSpc>
                <a:spcPct val="100000"/>
              </a:lnSpc>
              <a:spcBef>
                <a:spcPts val="2000"/>
              </a:spcBef>
              <a:spcAft>
                <a:spcPts val="0"/>
              </a:spcAft>
              <a:buClr>
                <a:srgbClr val="595959"/>
              </a:buClr>
              <a:buSzPts val="1800"/>
              <a:buNone/>
              <a:defRPr sz="1800"/>
            </a:lvl4pPr>
            <a:lvl5pPr marL="2286000" lvl="4" indent="-228600" algn="ctr">
              <a:lnSpc>
                <a:spcPct val="100000"/>
              </a:lnSpc>
              <a:spcBef>
                <a:spcPts val="2000"/>
              </a:spcBef>
              <a:spcAft>
                <a:spcPts val="0"/>
              </a:spcAft>
              <a:buClr>
                <a:srgbClr val="595959"/>
              </a:buClr>
              <a:buSzPts val="1800"/>
              <a:buNone/>
              <a:defRPr sz="1800"/>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3" name="Google Shape;53;p289"/>
          <p:cNvSpPr>
            <a:spLocks noGrp="1"/>
          </p:cNvSpPr>
          <p:nvPr>
            <p:ph type="pic" idx="2"/>
          </p:nvPr>
        </p:nvSpPr>
        <p:spPr>
          <a:xfrm>
            <a:off x="6787488" y="359393"/>
            <a:ext cx="4876801" cy="5318077"/>
          </a:xfrm>
          <a:prstGeom prst="rect">
            <a:avLst/>
          </a:prstGeom>
          <a:noFill/>
          <a:ln w="9525" cap="flat" cmpd="sng">
            <a:solidFill>
              <a:srgbClr val="FFFFFF"/>
            </a:solidFill>
            <a:prstDash val="solid"/>
            <a:round/>
            <a:headEnd type="none" w="sm" len="sm"/>
            <a:tailEnd type="none" w="sm" len="sm"/>
          </a:ln>
          <a:effectLst>
            <a:outerShdw blurRad="63500" rotWithShape="0">
              <a:srgbClr val="000000">
                <a:alpha val="49803"/>
              </a:srgbClr>
            </a:outerShdw>
          </a:effectLst>
        </p:spPr>
      </p:sp>
      <p:sp>
        <p:nvSpPr>
          <p:cNvPr id="54" name="Google Shape;54;p289"/>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Vertical Title and Text">
  <p:cSld name="Vertical Title and Text">
    <p:spTree>
      <p:nvGrpSpPr>
        <p:cNvPr id="1" name="Shape 55"/>
        <p:cNvGrpSpPr/>
        <p:nvPr/>
      </p:nvGrpSpPr>
      <p:grpSpPr>
        <a:xfrm>
          <a:off x="0" y="0"/>
          <a:ext cx="0" cy="0"/>
          <a:chOff x="0" y="0"/>
          <a:chExt cx="0" cy="0"/>
        </a:xfrm>
      </p:grpSpPr>
      <p:sp>
        <p:nvSpPr>
          <p:cNvPr id="56" name="Google Shape;56;p290"/>
          <p:cNvSpPr txBox="1">
            <a:spLocks noGrp="1"/>
          </p:cNvSpPr>
          <p:nvPr>
            <p:ph type="title"/>
          </p:nvPr>
        </p:nvSpPr>
        <p:spPr>
          <a:xfrm rot="5400000">
            <a:off x="8054739" y="2139950"/>
            <a:ext cx="5575301" cy="2032001"/>
          </a:xfrm>
          <a:prstGeom prst="rect">
            <a:avLst/>
          </a:prstGeom>
          <a:noFill/>
          <a:ln>
            <a:noFill/>
          </a:ln>
        </p:spPr>
        <p:txBody>
          <a:bodyPr spcFirstLastPara="1" wrap="square" lIns="45700" tIns="45700" rIns="45700" bIns="45700" anchor="b" anchorCtr="0">
            <a:normAutofit/>
          </a:bodyPr>
          <a:lstStyle>
            <a:lvl1pPr lvl="0" algn="ctr">
              <a:lnSpc>
                <a:spcPct val="100000"/>
              </a:lnSpc>
              <a:spcBef>
                <a:spcPts val="0"/>
              </a:spcBef>
              <a:spcAft>
                <a:spcPts val="0"/>
              </a:spcAft>
              <a:buClr>
                <a:schemeClr val="accent1"/>
              </a:buClr>
              <a:buSzPts val="1800"/>
              <a:buNone/>
              <a:defRPr/>
            </a:lvl1pPr>
            <a:lvl2pPr lvl="1" algn="ctr">
              <a:lnSpc>
                <a:spcPct val="100000"/>
              </a:lnSpc>
              <a:spcBef>
                <a:spcPts val="0"/>
              </a:spcBef>
              <a:spcAft>
                <a:spcPts val="0"/>
              </a:spcAft>
              <a:buClr>
                <a:schemeClr val="accent1"/>
              </a:buClr>
              <a:buSzPts val="1800"/>
              <a:buNone/>
              <a:defRPr/>
            </a:lvl2pPr>
            <a:lvl3pPr lvl="2" algn="ctr">
              <a:lnSpc>
                <a:spcPct val="100000"/>
              </a:lnSpc>
              <a:spcBef>
                <a:spcPts val="0"/>
              </a:spcBef>
              <a:spcAft>
                <a:spcPts val="0"/>
              </a:spcAft>
              <a:buClr>
                <a:schemeClr val="accent1"/>
              </a:buClr>
              <a:buSzPts val="1800"/>
              <a:buNone/>
              <a:defRPr/>
            </a:lvl3pPr>
            <a:lvl4pPr lvl="3" algn="ctr">
              <a:lnSpc>
                <a:spcPct val="100000"/>
              </a:lnSpc>
              <a:spcBef>
                <a:spcPts val="0"/>
              </a:spcBef>
              <a:spcAft>
                <a:spcPts val="0"/>
              </a:spcAft>
              <a:buClr>
                <a:schemeClr val="accent1"/>
              </a:buClr>
              <a:buSzPts val="1800"/>
              <a:buNone/>
              <a:defRPr/>
            </a:lvl4pPr>
            <a:lvl5pPr lvl="4" algn="ctr">
              <a:lnSpc>
                <a:spcPct val="100000"/>
              </a:lnSpc>
              <a:spcBef>
                <a:spcPts val="0"/>
              </a:spcBef>
              <a:spcAft>
                <a:spcPts val="0"/>
              </a:spcAft>
              <a:buClr>
                <a:schemeClr val="accent1"/>
              </a:buClr>
              <a:buSzPts val="1800"/>
              <a:buNone/>
              <a:defRPr/>
            </a:lvl5pPr>
            <a:lvl6pPr lvl="5" algn="ctr">
              <a:lnSpc>
                <a:spcPct val="100000"/>
              </a:lnSpc>
              <a:spcBef>
                <a:spcPts val="0"/>
              </a:spcBef>
              <a:spcAft>
                <a:spcPts val="0"/>
              </a:spcAft>
              <a:buClr>
                <a:schemeClr val="accent1"/>
              </a:buClr>
              <a:buSzPts val="1800"/>
              <a:buNone/>
              <a:defRPr/>
            </a:lvl6pPr>
            <a:lvl7pPr lvl="6" algn="ctr">
              <a:lnSpc>
                <a:spcPct val="100000"/>
              </a:lnSpc>
              <a:spcBef>
                <a:spcPts val="0"/>
              </a:spcBef>
              <a:spcAft>
                <a:spcPts val="0"/>
              </a:spcAft>
              <a:buClr>
                <a:schemeClr val="accent1"/>
              </a:buClr>
              <a:buSzPts val="1800"/>
              <a:buNone/>
              <a:defRPr/>
            </a:lvl7pPr>
            <a:lvl8pPr lvl="7" algn="ctr">
              <a:lnSpc>
                <a:spcPct val="100000"/>
              </a:lnSpc>
              <a:spcBef>
                <a:spcPts val="0"/>
              </a:spcBef>
              <a:spcAft>
                <a:spcPts val="0"/>
              </a:spcAft>
              <a:buClr>
                <a:schemeClr val="accent1"/>
              </a:buClr>
              <a:buSzPts val="1800"/>
              <a:buNone/>
              <a:defRPr/>
            </a:lvl8pPr>
            <a:lvl9pPr lvl="8" algn="ctr">
              <a:lnSpc>
                <a:spcPct val="100000"/>
              </a:lnSpc>
              <a:spcBef>
                <a:spcPts val="0"/>
              </a:spcBef>
              <a:spcAft>
                <a:spcPts val="0"/>
              </a:spcAft>
              <a:buClr>
                <a:schemeClr val="accent1"/>
              </a:buClr>
              <a:buSzPts val="1800"/>
              <a:buNone/>
              <a:defRPr/>
            </a:lvl9pPr>
          </a:lstStyle>
          <a:p>
            <a:endParaRPr/>
          </a:p>
        </p:txBody>
      </p:sp>
      <p:sp>
        <p:nvSpPr>
          <p:cNvPr id="57" name="Google Shape;57;p290"/>
          <p:cNvSpPr txBox="1">
            <a:spLocks noGrp="1"/>
          </p:cNvSpPr>
          <p:nvPr>
            <p:ph type="body" idx="1"/>
          </p:nvPr>
        </p:nvSpPr>
        <p:spPr>
          <a:xfrm rot="5400000">
            <a:off x="2404532" y="-1303867"/>
            <a:ext cx="5575301" cy="8919636"/>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2000"/>
              </a:spcBef>
              <a:spcAft>
                <a:spcPts val="0"/>
              </a:spcAft>
              <a:buSzPts val="1980"/>
              <a:buNone/>
              <a:defRPr/>
            </a:lvl1pPr>
            <a:lvl2pPr marL="914400" lvl="1" indent="-354330" algn="l">
              <a:lnSpc>
                <a:spcPct val="100000"/>
              </a:lnSpc>
              <a:spcBef>
                <a:spcPts val="2000"/>
              </a:spcBef>
              <a:spcAft>
                <a:spcPts val="0"/>
              </a:spcAft>
              <a:buSzPts val="1980"/>
              <a:buChar char="•"/>
              <a:defRPr/>
            </a:lvl2pPr>
            <a:lvl3pPr marL="1371600" lvl="2" indent="-354330" algn="l">
              <a:lnSpc>
                <a:spcPct val="100000"/>
              </a:lnSpc>
              <a:spcBef>
                <a:spcPts val="2000"/>
              </a:spcBef>
              <a:spcAft>
                <a:spcPts val="0"/>
              </a:spcAft>
              <a:buSzPts val="1980"/>
              <a:buChar char="o"/>
              <a:defRPr/>
            </a:lvl3pPr>
            <a:lvl4pPr marL="1828800" lvl="3" indent="-354330" algn="l">
              <a:lnSpc>
                <a:spcPct val="100000"/>
              </a:lnSpc>
              <a:spcBef>
                <a:spcPts val="2000"/>
              </a:spcBef>
              <a:spcAft>
                <a:spcPts val="0"/>
              </a:spcAft>
              <a:buSzPts val="1980"/>
              <a:buChar char="▪"/>
              <a:defRPr/>
            </a:lvl4pPr>
            <a:lvl5pPr marL="2286000" lvl="4" indent="-354329" algn="l">
              <a:lnSpc>
                <a:spcPct val="100000"/>
              </a:lnSpc>
              <a:spcBef>
                <a:spcPts val="2000"/>
              </a:spcBef>
              <a:spcAft>
                <a:spcPts val="0"/>
              </a:spcAft>
              <a:buSzPts val="1980"/>
              <a:buChar char="•"/>
              <a:defRPr/>
            </a:lvl5pPr>
            <a:lvl6pPr marL="2743200" lvl="5" indent="-342900" algn="l">
              <a:lnSpc>
                <a:spcPct val="100000"/>
              </a:lnSpc>
              <a:spcBef>
                <a:spcPts val="2000"/>
              </a:spcBef>
              <a:spcAft>
                <a:spcPts val="0"/>
              </a:spcAft>
              <a:buSzPts val="1800"/>
              <a:buChar char="•"/>
              <a:defRPr/>
            </a:lvl6pPr>
            <a:lvl7pPr marL="3200400" lvl="6" indent="-342900" algn="l">
              <a:lnSpc>
                <a:spcPct val="100000"/>
              </a:lnSpc>
              <a:spcBef>
                <a:spcPts val="2000"/>
              </a:spcBef>
              <a:spcAft>
                <a:spcPts val="0"/>
              </a:spcAft>
              <a:buSzPts val="1800"/>
              <a:buChar char="•"/>
              <a:defRPr/>
            </a:lvl7pPr>
            <a:lvl8pPr marL="3657600" lvl="7" indent="-342900" algn="l">
              <a:lnSpc>
                <a:spcPct val="100000"/>
              </a:lnSpc>
              <a:spcBef>
                <a:spcPts val="2000"/>
              </a:spcBef>
              <a:spcAft>
                <a:spcPts val="0"/>
              </a:spcAft>
              <a:buSzPts val="1800"/>
              <a:buChar char="•"/>
              <a:defRPr/>
            </a:lvl8pPr>
            <a:lvl9pPr marL="4114800" lvl="8" indent="-342900" algn="l">
              <a:lnSpc>
                <a:spcPct val="100000"/>
              </a:lnSpc>
              <a:spcBef>
                <a:spcPts val="2000"/>
              </a:spcBef>
              <a:spcAft>
                <a:spcPts val="0"/>
              </a:spcAft>
              <a:buSzPts val="1800"/>
              <a:buChar char="•"/>
              <a:defRPr/>
            </a:lvl9pPr>
          </a:lstStyle>
          <a:p>
            <a:endParaRPr/>
          </a:p>
        </p:txBody>
      </p:sp>
      <p:sp>
        <p:nvSpPr>
          <p:cNvPr id="58" name="Google Shape;58;p290"/>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FFFFFF"/>
              </a:buClr>
              <a:buSzPts val="3600"/>
              <a:buFont typeface="Source Sans Pro"/>
              <a:buNone/>
              <a:defRPr/>
            </a:lvl1pPr>
            <a:lvl2pPr marL="0" lvl="1" indent="0" algn="r">
              <a:lnSpc>
                <a:spcPct val="100000"/>
              </a:lnSpc>
              <a:spcBef>
                <a:spcPts val="0"/>
              </a:spcBef>
              <a:spcAft>
                <a:spcPts val="0"/>
              </a:spcAft>
              <a:buClr>
                <a:srgbClr val="FFFFFF"/>
              </a:buClr>
              <a:buSzPts val="3600"/>
              <a:buFont typeface="Source Sans Pro"/>
              <a:buNone/>
              <a:defRPr/>
            </a:lvl2pPr>
            <a:lvl3pPr marL="0" lvl="2" indent="0" algn="r">
              <a:lnSpc>
                <a:spcPct val="100000"/>
              </a:lnSpc>
              <a:spcBef>
                <a:spcPts val="0"/>
              </a:spcBef>
              <a:spcAft>
                <a:spcPts val="0"/>
              </a:spcAft>
              <a:buClr>
                <a:srgbClr val="FFFFFF"/>
              </a:buClr>
              <a:buSzPts val="3600"/>
              <a:buFont typeface="Source Sans Pro"/>
              <a:buNone/>
              <a:defRPr/>
            </a:lvl3pPr>
            <a:lvl4pPr marL="0" lvl="3" indent="0" algn="r">
              <a:lnSpc>
                <a:spcPct val="100000"/>
              </a:lnSpc>
              <a:spcBef>
                <a:spcPts val="0"/>
              </a:spcBef>
              <a:spcAft>
                <a:spcPts val="0"/>
              </a:spcAft>
              <a:buClr>
                <a:srgbClr val="FFFFFF"/>
              </a:buClr>
              <a:buSzPts val="3600"/>
              <a:buFont typeface="Source Sans Pro"/>
              <a:buNone/>
              <a:defRPr/>
            </a:lvl4pPr>
            <a:lvl5pPr marL="0" lvl="4" indent="0" algn="r">
              <a:lnSpc>
                <a:spcPct val="100000"/>
              </a:lnSpc>
              <a:spcBef>
                <a:spcPts val="0"/>
              </a:spcBef>
              <a:spcAft>
                <a:spcPts val="0"/>
              </a:spcAft>
              <a:buClr>
                <a:srgbClr val="FFFFFF"/>
              </a:buClr>
              <a:buSzPts val="3600"/>
              <a:buFont typeface="Source Sans Pro"/>
              <a:buNone/>
              <a:defRPr/>
            </a:lvl5pPr>
            <a:lvl6pPr marL="0" lvl="5" indent="0" algn="r">
              <a:lnSpc>
                <a:spcPct val="100000"/>
              </a:lnSpc>
              <a:spcBef>
                <a:spcPts val="0"/>
              </a:spcBef>
              <a:spcAft>
                <a:spcPts val="0"/>
              </a:spcAft>
              <a:buClr>
                <a:srgbClr val="FFFFFF"/>
              </a:buClr>
              <a:buSzPts val="3600"/>
              <a:buFont typeface="Source Sans Pro"/>
              <a:buNone/>
              <a:defRPr/>
            </a:lvl6pPr>
            <a:lvl7pPr marL="0" lvl="6" indent="0" algn="r">
              <a:lnSpc>
                <a:spcPct val="100000"/>
              </a:lnSpc>
              <a:spcBef>
                <a:spcPts val="0"/>
              </a:spcBef>
              <a:spcAft>
                <a:spcPts val="0"/>
              </a:spcAft>
              <a:buClr>
                <a:srgbClr val="FFFFFF"/>
              </a:buClr>
              <a:buSzPts val="3600"/>
              <a:buFont typeface="Source Sans Pro"/>
              <a:buNone/>
              <a:defRPr/>
            </a:lvl7pPr>
            <a:lvl8pPr marL="0" lvl="7" indent="0" algn="r">
              <a:lnSpc>
                <a:spcPct val="100000"/>
              </a:lnSpc>
              <a:spcBef>
                <a:spcPts val="0"/>
              </a:spcBef>
              <a:spcAft>
                <a:spcPts val="0"/>
              </a:spcAft>
              <a:buClr>
                <a:srgbClr val="FFFFFF"/>
              </a:buClr>
              <a:buSzPts val="3600"/>
              <a:buFont typeface="Source Sans Pro"/>
              <a:buNone/>
              <a:defRPr/>
            </a:lvl8pPr>
            <a:lvl9pPr marL="0" lvl="8" indent="0" algn="r">
              <a:lnSpc>
                <a:spcPct val="100000"/>
              </a:lnSpc>
              <a:spcBef>
                <a:spcPts val="0"/>
              </a:spcBef>
              <a:spcAft>
                <a:spcPts val="0"/>
              </a:spcAft>
              <a:buClr>
                <a:srgbClr val="FFFFFF"/>
              </a:buClr>
              <a:buSzPts val="3600"/>
              <a:buFont typeface="Source Sans Pro"/>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99000"/>
            <a:lum/>
          </a:blip>
          <a:srcRect/>
          <a:stretch>
            <a:fillRect/>
          </a:stretch>
        </a:blipFill>
        <a:effectLst/>
      </p:bgPr>
    </p:bg>
    <p:spTree>
      <p:nvGrpSpPr>
        <p:cNvPr id="1" name="Shape 5"/>
        <p:cNvGrpSpPr/>
        <p:nvPr/>
      </p:nvGrpSpPr>
      <p:grpSpPr>
        <a:xfrm>
          <a:off x="0" y="0"/>
          <a:ext cx="0" cy="0"/>
          <a:chOff x="0" y="0"/>
          <a:chExt cx="0" cy="0"/>
        </a:xfrm>
      </p:grpSpPr>
      <p:sp>
        <p:nvSpPr>
          <p:cNvPr id="6" name="Google Shape;6;p278"/>
          <p:cNvSpPr txBox="1">
            <a:spLocks noGrp="1"/>
          </p:cNvSpPr>
          <p:nvPr>
            <p:ph type="title"/>
          </p:nvPr>
        </p:nvSpPr>
        <p:spPr>
          <a:xfrm>
            <a:off x="732367" y="107576"/>
            <a:ext cx="10723035" cy="1336956"/>
          </a:xfrm>
          <a:prstGeom prst="rect">
            <a:avLst/>
          </a:prstGeom>
          <a:noFill/>
          <a:ln>
            <a:noFill/>
          </a:ln>
        </p:spPr>
        <p:txBody>
          <a:bodyPr spcFirstLastPara="1" wrap="square" lIns="45700" tIns="45700" rIns="45700" bIns="45700" anchor="b" anchorCtr="0">
            <a:normAutofit/>
          </a:bodyPr>
          <a:lstStyle>
            <a:lvl1pPr marR="0" lvl="0" algn="ctr" rtl="0">
              <a:lnSpc>
                <a:spcPct val="100000"/>
              </a:lnSpc>
              <a:spcBef>
                <a:spcPts val="0"/>
              </a:spcBef>
              <a:spcAft>
                <a:spcPts val="0"/>
              </a:spcAft>
              <a:buClr>
                <a:schemeClr val="accent1"/>
              </a:buClr>
              <a:buSzPts val="4600"/>
              <a:buFont typeface="Calibri"/>
              <a:buNone/>
              <a:defRPr sz="4600" b="0" i="0" u="none" strike="noStrike" cap="none">
                <a:solidFill>
                  <a:schemeClr val="accent1"/>
                </a:solidFill>
                <a:latin typeface="Calibri"/>
                <a:ea typeface="Calibri"/>
                <a:cs typeface="Calibri"/>
                <a:sym typeface="Calibri"/>
              </a:defRPr>
            </a:lvl1pPr>
            <a:lvl2pPr marR="0" lvl="1"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2pPr>
            <a:lvl3pPr marR="0" lvl="2"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3pPr>
            <a:lvl4pPr marR="0" lvl="3"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4pPr>
            <a:lvl5pPr marR="0" lvl="4"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5pPr>
            <a:lvl6pPr marR="0" lvl="5"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6pPr>
            <a:lvl7pPr marR="0" lvl="6"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7pPr>
            <a:lvl8pPr marR="0" lvl="7"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8pPr>
            <a:lvl9pPr marR="0" lvl="8" algn="ctr" rtl="0">
              <a:lnSpc>
                <a:spcPct val="100000"/>
              </a:lnSpc>
              <a:spcBef>
                <a:spcPts val="0"/>
              </a:spcBef>
              <a:spcAft>
                <a:spcPts val="0"/>
              </a:spcAft>
              <a:buClr>
                <a:schemeClr val="accent1"/>
              </a:buClr>
              <a:buSzPts val="4600"/>
              <a:buFont typeface="Source Sans Pro"/>
              <a:buNone/>
              <a:defRPr sz="4600" b="0" i="0" u="none" strike="noStrike" cap="none">
                <a:solidFill>
                  <a:schemeClr val="accent1"/>
                </a:solidFill>
                <a:latin typeface="Source Sans Pro"/>
                <a:ea typeface="Source Sans Pro"/>
                <a:cs typeface="Source Sans Pro"/>
                <a:sym typeface="Source Sans Pro"/>
              </a:defRPr>
            </a:lvl9pPr>
          </a:lstStyle>
          <a:p>
            <a:endParaRPr/>
          </a:p>
        </p:txBody>
      </p:sp>
      <p:sp>
        <p:nvSpPr>
          <p:cNvPr id="7" name="Google Shape;7;p278"/>
          <p:cNvSpPr txBox="1">
            <a:spLocks noGrp="1"/>
          </p:cNvSpPr>
          <p:nvPr>
            <p:ph type="body" idx="1"/>
          </p:nvPr>
        </p:nvSpPr>
        <p:spPr>
          <a:xfrm>
            <a:off x="732367" y="1600200"/>
            <a:ext cx="10723035" cy="4343401"/>
          </a:xfrm>
          <a:prstGeom prst="rect">
            <a:avLst/>
          </a:prstGeom>
          <a:noFill/>
          <a:ln>
            <a:noFill/>
          </a:ln>
        </p:spPr>
        <p:txBody>
          <a:bodyPr spcFirstLastPara="1" wrap="square" lIns="45700" tIns="45700" rIns="45700" bIns="45700" anchor="t" anchorCtr="0">
            <a:normAutofit/>
          </a:bodyPr>
          <a:lstStyle>
            <a:lvl1pPr marL="457200" marR="0" lvl="0" indent="-228600" algn="l" rtl="0">
              <a:lnSpc>
                <a:spcPct val="100000"/>
              </a:lnSpc>
              <a:spcBef>
                <a:spcPts val="2000"/>
              </a:spcBef>
              <a:spcAft>
                <a:spcPts val="0"/>
              </a:spcAft>
              <a:buClr>
                <a:srgbClr val="6FB7D7"/>
              </a:buClr>
              <a:buSzPts val="5280"/>
              <a:buFont typeface="Calibri"/>
              <a:buNone/>
              <a:defRPr sz="4800" b="0" i="0" u="none" strike="noStrike" cap="none">
                <a:solidFill>
                  <a:srgbClr val="595959"/>
                </a:solidFill>
                <a:latin typeface="Calibri"/>
                <a:ea typeface="Calibri"/>
                <a:cs typeface="Calibri"/>
                <a:sym typeface="Calibri"/>
              </a:defRPr>
            </a:lvl1pPr>
            <a:lvl2pPr marL="914400" marR="0" lvl="1" indent="-508000" algn="l" rtl="0">
              <a:lnSpc>
                <a:spcPct val="100000"/>
              </a:lnSpc>
              <a:spcBef>
                <a:spcPts val="2000"/>
              </a:spcBef>
              <a:spcAft>
                <a:spcPts val="0"/>
              </a:spcAft>
              <a:buClr>
                <a:srgbClr val="6FB7D7"/>
              </a:buClr>
              <a:buSzPts val="4400"/>
              <a:buFont typeface="Arial"/>
              <a:buChar char="•"/>
              <a:defRPr sz="4000" b="0" i="0" u="none" strike="noStrike" cap="none">
                <a:solidFill>
                  <a:srgbClr val="595959"/>
                </a:solidFill>
                <a:latin typeface="Calibri"/>
                <a:ea typeface="Calibri"/>
                <a:cs typeface="Calibri"/>
                <a:sym typeface="Calibri"/>
              </a:defRPr>
            </a:lvl2pPr>
            <a:lvl3pPr marL="1371600" marR="0" lvl="2" indent="-480060" algn="l" rtl="0">
              <a:lnSpc>
                <a:spcPct val="100000"/>
              </a:lnSpc>
              <a:spcBef>
                <a:spcPts val="2000"/>
              </a:spcBef>
              <a:spcAft>
                <a:spcPts val="0"/>
              </a:spcAft>
              <a:buClr>
                <a:srgbClr val="6FB7D7"/>
              </a:buClr>
              <a:buSzPts val="3960"/>
              <a:buFont typeface="Courier New"/>
              <a:buChar char="o"/>
              <a:defRPr sz="3600" b="0" i="0" u="none" strike="noStrike" cap="none">
                <a:solidFill>
                  <a:srgbClr val="595959"/>
                </a:solidFill>
                <a:latin typeface="Calibri"/>
                <a:ea typeface="Calibri"/>
                <a:cs typeface="Calibri"/>
                <a:sym typeface="Calibri"/>
              </a:defRPr>
            </a:lvl3pPr>
            <a:lvl4pPr marL="1828800" marR="0" lvl="3" indent="-452119" algn="l" rtl="0">
              <a:lnSpc>
                <a:spcPct val="100000"/>
              </a:lnSpc>
              <a:spcBef>
                <a:spcPts val="2000"/>
              </a:spcBef>
              <a:spcAft>
                <a:spcPts val="0"/>
              </a:spcAft>
              <a:buClr>
                <a:srgbClr val="6FB7D7"/>
              </a:buClr>
              <a:buSzPts val="3520"/>
              <a:buFont typeface="Noto Sans Symbols"/>
              <a:buChar char="▪"/>
              <a:defRPr sz="3200" b="0" i="0" u="none" strike="noStrike" cap="none">
                <a:solidFill>
                  <a:srgbClr val="595959"/>
                </a:solidFill>
                <a:latin typeface="Calibri"/>
                <a:ea typeface="Calibri"/>
                <a:cs typeface="Calibri"/>
                <a:sym typeface="Calibri"/>
              </a:defRPr>
            </a:lvl4pPr>
            <a:lvl5pPr marL="2286000" marR="0" lvl="4" indent="-396239" algn="l" rtl="0">
              <a:lnSpc>
                <a:spcPct val="100000"/>
              </a:lnSpc>
              <a:spcBef>
                <a:spcPts val="2000"/>
              </a:spcBef>
              <a:spcAft>
                <a:spcPts val="0"/>
              </a:spcAft>
              <a:buClr>
                <a:srgbClr val="6FB7D7"/>
              </a:buClr>
              <a:buSzPts val="2640"/>
              <a:buFont typeface="Arial"/>
              <a:buChar char="•"/>
              <a:defRPr sz="2400" b="0" i="0" u="none" strike="noStrike" cap="none">
                <a:solidFill>
                  <a:srgbClr val="595959"/>
                </a:solidFill>
                <a:latin typeface="Calibri"/>
                <a:ea typeface="Calibri"/>
                <a:cs typeface="Calibri"/>
                <a:sym typeface="Calibri"/>
              </a:defRPr>
            </a:lvl5pPr>
            <a:lvl6pPr marL="2743200" marR="0" lvl="5"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81000" algn="l" rtl="0">
              <a:lnSpc>
                <a:spcPct val="100000"/>
              </a:lnSpc>
              <a:spcBef>
                <a:spcPts val="2000"/>
              </a:spcBef>
              <a:spcAft>
                <a:spcPts val="0"/>
              </a:spcAft>
              <a:buClr>
                <a:srgbClr val="6FB7D7"/>
              </a:buClr>
              <a:buSzPts val="24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endParaRPr/>
          </a:p>
        </p:txBody>
      </p:sp>
      <p:sp>
        <p:nvSpPr>
          <p:cNvPr id="8" name="Google Shape;8;p278"/>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FFFFFF"/>
              </a:buClr>
              <a:buSzPts val="3600"/>
              <a:buFont typeface="Source Sans Pro"/>
              <a:buNone/>
              <a:defRPr sz="3600" b="0" i="0" u="none" strike="noStrike" cap="none">
                <a:solidFill>
                  <a:srgbClr val="FFFFFF"/>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9.xml"/><Relationship Id="rId18" Type="http://schemas.openxmlformats.org/officeDocument/2006/relationships/slide" Target="slide41.xml"/><Relationship Id="rId3" Type="http://schemas.openxmlformats.org/officeDocument/2006/relationships/slide" Target="slide5.xml"/><Relationship Id="rId7" Type="http://schemas.openxmlformats.org/officeDocument/2006/relationships/slide" Target="slide16.xml"/><Relationship Id="rId12" Type="http://schemas.openxmlformats.org/officeDocument/2006/relationships/slide" Target="slide27.xml"/><Relationship Id="rId17" Type="http://schemas.openxmlformats.org/officeDocument/2006/relationships/slide" Target="slide39.xml"/><Relationship Id="rId2" Type="http://schemas.openxmlformats.org/officeDocument/2006/relationships/slide" Target="slide3.xml"/><Relationship Id="rId16" Type="http://schemas.openxmlformats.org/officeDocument/2006/relationships/slide" Target="slide35.xml"/><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slide" Target="slide25.xml"/><Relationship Id="rId5" Type="http://schemas.openxmlformats.org/officeDocument/2006/relationships/slide" Target="slide11.xml"/><Relationship Id="rId15" Type="http://schemas.openxmlformats.org/officeDocument/2006/relationships/slide" Target="slide33.xml"/><Relationship Id="rId10" Type="http://schemas.openxmlformats.org/officeDocument/2006/relationships/slide" Target="slide23.xml"/><Relationship Id="rId19" Type="http://schemas.openxmlformats.org/officeDocument/2006/relationships/slide" Target="slide43.xml"/><Relationship Id="rId4" Type="http://schemas.openxmlformats.org/officeDocument/2006/relationships/slide" Target="slide7.xml"/><Relationship Id="rId9" Type="http://schemas.openxmlformats.org/officeDocument/2006/relationships/slide" Target="slide20.xml"/><Relationship Id="rId1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1"/>
          <p:cNvSpPr txBox="1"/>
          <p:nvPr/>
        </p:nvSpPr>
        <p:spPr>
          <a:xfrm>
            <a:off x="150920" y="731162"/>
            <a:ext cx="11869445" cy="1938952"/>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8579B"/>
              </a:buClr>
              <a:buSzPts val="8000"/>
              <a:buFont typeface="Source Sans Pro"/>
              <a:buNone/>
            </a:pPr>
            <a:r>
              <a:rPr lang="es-ES" sz="6000" b="1" dirty="0">
                <a:solidFill>
                  <a:srgbClr val="18579B"/>
                </a:solidFill>
                <a:latin typeface="Source Sans Pro"/>
                <a:ea typeface="Source Sans Pro"/>
                <a:cs typeface="Source Sans Pro"/>
                <a:sym typeface="Source Sans Pro"/>
              </a:rPr>
              <a:t>CASOS PRÁCTICOS CURSO DE JP DE PICKLEBALL</a:t>
            </a:r>
            <a:endParaRPr sz="6000" dirty="0"/>
          </a:p>
        </p:txBody>
      </p:sp>
      <p:sp>
        <p:nvSpPr>
          <p:cNvPr id="66" name="Google Shape;66;p1"/>
          <p:cNvSpPr txBox="1">
            <a:spLocks noGrp="1"/>
          </p:cNvSpPr>
          <p:nvPr>
            <p:ph type="sldNum" idx="12"/>
          </p:nvPr>
        </p:nvSpPr>
        <p:spPr>
          <a:xfrm>
            <a:off x="11238655" y="6139461"/>
            <a:ext cx="612686" cy="637541"/>
          </a:xfrm>
          <a:prstGeom prst="rect">
            <a:avLst/>
          </a:prstGeom>
          <a:noFill/>
          <a:ln>
            <a:noFill/>
          </a:ln>
        </p:spPr>
        <p:txBody>
          <a:bodyPr spcFirstLastPara="1" wrap="square" lIns="45700" tIns="45700" rIns="45700" bIns="45700" anchor="ctr" anchorCtr="0">
            <a:spAutoFit/>
          </a:bodyPr>
          <a:lstStyle/>
          <a:p>
            <a:pPr marL="0" lvl="0" indent="0" algn="r" rtl="0">
              <a:lnSpc>
                <a:spcPct val="100000"/>
              </a:lnSpc>
              <a:spcBef>
                <a:spcPts val="0"/>
              </a:spcBef>
              <a:spcAft>
                <a:spcPts val="0"/>
              </a:spcAft>
              <a:buClr>
                <a:srgbClr val="FFFFFF"/>
              </a:buClr>
              <a:buSzPts val="3600"/>
              <a:buFont typeface="Source Sans Pro"/>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3141CF0-D243-F2BC-56EC-4591E7E4EB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CACD15-958A-335C-3561-55B8D6413D3F}"/>
              </a:ext>
            </a:extLst>
          </p:cNvPr>
          <p:cNvSpPr>
            <a:spLocks noGrp="1"/>
          </p:cNvSpPr>
          <p:nvPr>
            <p:ph type="title"/>
          </p:nvPr>
        </p:nvSpPr>
        <p:spPr>
          <a:xfrm>
            <a:off x="-1" y="1"/>
            <a:ext cx="12191999" cy="1033152"/>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DISPUTA POR FALTA EN JUEGO NO ARBITRADO-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ESCENARIO 2- FALLO</a:t>
            </a:r>
            <a:endParaRPr lang="es-ES" sz="3200" dirty="0">
              <a:solidFill>
                <a:srgbClr val="FF0000"/>
              </a:solidFill>
            </a:endParaRPr>
          </a:p>
        </p:txBody>
      </p:sp>
      <p:sp>
        <p:nvSpPr>
          <p:cNvPr id="3" name="Marcador de texto 2">
            <a:extLst>
              <a:ext uri="{FF2B5EF4-FFF2-40B4-BE49-F238E27FC236}">
                <a16:creationId xmlns:a16="http://schemas.microsoft.com/office/drawing/2014/main" id="{0E7578BB-8B1A-BD19-2394-9C2CD8220220}"/>
              </a:ext>
            </a:extLst>
          </p:cNvPr>
          <p:cNvSpPr>
            <a:spLocks noGrp="1"/>
          </p:cNvSpPr>
          <p:nvPr>
            <p:ph type="body" idx="1"/>
          </p:nvPr>
        </p:nvSpPr>
        <p:spPr>
          <a:xfrm>
            <a:off x="0" y="1187611"/>
            <a:ext cx="12191997" cy="914322"/>
          </a:xfrm>
        </p:spPr>
        <p:txBody>
          <a:bodyPr>
            <a:noAutofit/>
          </a:bodyPr>
          <a:lstStyle/>
          <a:p>
            <a:pPr algn="l"/>
            <a:r>
              <a:rPr lang="es-ES" sz="3000" b="1" dirty="0">
                <a:solidFill>
                  <a:schemeClr val="tx1"/>
                </a:solidFill>
              </a:rPr>
              <a:t>FALLO: </a:t>
            </a:r>
            <a:r>
              <a:rPr lang="es-ES" sz="3000" dirty="0">
                <a:solidFill>
                  <a:schemeClr val="tx1"/>
                </a:solidFill>
              </a:rPr>
              <a:t>El rally se repite.</a:t>
            </a:r>
          </a:p>
        </p:txBody>
      </p:sp>
      <p:sp>
        <p:nvSpPr>
          <p:cNvPr id="4" name="Marcador de número de diapositiva 3">
            <a:extLst>
              <a:ext uri="{FF2B5EF4-FFF2-40B4-BE49-F238E27FC236}">
                <a16:creationId xmlns:a16="http://schemas.microsoft.com/office/drawing/2014/main" id="{9B35ECEC-9B8B-0C1F-7CCE-8BF4853696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Marcador de texto 2">
            <a:extLst>
              <a:ext uri="{FF2B5EF4-FFF2-40B4-BE49-F238E27FC236}">
                <a16:creationId xmlns:a16="http://schemas.microsoft.com/office/drawing/2014/main" id="{4ABF97D0-CA92-D239-9319-87FCA3537F54}"/>
              </a:ext>
            </a:extLst>
          </p:cNvPr>
          <p:cNvSpPr txBox="1">
            <a:spLocks/>
          </p:cNvSpPr>
          <p:nvPr/>
        </p:nvSpPr>
        <p:spPr>
          <a:xfrm>
            <a:off x="-2" y="2375065"/>
            <a:ext cx="12191999" cy="3877170"/>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800" b="1" dirty="0">
                <a:solidFill>
                  <a:schemeClr val="tx1"/>
                </a:solidFill>
              </a:rPr>
              <a:t>COMENTARIO: </a:t>
            </a:r>
            <a:r>
              <a:rPr lang="es-ES" sz="3000" dirty="0">
                <a:solidFill>
                  <a:schemeClr val="tx1"/>
                </a:solidFill>
              </a:rPr>
              <a:t>La regla 13.D.1.</a:t>
            </a:r>
            <a:r>
              <a:rPr lang="es-ES" dirty="0"/>
              <a:t> </a:t>
            </a:r>
            <a:r>
              <a:rPr lang="es-ES" sz="3000" dirty="0">
                <a:solidFill>
                  <a:schemeClr val="tx1"/>
                </a:solidFill>
              </a:rPr>
              <a:t>c. Establece que el jugador B1 pueden señalar faltas en la Zona de no Volea y faltas de pie en el servicio en el campo del oponente. Si hay algún desacuerdo entre los jugadores sobre la falta alegada, se repetirá la jugada. En este caso, al haber llamado al JA está claro que no hay acuerdo, por lo tanto el rally se repite</a:t>
            </a:r>
          </a:p>
        </p:txBody>
      </p:sp>
    </p:spTree>
    <p:extLst>
      <p:ext uri="{BB962C8B-B14F-4D97-AF65-F5344CB8AC3E}">
        <p14:creationId xmlns:p14="http://schemas.microsoft.com/office/powerpoint/2010/main" val="204123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FA714A4-C337-89FD-147E-05CE33FD60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6B6425-B579-09C8-6E43-61EC957932B3}"/>
              </a:ext>
            </a:extLst>
          </p:cNvPr>
          <p:cNvSpPr>
            <a:spLocks noGrp="1"/>
          </p:cNvSpPr>
          <p:nvPr>
            <p:ph type="title"/>
          </p:nvPr>
        </p:nvSpPr>
        <p:spPr>
          <a:xfrm>
            <a:off x="0" y="2"/>
            <a:ext cx="12191999" cy="802160"/>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CAMBIO DE SERVIDOR INICIAL</a:t>
            </a:r>
            <a:endParaRPr lang="es-ES" sz="3200" dirty="0">
              <a:solidFill>
                <a:srgbClr val="7030A0"/>
              </a:solidFill>
            </a:endParaRPr>
          </a:p>
        </p:txBody>
      </p:sp>
      <p:sp>
        <p:nvSpPr>
          <p:cNvPr id="3" name="Marcador de texto 2">
            <a:extLst>
              <a:ext uri="{FF2B5EF4-FFF2-40B4-BE49-F238E27FC236}">
                <a16:creationId xmlns:a16="http://schemas.microsoft.com/office/drawing/2014/main" id="{57B562B0-7401-3974-FC28-1F69EA3D9EAE}"/>
              </a:ext>
            </a:extLst>
          </p:cNvPr>
          <p:cNvSpPr>
            <a:spLocks noGrp="1"/>
          </p:cNvSpPr>
          <p:nvPr>
            <p:ph type="body" idx="1"/>
          </p:nvPr>
        </p:nvSpPr>
        <p:spPr>
          <a:xfrm>
            <a:off x="0" y="980215"/>
            <a:ext cx="8664213" cy="571500"/>
          </a:xfrm>
        </p:spPr>
        <p:txBody>
          <a:bodyPr>
            <a:noAutofit/>
          </a:bodyPr>
          <a:lstStyle/>
          <a:p>
            <a:pPr algn="l"/>
            <a:r>
              <a:rPr lang="es-ES" sz="3000" i="1" dirty="0">
                <a:solidFill>
                  <a:schemeClr val="tx1"/>
                </a:solidFill>
              </a:rPr>
              <a:t>Reglas aplicables: 5.A.2; 4.B.9.a; 4.B.9.b</a:t>
            </a:r>
          </a:p>
        </p:txBody>
      </p:sp>
      <p:sp>
        <p:nvSpPr>
          <p:cNvPr id="4" name="Marcador de número de diapositiva 3">
            <a:extLst>
              <a:ext uri="{FF2B5EF4-FFF2-40B4-BE49-F238E27FC236}">
                <a16:creationId xmlns:a16="http://schemas.microsoft.com/office/drawing/2014/main" id="{4DFD2E58-AAB6-DC2B-5787-1B5B9C65E3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Marcador de texto 2">
            <a:extLst>
              <a:ext uri="{FF2B5EF4-FFF2-40B4-BE49-F238E27FC236}">
                <a16:creationId xmlns:a16="http://schemas.microsoft.com/office/drawing/2014/main" id="{6BEA8DB5-DD2E-4C0B-CD94-203CFC3F4514}"/>
              </a:ext>
            </a:extLst>
          </p:cNvPr>
          <p:cNvSpPr txBox="1">
            <a:spLocks/>
          </p:cNvSpPr>
          <p:nvPr/>
        </p:nvSpPr>
        <p:spPr>
          <a:xfrm>
            <a:off x="1" y="1729768"/>
            <a:ext cx="12191999" cy="512823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A1 fue el servidor inicial para el Juego 1 de un partido. Entre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juegos</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el equipo decide cambiar el servidor inicial, pero no se acordó de mover la identificación del servidor inicial al jugador A2 y no notificó al árbitro (ni a sus oponentes en partidos no arbitrados). El jugador A2 realiza el saque para comenzar el Juego 2. El árbitro detiene inmediatamente el juego, identifica el error y pide una repetición con servicio del jugador A1.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equipo le dice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al árbitro que tenían la intención de hacer el cambio para el segundo juego. ¿Se les permite cambiar el servidor inicial ahora (antes del segundo peloteo) y hacer que el jugador A2 sea el servidor inicial, o deben terminar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juego</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con el jugador A1 como servidor inicial?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95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9F80AB-5366-82C8-05EE-A9CD2CD9D81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8A9AFB-3E3C-C66D-7E9D-41DF941456DD}"/>
              </a:ext>
            </a:extLst>
          </p:cNvPr>
          <p:cNvSpPr>
            <a:spLocks noGrp="1"/>
          </p:cNvSpPr>
          <p:nvPr>
            <p:ph type="title"/>
          </p:nvPr>
        </p:nvSpPr>
        <p:spPr>
          <a:xfrm>
            <a:off x="-1" y="0"/>
            <a:ext cx="12191999" cy="855023"/>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CAMBIO DE SERVIDOR INICIAL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 (1/2)</a:t>
            </a:r>
            <a:endParaRPr lang="es-ES" sz="3200" dirty="0">
              <a:solidFill>
                <a:srgbClr val="FF0000"/>
              </a:solidFill>
            </a:endParaRPr>
          </a:p>
        </p:txBody>
      </p:sp>
      <p:sp>
        <p:nvSpPr>
          <p:cNvPr id="3" name="Marcador de texto 2">
            <a:extLst>
              <a:ext uri="{FF2B5EF4-FFF2-40B4-BE49-F238E27FC236}">
                <a16:creationId xmlns:a16="http://schemas.microsoft.com/office/drawing/2014/main" id="{A64B8304-3D27-C634-14A1-9A78E6131F07}"/>
              </a:ext>
            </a:extLst>
          </p:cNvPr>
          <p:cNvSpPr>
            <a:spLocks noGrp="1"/>
          </p:cNvSpPr>
          <p:nvPr>
            <p:ph type="body" idx="1"/>
          </p:nvPr>
        </p:nvSpPr>
        <p:spPr>
          <a:xfrm>
            <a:off x="0" y="1330036"/>
            <a:ext cx="12191997" cy="629393"/>
          </a:xfrm>
        </p:spPr>
        <p:txBody>
          <a:bodyPr>
            <a:noAutofit/>
          </a:bodyPr>
          <a:lstStyle/>
          <a:p>
            <a:pPr algn="l"/>
            <a:r>
              <a:rPr lang="es-ES" sz="3000" b="1" dirty="0">
                <a:solidFill>
                  <a:schemeClr val="tx1"/>
                </a:solidFill>
              </a:rPr>
              <a:t>FALLO:</a:t>
            </a:r>
            <a:r>
              <a:rPr lang="es-ES" sz="3000" dirty="0">
                <a:solidFill>
                  <a:schemeClr val="tx1"/>
                </a:solidFill>
              </a:rPr>
              <a:t> </a:t>
            </a:r>
            <a:r>
              <a:rPr lang="es-ES"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equipo podrá hacer el cambio al Jugador A2 como servidor inicial. </a:t>
            </a:r>
            <a:endParaRPr lang="es-E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5E076DB6-6656-53F9-E7AA-228F351FFE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Marcador de texto 2">
            <a:extLst>
              <a:ext uri="{FF2B5EF4-FFF2-40B4-BE49-F238E27FC236}">
                <a16:creationId xmlns:a16="http://schemas.microsoft.com/office/drawing/2014/main" id="{FFDA9361-AA74-4059-2B50-B1E2D13D46A2}"/>
              </a:ext>
            </a:extLst>
          </p:cNvPr>
          <p:cNvSpPr txBox="1">
            <a:spLocks/>
          </p:cNvSpPr>
          <p:nvPr/>
        </p:nvSpPr>
        <p:spPr>
          <a:xfrm>
            <a:off x="1" y="2434360"/>
            <a:ext cx="12191999" cy="414440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200" dirty="0">
                <a:solidFill>
                  <a:schemeClr val="tx1"/>
                </a:solidFill>
              </a:rPr>
              <a:t>Aunque el Juez de Pista debería haber confirmado la corrección del jugador antes de cantar el marcador, detuvo correctamente el juego después del servicio, ya que el jugador A1 todavía llevaba la identificación del servidor inicial. La petición de una repetición también se mantendría si los jugadores hubieran notificado al árbitro (o a sus oponentes en partidos no arbitrados) de su intención de cambiar el servidor inicial, pero no cambiaron la identificación del servidor inicial.</a:t>
            </a:r>
          </a:p>
        </p:txBody>
      </p:sp>
    </p:spTree>
    <p:extLst>
      <p:ext uri="{BB962C8B-B14F-4D97-AF65-F5344CB8AC3E}">
        <p14:creationId xmlns:p14="http://schemas.microsoft.com/office/powerpoint/2010/main" val="394349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C94ACF-4245-553D-583A-923B6ACC40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04061E-364E-4FD5-4F2E-7B0FDEF99566}"/>
              </a:ext>
            </a:extLst>
          </p:cNvPr>
          <p:cNvSpPr>
            <a:spLocks noGrp="1"/>
          </p:cNvSpPr>
          <p:nvPr>
            <p:ph type="title"/>
          </p:nvPr>
        </p:nvSpPr>
        <p:spPr>
          <a:xfrm>
            <a:off x="-1" y="0"/>
            <a:ext cx="12191999" cy="855023"/>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CAMBIO DE SERVIDOR INICIAL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 (2/2)</a:t>
            </a:r>
            <a:endParaRPr lang="es-ES" sz="3200" dirty="0">
              <a:solidFill>
                <a:srgbClr val="FF0000"/>
              </a:solidFill>
            </a:endParaRPr>
          </a:p>
        </p:txBody>
      </p:sp>
      <p:sp>
        <p:nvSpPr>
          <p:cNvPr id="3" name="Marcador de texto 2">
            <a:extLst>
              <a:ext uri="{FF2B5EF4-FFF2-40B4-BE49-F238E27FC236}">
                <a16:creationId xmlns:a16="http://schemas.microsoft.com/office/drawing/2014/main" id="{7BB72025-6AFE-9EF5-E1F8-9DF20A757F6D}"/>
              </a:ext>
            </a:extLst>
          </p:cNvPr>
          <p:cNvSpPr>
            <a:spLocks noGrp="1"/>
          </p:cNvSpPr>
          <p:nvPr>
            <p:ph type="body" idx="1"/>
          </p:nvPr>
        </p:nvSpPr>
        <p:spPr>
          <a:xfrm>
            <a:off x="0" y="4715527"/>
            <a:ext cx="12191997" cy="1780276"/>
          </a:xfrm>
        </p:spPr>
        <p:txBody>
          <a:bodyPr>
            <a:noAutofit/>
          </a:bodyPr>
          <a:lstStyle/>
          <a:p>
            <a:pPr algn="l"/>
            <a:r>
              <a:rPr lang="es-ES" sz="3000" b="1" dirty="0">
                <a:solidFill>
                  <a:schemeClr val="tx1"/>
                </a:solidFill>
              </a:rPr>
              <a:t>NOTA:</a:t>
            </a:r>
            <a:r>
              <a:rPr lang="es-ES" sz="3000" dirty="0">
                <a:solidFill>
                  <a:schemeClr val="tx1"/>
                </a:solidFill>
              </a:rPr>
              <a:t> </a:t>
            </a:r>
            <a:r>
              <a:rPr lang="es-ES" sz="2400" dirty="0">
                <a:solidFill>
                  <a:schemeClr val="tx1"/>
                </a:solidFill>
              </a:rPr>
              <a:t>El resultado sería el mismo si este equipo estuviera al resto para comenzar el segundo juego. Se les permitiría hacer el cambio antes del segundo rally del juego. Los jugadores y el árbitro harían los cambios apropiados y el juego se reanudaría con una repetición del primer peloteo del Juego 2 con el Jugador A2 recibiendo.</a:t>
            </a:r>
            <a:endParaRPr lang="es-E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24127723-395E-88A6-ECC5-683BFC2EB9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Marcador de texto 2">
            <a:extLst>
              <a:ext uri="{FF2B5EF4-FFF2-40B4-BE49-F238E27FC236}">
                <a16:creationId xmlns:a16="http://schemas.microsoft.com/office/drawing/2014/main" id="{06F35A6F-35C3-08A4-99CA-315CB147BD00}"/>
              </a:ext>
            </a:extLst>
          </p:cNvPr>
          <p:cNvSpPr txBox="1">
            <a:spLocks/>
          </p:cNvSpPr>
          <p:nvPr/>
        </p:nvSpPr>
        <p:spPr>
          <a:xfrm>
            <a:off x="-2" y="1182616"/>
            <a:ext cx="12191999" cy="353291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b="1" dirty="0" err="1">
                <a:solidFill>
                  <a:schemeClr val="tx1"/>
                </a:solidFill>
              </a:rPr>
              <a:t>cont</a:t>
            </a:r>
            <a:r>
              <a:rPr lang="es-ES" sz="3000" b="1" dirty="0">
                <a:solidFill>
                  <a:schemeClr val="tx1"/>
                </a:solidFill>
              </a:rPr>
              <a:t>): </a:t>
            </a:r>
            <a:r>
              <a:rPr lang="es-ES" sz="2400" dirty="0">
                <a:solidFill>
                  <a:schemeClr val="tx1"/>
                </a:solidFill>
              </a:rPr>
              <a:t>El error fue descubierto durante el primer peloteo del juego. El equipo indicó que era su intención cambiar según la Regla 5.A.2 y ahora debe repetir el rally. En caso de que el árbitro o los jugadores anunciaran o detectaran el error después de que se completara el primer peloteo, el resultado del peloteo se mantendría. Es razonable permitir que los jugadores cambien de servidor inicial, pero la decisión debe tomarse solo en este momento (es decir, antes del segundo rally) y no se puede cambiar a partir de entonces. En este caso, el árbitro haría la anotación apropiada en la hoja de anotación, los jugadores intercambiarían la identificación del servidor inicial y el primer peloteo del Juego 2 se volvería a jugar con el Jugador A2 al servicio.</a:t>
            </a:r>
            <a:r>
              <a:rPr lang="es-ES" sz="2400" b="1" dirty="0">
                <a:solidFill>
                  <a:schemeClr val="tx1"/>
                </a:solidFill>
              </a:rPr>
              <a:t> </a:t>
            </a:r>
            <a:endParaRPr lang="es-ES" sz="2400" dirty="0">
              <a:solidFill>
                <a:schemeClr val="tx1"/>
              </a:solidFill>
            </a:endParaRPr>
          </a:p>
        </p:txBody>
      </p:sp>
    </p:spTree>
    <p:extLst>
      <p:ext uri="{BB962C8B-B14F-4D97-AF65-F5344CB8AC3E}">
        <p14:creationId xmlns:p14="http://schemas.microsoft.com/office/powerpoint/2010/main" val="223981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1"/>
            <a:ext cx="12191999" cy="81642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25-05</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DOS RECEPTORES PREPARADOS PARA EL RESTO</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1474520"/>
            <a:ext cx="8664213" cy="571500"/>
          </a:xfrm>
        </p:spPr>
        <p:txBody>
          <a:bodyPr>
            <a:noAutofit/>
          </a:bodyPr>
          <a:lstStyle/>
          <a:p>
            <a:pPr algn="l"/>
            <a:r>
              <a:rPr lang="es-ES" sz="3000" i="1" dirty="0">
                <a:solidFill>
                  <a:schemeClr val="tx1"/>
                </a:solidFill>
              </a:rPr>
              <a:t>Reglas aplicables:  4.B.10</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2514599"/>
            <a:ext cx="12191999" cy="3853543"/>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lnSpc>
                <a:spcPct val="107000"/>
              </a:lnSpc>
              <a:spcAft>
                <a:spcPts val="800"/>
              </a:spcAft>
            </a:pPr>
            <a:r>
              <a:rPr lang="es-ES" sz="3000" b="1" dirty="0">
                <a:solidFill>
                  <a:schemeClr val="tx1"/>
                </a:solidFill>
              </a:rPr>
              <a:t>ESCENARIO: </a:t>
            </a:r>
            <a:r>
              <a:rPr lang="es-ES" sz="3000" dirty="0">
                <a:solidFill>
                  <a:schemeClr val="tx1"/>
                </a:solidFill>
              </a:rPr>
              <a:t>Te preparas para cantar el marcador y compruebas la posición de los jugadores. El sacador es el correcto, situado en la posición correcta y observas que en el equipo receptor ambos jugadores están posicionados en el cuadro de resto correcto, uno junto al otro. ¿Cómo procedes a continuación?</a:t>
            </a:r>
          </a:p>
          <a:p>
            <a:pPr algn="l"/>
            <a:endParaRPr lang="es-ES" sz="3000" dirty="0">
              <a:solidFill>
                <a:schemeClr val="tx1"/>
              </a:solidFill>
            </a:endParaRPr>
          </a:p>
        </p:txBody>
      </p:sp>
    </p:spTree>
    <p:extLst>
      <p:ext uri="{BB962C8B-B14F-4D97-AF65-F5344CB8AC3E}">
        <p14:creationId xmlns:p14="http://schemas.microsoft.com/office/powerpoint/2010/main" val="4199277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F60F76-C0DF-B829-5EDB-45FBE85A4B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320A34-5D41-45BB-A654-3EAFB56B4E78}"/>
              </a:ext>
            </a:extLst>
          </p:cNvPr>
          <p:cNvSpPr>
            <a:spLocks noGrp="1"/>
          </p:cNvSpPr>
          <p:nvPr>
            <p:ph type="title"/>
          </p:nvPr>
        </p:nvSpPr>
        <p:spPr>
          <a:xfrm>
            <a:off x="-1" y="1"/>
            <a:ext cx="12191999" cy="1151984"/>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25-05</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DOS RECEPTORES PREPARADOS PARA EL RESTO-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ADDDCAD0-AC4F-DC32-3A97-6BE20702E112}"/>
              </a:ext>
            </a:extLst>
          </p:cNvPr>
          <p:cNvSpPr>
            <a:spLocks noGrp="1"/>
          </p:cNvSpPr>
          <p:nvPr>
            <p:ph type="body" idx="1"/>
          </p:nvPr>
        </p:nvSpPr>
        <p:spPr>
          <a:xfrm>
            <a:off x="0" y="1747157"/>
            <a:ext cx="12191997" cy="1151984"/>
          </a:xfrm>
        </p:spPr>
        <p:txBody>
          <a:bodyPr>
            <a:noAutofit/>
          </a:bodyPr>
          <a:lstStyle/>
          <a:p>
            <a:pPr algn="l"/>
            <a:r>
              <a:rPr lang="es-ES" sz="3000" b="1" dirty="0">
                <a:solidFill>
                  <a:schemeClr val="tx1"/>
                </a:solidFill>
              </a:rPr>
              <a:t>FALLO: </a:t>
            </a:r>
            <a:r>
              <a:rPr lang="es-ES" sz="3000" dirty="0">
                <a:solidFill>
                  <a:schemeClr val="tx1"/>
                </a:solidFill>
              </a:rPr>
              <a:t>Cantas el marcador para el inicio del rally. Si resta el jugador incorrecto señalas falta.</a:t>
            </a:r>
          </a:p>
        </p:txBody>
      </p:sp>
      <p:sp>
        <p:nvSpPr>
          <p:cNvPr id="4" name="Marcador de número de diapositiva 3">
            <a:extLst>
              <a:ext uri="{FF2B5EF4-FFF2-40B4-BE49-F238E27FC236}">
                <a16:creationId xmlns:a16="http://schemas.microsoft.com/office/drawing/2014/main" id="{9B133D6C-EBD0-58FA-1152-B0DD0CB69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Marcador de texto 2">
            <a:extLst>
              <a:ext uri="{FF2B5EF4-FFF2-40B4-BE49-F238E27FC236}">
                <a16:creationId xmlns:a16="http://schemas.microsoft.com/office/drawing/2014/main" id="{9112063E-45F5-9807-022A-7740EA46BB96}"/>
              </a:ext>
            </a:extLst>
          </p:cNvPr>
          <p:cNvSpPr txBox="1">
            <a:spLocks/>
          </p:cNvSpPr>
          <p:nvPr/>
        </p:nvSpPr>
        <p:spPr>
          <a:xfrm>
            <a:off x="-2" y="3004373"/>
            <a:ext cx="12191999" cy="2531013"/>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Tu obligación es comprobar la posición correcta del servidor y del receptor, ignorando la posición de los compañeros (siempre que estén en su lado de la red), por lo tanto no necesitas hacer ninguna corrección. </a:t>
            </a:r>
          </a:p>
          <a:p>
            <a:pPr algn="l"/>
            <a:r>
              <a:rPr lang="es-ES" sz="3000" dirty="0">
                <a:solidFill>
                  <a:schemeClr val="tx1"/>
                </a:solidFill>
              </a:rPr>
              <a:t>Si resta el receptor incorrecto es falta de acuerdo al Art. 4.B.10.</a:t>
            </a:r>
          </a:p>
        </p:txBody>
      </p:sp>
    </p:spTree>
    <p:extLst>
      <p:ext uri="{BB962C8B-B14F-4D97-AF65-F5344CB8AC3E}">
        <p14:creationId xmlns:p14="http://schemas.microsoft.com/office/powerpoint/2010/main" val="23187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2E5DF-A489-669C-C6C0-7EE7BE58DD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9F633F5-4822-101C-70B0-15B7B47C239C}"/>
              </a:ext>
            </a:extLst>
          </p:cNvPr>
          <p:cNvSpPr>
            <a:spLocks noGrp="1"/>
          </p:cNvSpPr>
          <p:nvPr>
            <p:ph type="title"/>
          </p:nvPr>
        </p:nvSpPr>
        <p:spPr>
          <a:xfrm>
            <a:off x="0" y="1"/>
            <a:ext cx="12191999" cy="80216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GORRA CAÍDA DURANTE EL RALLY</a:t>
            </a:r>
            <a:endParaRPr lang="es-ES" sz="3200" dirty="0">
              <a:solidFill>
                <a:srgbClr val="7030A0"/>
              </a:solidFill>
            </a:endParaRPr>
          </a:p>
        </p:txBody>
      </p:sp>
      <p:sp>
        <p:nvSpPr>
          <p:cNvPr id="3" name="Marcador de texto 2">
            <a:extLst>
              <a:ext uri="{FF2B5EF4-FFF2-40B4-BE49-F238E27FC236}">
                <a16:creationId xmlns:a16="http://schemas.microsoft.com/office/drawing/2014/main" id="{EDD74C19-B49C-7E58-746F-B86016C586DA}"/>
              </a:ext>
            </a:extLst>
          </p:cNvPr>
          <p:cNvSpPr>
            <a:spLocks noGrp="1"/>
          </p:cNvSpPr>
          <p:nvPr>
            <p:ph type="body" idx="1"/>
          </p:nvPr>
        </p:nvSpPr>
        <p:spPr>
          <a:xfrm>
            <a:off x="0" y="1074252"/>
            <a:ext cx="8664213" cy="571500"/>
          </a:xfrm>
        </p:spPr>
        <p:txBody>
          <a:bodyPr>
            <a:noAutofit/>
          </a:bodyPr>
          <a:lstStyle/>
          <a:p>
            <a:pPr algn="l"/>
            <a:r>
              <a:rPr lang="es-ES" sz="3000" i="1" dirty="0">
                <a:solidFill>
                  <a:schemeClr val="tx1"/>
                </a:solidFill>
              </a:rPr>
              <a:t>Reglas aplicables: 11.8; 9.2</a:t>
            </a:r>
          </a:p>
        </p:txBody>
      </p:sp>
      <p:sp>
        <p:nvSpPr>
          <p:cNvPr id="4" name="Marcador de número de diapositiva 3">
            <a:extLst>
              <a:ext uri="{FF2B5EF4-FFF2-40B4-BE49-F238E27FC236}">
                <a16:creationId xmlns:a16="http://schemas.microsoft.com/office/drawing/2014/main" id="{B407EEBE-9D61-D5A5-A27A-200FFE62BE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Marcador de texto 2">
            <a:extLst>
              <a:ext uri="{FF2B5EF4-FFF2-40B4-BE49-F238E27FC236}">
                <a16:creationId xmlns:a16="http://schemas.microsoft.com/office/drawing/2014/main" id="{90EAB8EE-738E-D2D7-2860-227CDD2D61F6}"/>
              </a:ext>
            </a:extLst>
          </p:cNvPr>
          <p:cNvSpPr txBox="1">
            <a:spLocks/>
          </p:cNvSpPr>
          <p:nvPr/>
        </p:nvSpPr>
        <p:spPr>
          <a:xfrm>
            <a:off x="-1" y="2048414"/>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 </a:t>
            </a:r>
            <a:r>
              <a:rPr lang="es-ES"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Durante un rally, la gorra de un jugador cae al suelo antes de la ZNV, por regla la pelota sigue en juego. ¿Puede el jugador o su compañero coger la gorra durante el rally y lanzarla fuera de la pista, o debe quedarse en el sitio hasta la finalización del rally? </a:t>
            </a:r>
          </a:p>
          <a:p>
            <a:pPr algn="l"/>
            <a:r>
              <a:rPr lang="es-ES" sz="32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 </a:t>
            </a:r>
            <a:r>
              <a:rPr lang="es-ES" sz="3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 mientras la gorra está en la pista, por la acción del viento o la patada de uno de los jugadores la gorra termina en la ZNV, ¿es falta del equipo que perdió la gorra?</a:t>
            </a:r>
            <a:endParaRPr lang="es-ES" sz="3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7560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F4C64-11EF-C7F6-D79F-F98DBCDB4E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E17E08-D45A-E3E0-BDC4-4E7F542C977A}"/>
              </a:ext>
            </a:extLst>
          </p:cNvPr>
          <p:cNvSpPr>
            <a:spLocks noGrp="1"/>
          </p:cNvSpPr>
          <p:nvPr>
            <p:ph type="title"/>
          </p:nvPr>
        </p:nvSpPr>
        <p:spPr>
          <a:xfrm>
            <a:off x="-1" y="0"/>
            <a:ext cx="12191999" cy="114003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SAQUE CUESTIONABLE, LA PELOTA SERVIDA ES “OUT”–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0CE9C064-CBD4-F33A-6FB7-1CC24F8784A0}"/>
              </a:ext>
            </a:extLst>
          </p:cNvPr>
          <p:cNvSpPr>
            <a:spLocks noGrp="1"/>
          </p:cNvSpPr>
          <p:nvPr>
            <p:ph type="body" idx="1"/>
          </p:nvPr>
        </p:nvSpPr>
        <p:spPr>
          <a:xfrm>
            <a:off x="0" y="1330036"/>
            <a:ext cx="12191997" cy="1609107"/>
          </a:xfrm>
        </p:spPr>
        <p:txBody>
          <a:bodyPr>
            <a:noAutofit/>
          </a:bodyPr>
          <a:lstStyle/>
          <a:p>
            <a:pPr algn="l"/>
            <a:r>
              <a:rPr lang="es-ES" sz="3000" b="1" dirty="0">
                <a:solidFill>
                  <a:schemeClr val="tx1"/>
                </a:solidFill>
              </a:rPr>
              <a:t>FALLO: a)</a:t>
            </a:r>
            <a:r>
              <a:rPr lang="es-ES" sz="3000" dirty="0">
                <a:solidFill>
                  <a:schemeClr val="tx1"/>
                </a:solidFill>
              </a:rPr>
              <a:t> Sí. </a:t>
            </a:r>
            <a:r>
              <a:rPr lang="es-ES" sz="3000" b="1" dirty="0">
                <a:solidFill>
                  <a:schemeClr val="tx1"/>
                </a:solidFill>
              </a:rPr>
              <a:t>b) </a:t>
            </a:r>
            <a:r>
              <a:rPr lang="es-ES" sz="3000" dirty="0">
                <a:solidFill>
                  <a:schemeClr val="tx1"/>
                </a:solidFill>
              </a:rPr>
              <a:t>Si la gorra estaba fuera y entra por la acción del viento o de un jugador que no está voleando, NO es falta.</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F9CA72E2-ED46-2A9F-F25B-B98EF02589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Marcador de texto 2">
            <a:extLst>
              <a:ext uri="{FF2B5EF4-FFF2-40B4-BE49-F238E27FC236}">
                <a16:creationId xmlns:a16="http://schemas.microsoft.com/office/drawing/2014/main" id="{606AC949-90A4-6157-DA70-964ECD4B6C9F}"/>
              </a:ext>
            </a:extLst>
          </p:cNvPr>
          <p:cNvSpPr txBox="1">
            <a:spLocks/>
          </p:cNvSpPr>
          <p:nvPr/>
        </p:nvSpPr>
        <p:spPr>
          <a:xfrm>
            <a:off x="-2" y="3202528"/>
            <a:ext cx="12191999" cy="353291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En el caso b) sería falta si la gorra se está moviendo por la acción del viento y el jugador que volea toca la gorra antes de que entre en la ZNV.</a:t>
            </a:r>
          </a:p>
        </p:txBody>
      </p:sp>
    </p:spTree>
    <p:extLst>
      <p:ext uri="{BB962C8B-B14F-4D97-AF65-F5344CB8AC3E}">
        <p14:creationId xmlns:p14="http://schemas.microsoft.com/office/powerpoint/2010/main" val="174730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FD4E6-BB03-64D4-84DA-0C2E4C6A5F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FB1706-9773-4248-1ACA-2C02047830C5}"/>
              </a:ext>
            </a:extLst>
          </p:cNvPr>
          <p:cNvSpPr>
            <a:spLocks noGrp="1"/>
          </p:cNvSpPr>
          <p:nvPr>
            <p:ph type="title"/>
          </p:nvPr>
        </p:nvSpPr>
        <p:spPr>
          <a:xfrm>
            <a:off x="0" y="1"/>
            <a:ext cx="12191999" cy="121128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25-07</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APELACIÓN DE CANTO DE LÍNEA DESPUÉS DE UNA BOLA MUERTA</a:t>
            </a:r>
            <a:endParaRPr lang="es-ES" sz="3200" dirty="0">
              <a:solidFill>
                <a:srgbClr val="7030A0"/>
              </a:solidFill>
            </a:endParaRPr>
          </a:p>
        </p:txBody>
      </p:sp>
      <p:sp>
        <p:nvSpPr>
          <p:cNvPr id="3" name="Marcador de texto 2">
            <a:extLst>
              <a:ext uri="{FF2B5EF4-FFF2-40B4-BE49-F238E27FC236}">
                <a16:creationId xmlns:a16="http://schemas.microsoft.com/office/drawing/2014/main" id="{A06135C7-1617-B8B1-20A4-E31383DF7D78}"/>
              </a:ext>
            </a:extLst>
          </p:cNvPr>
          <p:cNvSpPr>
            <a:spLocks noGrp="1"/>
          </p:cNvSpPr>
          <p:nvPr>
            <p:ph type="body" idx="1"/>
          </p:nvPr>
        </p:nvSpPr>
        <p:spPr>
          <a:xfrm>
            <a:off x="0" y="1498806"/>
            <a:ext cx="8664213" cy="571500"/>
          </a:xfrm>
        </p:spPr>
        <p:txBody>
          <a:bodyPr>
            <a:noAutofit/>
          </a:bodyPr>
          <a:lstStyle/>
          <a:p>
            <a:pPr algn="l"/>
            <a:r>
              <a:rPr lang="es-ES" sz="3000" i="1" dirty="0">
                <a:solidFill>
                  <a:schemeClr val="tx1"/>
                </a:solidFill>
              </a:rPr>
              <a:t>Reglas aplicables: 6.3.7; 6.3.3</a:t>
            </a:r>
          </a:p>
        </p:txBody>
      </p:sp>
      <p:sp>
        <p:nvSpPr>
          <p:cNvPr id="4" name="Marcador de número de diapositiva 3">
            <a:extLst>
              <a:ext uri="{FF2B5EF4-FFF2-40B4-BE49-F238E27FC236}">
                <a16:creationId xmlns:a16="http://schemas.microsoft.com/office/drawing/2014/main" id="{C508DA30-BA1F-E83F-0152-56FA76BEED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Marcador de texto 2">
            <a:extLst>
              <a:ext uri="{FF2B5EF4-FFF2-40B4-BE49-F238E27FC236}">
                <a16:creationId xmlns:a16="http://schemas.microsoft.com/office/drawing/2014/main" id="{C09D6749-F9A6-2C7F-B655-B85D12261F7E}"/>
              </a:ext>
            </a:extLst>
          </p:cNvPr>
          <p:cNvSpPr txBox="1">
            <a:spLocks/>
          </p:cNvSpPr>
          <p:nvPr/>
        </p:nvSpPr>
        <p:spPr>
          <a:xfrm>
            <a:off x="1" y="2766950"/>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Los jugadores A1 y A2 están jugando contra B1 y B2. El jugador A1 sirve a B1. La pelota cae cerca de los pies de B1, quien juega la pelota. La devolución del saque por parte de B1 pasa por encima de la red y cae fuera, tras lo cual A2 canta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Luego, el jugador B2 le pregunta al árbitro si vio el servicio que cayó en los pies de B1, cuestionando si el servicio de A1 cayó o no fuera de los límites. ¿Qué debe hacer el árbitro?</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0005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A18B1-122D-036D-DD51-FA311055CA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E1C79E-E17A-E450-A79C-7BFCFC86FA7F}"/>
              </a:ext>
            </a:extLst>
          </p:cNvPr>
          <p:cNvSpPr>
            <a:spLocks noGrp="1"/>
          </p:cNvSpPr>
          <p:nvPr>
            <p:ph type="title"/>
          </p:nvPr>
        </p:nvSpPr>
        <p:spPr>
          <a:xfrm>
            <a:off x="-1" y="1"/>
            <a:ext cx="12191999" cy="1021278"/>
          </a:xfrm>
        </p:spPr>
        <p:txBody>
          <a:bodyPr>
            <a:noAutofit/>
          </a:bodyPr>
          <a:lstStyle/>
          <a:p>
            <a:r>
              <a:rPr lang="es-ES" sz="28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28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25-07</a:t>
            </a:r>
            <a:r>
              <a:rPr lang="es-ES" sz="28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28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APELACIÓN DE CANTO DE LÍNEA DESPUÉS DE UNA BOLA MUERTA - </a:t>
            </a:r>
            <a:r>
              <a:rPr lang="es-ES" sz="2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2800" dirty="0">
              <a:solidFill>
                <a:srgbClr val="FF0000"/>
              </a:solidFill>
            </a:endParaRPr>
          </a:p>
        </p:txBody>
      </p:sp>
      <p:sp>
        <p:nvSpPr>
          <p:cNvPr id="3" name="Marcador de texto 2">
            <a:extLst>
              <a:ext uri="{FF2B5EF4-FFF2-40B4-BE49-F238E27FC236}">
                <a16:creationId xmlns:a16="http://schemas.microsoft.com/office/drawing/2014/main" id="{64C56270-DA0C-C040-A395-FAEB49D56D34}"/>
              </a:ext>
            </a:extLst>
          </p:cNvPr>
          <p:cNvSpPr>
            <a:spLocks noGrp="1"/>
          </p:cNvSpPr>
          <p:nvPr>
            <p:ph type="body" idx="1"/>
          </p:nvPr>
        </p:nvSpPr>
        <p:spPr>
          <a:xfrm>
            <a:off x="3" y="914404"/>
            <a:ext cx="12191997" cy="3764474"/>
          </a:xfrm>
        </p:spPr>
        <p:txBody>
          <a:bodyPr>
            <a:noAutofit/>
          </a:bodyPr>
          <a:lstStyle/>
          <a:p>
            <a:pPr algn="l"/>
            <a:r>
              <a:rPr lang="es-ES" sz="2400" b="1" dirty="0">
                <a:solidFill>
                  <a:schemeClr val="tx1"/>
                </a:solidFill>
              </a:rPr>
              <a:t>FALLO:</a:t>
            </a:r>
            <a:r>
              <a:rPr lang="es-ES" sz="2400" dirty="0">
                <a:solidFill>
                  <a:schemeClr val="tx1"/>
                </a:solidFill>
              </a:rPr>
              <a:t> </a:t>
            </a:r>
            <a:r>
              <a:rPr lang="es-ES" sz="24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 árbitro no puede pronunciarse sobre la pregunta del jugador porque el equipo B nunca hizo un canto "</a:t>
            </a:r>
            <a:r>
              <a:rPr lang="es-ES" sz="2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del servicio. El equipo B no puede jugar la pelota (como lo hizo), y luego cuestionar el servicio de A1 después de que se conozca el resultado de la devolución del servicio del jugador B1. La Regla 6.</a:t>
            </a:r>
            <a:r>
              <a:rPr lang="es-ES" sz="2400" dirty="0">
                <a:solidFill>
                  <a:schemeClr val="tx1"/>
                </a:solidFill>
                <a:latin typeface="Calibri" panose="020F0502020204030204" pitchFamily="34" charset="0"/>
                <a:ea typeface="Calibri" panose="020F0502020204030204" pitchFamily="34" charset="0"/>
                <a:cs typeface="Calibri" panose="020F0502020204030204" pitchFamily="34" charset="0"/>
              </a:rPr>
              <a:t>3.7</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establece que cualquier canto de "out" por parte del Equipo B (si el equipo B juega la pelota) debe hacerse antes de que la pelota quede muerta o antes de que el Equipo A la juegue. Ninguna de las dos cosas sucedió en este caso. La devolución del servicio por parte de B1 se convirtió en pelota muerta tan pronto como la pelota cayó y el Equipo A cantó "</a:t>
            </a:r>
            <a:r>
              <a:rPr lang="es-ES" sz="2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por lo que cualquier canto de "</a:t>
            </a:r>
            <a:r>
              <a:rPr lang="es-ES" sz="2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por parte del Equipo B del servicio de A1 debió ser realizada antes de que el Equipo A cantara “</a:t>
            </a:r>
            <a:r>
              <a:rPr lang="es-ES" sz="2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out</a:t>
            </a:r>
            <a:r>
              <a:rPr lang="es-ES"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la devolución del servicio de B1. </a:t>
            </a:r>
            <a:endParaRPr lang="es-E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9FC37AE2-B699-0667-B432-BD01105167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Marcador de texto 2">
            <a:extLst>
              <a:ext uri="{FF2B5EF4-FFF2-40B4-BE49-F238E27FC236}">
                <a16:creationId xmlns:a16="http://schemas.microsoft.com/office/drawing/2014/main" id="{B49933A7-7D65-B206-53A8-2972D0BAE19A}"/>
              </a:ext>
            </a:extLst>
          </p:cNvPr>
          <p:cNvSpPr txBox="1">
            <a:spLocks/>
          </p:cNvSpPr>
          <p:nvPr/>
        </p:nvSpPr>
        <p:spPr>
          <a:xfrm>
            <a:off x="-4" y="4514750"/>
            <a:ext cx="12191999" cy="2327564"/>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400" b="1" dirty="0">
                <a:solidFill>
                  <a:schemeClr val="tx1"/>
                </a:solidFill>
              </a:rPr>
              <a:t>COMENTARIO: </a:t>
            </a:r>
            <a:r>
              <a:rPr lang="es-ES" sz="2400" dirty="0"/>
              <a:t> </a:t>
            </a:r>
            <a:r>
              <a:rPr lang="es-ES" sz="2400" dirty="0">
                <a:solidFill>
                  <a:schemeClr val="tx1"/>
                </a:solidFill>
              </a:rPr>
              <a:t>Hay dos principios subyacentes en este escenario. El primero es que las apelaciones al árbitro solo se pueden hacer cuando la pelota está muerta. El árbitro ignorará las preguntas sobre el bote de pelotas durante el juego en vivo. El segundo es la opción de dos oportunidades. Resultaría una ventaja injusta si se permite que ocurra. Si un jugador elige mantener la pelota en juego devolviendo el tiro y no hacer un "</a:t>
            </a:r>
            <a:r>
              <a:rPr lang="es-ES" sz="2400" dirty="0" err="1">
                <a:solidFill>
                  <a:schemeClr val="tx1"/>
                </a:solidFill>
              </a:rPr>
              <a:t>out</a:t>
            </a:r>
            <a:r>
              <a:rPr lang="es-ES" sz="2400" dirty="0">
                <a:solidFill>
                  <a:schemeClr val="tx1"/>
                </a:solidFill>
              </a:rPr>
              <a:t>" en el marco de tiempo adecuado, el jugador ha hecho su elección y debe vivir con el resultado de su decisión.</a:t>
            </a:r>
            <a:r>
              <a:rPr lang="es-ES" sz="2400" b="1" dirty="0">
                <a:solidFill>
                  <a:schemeClr val="tx1"/>
                </a:solidFill>
              </a:rPr>
              <a:t> </a:t>
            </a:r>
            <a:endParaRPr lang="es-ES" sz="2400" dirty="0">
              <a:solidFill>
                <a:schemeClr val="tx1"/>
              </a:solidFill>
            </a:endParaRPr>
          </a:p>
        </p:txBody>
      </p:sp>
    </p:spTree>
    <p:extLst>
      <p:ext uri="{BB962C8B-B14F-4D97-AF65-F5344CB8AC3E}">
        <p14:creationId xmlns:p14="http://schemas.microsoft.com/office/powerpoint/2010/main" val="2226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F95A2A-5ED1-809A-1599-9754C451ACF1}"/>
              </a:ext>
            </a:extLst>
          </p:cNvPr>
          <p:cNvSpPr>
            <a:spLocks noGrp="1"/>
          </p:cNvSpPr>
          <p:nvPr>
            <p:ph type="title"/>
          </p:nvPr>
        </p:nvSpPr>
        <p:spPr>
          <a:xfrm>
            <a:off x="1763893" y="0"/>
            <a:ext cx="8664211" cy="858870"/>
          </a:xfrm>
        </p:spPr>
        <p:txBody>
          <a:bodyPr>
            <a:normAutofit/>
          </a:bodyPr>
          <a:lstStyle/>
          <a:p>
            <a:r>
              <a:rPr lang="es-ES" dirty="0">
                <a:solidFill>
                  <a:srgbClr val="FF0000"/>
                </a:solidFill>
              </a:rPr>
              <a:t>ÍNDICE</a:t>
            </a:r>
          </a:p>
        </p:txBody>
      </p:sp>
      <p:sp>
        <p:nvSpPr>
          <p:cNvPr id="3" name="Marcador de texto 2">
            <a:extLst>
              <a:ext uri="{FF2B5EF4-FFF2-40B4-BE49-F238E27FC236}">
                <a16:creationId xmlns:a16="http://schemas.microsoft.com/office/drawing/2014/main" id="{0B5FE0CD-FBD0-9503-D056-3906BD1994D0}"/>
              </a:ext>
            </a:extLst>
          </p:cNvPr>
          <p:cNvSpPr>
            <a:spLocks noGrp="1"/>
          </p:cNvSpPr>
          <p:nvPr>
            <p:ph type="body" idx="1"/>
          </p:nvPr>
        </p:nvSpPr>
        <p:spPr>
          <a:xfrm>
            <a:off x="204064" y="858870"/>
            <a:ext cx="11340934" cy="5999130"/>
          </a:xfrm>
        </p:spPr>
        <p:txBody>
          <a:bodyPr>
            <a:noAutofit/>
          </a:bodyPr>
          <a:lstStyle/>
          <a:p>
            <a:pPr marL="342900" indent="-342900" algn="l">
              <a:lnSpc>
                <a:spcPct val="107000"/>
              </a:lnSpc>
              <a:buFont typeface="Symbol" panose="05050102010706020507" pitchFamily="18" charset="2"/>
              <a:buChar char=""/>
            </a:pPr>
            <a:r>
              <a:rPr lang="es-ES" u="sng"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CASO 25-01</a:t>
            </a:r>
            <a:r>
              <a:rPr lang="es-ES"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latin typeface="Aptos" panose="020B0004020202020204" pitchFamily="34" charset="0"/>
                <a:cs typeface="Times New Roman" panose="02020603050405020304" pitchFamily="18" charset="0"/>
              </a:rPr>
              <a:t>TOQUE AL CONTRARIO EN LA RED</a:t>
            </a:r>
            <a:endParaRPr lang="es-ES" kern="100" dirty="0">
              <a:solidFill>
                <a:schemeClr val="tx1"/>
              </a:solidFill>
              <a:latin typeface="Aptos" panose="020B0004020202020204" pitchFamily="34"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endParaRPr>
          </a:p>
          <a:p>
            <a:pPr marL="342900" indent="-342900" algn="l">
              <a:lnSpc>
                <a:spcPct val="107000"/>
              </a:lnSpc>
              <a:buFont typeface="Symbol" panose="05050102010706020507" pitchFamily="18" charset="2"/>
              <a:buChar char=""/>
            </a:pPr>
            <a:r>
              <a:rPr lang="es-ES"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3" action="ppaction://hlinksldjump"/>
              </a:rPr>
              <a:t>CASO 25-02</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ERROR EN FORMATO DE PARTIDO</a:t>
            </a:r>
          </a:p>
          <a:p>
            <a:pPr marL="342900" indent="-342900" algn="l">
              <a:lnSpc>
                <a:spcPct val="107000"/>
              </a:lnSpc>
              <a:buFont typeface="Symbol" panose="05050102010706020507" pitchFamily="18" charset="2"/>
              <a:buChar char=""/>
            </a:pPr>
            <a:r>
              <a:rPr lang="es-ES" u="sng"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4" action="ppaction://hlinksldjump"/>
              </a:rPr>
              <a:t>CASO 25-03</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DISPUTA POR FALTA EN JUEGO NO ARBITRADO</a:t>
            </a:r>
          </a:p>
          <a:p>
            <a:pPr marL="342900" indent="-342900" algn="l">
              <a:lnSpc>
                <a:spcPct val="107000"/>
              </a:lnSpc>
              <a:buFont typeface="Symbol" panose="05050102010706020507" pitchFamily="18" charset="2"/>
              <a:buChar char=""/>
            </a:pPr>
            <a:r>
              <a:rPr lang="es-ES" kern="100" dirty="0">
                <a:solidFill>
                  <a:srgbClr val="7030A0"/>
                </a:solidFill>
                <a:latin typeface="Aptos" panose="020B0004020202020204" pitchFamily="34" charset="0"/>
                <a:cs typeface="Times New Roman" panose="02020603050405020304" pitchFamily="18" charset="0"/>
                <a:hlinkClick r:id="rId5" action="ppaction://hlinksldjump"/>
              </a:rPr>
              <a:t>CASO 25-04</a:t>
            </a:r>
            <a:r>
              <a:rPr lang="es-ES" kern="100" dirty="0">
                <a:solidFill>
                  <a:srgbClr val="7030A0"/>
                </a:solidFill>
                <a:latin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CAMBIO DE SERVIDOR INICIAL</a:t>
            </a:r>
          </a:p>
          <a:p>
            <a:pPr marL="342900" indent="-342900" algn="l">
              <a:lnSpc>
                <a:spcPct val="107000"/>
              </a:lnSpc>
              <a:buFont typeface="Symbol" panose="05050102010706020507" pitchFamily="18" charset="2"/>
              <a:buChar char=""/>
            </a:pPr>
            <a:r>
              <a:rPr lang="es-ES" u="sng" kern="100" dirty="0">
                <a:solidFill>
                  <a:srgbClr val="0000FF"/>
                </a:solidFill>
                <a:latin typeface="Aptos" panose="020B0004020202020204" pitchFamily="34" charset="0"/>
                <a:cs typeface="Times New Roman" panose="02020603050405020304" pitchFamily="18" charset="0"/>
                <a:hlinkClick r:id="rId6" action="ppaction://hlinksldjump"/>
              </a:rPr>
              <a:t>CASO 25-05</a:t>
            </a:r>
            <a:r>
              <a:rPr lang="es-ES"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latin typeface="Aptos" panose="020B0004020202020204" pitchFamily="34" charset="0"/>
                <a:cs typeface="Times New Roman" panose="02020603050405020304" pitchFamily="18" charset="0"/>
              </a:rPr>
              <a:t>DOS RECEPTORES PREPARADOS PARA EL RESTO</a:t>
            </a:r>
          </a:p>
          <a:p>
            <a:pPr marL="342900" indent="-342900" algn="l">
              <a:lnSpc>
                <a:spcPct val="107000"/>
              </a:lnSpc>
              <a:buFont typeface="Symbol" panose="05050102010706020507" pitchFamily="18" charset="2"/>
              <a:buChar char=""/>
            </a:pPr>
            <a:r>
              <a:rPr lang="es-ES" u="sng"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7" action="ppaction://hlinksldjump">
                  <a:extLst>
                    <a:ext uri="{A12FA001-AC4F-418D-AE19-62706E023703}">
                      <ahyp:hlinkClr xmlns:ahyp="http://schemas.microsoft.com/office/drawing/2018/hyperlinkcolor" val="tx"/>
                    </a:ext>
                  </a:extLst>
                </a:hlinkClick>
              </a:rPr>
              <a:t>CASO 25-06</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GORRA CAÍDA DURANTE EL RALLY</a:t>
            </a:r>
            <a:endPar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l">
              <a:lnSpc>
                <a:spcPct val="107000"/>
              </a:lnSpc>
              <a:buFont typeface="Symbol" panose="05050102010706020507" pitchFamily="18" charset="2"/>
              <a:buChar char=""/>
            </a:pPr>
            <a:r>
              <a:rPr lang="es-ES" u="sng"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hlinkClick r:id="rId8" action="ppaction://hlinksldjump">
                  <a:extLst>
                    <a:ext uri="{A12FA001-AC4F-418D-AE19-62706E023703}">
                      <ahyp:hlinkClr xmlns:ahyp="http://schemas.microsoft.com/office/drawing/2018/hyperlinkcolor" val="tx"/>
                    </a:ext>
                  </a:extLst>
                </a:hlinkClick>
              </a:rPr>
              <a:t>CASO 25-07</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APELACIÓN DE CANTO DE LINEA DESPUÉS DE UNA BOLA MUERTA </a:t>
            </a:r>
          </a:p>
          <a:p>
            <a:pPr marL="342900" lvl="0" indent="-342900" algn="l">
              <a:lnSpc>
                <a:spcPct val="107000"/>
              </a:lnSpc>
              <a:buFont typeface="Symbol" panose="05050102010706020507" pitchFamily="18" charset="2"/>
              <a:buChar char=""/>
            </a:pPr>
            <a:r>
              <a:rPr lang="es-ES" u="sng" kern="100" dirty="0">
                <a:solidFill>
                  <a:srgbClr val="0000FF"/>
                </a:solidFill>
                <a:latin typeface="Aptos" panose="020B0004020202020204" pitchFamily="34" charset="0"/>
                <a:cs typeface="Times New Roman" panose="02020603050405020304" pitchFamily="18" charset="0"/>
                <a:hlinkClick r:id="rId9" action="ppaction://hlinksldjump"/>
              </a:rPr>
              <a:t>CASO 25-08</a:t>
            </a:r>
            <a:r>
              <a:rPr lang="es-ES" kern="100" dirty="0">
                <a:solidFill>
                  <a:srgbClr val="0000FF"/>
                </a:solidFill>
                <a:latin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FALTAS DOBLES DE MOMENTUM ZNV</a:t>
            </a:r>
          </a:p>
          <a:p>
            <a:pPr marL="342900" lvl="0" indent="-342900" algn="l">
              <a:lnSpc>
                <a:spcPct val="107000"/>
              </a:lnSpc>
              <a:buFont typeface="Symbol" panose="05050102010706020507" pitchFamily="18" charset="2"/>
              <a:buChar char=""/>
            </a:pPr>
            <a:r>
              <a:rPr lang="es-ES" u="sng"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10" action="ppaction://hlinksldjump"/>
              </a:rPr>
              <a:t>CASO 25-09</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PEDIR TIEMPO MUERTO PARA LLAMAR LA ATENCIÓN DEL ÁRBITRO </a:t>
            </a:r>
          </a:p>
          <a:p>
            <a:pPr marL="342900" lvl="0" indent="-342900" algn="l">
              <a:lnSpc>
                <a:spcPct val="107000"/>
              </a:lnSpc>
              <a:buFont typeface="Symbol" panose="05050102010706020507" pitchFamily="18" charset="2"/>
              <a:buChar char=""/>
            </a:pPr>
            <a:r>
              <a:rPr lang="es-ES" u="sng"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11" action="ppaction://hlinksldjump"/>
              </a:rPr>
              <a:t>CASO 25-10</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LA PELOTA PASA ENTRE LA RED Y POSTE DESPUÉS DE CAER</a:t>
            </a:r>
          </a:p>
          <a:p>
            <a:pPr marL="342900" lvl="0" indent="-342900" algn="l">
              <a:lnSpc>
                <a:spcPct val="107000"/>
              </a:lnSpc>
              <a:buFont typeface="Symbol" panose="05050102010706020507" pitchFamily="18" charset="2"/>
              <a:buChar char=""/>
            </a:pPr>
            <a:r>
              <a:rPr lang="es-ES"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12" action="ppaction://hlinksldjump"/>
              </a:rPr>
              <a:t>CASO 25-11</a:t>
            </a:r>
            <a:r>
              <a:rPr lang="es-E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OBJETOS JUNTO AL POSTE</a:t>
            </a:r>
            <a:endPar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gn="l">
              <a:lnSpc>
                <a:spcPct val="107000"/>
              </a:lnSpc>
              <a:buFont typeface="Symbol" panose="05050102010706020507" pitchFamily="18" charset="2"/>
              <a:buChar char=""/>
            </a:pPr>
            <a:r>
              <a:rPr lang="es-ES" u="sng"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13" action="ppaction://hlinksldjump"/>
              </a:rPr>
              <a:t>CASO 25-12</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MÚLTIPLES FALTAS SIMULTÁNEAS</a:t>
            </a:r>
          </a:p>
          <a:p>
            <a:pPr marL="342900" indent="-342900" algn="l">
              <a:lnSpc>
                <a:spcPct val="107000"/>
              </a:lnSpc>
              <a:buFont typeface="Symbol" panose="05050102010706020507" pitchFamily="18" charset="2"/>
              <a:buChar char=""/>
            </a:pPr>
            <a:r>
              <a:rPr lang="es-ES" u="sng"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14" action="ppaction://hlinksldjump"/>
              </a:rPr>
              <a:t>CASO 25-13</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latin typeface="Aptos" panose="020B0004020202020204" pitchFamily="34" charset="0"/>
                <a:cs typeface="Times New Roman" panose="02020603050405020304" pitchFamily="18" charset="0"/>
              </a:rPr>
              <a:t>PRACTICAR DURANTE TIEMPOS MUERTOS</a:t>
            </a:r>
          </a:p>
          <a:p>
            <a:pPr marL="342900" indent="-342900" algn="l">
              <a:lnSpc>
                <a:spcPct val="107000"/>
              </a:lnSpc>
              <a:buFont typeface="Symbol" panose="05050102010706020507" pitchFamily="18" charset="2"/>
              <a:buChar char=""/>
            </a:pPr>
            <a:r>
              <a:rPr lang="es-ES" kern="100" dirty="0">
                <a:solidFill>
                  <a:schemeClr val="tx1"/>
                </a:solidFill>
                <a:latin typeface="Aptos" panose="020B0004020202020204" pitchFamily="34" charset="0"/>
                <a:cs typeface="Times New Roman" panose="02020603050405020304" pitchFamily="18" charset="0"/>
                <a:hlinkClick r:id="rId15" action="ppaction://hlinksldjump"/>
              </a:rPr>
              <a:t>CASO 25-14: </a:t>
            </a:r>
            <a:r>
              <a:rPr lang="es-ES" kern="100" dirty="0">
                <a:solidFill>
                  <a:schemeClr val="tx1"/>
                </a:solidFill>
                <a:latin typeface="Aptos" panose="020B0004020202020204" pitchFamily="34" charset="0"/>
                <a:cs typeface="Times New Roman" panose="02020603050405020304" pitchFamily="18" charset="0"/>
              </a:rPr>
              <a:t>PREGUNTA SOBRE EL MARCADOR PERO SE SIGUE EL JUEGO</a:t>
            </a:r>
          </a:p>
          <a:p>
            <a:pPr marL="342900" lvl="0" indent="-342900" algn="l">
              <a:lnSpc>
                <a:spcPct val="107000"/>
              </a:lnSpc>
              <a:buFont typeface="Symbol" panose="05050102010706020507" pitchFamily="18" charset="2"/>
              <a:buChar char=""/>
            </a:pPr>
            <a:r>
              <a:rPr lang="es-ES" u="sng"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16" action="ppaction://hlinksldjump"/>
              </a:rPr>
              <a:t>CASO 25-15</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USO DE LA PALA PARA EJECUTAR EL LANZAMIENTO DE LA PELOTA </a:t>
            </a:r>
          </a:p>
          <a:p>
            <a:pPr marL="342900" lvl="0" indent="-342900" algn="l">
              <a:lnSpc>
                <a:spcPct val="107000"/>
              </a:lnSpc>
              <a:buFont typeface="Symbol" panose="05050102010706020507" pitchFamily="18" charset="2"/>
              <a:buChar char=""/>
            </a:pPr>
            <a:r>
              <a:rPr lang="es-ES" u="sng" kern="100" dirty="0">
                <a:solidFill>
                  <a:srgbClr val="7030A0"/>
                </a:solidFill>
                <a:latin typeface="Aptos" panose="020B0004020202020204" pitchFamily="34" charset="0"/>
                <a:cs typeface="Times New Roman" panose="02020603050405020304" pitchFamily="18" charset="0"/>
                <a:hlinkClick r:id="rId17" action="ppaction://hlinksldjump"/>
              </a:rPr>
              <a:t>CASO 25-16</a:t>
            </a:r>
            <a:r>
              <a:rPr lang="es-ES"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EL COMPAÑERO DEL RECEPTOR ROBA EL SAQUE </a:t>
            </a:r>
          </a:p>
          <a:p>
            <a:pPr marL="342900" lvl="0" indent="-342900" algn="l">
              <a:lnSpc>
                <a:spcPct val="107000"/>
              </a:lnSpc>
              <a:buFont typeface="Symbol" panose="05050102010706020507" pitchFamily="18" charset="2"/>
              <a:buChar char=""/>
            </a:pP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18" action="ppaction://hlinksldjump"/>
              </a:rPr>
              <a:t>CASO 25-17</a:t>
            </a:r>
            <a:r>
              <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EQUIPO AL RESTO NO PREPARADO.</a:t>
            </a:r>
          </a:p>
          <a:p>
            <a:pPr marL="342900" lvl="0" indent="-342900" algn="l">
              <a:lnSpc>
                <a:spcPct val="107000"/>
              </a:lnSpc>
              <a:buFont typeface="Symbol" panose="05050102010706020507" pitchFamily="18" charset="2"/>
              <a:buChar char=""/>
            </a:pPr>
            <a:r>
              <a:rPr lang="es-ES"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19" action="ppaction://hlinksldjump"/>
              </a:rPr>
              <a:t>CASO 25-18</a:t>
            </a:r>
            <a:r>
              <a:rPr lang="es-E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JUGADOR LESIONADO DURANTE EL CALENTAMIENTO</a:t>
            </a:r>
            <a:endParaRPr lang="es-ES"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Marcador de número de diapositiva 3">
            <a:extLst>
              <a:ext uri="{FF2B5EF4-FFF2-40B4-BE49-F238E27FC236}">
                <a16:creationId xmlns:a16="http://schemas.microsoft.com/office/drawing/2014/main" id="{05736C7C-90DD-2E7E-5E5C-F93837872E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76580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36E0B-6659-127A-B2A5-6E93B0B34F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7644E5D-DF0D-CDC0-D93D-132D771998A2}"/>
              </a:ext>
            </a:extLst>
          </p:cNvPr>
          <p:cNvSpPr>
            <a:spLocks noGrp="1"/>
          </p:cNvSpPr>
          <p:nvPr>
            <p:ph type="title"/>
          </p:nvPr>
        </p:nvSpPr>
        <p:spPr>
          <a:xfrm>
            <a:off x="0" y="1"/>
            <a:ext cx="12191999" cy="121128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FALTAS DOBLES DE MOMENTUM ZNV</a:t>
            </a:r>
            <a:endParaRPr lang="es-ES" sz="3200" dirty="0">
              <a:solidFill>
                <a:srgbClr val="7030A0"/>
              </a:solidFill>
            </a:endParaRPr>
          </a:p>
        </p:txBody>
      </p:sp>
      <p:sp>
        <p:nvSpPr>
          <p:cNvPr id="3" name="Marcador de texto 2">
            <a:extLst>
              <a:ext uri="{FF2B5EF4-FFF2-40B4-BE49-F238E27FC236}">
                <a16:creationId xmlns:a16="http://schemas.microsoft.com/office/drawing/2014/main" id="{F8ABBDB3-A5F6-D9DA-CEAA-DE44EFFDFAAE}"/>
              </a:ext>
            </a:extLst>
          </p:cNvPr>
          <p:cNvSpPr>
            <a:spLocks noGrp="1"/>
          </p:cNvSpPr>
          <p:nvPr>
            <p:ph type="body" idx="1"/>
          </p:nvPr>
        </p:nvSpPr>
        <p:spPr>
          <a:xfrm>
            <a:off x="0" y="1498806"/>
            <a:ext cx="8664213" cy="571500"/>
          </a:xfrm>
        </p:spPr>
        <p:txBody>
          <a:bodyPr>
            <a:noAutofit/>
          </a:bodyPr>
          <a:lstStyle/>
          <a:p>
            <a:pPr algn="l"/>
            <a:r>
              <a:rPr lang="es-ES" sz="3000" i="1" dirty="0">
                <a:solidFill>
                  <a:schemeClr val="tx1"/>
                </a:solidFill>
              </a:rPr>
              <a:t>Reglas aplicables: 9.2.a; 9.3</a:t>
            </a:r>
          </a:p>
        </p:txBody>
      </p:sp>
      <p:sp>
        <p:nvSpPr>
          <p:cNvPr id="4" name="Marcador de número de diapositiva 3">
            <a:extLst>
              <a:ext uri="{FF2B5EF4-FFF2-40B4-BE49-F238E27FC236}">
                <a16:creationId xmlns:a16="http://schemas.microsoft.com/office/drawing/2014/main" id="{F6AF43C2-75C9-411A-D530-E16D80CA97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Marcador de texto 2">
            <a:extLst>
              <a:ext uri="{FF2B5EF4-FFF2-40B4-BE49-F238E27FC236}">
                <a16:creationId xmlns:a16="http://schemas.microsoft.com/office/drawing/2014/main" id="{AB074BE0-DA9F-1F7B-FEF7-278033E5E71B}"/>
              </a:ext>
            </a:extLst>
          </p:cNvPr>
          <p:cNvSpPr txBox="1">
            <a:spLocks/>
          </p:cNvSpPr>
          <p:nvPr/>
        </p:nvSpPr>
        <p:spPr>
          <a:xfrm>
            <a:off x="1" y="2357830"/>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 está cerca de la zona de no volea (ZNV) y volea la pelota hacia el jugador B, pero comienza a moverse en un esfuerzo por detener su impulso de la volea. El jugador B, también cerca de la ZNV, volea una devolución y comienza a moverse como un molino de viento para detener su impulso. Con ambos jugadores tratando simultáneamente de detener su impulso, el Jugador B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no lo consigue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 entra en la ZNV, después de lo cual el Jugador A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tampoco lo consigue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y entra en la ZNV. ¿Qué jugador cometió la falta?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058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180B7-DC08-A416-3023-EDB0F6B2E0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501F2C-A096-B423-A522-A5B5C391F14D}"/>
              </a:ext>
            </a:extLst>
          </p:cNvPr>
          <p:cNvSpPr>
            <a:spLocks noGrp="1"/>
          </p:cNvSpPr>
          <p:nvPr>
            <p:ph type="title"/>
          </p:nvPr>
        </p:nvSpPr>
        <p:spPr>
          <a:xfrm>
            <a:off x="1" y="405886"/>
            <a:ext cx="12191999" cy="79564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FALTAS DOBLES DE MOMENTUM ZNV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 (1/2)</a:t>
            </a:r>
            <a:endParaRPr lang="es-ES" sz="3200" dirty="0">
              <a:solidFill>
                <a:srgbClr val="FF0000"/>
              </a:solidFill>
            </a:endParaRPr>
          </a:p>
        </p:txBody>
      </p:sp>
      <p:sp>
        <p:nvSpPr>
          <p:cNvPr id="3" name="Marcador de texto 2">
            <a:extLst>
              <a:ext uri="{FF2B5EF4-FFF2-40B4-BE49-F238E27FC236}">
                <a16:creationId xmlns:a16="http://schemas.microsoft.com/office/drawing/2014/main" id="{C14D64C3-1B94-C4DD-A3DC-A560ACE56A6E}"/>
              </a:ext>
            </a:extLst>
          </p:cNvPr>
          <p:cNvSpPr>
            <a:spLocks noGrp="1"/>
          </p:cNvSpPr>
          <p:nvPr>
            <p:ph type="body" idx="1"/>
          </p:nvPr>
        </p:nvSpPr>
        <p:spPr>
          <a:xfrm>
            <a:off x="0" y="1330036"/>
            <a:ext cx="12191997" cy="617517"/>
          </a:xfrm>
        </p:spPr>
        <p:txBody>
          <a:bodyPr>
            <a:noAutofit/>
          </a:bodyPr>
          <a:lstStyle/>
          <a:p>
            <a:pPr algn="l"/>
            <a:r>
              <a:rPr lang="es-ES" sz="3000" b="1" dirty="0">
                <a:solidFill>
                  <a:schemeClr val="tx1"/>
                </a:solidFill>
              </a:rPr>
              <a:t>FALLO:</a:t>
            </a:r>
            <a:r>
              <a:rPr lang="es-ES" sz="3000" dirty="0">
                <a:solidFill>
                  <a:schemeClr val="tx1"/>
                </a:solidFill>
              </a:rPr>
              <a:t> </a:t>
            </a:r>
            <a:r>
              <a:rPr lang="es-ES" sz="2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 falta se le señala al jugador A. </a:t>
            </a:r>
          </a:p>
        </p:txBody>
      </p:sp>
      <p:sp>
        <p:nvSpPr>
          <p:cNvPr id="4" name="Marcador de número de diapositiva 3">
            <a:extLst>
              <a:ext uri="{FF2B5EF4-FFF2-40B4-BE49-F238E27FC236}">
                <a16:creationId xmlns:a16="http://schemas.microsoft.com/office/drawing/2014/main" id="{EDA66A6B-980E-A41D-0AF9-94938B6D22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Marcador de texto 2">
            <a:extLst>
              <a:ext uri="{FF2B5EF4-FFF2-40B4-BE49-F238E27FC236}">
                <a16:creationId xmlns:a16="http://schemas.microsoft.com/office/drawing/2014/main" id="{94B8585F-FE00-AF84-9B03-878EBEDF3F44}"/>
              </a:ext>
            </a:extLst>
          </p:cNvPr>
          <p:cNvSpPr txBox="1">
            <a:spLocks/>
          </p:cNvSpPr>
          <p:nvPr/>
        </p:nvSpPr>
        <p:spPr>
          <a:xfrm>
            <a:off x="-2" y="1947553"/>
            <a:ext cx="12191999" cy="407323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2800" dirty="0">
                <a:solidFill>
                  <a:schemeClr val="tx1"/>
                </a:solidFill>
              </a:rPr>
              <a:t>Cuando ambos equipos cometan una falta, el árbitro pitará la falta que se cometió primero. Cuando el impulso está involucrado en una volea, la Regla 9.2 establece que el "acto de volear" incluye el lapso de tiempo durante el cual se produce el impulso. La infracción es el acto defectuoso de volear. El acto de volear comienza cuando se golpea la pelota y termina cuando se produce el contacto con la ZNV. En este escenario, la falta se señala contra el jugador A porque su acto de volea comenzó antes de que comenzara el del jugador B. El hecho de que el acto de volea del jugador B terminara primero es irrelevante. </a:t>
            </a:r>
          </a:p>
        </p:txBody>
      </p:sp>
    </p:spTree>
    <p:extLst>
      <p:ext uri="{BB962C8B-B14F-4D97-AF65-F5344CB8AC3E}">
        <p14:creationId xmlns:p14="http://schemas.microsoft.com/office/powerpoint/2010/main" val="25203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063BB-4D03-4CA7-E1F3-9E938BCB0C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8026A7-6231-71E3-A725-9E85B051508A}"/>
              </a:ext>
            </a:extLst>
          </p:cNvPr>
          <p:cNvSpPr>
            <a:spLocks noGrp="1"/>
          </p:cNvSpPr>
          <p:nvPr>
            <p:ph type="title"/>
          </p:nvPr>
        </p:nvSpPr>
        <p:spPr>
          <a:xfrm>
            <a:off x="-34315" y="437090"/>
            <a:ext cx="12191999" cy="79564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FALTAS DOBLES DE MOMENTUM ZNV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 (2/2)</a:t>
            </a:r>
            <a:endParaRPr lang="es-ES" sz="3200" dirty="0">
              <a:solidFill>
                <a:srgbClr val="FF0000"/>
              </a:solidFill>
            </a:endParaRPr>
          </a:p>
        </p:txBody>
      </p:sp>
      <p:sp>
        <p:nvSpPr>
          <p:cNvPr id="5" name="Nota 1">
            <a:extLst>
              <a:ext uri="{FF2B5EF4-FFF2-40B4-BE49-F238E27FC236}">
                <a16:creationId xmlns:a16="http://schemas.microsoft.com/office/drawing/2014/main" id="{C7CDD38A-67C5-F778-E257-54170CF2407E}"/>
              </a:ext>
            </a:extLst>
          </p:cNvPr>
          <p:cNvSpPr txBox="1">
            <a:spLocks/>
          </p:cNvSpPr>
          <p:nvPr/>
        </p:nvSpPr>
        <p:spPr>
          <a:xfrm>
            <a:off x="0" y="1001598"/>
            <a:ext cx="8478984" cy="258649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600" b="1" dirty="0">
                <a:solidFill>
                  <a:schemeClr val="tx1"/>
                </a:solidFill>
              </a:rPr>
              <a:t>NOTA 1</a:t>
            </a:r>
            <a:r>
              <a:rPr lang="es-ES" sz="2600" dirty="0">
                <a:solidFill>
                  <a:schemeClr val="tx1"/>
                </a:solidFill>
              </a:rPr>
              <a:t>. La prioridad del árbitro es centrarse en el jugador que primero inició una volea, en este caso el jugador A. La decisión correcta depende del resultado del acto de volea de ese jugador. El árbitro puede confiar en su visión periférica para detectar la volea y la situación de impulso del jugador B, y otras acciones que puedan ocurrir.</a:t>
            </a:r>
          </a:p>
        </p:txBody>
      </p:sp>
      <p:sp>
        <p:nvSpPr>
          <p:cNvPr id="4" name="Número de diapositiva">
            <a:extLst>
              <a:ext uri="{FF2B5EF4-FFF2-40B4-BE49-F238E27FC236}">
                <a16:creationId xmlns:a16="http://schemas.microsoft.com/office/drawing/2014/main" id="{994DC250-95E3-EDE8-6B2D-F1357C207FF0}"/>
              </a:ext>
            </a:extLst>
          </p:cNvPr>
          <p:cNvSpPr>
            <a:spLocks noGrp="1"/>
          </p:cNvSpPr>
          <p:nvPr>
            <p:ph type="sldNum" idx="12"/>
          </p:nvPr>
        </p:nvSpPr>
        <p:spPr>
          <a:xfrm>
            <a:off x="11544998" y="6096626"/>
            <a:ext cx="612686" cy="637541"/>
          </a:xfrm>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18" name="Nota 2">
            <a:extLst>
              <a:ext uri="{FF2B5EF4-FFF2-40B4-BE49-F238E27FC236}">
                <a16:creationId xmlns:a16="http://schemas.microsoft.com/office/drawing/2014/main" id="{34A1DB1A-E410-8C3E-6852-B0CF3A745654}"/>
              </a:ext>
            </a:extLst>
          </p:cNvPr>
          <p:cNvSpPr txBox="1">
            <a:spLocks/>
          </p:cNvSpPr>
          <p:nvPr/>
        </p:nvSpPr>
        <p:spPr>
          <a:xfrm>
            <a:off x="670448" y="1634039"/>
            <a:ext cx="8664213" cy="4216313"/>
          </a:xfrm>
          <a:prstGeom prst="rect">
            <a:avLst/>
          </a:prstGeom>
          <a:solidFill>
            <a:schemeClr val="bg1"/>
          </a:solid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600" b="1" kern="100" dirty="0">
                <a:solidFill>
                  <a:schemeClr val="tx1"/>
                </a:solidFill>
                <a:latin typeface="Calibri" panose="020F0502020204030204" pitchFamily="34" charset="0"/>
                <a:ea typeface="Calibri" panose="020F0502020204030204" pitchFamily="34" charset="0"/>
                <a:cs typeface="Calibri" panose="020F0502020204030204" pitchFamily="34" charset="0"/>
              </a:rPr>
              <a:t>NOTA 2</a:t>
            </a:r>
            <a:r>
              <a:rPr lang="es-ES" sz="2600" kern="100" dirty="0">
                <a:solidFill>
                  <a:schemeClr val="tx1"/>
                </a:solidFill>
                <a:latin typeface="Calibri" panose="020F0502020204030204" pitchFamily="34" charset="0"/>
                <a:ea typeface="Calibri" panose="020F0502020204030204" pitchFamily="34" charset="0"/>
                <a:cs typeface="Calibri" panose="020F0502020204030204" pitchFamily="34" charset="0"/>
              </a:rPr>
              <a:t>. En este caso, el jugador A finalmente entró en contacto con la ZNV y, por lo tanto, se le señala la falta. Si el Jugador A finalmente hubiera recuperado el control de su impulso sin contactar con la ZNV, entonces no cometió falta y se le señalaría falta al Jugador B. Si ambos jugadores finalmente hubieran recuperado el control de su impulso sin contactar con la ZNV, entonces ninguno habría cometido falta y el resultado de la jugada estaría determinado por la forma en que el rally terminó (es decir, pelota “out”, golpeó la red, golpeó un objeto permanente, rebotó dos veces, etc.) </a:t>
            </a:r>
          </a:p>
          <a:p>
            <a:endParaRPr lang="es-ES" sz="2800" dirty="0"/>
          </a:p>
          <a:p>
            <a:pPr algn="l"/>
            <a:endPar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Nota 3">
            <a:extLst>
              <a:ext uri="{FF2B5EF4-FFF2-40B4-BE49-F238E27FC236}">
                <a16:creationId xmlns:a16="http://schemas.microsoft.com/office/drawing/2014/main" id="{34A1DB1A-E410-8C3E-6852-B0CF3A745654}"/>
              </a:ext>
            </a:extLst>
          </p:cNvPr>
          <p:cNvSpPr txBox="1">
            <a:spLocks/>
          </p:cNvSpPr>
          <p:nvPr/>
        </p:nvSpPr>
        <p:spPr>
          <a:xfrm>
            <a:off x="1526126" y="2294843"/>
            <a:ext cx="8664213" cy="3956811"/>
          </a:xfrm>
          <a:prstGeom prst="rect">
            <a:avLst/>
          </a:prstGeom>
          <a:solidFill>
            <a:schemeClr val="bg1"/>
          </a:solid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600" b="1" kern="100" dirty="0">
                <a:solidFill>
                  <a:schemeClr val="tx1"/>
                </a:solidFill>
                <a:latin typeface="Calibri" panose="020F0502020204030204" pitchFamily="34" charset="0"/>
                <a:ea typeface="Calibri" panose="020F0502020204030204" pitchFamily="34" charset="0"/>
                <a:cs typeface="Calibri" panose="020F0502020204030204" pitchFamily="34" charset="0"/>
              </a:rPr>
              <a:t>NOTA</a:t>
            </a:r>
            <a:r>
              <a:rPr lang="es-ES" sz="2600" kern="1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s-ES" sz="2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 La condición de impulso de una volea continúa a cualquier bola muerta o interrupción del juego posterior. Si el juego se detiene por cualquier motivo, incluyendo un “out”, una bola muerta o el árbitro pitando la falta de ZNV del Jugador B, el árbitro debe observar el resultado del impulso del Jugador A para determinar la falta correcta como se describe en el #2 anterior. </a:t>
            </a:r>
          </a:p>
          <a:p>
            <a:pPr algn="l"/>
            <a:endParaRPr lang="es-ES" sz="2400"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5" name="Nota 4">
            <a:extLst>
              <a:ext uri="{FF2B5EF4-FFF2-40B4-BE49-F238E27FC236}">
                <a16:creationId xmlns:a16="http://schemas.microsoft.com/office/drawing/2014/main" id="{27F20D00-1BFB-134C-CA63-B1F3EE475674}"/>
              </a:ext>
            </a:extLst>
          </p:cNvPr>
          <p:cNvSpPr txBox="1">
            <a:spLocks/>
          </p:cNvSpPr>
          <p:nvPr/>
        </p:nvSpPr>
        <p:spPr>
          <a:xfrm>
            <a:off x="2541464" y="2995420"/>
            <a:ext cx="8382233" cy="3431852"/>
          </a:xfrm>
          <a:prstGeom prst="rect">
            <a:avLst/>
          </a:prstGeom>
          <a:solidFill>
            <a:schemeClr val="bg1"/>
          </a:solid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600" b="1" dirty="0">
                <a:solidFill>
                  <a:schemeClr val="tx1"/>
                </a:solidFill>
              </a:rPr>
              <a:t>NOTA </a:t>
            </a:r>
            <a:r>
              <a:rPr lang="es-ES" sz="2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r>
              <a:rPr lang="es-ES" sz="2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 el escenario original, cuando el árbitro observa la falta de ZNV del Jugador B, el árbitro debe anunciar la falta de ZNV del Jugador B mientras continúa observando el impulso del Jugador A. Un jugador puede percibir esto como detener el juego, pero las condiciones de impulso continúan como se explica en el # 3 anterior y el árbitro eventualmente determinará qué falta tiene prioridad como se explica en el # 2 anterior. </a:t>
            </a:r>
          </a:p>
          <a:p>
            <a:pPr algn="l"/>
            <a:endParaRPr lang="es-ES" sz="2400" dirty="0">
              <a:solidFill>
                <a:schemeClr val="tx1"/>
              </a:solidFill>
            </a:endParaRPr>
          </a:p>
        </p:txBody>
      </p:sp>
      <p:sp>
        <p:nvSpPr>
          <p:cNvPr id="16" name="Nota 5">
            <a:extLst>
              <a:ext uri="{FF2B5EF4-FFF2-40B4-BE49-F238E27FC236}">
                <a16:creationId xmlns:a16="http://schemas.microsoft.com/office/drawing/2014/main" id="{4AFFD9D3-3772-099A-C5DA-E64F42A7DBF2}"/>
              </a:ext>
            </a:extLst>
          </p:cNvPr>
          <p:cNvSpPr txBox="1">
            <a:spLocks/>
          </p:cNvSpPr>
          <p:nvPr/>
        </p:nvSpPr>
        <p:spPr>
          <a:xfrm>
            <a:off x="3868678" y="3578813"/>
            <a:ext cx="7365669" cy="2990019"/>
          </a:xfrm>
          <a:prstGeom prst="rect">
            <a:avLst/>
          </a:prstGeom>
          <a:solidFill>
            <a:schemeClr val="bg1"/>
          </a:solid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600" b="1" dirty="0">
                <a:solidFill>
                  <a:schemeClr val="tx1"/>
                </a:solidFill>
              </a:rPr>
              <a:t>NOTA </a:t>
            </a:r>
            <a:r>
              <a:rPr lang="es-ES" sz="2600" b="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a:t>
            </a:r>
            <a:r>
              <a:rPr lang="es-ES" sz="26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 el escenario original, si el jugador B estaba en contacto con la ZNV cuando golpeó su volea, el resultado sería el mismo. Su volea habría terminado incluso antes de que hubiera tenido un problema de impulso, pero la falta se le atribuye al jugador A en función de cuándo comenzó cada acto de volea.</a:t>
            </a:r>
          </a:p>
          <a:p>
            <a:pPr algn="l"/>
            <a:endParaRPr lang="es-ES" sz="2400" dirty="0">
              <a:solidFill>
                <a:schemeClr val="tx1"/>
              </a:solidFill>
            </a:endParaRPr>
          </a:p>
        </p:txBody>
      </p:sp>
    </p:spTree>
    <p:extLst>
      <p:ext uri="{BB962C8B-B14F-4D97-AF65-F5344CB8AC3E}">
        <p14:creationId xmlns:p14="http://schemas.microsoft.com/office/powerpoint/2010/main" val="10243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3"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565DA-B3DF-C5EE-26EF-725A2E8982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3A3537-D791-7A3B-28BF-788520C5759C}"/>
              </a:ext>
            </a:extLst>
          </p:cNvPr>
          <p:cNvSpPr>
            <a:spLocks noGrp="1"/>
          </p:cNvSpPr>
          <p:nvPr>
            <p:ph type="title"/>
          </p:nvPr>
        </p:nvSpPr>
        <p:spPr>
          <a:xfrm>
            <a:off x="0" y="1"/>
            <a:ext cx="12191999" cy="1170679"/>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25-09</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PEDIR TIEMPO MUERTO PARA LLAMAR LA ATENCIÓN DEL ÁRBITRO</a:t>
            </a:r>
            <a:endParaRPr lang="es-ES" sz="3200" dirty="0">
              <a:solidFill>
                <a:srgbClr val="7030A0"/>
              </a:solidFill>
            </a:endParaRPr>
          </a:p>
        </p:txBody>
      </p:sp>
      <p:sp>
        <p:nvSpPr>
          <p:cNvPr id="3" name="Marcador de texto 2">
            <a:extLst>
              <a:ext uri="{FF2B5EF4-FFF2-40B4-BE49-F238E27FC236}">
                <a16:creationId xmlns:a16="http://schemas.microsoft.com/office/drawing/2014/main" id="{A43C3685-ECEC-66C3-3AE6-57BEDEEA15B6}"/>
              </a:ext>
            </a:extLst>
          </p:cNvPr>
          <p:cNvSpPr>
            <a:spLocks noGrp="1"/>
          </p:cNvSpPr>
          <p:nvPr>
            <p:ph type="body" idx="1"/>
          </p:nvPr>
        </p:nvSpPr>
        <p:spPr>
          <a:xfrm>
            <a:off x="0" y="1498806"/>
            <a:ext cx="8664213" cy="571500"/>
          </a:xfrm>
        </p:spPr>
        <p:txBody>
          <a:bodyPr>
            <a:noAutofit/>
          </a:bodyPr>
          <a:lstStyle/>
          <a:p>
            <a:pPr algn="l"/>
            <a:r>
              <a:rPr lang="es-ES" sz="3000" i="1" dirty="0">
                <a:solidFill>
                  <a:schemeClr val="tx1"/>
                </a:solidFill>
              </a:rPr>
              <a:t>Reglas aplicables: 4.B.8; 10.A</a:t>
            </a:r>
          </a:p>
        </p:txBody>
      </p:sp>
      <p:sp>
        <p:nvSpPr>
          <p:cNvPr id="4" name="Marcador de número de diapositiva 3">
            <a:extLst>
              <a:ext uri="{FF2B5EF4-FFF2-40B4-BE49-F238E27FC236}">
                <a16:creationId xmlns:a16="http://schemas.microsoft.com/office/drawing/2014/main" id="{AF09D8B2-FD35-1813-A7A2-CBC02E17F6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Marcador de texto 2">
            <a:extLst>
              <a:ext uri="{FF2B5EF4-FFF2-40B4-BE49-F238E27FC236}">
                <a16:creationId xmlns:a16="http://schemas.microsoft.com/office/drawing/2014/main" id="{35AE188D-A872-4B2A-7479-3AC709B6E58C}"/>
              </a:ext>
            </a:extLst>
          </p:cNvPr>
          <p:cNvSpPr txBox="1">
            <a:spLocks/>
          </p:cNvSpPr>
          <p:nvPr/>
        </p:nvSpPr>
        <p:spPr>
          <a:xfrm>
            <a:off x="1" y="2357830"/>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 jugador quiere llamar la atención del árbitro rápidamente para hacer una pregunta y dice "tiempo muerto". El árbitro escucha la llamada de tiempo muerto y comienza a seguir los procedimientos estándar de tiempo muerto. El jugador le dice al árbitro que solo quería hacer una pregunta antes del saque y no tomar un tiempo muerto oficial.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896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208A-432F-1E50-0063-479D9CE3994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C940FE-3989-3B23-28BC-B12EA50AA166}"/>
              </a:ext>
            </a:extLst>
          </p:cNvPr>
          <p:cNvSpPr>
            <a:spLocks noGrp="1"/>
          </p:cNvSpPr>
          <p:nvPr>
            <p:ph type="title"/>
          </p:nvPr>
        </p:nvSpPr>
        <p:spPr>
          <a:xfrm>
            <a:off x="-1" y="0"/>
            <a:ext cx="12191999" cy="111628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25-09</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PEDIR TIEMPO MUERTO PARA LLAMAR LA ATENCIÓN DEL ÁRBITRO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FC1B2B1A-DB4F-C0D1-330D-49084ABB20C3}"/>
              </a:ext>
            </a:extLst>
          </p:cNvPr>
          <p:cNvSpPr>
            <a:spLocks noGrp="1"/>
          </p:cNvSpPr>
          <p:nvPr>
            <p:ph type="body" idx="1"/>
          </p:nvPr>
        </p:nvSpPr>
        <p:spPr>
          <a:xfrm>
            <a:off x="0" y="1330036"/>
            <a:ext cx="12191997" cy="1199408"/>
          </a:xfrm>
        </p:spPr>
        <p:txBody>
          <a:bodyPr>
            <a:noAutofit/>
          </a:bodyPr>
          <a:lstStyle/>
          <a:p>
            <a:pPr algn="l"/>
            <a:r>
              <a:rPr lang="es-ES" sz="3000" b="1" dirty="0">
                <a:solidFill>
                  <a:schemeClr val="tx1"/>
                </a:solidFill>
              </a:rPr>
              <a:t>FALLO:</a:t>
            </a:r>
            <a:r>
              <a:rPr lang="es-ES" sz="3000" dirty="0">
                <a:solidFill>
                  <a:schemeClr val="tx1"/>
                </a:solidFill>
              </a:rPr>
              <a:t>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Dado que el jugador solo estaba tratando de llamar la atención del árbitro, el árbitro debe responder a la pregunta del jugador y recordar el marcador para reanudar el juego. </a:t>
            </a:r>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6D1BD66D-B39A-9CEA-79B5-E4941EEFAE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Marcador de texto 2">
            <a:extLst>
              <a:ext uri="{FF2B5EF4-FFF2-40B4-BE49-F238E27FC236}">
                <a16:creationId xmlns:a16="http://schemas.microsoft.com/office/drawing/2014/main" id="{332CD26C-213D-A60E-6DD3-FB8D501F9516}"/>
              </a:ext>
            </a:extLst>
          </p:cNvPr>
          <p:cNvSpPr txBox="1">
            <a:spLocks/>
          </p:cNvSpPr>
          <p:nvPr/>
        </p:nvSpPr>
        <p:spPr>
          <a:xfrm>
            <a:off x="-2" y="2959842"/>
            <a:ext cx="12191999" cy="353291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En este escenario, la frase "tiempo muerto" se usa solo para llamar la atención del árbitro y no para pedir un tiempo muerto oficial. Si bien se prefieren otras frases para llamar la atención del árbitro, el árbitro no debe cobrar un tiempo muerto al jugador cuando su intención es simplemente hacer una pregunta o hacer una apelación.</a:t>
            </a:r>
          </a:p>
        </p:txBody>
      </p:sp>
    </p:spTree>
    <p:extLst>
      <p:ext uri="{BB962C8B-B14F-4D97-AF65-F5344CB8AC3E}">
        <p14:creationId xmlns:p14="http://schemas.microsoft.com/office/powerpoint/2010/main" val="327131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2ECE6-B16B-80BD-8FC5-CFC502606F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F7BC959-8FAB-CC22-D3AF-4016D2D7E62F}"/>
              </a:ext>
            </a:extLst>
          </p:cNvPr>
          <p:cNvSpPr>
            <a:spLocks noGrp="1"/>
          </p:cNvSpPr>
          <p:nvPr>
            <p:ph type="title"/>
          </p:nvPr>
        </p:nvSpPr>
        <p:spPr>
          <a:xfrm>
            <a:off x="0" y="1"/>
            <a:ext cx="12191999" cy="1170679"/>
          </a:xfrm>
        </p:spPr>
        <p:txBody>
          <a:bodyPr>
            <a:noAutofit/>
          </a:bodyPr>
          <a:lstStyle/>
          <a:p>
            <a:pPr>
              <a:lnSpc>
                <a:spcPct val="107000"/>
              </a:lnSpc>
              <a:spcAft>
                <a:spcPts val="800"/>
              </a:spcAft>
            </a:pP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25-10</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LA PELOTA PASA ENTRE LA RED Y EL POSTE DE LA RED DESPUÉS DE CAER</a:t>
            </a:r>
            <a:endParaRPr lang="es-ES" sz="32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E685BE85-26B1-A5D3-5D9D-B17553F0A218}"/>
              </a:ext>
            </a:extLst>
          </p:cNvPr>
          <p:cNvSpPr>
            <a:spLocks noGrp="1"/>
          </p:cNvSpPr>
          <p:nvPr>
            <p:ph type="body" idx="1"/>
          </p:nvPr>
        </p:nvSpPr>
        <p:spPr>
          <a:xfrm>
            <a:off x="0" y="1170680"/>
            <a:ext cx="8664213" cy="571500"/>
          </a:xfrm>
        </p:spPr>
        <p:txBody>
          <a:bodyPr>
            <a:noAutofit/>
          </a:bodyPr>
          <a:lstStyle/>
          <a:p>
            <a:pPr algn="l"/>
            <a:r>
              <a:rPr lang="es-ES" sz="3000" i="1" dirty="0">
                <a:solidFill>
                  <a:schemeClr val="tx1"/>
                </a:solidFill>
              </a:rPr>
              <a:t>Reglas aplicables: 7.3; 11.9.a</a:t>
            </a:r>
          </a:p>
        </p:txBody>
      </p:sp>
      <p:sp>
        <p:nvSpPr>
          <p:cNvPr id="4" name="Marcador de número de diapositiva 3">
            <a:extLst>
              <a:ext uri="{FF2B5EF4-FFF2-40B4-BE49-F238E27FC236}">
                <a16:creationId xmlns:a16="http://schemas.microsoft.com/office/drawing/2014/main" id="{26C56EE1-66CA-3C92-8E9B-6F7C720A8D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Marcador de texto 2">
            <a:extLst>
              <a:ext uri="{FF2B5EF4-FFF2-40B4-BE49-F238E27FC236}">
                <a16:creationId xmlns:a16="http://schemas.microsoft.com/office/drawing/2014/main" id="{D213314E-CBF6-CC31-182E-2F76B8858568}"/>
              </a:ext>
            </a:extLst>
          </p:cNvPr>
          <p:cNvSpPr txBox="1">
            <a:spLocks/>
          </p:cNvSpPr>
          <p:nvPr/>
        </p:nvSpPr>
        <p:spPr>
          <a:xfrm>
            <a:off x="1" y="4370119"/>
            <a:ext cx="12191999" cy="207875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equipo A golpea una pelota que pasa sobre la red. La pelota cae dentro de los límites de la pista del Equipo B, pero con suficiente efecto hacia atrás (o debido al viento) para que la pelota vuelva hacia atrás a través del espacio entre la red y el poste de la red.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Marcador de texto 2">
            <a:extLst>
              <a:ext uri="{FF2B5EF4-FFF2-40B4-BE49-F238E27FC236}">
                <a16:creationId xmlns:a16="http://schemas.microsoft.com/office/drawing/2014/main" id="{7952AB01-DFCB-4350-2FA7-05D6092C54A4}"/>
              </a:ext>
            </a:extLst>
          </p:cNvPr>
          <p:cNvSpPr txBox="1">
            <a:spLocks/>
          </p:cNvSpPr>
          <p:nvPr/>
        </p:nvSpPr>
        <p:spPr>
          <a:xfrm>
            <a:off x="-13856" y="1900643"/>
            <a:ext cx="12191999" cy="207875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NOTA: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 Regla 7.3 establece una falta por golpear la pelota por debajo de la red o entre la red y el poste de la red. Surge la pregunta de qué sucede después de que un tiro golpea la cancha del oponente con suficiente efecto hacia atrás para viajar entre el poste de la red y la red. ¿Es culpa del jugador que golpea? Este caso responde a la pregunta.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767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B08E0-5207-818E-A9DC-D3873AD24A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6BE6FEC-7691-6BDA-D0C1-AFC2A54C5F5D}"/>
              </a:ext>
            </a:extLst>
          </p:cNvPr>
          <p:cNvSpPr>
            <a:spLocks noGrp="1"/>
          </p:cNvSpPr>
          <p:nvPr>
            <p:ph type="title"/>
          </p:nvPr>
        </p:nvSpPr>
        <p:spPr>
          <a:xfrm>
            <a:off x="-1" y="0"/>
            <a:ext cx="12191999" cy="1116281"/>
          </a:xfrm>
        </p:spPr>
        <p:txBody>
          <a:bodyPr>
            <a:noAutofit/>
          </a:bodyPr>
          <a:lstStyle/>
          <a:p>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25-10</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LA PELOTA PASA ENTRE LA RED Y EL POSTE DE LA RED DESPUÉS DE CAER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E41055EA-0246-34D3-0DA9-3E1D0E8D4020}"/>
              </a:ext>
            </a:extLst>
          </p:cNvPr>
          <p:cNvSpPr>
            <a:spLocks noGrp="1"/>
          </p:cNvSpPr>
          <p:nvPr>
            <p:ph type="body" idx="1"/>
          </p:nvPr>
        </p:nvSpPr>
        <p:spPr>
          <a:xfrm>
            <a:off x="0" y="1330036"/>
            <a:ext cx="12191997" cy="813459"/>
          </a:xfrm>
        </p:spPr>
        <p:txBody>
          <a:bodyPr>
            <a:noAutofit/>
          </a:bodyPr>
          <a:lstStyle/>
          <a:p>
            <a:pPr algn="l"/>
            <a:r>
              <a:rPr lang="es-ES" sz="3000" b="1" dirty="0">
                <a:solidFill>
                  <a:schemeClr val="tx1"/>
                </a:solidFill>
              </a:rPr>
              <a:t>FALLO:</a:t>
            </a:r>
            <a:r>
              <a:rPr lang="es-ES" sz="3000" dirty="0">
                <a:solidFill>
                  <a:schemeClr val="tx1"/>
                </a:solidFill>
              </a:rPr>
              <a:t>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Equipo A gana el rally.</a:t>
            </a:r>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1B94581C-12BA-B2CA-0002-1AE66FEB3D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8" name="Marcador de texto 2">
            <a:extLst>
              <a:ext uri="{FF2B5EF4-FFF2-40B4-BE49-F238E27FC236}">
                <a16:creationId xmlns:a16="http://schemas.microsoft.com/office/drawing/2014/main" id="{F05A3469-0972-98E9-E9B3-E515F50A87A5}"/>
              </a:ext>
            </a:extLst>
          </p:cNvPr>
          <p:cNvSpPr txBox="1">
            <a:spLocks/>
          </p:cNvSpPr>
          <p:nvPr/>
        </p:nvSpPr>
        <p:spPr>
          <a:xfrm>
            <a:off x="-13857" y="2143495"/>
            <a:ext cx="12191997" cy="3995966"/>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a:t>
            </a:r>
            <a:r>
              <a:rPr lang="es-ES" sz="3000" dirty="0">
                <a:solidFill>
                  <a:schemeClr val="tx1"/>
                </a:solidFill>
              </a:rPr>
              <a:t>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Equipo A ha ejecutado un tiro legal golpeando la pelota sobre la red y dentro de los límites. El equipo B debe jugar la pelota antes de que esta golpee un objeto permanente, rebote dos veces o quede muerta. En este escenario, el equipo B no hizo una jugada antes de que la pelota pasara a través del espacio entre la red y el poste de la red. Sin embargo, el equipo B puede estirarse por encima, por debajo o alrededor de la red para hacer una jugada con la pelota según lo dispuesto en la Regla 11.9.a.</a:t>
            </a:r>
            <a:endParaRPr lang="es-ES" sz="3000" kern="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54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EA249-CF4D-BC74-3AFC-E6F8732D59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60E4EE-C820-A7D2-7732-084D304D0EEA}"/>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hlinkClick r:id="rId2" action="ppaction://hlinksldjump"/>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hlinkClick r:id="rId2" action="ppaction://hlinksldjump"/>
              </a:rPr>
              <a:t>25-11</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OBJETOS JUNTO AL POSTE</a:t>
            </a:r>
            <a:endParaRPr lang="es-ES" sz="32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208715A4-85A5-570C-397F-B79988C6BAB3}"/>
              </a:ext>
            </a:extLst>
          </p:cNvPr>
          <p:cNvSpPr>
            <a:spLocks noGrp="1"/>
          </p:cNvSpPr>
          <p:nvPr>
            <p:ph type="body" idx="1"/>
          </p:nvPr>
        </p:nvSpPr>
        <p:spPr>
          <a:xfrm>
            <a:off x="0" y="1467563"/>
            <a:ext cx="8664213" cy="571500"/>
          </a:xfrm>
        </p:spPr>
        <p:txBody>
          <a:bodyPr>
            <a:noAutofit/>
          </a:bodyPr>
          <a:lstStyle/>
          <a:p>
            <a:pPr algn="l"/>
            <a:r>
              <a:rPr lang="es-ES" sz="3000" i="1" dirty="0">
                <a:solidFill>
                  <a:schemeClr val="tx1"/>
                </a:solidFill>
              </a:rPr>
              <a:t>Reglas aplicables: </a:t>
            </a:r>
            <a:r>
              <a:rPr lang="es-ES" sz="3000" i="1" dirty="0">
                <a:solidFill>
                  <a:schemeClr val="tx1"/>
                </a:solidFill>
                <a:latin typeface="Calibri" panose="020F0502020204030204" pitchFamily="34" charset="0"/>
                <a:ea typeface="Calibri" panose="020F0502020204030204" pitchFamily="34" charset="0"/>
                <a:cs typeface="Calibri" panose="020F0502020204030204" pitchFamily="34" charset="0"/>
              </a:rPr>
              <a:t>3.A.16; 8.C; 11.M</a:t>
            </a:r>
            <a:r>
              <a:rPr lang="es-ES" sz="3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s-ES" sz="3000" i="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s-ES" sz="3000" i="1" dirty="0">
              <a:solidFill>
                <a:schemeClr val="tx1"/>
              </a:solidFill>
            </a:endParaRPr>
          </a:p>
        </p:txBody>
      </p:sp>
      <p:sp>
        <p:nvSpPr>
          <p:cNvPr id="4" name="Marcador de número de diapositiva 3">
            <a:extLst>
              <a:ext uri="{FF2B5EF4-FFF2-40B4-BE49-F238E27FC236}">
                <a16:creationId xmlns:a16="http://schemas.microsoft.com/office/drawing/2014/main" id="{F4E4A76A-85A3-6B7F-3726-4047CF012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Marcador de texto 2">
            <a:extLst>
              <a:ext uri="{FF2B5EF4-FFF2-40B4-BE49-F238E27FC236}">
                <a16:creationId xmlns:a16="http://schemas.microsoft.com/office/drawing/2014/main" id="{B5600622-6E38-FFAD-FB26-D9EA412E9F4A}"/>
              </a:ext>
            </a:extLst>
          </p:cNvPr>
          <p:cNvSpPr txBox="1">
            <a:spLocks/>
          </p:cNvSpPr>
          <p:nvPr/>
        </p:nvSpPr>
        <p:spPr>
          <a:xfrm>
            <a:off x="-23756" y="2666969"/>
            <a:ext cx="12191999" cy="260716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En un partido no arbitrado una pelota en juego, en un intento de golpe alrededor del poste, golpea un objeto colocado junto al poste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bolsa de pelotas colgando del poste, cesta de pelotas en el suelo junto al poste). ¿Se considera una interferencia (</a:t>
            </a:r>
            <a:r>
              <a:rPr lang="es-ES" sz="30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hinder</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que da lugar a la repetición del rally?</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0335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EA249-CF4D-BC74-3AFC-E6F8732D5960}"/>
            </a:ext>
          </a:extLst>
        </p:cNvPr>
        <p:cNvGrpSpPr/>
        <p:nvPr/>
      </p:nvGrpSpPr>
      <p:grpSpPr>
        <a:xfrm>
          <a:off x="0" y="0"/>
          <a:ext cx="0" cy="0"/>
          <a:chOff x="0" y="0"/>
          <a:chExt cx="0" cy="0"/>
        </a:xfrm>
      </p:grpSpPr>
      <p:sp>
        <p:nvSpPr>
          <p:cNvPr id="9" name="Marcador de texto 2">
            <a:extLst>
              <a:ext uri="{FF2B5EF4-FFF2-40B4-BE49-F238E27FC236}">
                <a16:creationId xmlns:a16="http://schemas.microsoft.com/office/drawing/2014/main" id="{D06F79B2-6758-12B4-AD77-ECB47BCCD450}"/>
              </a:ext>
            </a:extLst>
          </p:cNvPr>
          <p:cNvSpPr txBox="1">
            <a:spLocks/>
          </p:cNvSpPr>
          <p:nvPr/>
        </p:nvSpPr>
        <p:spPr>
          <a:xfrm>
            <a:off x="-2" y="4522006"/>
            <a:ext cx="12191999" cy="233599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NOTA: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En un juego arbitrado es responsabilidad del Juez de Pista anticipar esta posibilidad y remover los objetos que puedan causar estas situaciones, especialmente no colocar su botella de agua entre su posición y el poste.</a:t>
            </a:r>
          </a:p>
        </p:txBody>
      </p:sp>
      <p:sp>
        <p:nvSpPr>
          <p:cNvPr id="2" name="Título 1">
            <a:extLst>
              <a:ext uri="{FF2B5EF4-FFF2-40B4-BE49-F238E27FC236}">
                <a16:creationId xmlns:a16="http://schemas.microsoft.com/office/drawing/2014/main" id="{D660E4EE-C820-A7D2-7732-084D304D0EEA}"/>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25-11</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OBJETOS JUNTO AL POSTE. </a:t>
            </a:r>
            <a:r>
              <a:rPr lang="es-ES" sz="3200" b="1"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FALLO</a:t>
            </a:r>
            <a:endParaRPr lang="es-ES" sz="32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F4E4A76A-85A3-6B7F-3726-4047CF012218}"/>
              </a:ext>
            </a:extLst>
          </p:cNvPr>
          <p:cNvSpPr>
            <a:spLocks noGrp="1"/>
          </p:cNvSpPr>
          <p:nvPr>
            <p:ph type="sldNum" idx="12"/>
          </p:nvPr>
        </p:nvSpPr>
        <p:spPr>
          <a:xfrm>
            <a:off x="11579311" y="6220457"/>
            <a:ext cx="612686" cy="637541"/>
          </a:xfrm>
        </p:spPr>
        <p:txBody>
          <a:bodyPr/>
          <a:lstStyle/>
          <a:p>
            <a:pPr marL="0" lvl="0" indent="0" algn="r" rtl="0">
              <a:spcBef>
                <a:spcPts val="0"/>
              </a:spcBef>
              <a:spcAft>
                <a:spcPts val="0"/>
              </a:spcAft>
              <a:buNone/>
            </a:pPr>
            <a:fld id="{00000000-1234-1234-1234-123412341234}" type="slidenum">
              <a:rPr lang="en-US" smtClean="0"/>
              <a:t>28</a:t>
            </a:fld>
            <a:endParaRPr lang="en-US" dirty="0"/>
          </a:p>
        </p:txBody>
      </p:sp>
      <p:sp>
        <p:nvSpPr>
          <p:cNvPr id="5" name="Marcador de texto 2">
            <a:extLst>
              <a:ext uri="{FF2B5EF4-FFF2-40B4-BE49-F238E27FC236}">
                <a16:creationId xmlns:a16="http://schemas.microsoft.com/office/drawing/2014/main" id="{B5600622-6E38-FFAD-FB26-D9EA412E9F4A}"/>
              </a:ext>
            </a:extLst>
          </p:cNvPr>
          <p:cNvSpPr txBox="1">
            <a:spLocks/>
          </p:cNvSpPr>
          <p:nvPr/>
        </p:nvSpPr>
        <p:spPr>
          <a:xfrm>
            <a:off x="1" y="1150173"/>
            <a:ext cx="12191999" cy="63754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FALLO: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se considera una interferencia, la pelota es mala.</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Marcador de texto 2">
            <a:extLst>
              <a:ext uri="{FF2B5EF4-FFF2-40B4-BE49-F238E27FC236}">
                <a16:creationId xmlns:a16="http://schemas.microsoft.com/office/drawing/2014/main" id="{AB06894D-60A7-2114-FB27-9B791A0BEAB1}"/>
              </a:ext>
            </a:extLst>
          </p:cNvPr>
          <p:cNvSpPr txBox="1">
            <a:spLocks/>
          </p:cNvSpPr>
          <p:nvPr/>
        </p:nvSpPr>
        <p:spPr>
          <a:xfrm>
            <a:off x="-1" y="1934153"/>
            <a:ext cx="12191999" cy="233599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De acuerdo al artículo 3.A.16, que define una interferencia, esta se produce por una situación transitoria e inesperada, no causada por un jugador, que impacta negativamente en el juego. En este caso no es algo inesperado pues el objeto se encontraba en esa posición desde antes del juego, o al menos desde antes del rally.</a:t>
            </a:r>
          </a:p>
        </p:txBody>
      </p:sp>
    </p:spTree>
    <p:extLst>
      <p:ext uri="{BB962C8B-B14F-4D97-AF65-F5344CB8AC3E}">
        <p14:creationId xmlns:p14="http://schemas.microsoft.com/office/powerpoint/2010/main" val="403034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EA249-CF4D-BC74-3AFC-E6F8732D596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60E4EE-C820-A7D2-7732-084D304D0EEA}"/>
              </a:ext>
            </a:extLst>
          </p:cNvPr>
          <p:cNvSpPr>
            <a:spLocks noGrp="1"/>
          </p:cNvSpPr>
          <p:nvPr>
            <p:ph type="title"/>
          </p:nvPr>
        </p:nvSpPr>
        <p:spPr>
          <a:xfrm>
            <a:off x="0" y="2"/>
            <a:ext cx="12191999" cy="926274"/>
          </a:xfrm>
        </p:spPr>
        <p:txBody>
          <a:bodyPr>
            <a:noAutofit/>
          </a:bodyPr>
          <a:lstStyle/>
          <a:p>
            <a:pPr>
              <a:lnSpc>
                <a:spcPct val="107000"/>
              </a:lnSpc>
              <a:spcAft>
                <a:spcPts val="800"/>
              </a:spcAft>
            </a:pP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25-12</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MÚLTIPLES FALTAS SIMULTÁNEAS</a:t>
            </a:r>
            <a:endParaRPr lang="es-ES" sz="3200"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Marcador de texto 2">
            <a:extLst>
              <a:ext uri="{FF2B5EF4-FFF2-40B4-BE49-F238E27FC236}">
                <a16:creationId xmlns:a16="http://schemas.microsoft.com/office/drawing/2014/main" id="{208715A4-85A5-570C-397F-B79988C6BAB3}"/>
              </a:ext>
            </a:extLst>
          </p:cNvPr>
          <p:cNvSpPr>
            <a:spLocks noGrp="1"/>
          </p:cNvSpPr>
          <p:nvPr>
            <p:ph type="body" idx="1"/>
          </p:nvPr>
        </p:nvSpPr>
        <p:spPr>
          <a:xfrm>
            <a:off x="0" y="1467563"/>
            <a:ext cx="8664213" cy="571500"/>
          </a:xfrm>
        </p:spPr>
        <p:txBody>
          <a:bodyPr>
            <a:noAutofit/>
          </a:bodyPr>
          <a:lstStyle/>
          <a:p>
            <a:pPr algn="l"/>
            <a:r>
              <a:rPr lang="es-ES" sz="3000" i="1" dirty="0">
                <a:solidFill>
                  <a:schemeClr val="tx1"/>
                </a:solidFill>
              </a:rPr>
              <a:t>Reglas aplicables: </a:t>
            </a:r>
            <a:r>
              <a:rPr lang="es-ES" sz="3000" i="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4.A.4.b; 4.A.9; 4.M.7; 4.M.10 </a:t>
            </a:r>
            <a:endParaRPr lang="es-ES" sz="3000" i="1"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s-ES" sz="3000" i="1" dirty="0">
              <a:solidFill>
                <a:schemeClr val="tx1"/>
              </a:solidFill>
            </a:endParaRPr>
          </a:p>
        </p:txBody>
      </p:sp>
      <p:sp>
        <p:nvSpPr>
          <p:cNvPr id="4" name="Marcador de número de diapositiva 3">
            <a:extLst>
              <a:ext uri="{FF2B5EF4-FFF2-40B4-BE49-F238E27FC236}">
                <a16:creationId xmlns:a16="http://schemas.microsoft.com/office/drawing/2014/main" id="{F4E4A76A-85A3-6B7F-3726-4047CF012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Marcador de texto 2">
            <a:extLst>
              <a:ext uri="{FF2B5EF4-FFF2-40B4-BE49-F238E27FC236}">
                <a16:creationId xmlns:a16="http://schemas.microsoft.com/office/drawing/2014/main" id="{B5600622-6E38-FFAD-FB26-D9EA412E9F4A}"/>
              </a:ext>
            </a:extLst>
          </p:cNvPr>
          <p:cNvSpPr txBox="1">
            <a:spLocks/>
          </p:cNvSpPr>
          <p:nvPr/>
        </p:nvSpPr>
        <p:spPr>
          <a:xfrm>
            <a:off x="-23756" y="2666969"/>
            <a:ext cx="12191999" cy="214253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 canta el marcador y el pie del servidor toca simultáneamente la línea de fondo y utiliza un movimiento de servicio ilegal, lo que el árbitro ve. ¿Qué debe hacer el árbitro?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230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25-01</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TOQUE AL CONTRARIO EN LA RED</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11.9; 11.10</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1843150"/>
            <a:ext cx="12191999" cy="437952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lnSpc>
                <a:spcPct val="107000"/>
              </a:lnSpc>
              <a:spcAft>
                <a:spcPts val="800"/>
              </a:spcAft>
            </a:pPr>
            <a:r>
              <a:rPr lang="es-ES" sz="3000" b="1" dirty="0">
                <a:solidFill>
                  <a:schemeClr val="tx1"/>
                </a:solidFill>
              </a:rPr>
              <a:t>ESCENARIO: </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Un globo del </a:t>
            </a:r>
            <a:r>
              <a:rPr lang="es-ES" sz="32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jugador B1</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cae en la ZNV en </a:t>
            </a:r>
            <a:r>
              <a:rPr lang="es-ES" sz="32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el</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lado de la red del equipo A y bota alto y muy cercano a la red. Cuando </a:t>
            </a:r>
            <a:r>
              <a:rPr lang="es-ES" sz="32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A1</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va a golpear la pelota en su lado de la red, </a:t>
            </a:r>
            <a:r>
              <a:rPr lang="es-ES" sz="32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el jugador B1</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ha cargado dentro de la ZNV en su lado hasta la misma red. En su movimiento posterior al golpeo de la pelota A1 le toca con su pala. ¿Cuál es tu decisión?</a:t>
            </a:r>
          </a:p>
          <a:p>
            <a:pPr algn="l"/>
            <a:endParaRPr lang="es-ES" sz="3000" dirty="0">
              <a:solidFill>
                <a:schemeClr val="tx1"/>
              </a:solidFill>
            </a:endParaRPr>
          </a:p>
        </p:txBody>
      </p:sp>
    </p:spTree>
    <p:extLst>
      <p:ext uri="{BB962C8B-B14F-4D97-AF65-F5344CB8AC3E}">
        <p14:creationId xmlns:p14="http://schemas.microsoft.com/office/powerpoint/2010/main" val="3621866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ACFD9-665C-2348-6149-1360AE9D8F8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3F4E1A-6950-2E8B-9A72-701C3905795B}"/>
              </a:ext>
            </a:extLst>
          </p:cNvPr>
          <p:cNvSpPr>
            <a:spLocks noGrp="1"/>
          </p:cNvSpPr>
          <p:nvPr>
            <p:ph type="title"/>
          </p:nvPr>
        </p:nvSpPr>
        <p:spPr>
          <a:xfrm>
            <a:off x="-1" y="1"/>
            <a:ext cx="12191999" cy="736270"/>
          </a:xfrm>
        </p:spPr>
        <p:txBody>
          <a:bodyPr>
            <a:noAutofit/>
          </a:bodyPr>
          <a:lstStyle/>
          <a:p>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CASO </a:t>
            </a:r>
            <a:r>
              <a:rPr lang="es-ES" sz="3200" b="1" kern="100" dirty="0">
                <a:solidFill>
                  <a:srgbClr val="7030A0"/>
                </a:solidFill>
                <a:latin typeface="Calibri" panose="020F0502020204030204" pitchFamily="34" charset="0"/>
                <a:ea typeface="Calibri" panose="020F0502020204030204" pitchFamily="34" charset="0"/>
                <a:cs typeface="Calibri" panose="020F0502020204030204" pitchFamily="34" charset="0"/>
              </a:rPr>
              <a:t>25-12</a:t>
            </a:r>
            <a:r>
              <a:rPr lang="es-ES" sz="3200" b="1" kern="10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 MÚLTIPLES FALTAS SIMULTÁNEAS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A12D9C45-7861-B496-4869-974F2C708920}"/>
              </a:ext>
            </a:extLst>
          </p:cNvPr>
          <p:cNvSpPr>
            <a:spLocks noGrp="1"/>
          </p:cNvSpPr>
          <p:nvPr>
            <p:ph type="body" idx="1"/>
          </p:nvPr>
        </p:nvSpPr>
        <p:spPr>
          <a:xfrm>
            <a:off x="3" y="1009402"/>
            <a:ext cx="12191997" cy="1199408"/>
          </a:xfrm>
        </p:spPr>
        <p:txBody>
          <a:bodyPr>
            <a:noAutofit/>
          </a:bodyPr>
          <a:lstStyle/>
          <a:p>
            <a:pPr algn="l"/>
            <a:r>
              <a:rPr lang="es-ES" sz="3000" b="1" dirty="0">
                <a:solidFill>
                  <a:schemeClr val="tx1"/>
                </a:solidFill>
              </a:rPr>
              <a:t>FALLO:</a:t>
            </a:r>
            <a:r>
              <a:rPr lang="es-ES" sz="3000" dirty="0">
                <a:solidFill>
                  <a:schemeClr val="tx1"/>
                </a:solidFill>
              </a:rPr>
              <a:t>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árbitro debe sancionar inmediatamente "Falta de pie en el servicio; y movimiento de servicio ilegal, golpear la pelota por encima de la cintura". Este enfoque informa al jugador de ambas infracciones. Puede parecer suficiente identificar una de las faltas, ya que solo se carga una falta al equipo a efectos de puntuación. Sin embargo, ambas faltas deben ser anunciadas. </a:t>
            </a:r>
            <a:endParaRPr lang="es-ES" sz="30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3D7B3885-EB54-3500-2547-EFB445B9C2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Marcador de texto 2">
            <a:extLst>
              <a:ext uri="{FF2B5EF4-FFF2-40B4-BE49-F238E27FC236}">
                <a16:creationId xmlns:a16="http://schemas.microsoft.com/office/drawing/2014/main" id="{AAFB0025-E2C3-4EA5-357B-748F59F9235D}"/>
              </a:ext>
            </a:extLst>
          </p:cNvPr>
          <p:cNvSpPr txBox="1">
            <a:spLocks/>
          </p:cNvSpPr>
          <p:nvPr/>
        </p:nvSpPr>
        <p:spPr>
          <a:xfrm>
            <a:off x="-2" y="3918857"/>
            <a:ext cx="12191999" cy="233638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El principio rector es que el árbitro debe identificar todas las violaciones tan pronto como se den cuenta. Por ejemplo, si solo se pitara la falta del pie de servicio, el jugador no sabría que tiene que corregir el movimiento de servicio ilegal y podría cometer la misma falta en el siguiente servicio.</a:t>
            </a:r>
          </a:p>
        </p:txBody>
      </p:sp>
    </p:spTree>
    <p:extLst>
      <p:ext uri="{BB962C8B-B14F-4D97-AF65-F5344CB8AC3E}">
        <p14:creationId xmlns:p14="http://schemas.microsoft.com/office/powerpoint/2010/main" val="356482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PRACTICAR DURANTE TIEMPOS MUERTOS</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Capítulo 10</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1843150"/>
            <a:ext cx="12191999" cy="437952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a:t>
            </a:r>
            <a:r>
              <a:rPr lang="es-ES" sz="3000" dirty="0">
                <a:solidFill>
                  <a:schemeClr val="tx1"/>
                </a:solidFill>
              </a:rPr>
              <a:t>¿Les es permitido a los jugadores de un equipo practicar durante los tiempos muertos?</a:t>
            </a:r>
          </a:p>
          <a:p>
            <a:pPr algn="l"/>
            <a:endParaRPr lang="es-ES" sz="3000" dirty="0">
              <a:solidFill>
                <a:schemeClr val="tx1"/>
              </a:solidFill>
            </a:endParaRPr>
          </a:p>
        </p:txBody>
      </p:sp>
    </p:spTree>
    <p:extLst>
      <p:ext uri="{BB962C8B-B14F-4D97-AF65-F5344CB8AC3E}">
        <p14:creationId xmlns:p14="http://schemas.microsoft.com/office/powerpoint/2010/main" val="3743650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F60F76-C0DF-B829-5EDB-45FBE85A4B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320A34-5D41-45BB-A654-3EAFB56B4E78}"/>
              </a:ext>
            </a:extLst>
          </p:cNvPr>
          <p:cNvSpPr>
            <a:spLocks noGrp="1"/>
          </p:cNvSpPr>
          <p:nvPr>
            <p:ph type="title"/>
          </p:nvPr>
        </p:nvSpPr>
        <p:spPr>
          <a:xfrm>
            <a:off x="-1" y="1"/>
            <a:ext cx="12191999" cy="1151984"/>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PR</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A</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CTICAR DURANTE TIEMPOS MUERTOS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ADDDCAD0-AC4F-DC32-3A97-6BE20702E112}"/>
              </a:ext>
            </a:extLst>
          </p:cNvPr>
          <p:cNvSpPr>
            <a:spLocks noGrp="1"/>
          </p:cNvSpPr>
          <p:nvPr>
            <p:ph type="body" idx="1"/>
          </p:nvPr>
        </p:nvSpPr>
        <p:spPr>
          <a:xfrm>
            <a:off x="0" y="1747157"/>
            <a:ext cx="12191997" cy="1459012"/>
          </a:xfrm>
        </p:spPr>
        <p:txBody>
          <a:bodyPr>
            <a:noAutofit/>
          </a:bodyPr>
          <a:lstStyle/>
          <a:p>
            <a:pPr algn="l"/>
            <a:r>
              <a:rPr lang="es-ES" sz="3000" b="1" dirty="0">
                <a:solidFill>
                  <a:schemeClr val="tx1"/>
                </a:solidFill>
              </a:rPr>
              <a:t>FALLO: </a:t>
            </a:r>
            <a:r>
              <a:rPr lang="es-ES" sz="3000" dirty="0">
                <a:solidFill>
                  <a:schemeClr val="tx1"/>
                </a:solidFill>
              </a:rPr>
              <a:t>Practicar durante los tiempos muertos es legal.</a:t>
            </a:r>
          </a:p>
        </p:txBody>
      </p:sp>
      <p:sp>
        <p:nvSpPr>
          <p:cNvPr id="4" name="Marcador de número de diapositiva 3">
            <a:extLst>
              <a:ext uri="{FF2B5EF4-FFF2-40B4-BE49-F238E27FC236}">
                <a16:creationId xmlns:a16="http://schemas.microsoft.com/office/drawing/2014/main" id="{9B133D6C-EBD0-58FA-1152-B0DD0CB69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Marcador de texto 2">
            <a:extLst>
              <a:ext uri="{FF2B5EF4-FFF2-40B4-BE49-F238E27FC236}">
                <a16:creationId xmlns:a16="http://schemas.microsoft.com/office/drawing/2014/main" id="{9112063E-45F5-9807-022A-7740EA46BB96}"/>
              </a:ext>
            </a:extLst>
          </p:cNvPr>
          <p:cNvSpPr txBox="1">
            <a:spLocks/>
          </p:cNvSpPr>
          <p:nvPr/>
        </p:nvSpPr>
        <p:spPr>
          <a:xfrm>
            <a:off x="1" y="3976288"/>
            <a:ext cx="12191999" cy="3336884"/>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No hay nada en las reglas de tiempo muerto que prohíban la realización de prácticas durante la duración del mismo.</a:t>
            </a:r>
          </a:p>
        </p:txBody>
      </p:sp>
    </p:spTree>
    <p:extLst>
      <p:ext uri="{BB962C8B-B14F-4D97-AF65-F5344CB8AC3E}">
        <p14:creationId xmlns:p14="http://schemas.microsoft.com/office/powerpoint/2010/main" val="40200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48988"/>
            <a:ext cx="12191999" cy="91299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2" action="ppaction://hlinksldjump"/>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25-14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PREGUNTA SOBRE EL MARCADOR PERO SE SIGUE EL JUEGO</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1254497"/>
            <a:ext cx="8664213" cy="571500"/>
          </a:xfrm>
        </p:spPr>
        <p:txBody>
          <a:bodyPr>
            <a:noAutofit/>
          </a:bodyPr>
          <a:lstStyle/>
          <a:p>
            <a:pPr algn="l"/>
            <a:r>
              <a:rPr lang="es-ES" sz="3000" i="1" dirty="0">
                <a:solidFill>
                  <a:schemeClr val="tx1"/>
                </a:solidFill>
              </a:rPr>
              <a:t>Reglas aplicables:  Art. 4.K</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2416628"/>
            <a:ext cx="12191999" cy="380604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a:t>
            </a:r>
            <a:r>
              <a:rPr lang="es-ES" sz="3000" dirty="0">
                <a:solidFill>
                  <a:schemeClr val="tx1"/>
                </a:solidFill>
              </a:rPr>
              <a:t>El Equipo A sirve la pelota, el Equipo B cuestiona el marcador pero sigue jugando. El jugador A1 para el juego. ¿Cuál es tu decisión?</a:t>
            </a:r>
          </a:p>
          <a:p>
            <a:pPr algn="l"/>
            <a:endParaRPr lang="es-ES" sz="3000" dirty="0">
              <a:solidFill>
                <a:schemeClr val="tx1"/>
              </a:solidFill>
            </a:endParaRPr>
          </a:p>
        </p:txBody>
      </p:sp>
    </p:spTree>
    <p:extLst>
      <p:ext uri="{BB962C8B-B14F-4D97-AF65-F5344CB8AC3E}">
        <p14:creationId xmlns:p14="http://schemas.microsoft.com/office/powerpoint/2010/main" val="3774558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48988"/>
            <a:ext cx="12191999" cy="91299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25-14</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PREGUNTA SOBRE EL MARCADOR PERO SE SIGUE EL JUEGO - </a:t>
            </a:r>
            <a:r>
              <a:rPr lang="es-ES" sz="3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1254497"/>
            <a:ext cx="11851341" cy="571500"/>
          </a:xfrm>
        </p:spPr>
        <p:txBody>
          <a:bodyPr>
            <a:noAutofit/>
          </a:bodyPr>
          <a:lstStyle/>
          <a:p>
            <a:pPr algn="l"/>
            <a:r>
              <a:rPr lang="es-ES" sz="3000" b="1" dirty="0">
                <a:solidFill>
                  <a:schemeClr val="tx1"/>
                </a:solidFill>
              </a:rPr>
              <a:t>FALLO: </a:t>
            </a:r>
            <a:r>
              <a:rPr lang="es-ES" sz="3000" dirty="0">
                <a:solidFill>
                  <a:schemeClr val="tx1"/>
                </a:solidFill>
              </a:rPr>
              <a:t>Falta del equipo A por parar el juego después del resto.</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2253338"/>
            <a:ext cx="12191999" cy="444137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C</a:t>
            </a:r>
            <a:r>
              <a:rPr lang="es-ES" sz="3000" dirty="0">
                <a:solidFill>
                  <a:schemeClr val="tx1"/>
                </a:solidFill>
              </a:rPr>
              <a:t>omo regla general NO se debe parar el juego salvo un canto “Fuera” del contrario o un canto del Juez de Pista.</a:t>
            </a:r>
          </a:p>
          <a:p>
            <a:pPr algn="l"/>
            <a:r>
              <a:rPr lang="es-ES" sz="3000" dirty="0">
                <a:solidFill>
                  <a:schemeClr val="tx1"/>
                </a:solidFill>
              </a:rPr>
              <a:t>En este caso, el Equipo B no ha parado el juego, ha cuestionado el marcador (“Creo que no es ese el marcador” o algo por el estilo), pero ha seguido jugando y el equipo A ha parado el juego después de la devolución del servicio.</a:t>
            </a:r>
          </a:p>
          <a:p>
            <a:pPr algn="l"/>
            <a:r>
              <a:rPr lang="es-ES" sz="3000" dirty="0">
                <a:solidFill>
                  <a:schemeClr val="tx1"/>
                </a:solidFill>
              </a:rPr>
              <a:t>Si el Equipo B hubiera devuelto la pelota pero diciendo algo claramente interpretable como parada del juego (</a:t>
            </a:r>
            <a:r>
              <a:rPr lang="es-ES" sz="3000" dirty="0" err="1">
                <a:solidFill>
                  <a:schemeClr val="tx1"/>
                </a:solidFill>
              </a:rPr>
              <a:t>p.e</a:t>
            </a:r>
            <a:r>
              <a:rPr lang="es-ES" sz="3000" dirty="0">
                <a:solidFill>
                  <a:schemeClr val="tx1"/>
                </a:solidFill>
              </a:rPr>
              <a:t>. B1 resta pero B2 dice: “Alto”), la resolución dependería de las reglas de preguntas sobre el marcador. </a:t>
            </a:r>
          </a:p>
          <a:p>
            <a:pPr algn="l"/>
            <a:endParaRPr lang="es-ES" sz="3000" dirty="0">
              <a:solidFill>
                <a:schemeClr val="tx1"/>
              </a:solidFill>
            </a:endParaRPr>
          </a:p>
        </p:txBody>
      </p:sp>
    </p:spTree>
    <p:extLst>
      <p:ext uri="{BB962C8B-B14F-4D97-AF65-F5344CB8AC3E}">
        <p14:creationId xmlns:p14="http://schemas.microsoft.com/office/powerpoint/2010/main" val="261802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0922CA-8887-3D7D-0969-866F0CE640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EEE5388-1577-7609-D03C-7A381F44B908}"/>
              </a:ext>
            </a:extLst>
          </p:cNvPr>
          <p:cNvSpPr>
            <a:spLocks noGrp="1"/>
          </p:cNvSpPr>
          <p:nvPr>
            <p:ph type="title"/>
          </p:nvPr>
        </p:nvSpPr>
        <p:spPr>
          <a:xfrm>
            <a:off x="0" y="1"/>
            <a:ext cx="12191999" cy="1092529"/>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25-15</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USO DE LA PALA PARA EJECUTAR EL LANZAMIENTO DE LA PELOTA </a:t>
            </a:r>
            <a:endParaRPr lang="es-ES" sz="3200" dirty="0">
              <a:solidFill>
                <a:srgbClr val="7030A0"/>
              </a:solidFill>
            </a:endParaRPr>
          </a:p>
        </p:txBody>
      </p:sp>
      <p:sp>
        <p:nvSpPr>
          <p:cNvPr id="3" name="Marcador de texto 2">
            <a:extLst>
              <a:ext uri="{FF2B5EF4-FFF2-40B4-BE49-F238E27FC236}">
                <a16:creationId xmlns:a16="http://schemas.microsoft.com/office/drawing/2014/main" id="{10A2D643-3122-93CF-219E-AE420E5B0EBE}"/>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4.A.5</a:t>
            </a:r>
          </a:p>
        </p:txBody>
      </p:sp>
      <p:sp>
        <p:nvSpPr>
          <p:cNvPr id="4" name="Marcador de número de diapositiva 3">
            <a:extLst>
              <a:ext uri="{FF2B5EF4-FFF2-40B4-BE49-F238E27FC236}">
                <a16:creationId xmlns:a16="http://schemas.microsoft.com/office/drawing/2014/main" id="{C36C0316-CDB5-D5AB-41DB-C4438A10C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Marcador de texto 2">
            <a:extLst>
              <a:ext uri="{FF2B5EF4-FFF2-40B4-BE49-F238E27FC236}">
                <a16:creationId xmlns:a16="http://schemas.microsoft.com/office/drawing/2014/main" id="{5E452316-DDCC-6400-C9B3-D286A0876FAE}"/>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1: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árbitro canta el marcador. El sacador correcto, que tiene el uso de ambas manos, coloca la pelota en la cara de su pala mientras sostiene la pala paralela al suelo. Para ejecutar el lanzamiento, el jugador gira la muñeca de tal manera que la pelota ruede fuera de la cara de la pala. Antes de que la pelota toque el suelo, el jugador golpea la pelota con la pala. Todos los demás requisitos del saque se cumplieron y la pelota servida cae dentro de los límites. ¿El jugador ejecutó un saque legal?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428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837BF29-1CD9-83F8-A8A6-E893D9D3470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93325FC-F0B2-D47A-1983-A907DA0475E9}"/>
              </a:ext>
            </a:extLst>
          </p:cNvPr>
          <p:cNvSpPr>
            <a:spLocks noGrp="1"/>
          </p:cNvSpPr>
          <p:nvPr>
            <p:ph type="title"/>
          </p:nvPr>
        </p:nvSpPr>
        <p:spPr>
          <a:xfrm>
            <a:off x="-1" y="0"/>
            <a:ext cx="12191999" cy="1151905"/>
          </a:xfrm>
        </p:spPr>
        <p:txBody>
          <a:bodyPr>
            <a:noAutofit/>
          </a:bodyPr>
          <a:lstStyle/>
          <a:p>
            <a:r>
              <a:rPr kumimoji="0" lang="es-ES" sz="3200" b="1" i="0" u="none" strike="noStrike" kern="10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25-15</a:t>
            </a:r>
            <a:r>
              <a:rPr kumimoji="0" lang="es-ES" sz="3200" b="1" i="0" u="none" strike="noStrike" kern="10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 </a:t>
            </a:r>
            <a:r>
              <a:rPr kumimoji="0" lang="es-ES" sz="3200" b="1" i="0" u="none" strike="noStrike" kern="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USO DE LA PALA PARA EJECUTAR EL LANZAMIENTO DE LA PELOTA - </a:t>
            </a:r>
            <a:r>
              <a:rPr kumimoji="0" lang="es-ES" sz="3200" b="1" i="0" u="none" strike="noStrike" kern="0" cap="none" spc="0" normalizeH="0" baseline="0" noProof="0" dirty="0">
                <a:ln>
                  <a:noFill/>
                </a:ln>
                <a:solidFill>
                  <a:srgbClr val="FF000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ESCENARIO 1 </a:t>
            </a:r>
            <a:r>
              <a:rPr kumimoji="0" lang="es-ES" sz="3200" b="1" i="0" u="none" strike="noStrike" kern="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1FA0DE3E-F9FB-7456-AD65-0E364A4BCD5E}"/>
              </a:ext>
            </a:extLst>
          </p:cNvPr>
          <p:cNvSpPr>
            <a:spLocks noGrp="1"/>
          </p:cNvSpPr>
          <p:nvPr>
            <p:ph type="body" idx="1"/>
          </p:nvPr>
        </p:nvSpPr>
        <p:spPr>
          <a:xfrm>
            <a:off x="0" y="1187536"/>
            <a:ext cx="12191997" cy="629393"/>
          </a:xfrm>
        </p:spPr>
        <p:txBody>
          <a:bodyPr>
            <a:noAutofit/>
          </a:bodyPr>
          <a:lstStyle/>
          <a:p>
            <a:pPr algn="l"/>
            <a:r>
              <a:rPr lang="es-ES" sz="3000" b="1" dirty="0">
                <a:solidFill>
                  <a:schemeClr val="tx1"/>
                </a:solidFill>
              </a:rPr>
              <a:t>FALLO: </a:t>
            </a:r>
            <a:r>
              <a:rPr lang="es-ES" sz="3000" dirty="0">
                <a:solidFill>
                  <a:schemeClr val="tx1"/>
                </a:solidFill>
              </a:rPr>
              <a:t>Sí.</a:t>
            </a:r>
          </a:p>
        </p:txBody>
      </p:sp>
      <p:sp>
        <p:nvSpPr>
          <p:cNvPr id="4" name="Marcador de número de diapositiva 3">
            <a:extLst>
              <a:ext uri="{FF2B5EF4-FFF2-40B4-BE49-F238E27FC236}">
                <a16:creationId xmlns:a16="http://schemas.microsoft.com/office/drawing/2014/main" id="{34C04A87-0ED6-28D1-2DE4-FB4D4E89EF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5" name="Marcador de texto 2">
            <a:extLst>
              <a:ext uri="{FF2B5EF4-FFF2-40B4-BE49-F238E27FC236}">
                <a16:creationId xmlns:a16="http://schemas.microsoft.com/office/drawing/2014/main" id="{422B2FE5-2D07-FFD5-943C-95F1C0DB556B}"/>
              </a:ext>
            </a:extLst>
          </p:cNvPr>
          <p:cNvSpPr txBox="1">
            <a:spLocks/>
          </p:cNvSpPr>
          <p:nvPr/>
        </p:nvSpPr>
        <p:spPr>
          <a:xfrm>
            <a:off x="-2" y="1840677"/>
            <a:ext cx="12191999" cy="382978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2600" dirty="0">
                <a:solidFill>
                  <a:schemeClr val="tx1"/>
                </a:solidFill>
              </a:rPr>
              <a:t>La Regla 4.A.5 establece que el saque "se hará con una sola mano soltando la pelota". Se pretende eliminar la manipulación de la pelota usando una mano más otro objeto o parte del cuerpo en el lanzamiento. Como excepción a la regla general, un servidor "que tiene el uso de una sola mano también puede usar su pala para soltar la pelota para realizar el saque de volea". La cuestión es si a un jugador que tiene el uso de ambas manos se le permite usar su pala para soltar la pelota para realizar un servicio de volea de la misma manera. En ambos casos, en el entendido de que se cumplen todos los demás requisitos del servicio, el servicio es idéntico. Por lo tanto, el servidor ejecutó un saque de volea legal. </a:t>
            </a:r>
          </a:p>
        </p:txBody>
      </p:sp>
      <p:sp>
        <p:nvSpPr>
          <p:cNvPr id="6" name="Marcador de texto 2">
            <a:extLst>
              <a:ext uri="{FF2B5EF4-FFF2-40B4-BE49-F238E27FC236}">
                <a16:creationId xmlns:a16="http://schemas.microsoft.com/office/drawing/2014/main" id="{E7012478-55E3-C762-B330-C2C13A417D49}"/>
              </a:ext>
            </a:extLst>
          </p:cNvPr>
          <p:cNvSpPr txBox="1">
            <a:spLocks/>
          </p:cNvSpPr>
          <p:nvPr/>
        </p:nvSpPr>
        <p:spPr>
          <a:xfrm>
            <a:off x="3" y="5585357"/>
            <a:ext cx="12191997" cy="1064825"/>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NOTA: </a:t>
            </a:r>
            <a:r>
              <a:rPr lang="es-ES" sz="2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Permitir que la bola ruede fuera de la pala por gravedad (es decir, sin agregar ninguna manipulación de la bola con la cara de la pala) no viola la Regla 4.A.5. </a:t>
            </a:r>
            <a:endParaRPr lang="es-ES" sz="2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446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AD208CB-6526-A463-8B40-9584CE6DE52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218C93-AE5C-7DF0-26B3-A19E9CB247E8}"/>
              </a:ext>
            </a:extLst>
          </p:cNvPr>
          <p:cNvSpPr>
            <a:spLocks noGrp="1"/>
          </p:cNvSpPr>
          <p:nvPr>
            <p:ph type="title"/>
          </p:nvPr>
        </p:nvSpPr>
        <p:spPr>
          <a:xfrm>
            <a:off x="0" y="1"/>
            <a:ext cx="12191999" cy="1092529"/>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25-15: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USO DE LA PALA PARA EJECUTAR EL LANZAMIENTO DE LA PELOTA </a:t>
            </a:r>
            <a:endParaRPr lang="es-ES" sz="3200" dirty="0">
              <a:solidFill>
                <a:srgbClr val="7030A0"/>
              </a:solidFill>
            </a:endParaRPr>
          </a:p>
        </p:txBody>
      </p:sp>
      <p:sp>
        <p:nvSpPr>
          <p:cNvPr id="3" name="Marcador de texto 2">
            <a:extLst>
              <a:ext uri="{FF2B5EF4-FFF2-40B4-BE49-F238E27FC236}">
                <a16:creationId xmlns:a16="http://schemas.microsoft.com/office/drawing/2014/main" id="{CA9B659D-A44C-B240-FB49-D2B8F51F7D14}"/>
              </a:ext>
            </a:extLst>
          </p:cNvPr>
          <p:cNvSpPr>
            <a:spLocks noGrp="1"/>
          </p:cNvSpPr>
          <p:nvPr>
            <p:ph type="body" idx="1"/>
          </p:nvPr>
        </p:nvSpPr>
        <p:spPr>
          <a:xfrm>
            <a:off x="0" y="1182090"/>
            <a:ext cx="8664213" cy="571500"/>
          </a:xfrm>
        </p:spPr>
        <p:txBody>
          <a:bodyPr>
            <a:noAutofit/>
          </a:bodyPr>
          <a:lstStyle/>
          <a:p>
            <a:pPr algn="l"/>
            <a:r>
              <a:rPr lang="es-ES" sz="3000" i="1" dirty="0">
                <a:solidFill>
                  <a:schemeClr val="tx1"/>
                </a:solidFill>
              </a:rPr>
              <a:t>Reglas aplicables: 4.A.5</a:t>
            </a:r>
          </a:p>
        </p:txBody>
      </p:sp>
      <p:sp>
        <p:nvSpPr>
          <p:cNvPr id="4" name="Marcador de número de diapositiva 3">
            <a:extLst>
              <a:ext uri="{FF2B5EF4-FFF2-40B4-BE49-F238E27FC236}">
                <a16:creationId xmlns:a16="http://schemas.microsoft.com/office/drawing/2014/main" id="{C1DB6E93-10D4-4399-FDAA-AF0FEEAABF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5" name="Marcador de texto 2">
            <a:extLst>
              <a:ext uri="{FF2B5EF4-FFF2-40B4-BE49-F238E27FC236}">
                <a16:creationId xmlns:a16="http://schemas.microsoft.com/office/drawing/2014/main" id="{341EEBB3-CDB0-15EC-0ECD-49DF84E9D76A}"/>
              </a:ext>
            </a:extLst>
          </p:cNvPr>
          <p:cNvSpPr txBox="1">
            <a:spLocks/>
          </p:cNvSpPr>
          <p:nvPr/>
        </p:nvSpPr>
        <p:spPr>
          <a:xfrm>
            <a:off x="1" y="1843150"/>
            <a:ext cx="12191999" cy="3916382"/>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2:</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Después del canto del marcador, 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 sacador correcto se prepara para servir y sostiene la pelota con la mano que no tiene la pala contra la cara de su pala. Para ejecutar el lanzamiento, suelta la pelota de la mano sin pala y, al mismo tiempo, comienza el movimiento del servicio. La pelota comienza a caer hacia el suelo. Antes de que la pelota toque el suelo, se golpea la pelota con la pala. Todos los demás requisitos del saque se cumplieron, y la pelota servida cae dentro de los límites. ¿El jugador ejecutó un saque legal?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1434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18B6461-5DC5-17E5-E92B-CB00AAE348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B8B74F0-B5C0-B575-193A-7FCC1DBBB86E}"/>
              </a:ext>
            </a:extLst>
          </p:cNvPr>
          <p:cNvSpPr>
            <a:spLocks noGrp="1"/>
          </p:cNvSpPr>
          <p:nvPr>
            <p:ph type="title"/>
          </p:nvPr>
        </p:nvSpPr>
        <p:spPr>
          <a:xfrm>
            <a:off x="-1" y="0"/>
            <a:ext cx="12191999" cy="1151905"/>
          </a:xfrm>
        </p:spPr>
        <p:txBody>
          <a:bodyPr>
            <a:noAutofit/>
          </a:bodyPr>
          <a:lstStyle/>
          <a:p>
            <a:r>
              <a:rPr kumimoji="0" lang="es-ES" sz="3200" b="1" i="0" u="none" strike="noStrike" kern="10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CASO 25-15: </a:t>
            </a:r>
            <a:r>
              <a:rPr kumimoji="0" lang="es-ES" sz="3200" b="1" i="0" u="none" strike="noStrike" kern="0" cap="none" spc="0" normalizeH="0" baseline="0" noProof="0" dirty="0">
                <a:ln>
                  <a:noFill/>
                </a:ln>
                <a:solidFill>
                  <a:srgbClr val="7030A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USO DE LA PALA PARA EJECUTAR EL LANZAMIENTO DE LA PELOTA - </a:t>
            </a:r>
            <a:r>
              <a:rPr kumimoji="0" lang="es-ES" sz="3200" b="1" i="0" u="none" strike="noStrike" kern="0" cap="none" spc="0" normalizeH="0" baseline="0" noProof="0" dirty="0">
                <a:ln>
                  <a:noFill/>
                </a:ln>
                <a:solidFill>
                  <a:srgbClr val="FF0000"/>
                </a:solidFill>
                <a:effectLst/>
                <a:uLnTx/>
                <a:uFillTx/>
                <a:latin typeface="Aptos" panose="020B0004020202020204" pitchFamily="34" charset="0"/>
                <a:ea typeface="Aptos" panose="020B0004020202020204" pitchFamily="34" charset="0"/>
                <a:cs typeface="Times New Roman" panose="02020603050405020304" pitchFamily="18" charset="0"/>
                <a:sym typeface="Calibri"/>
              </a:rPr>
              <a:t>ESCENARIO 2 -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5D1D16BF-617D-098B-D432-E4FBA320DCD2}"/>
              </a:ext>
            </a:extLst>
          </p:cNvPr>
          <p:cNvSpPr>
            <a:spLocks noGrp="1"/>
          </p:cNvSpPr>
          <p:nvPr>
            <p:ph type="body" idx="1"/>
          </p:nvPr>
        </p:nvSpPr>
        <p:spPr>
          <a:xfrm>
            <a:off x="0" y="1330036"/>
            <a:ext cx="12191997" cy="629393"/>
          </a:xfrm>
        </p:spPr>
        <p:txBody>
          <a:bodyPr>
            <a:noAutofit/>
          </a:bodyPr>
          <a:lstStyle/>
          <a:p>
            <a:pPr algn="l"/>
            <a:r>
              <a:rPr lang="es-ES" sz="3000" b="1" dirty="0">
                <a:solidFill>
                  <a:schemeClr val="tx1"/>
                </a:solidFill>
              </a:rPr>
              <a:t>FALLO:</a:t>
            </a:r>
            <a:r>
              <a:rPr lang="es-ES" sz="3000" dirty="0">
                <a:solidFill>
                  <a:schemeClr val="tx1"/>
                </a:solidFill>
              </a:rPr>
              <a:t> No.</a:t>
            </a:r>
          </a:p>
        </p:txBody>
      </p:sp>
      <p:sp>
        <p:nvSpPr>
          <p:cNvPr id="4" name="Marcador de número de diapositiva 3">
            <a:extLst>
              <a:ext uri="{FF2B5EF4-FFF2-40B4-BE49-F238E27FC236}">
                <a16:creationId xmlns:a16="http://schemas.microsoft.com/office/drawing/2014/main" id="{9895F697-5B91-948F-0095-76072F4697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
        <p:nvSpPr>
          <p:cNvPr id="5" name="Marcador de texto 2">
            <a:extLst>
              <a:ext uri="{FF2B5EF4-FFF2-40B4-BE49-F238E27FC236}">
                <a16:creationId xmlns:a16="http://schemas.microsoft.com/office/drawing/2014/main" id="{B550D03F-9AD0-1939-F62A-5BACC61E2837}"/>
              </a:ext>
            </a:extLst>
          </p:cNvPr>
          <p:cNvSpPr txBox="1">
            <a:spLocks/>
          </p:cNvSpPr>
          <p:nvPr/>
        </p:nvSpPr>
        <p:spPr>
          <a:xfrm>
            <a:off x="-2" y="1995052"/>
            <a:ext cx="12191999" cy="478195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El problema en este escenario es si el servidor puede usar su pala junto con la mano que no sostiene la pala para liberar la pelota durante un servicio de volea. La Regla 4.A.5 permite que solo se use una mano para soltar la pelota durante el servicio. Aquí, además de la mano sin pala, el servidor utiliza su pala y, por lo tanto, una segunda mano para realizar el lanzamiento. De acuerdo con la Regla 4.A.5, el sacador puede usar su mano sin pala para soltar la bola. Alternativamente, un servidor puede usar su pala (mientras la sostiene con la mano de la pala) para soltar la pelota. El uso de cualquier objeto o parte del cuerpo adicional para efectuar la liberación viola la Regla 4.A.5".</a:t>
            </a:r>
          </a:p>
        </p:txBody>
      </p:sp>
    </p:spTree>
    <p:extLst>
      <p:ext uri="{BB962C8B-B14F-4D97-AF65-F5344CB8AC3E}">
        <p14:creationId xmlns:p14="http://schemas.microsoft.com/office/powerpoint/2010/main" val="274833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D0C47FA-122E-E723-F848-7A65597A37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214AB7-A78D-EB1C-AA1E-3B2180B6908A}"/>
              </a:ext>
            </a:extLst>
          </p:cNvPr>
          <p:cNvSpPr>
            <a:spLocks noGrp="1"/>
          </p:cNvSpPr>
          <p:nvPr>
            <p:ph type="title"/>
          </p:nvPr>
        </p:nvSpPr>
        <p:spPr>
          <a:xfrm>
            <a:off x="1" y="297654"/>
            <a:ext cx="12191999" cy="902524"/>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EL COMPAÑERO DEL RECEPTOR ROBA EL SAQUE</a:t>
            </a:r>
            <a:endParaRPr lang="es-ES" sz="3200" dirty="0">
              <a:solidFill>
                <a:srgbClr val="7030A0"/>
              </a:solidFill>
            </a:endParaRPr>
          </a:p>
        </p:txBody>
      </p:sp>
      <p:sp>
        <p:nvSpPr>
          <p:cNvPr id="3" name="Marcador de texto 2">
            <a:extLst>
              <a:ext uri="{FF2B5EF4-FFF2-40B4-BE49-F238E27FC236}">
                <a16:creationId xmlns:a16="http://schemas.microsoft.com/office/drawing/2014/main" id="{9CFF1519-C6D3-C4DC-21FF-11582020200E}"/>
              </a:ext>
            </a:extLst>
          </p:cNvPr>
          <p:cNvSpPr>
            <a:spLocks noGrp="1"/>
          </p:cNvSpPr>
          <p:nvPr>
            <p:ph type="body" idx="1"/>
          </p:nvPr>
        </p:nvSpPr>
        <p:spPr>
          <a:xfrm>
            <a:off x="0" y="1498806"/>
            <a:ext cx="8664213" cy="571500"/>
          </a:xfrm>
        </p:spPr>
        <p:txBody>
          <a:bodyPr>
            <a:noAutofit/>
          </a:bodyPr>
          <a:lstStyle/>
          <a:p>
            <a:pPr algn="l"/>
            <a:r>
              <a:rPr lang="es-ES" sz="3000" i="1" dirty="0">
                <a:solidFill>
                  <a:schemeClr val="tx1"/>
                </a:solidFill>
              </a:rPr>
              <a:t>Reglas aplicables: 4.B.10</a:t>
            </a:r>
          </a:p>
        </p:txBody>
      </p:sp>
      <p:sp>
        <p:nvSpPr>
          <p:cNvPr id="4" name="Marcador de número de diapositiva 3">
            <a:extLst>
              <a:ext uri="{FF2B5EF4-FFF2-40B4-BE49-F238E27FC236}">
                <a16:creationId xmlns:a16="http://schemas.microsoft.com/office/drawing/2014/main" id="{45C72F38-089C-EAC7-5E2E-C5B3C18BB1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5" name="Marcador de texto 2">
            <a:extLst>
              <a:ext uri="{FF2B5EF4-FFF2-40B4-BE49-F238E27FC236}">
                <a16:creationId xmlns:a16="http://schemas.microsoft.com/office/drawing/2014/main" id="{A4BCCC6C-6894-C161-6891-6B12ED820369}"/>
              </a:ext>
            </a:extLst>
          </p:cNvPr>
          <p:cNvSpPr txBox="1">
            <a:spLocks/>
          </p:cNvSpPr>
          <p:nvPr/>
        </p:nvSpPr>
        <p:spPr>
          <a:xfrm>
            <a:off x="1" y="2357830"/>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Los jugadores están correctamente posicionados para iniciar el peloteo según la regla 4.B.7. La pelota servida toca la red y apenas supera la línea de la zona de no volea (ZNV) pero cae en la cancha de servicio correcta. El compañero del receptor, posicionado en la línea ZNV, se estira y devuelve la pelota por encima de la red. ¿Cuál es el canto?</a:t>
            </a:r>
            <a:r>
              <a:rPr lang="es-ES" sz="3000"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855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F60F76-C0DF-B829-5EDB-45FBE85A4B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320A34-5D41-45BB-A654-3EAFB56B4E78}"/>
              </a:ext>
            </a:extLst>
          </p:cNvPr>
          <p:cNvSpPr>
            <a:spLocks noGrp="1"/>
          </p:cNvSpPr>
          <p:nvPr>
            <p:ph type="title"/>
          </p:nvPr>
        </p:nvSpPr>
        <p:spPr>
          <a:xfrm>
            <a:off x="-1" y="1"/>
            <a:ext cx="12191999" cy="81642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25-01</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TOQUE AL CONTRARIO EN LA RED-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ADDDCAD0-AC4F-DC32-3A97-6BE20702E112}"/>
              </a:ext>
            </a:extLst>
          </p:cNvPr>
          <p:cNvSpPr>
            <a:spLocks noGrp="1"/>
          </p:cNvSpPr>
          <p:nvPr>
            <p:ph type="body" idx="1"/>
          </p:nvPr>
        </p:nvSpPr>
        <p:spPr>
          <a:xfrm>
            <a:off x="-1" y="2188025"/>
            <a:ext cx="12191997" cy="4261758"/>
          </a:xfrm>
        </p:spPr>
        <p:txBody>
          <a:bodyPr>
            <a:noAutofit/>
          </a:bodyPr>
          <a:lstStyle/>
          <a:p>
            <a:pPr algn="l"/>
            <a:r>
              <a:rPr lang="es-ES" sz="3000" b="1" dirty="0">
                <a:solidFill>
                  <a:schemeClr val="tx1"/>
                </a:solidFill>
              </a:rPr>
              <a:t>COMENTARIO: </a:t>
            </a:r>
            <a:r>
              <a:rPr lang="es-ES" sz="3000" dirty="0">
                <a:solidFill>
                  <a:schemeClr val="tx1"/>
                </a:solidFill>
              </a:rPr>
              <a:t>Aunque el tocar al contrario con la pala mientras la pelota está viva es falta, la acción del contrario entra dentro de las definiciones de una distracción, cargar directamente contra un jugador que está a punto de jugar una pelota entrando en la zona de no volea es una acción voluntaria del contrario no común al juego.</a:t>
            </a:r>
          </a:p>
          <a:p>
            <a:pPr algn="l"/>
            <a:endParaRPr lang="es-ES" sz="3000" dirty="0">
              <a:solidFill>
                <a:schemeClr val="tx1"/>
              </a:solidFill>
            </a:endParaRPr>
          </a:p>
          <a:p>
            <a:pPr algn="l"/>
            <a:r>
              <a:rPr lang="es-ES" sz="3000" dirty="0">
                <a:solidFill>
                  <a:schemeClr val="tx1"/>
                </a:solidFill>
              </a:rPr>
              <a:t>Si después de tocar la pelota, esta golpea al jugador antes que la pala, la jugada quedaría muerta y sería falta del contrario en cualquier caso.</a:t>
            </a:r>
          </a:p>
          <a:p>
            <a:pPr algn="l"/>
            <a:endParaRPr lang="es-ES" sz="3000" dirty="0">
              <a:solidFill>
                <a:schemeClr val="tx1"/>
              </a:solidFill>
            </a:endParaRPr>
          </a:p>
        </p:txBody>
      </p:sp>
      <p:sp>
        <p:nvSpPr>
          <p:cNvPr id="4" name="Marcador de número de diapositiva 3">
            <a:extLst>
              <a:ext uri="{FF2B5EF4-FFF2-40B4-BE49-F238E27FC236}">
                <a16:creationId xmlns:a16="http://schemas.microsoft.com/office/drawing/2014/main" id="{9B133D6C-EBD0-58FA-1152-B0DD0CB69A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Marcador de texto 2">
            <a:extLst>
              <a:ext uri="{FF2B5EF4-FFF2-40B4-BE49-F238E27FC236}">
                <a16:creationId xmlns:a16="http://schemas.microsoft.com/office/drawing/2014/main" id="{A32A26DB-2557-E9EC-E610-C3F72C6561AB}"/>
              </a:ext>
            </a:extLst>
          </p:cNvPr>
          <p:cNvSpPr txBox="1">
            <a:spLocks/>
          </p:cNvSpPr>
          <p:nvPr/>
        </p:nvSpPr>
        <p:spPr>
          <a:xfrm>
            <a:off x="3" y="1094013"/>
            <a:ext cx="12191997" cy="816428"/>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FALLO: </a:t>
            </a:r>
            <a:r>
              <a:rPr lang="es-ES" sz="3000" dirty="0">
                <a:solidFill>
                  <a:schemeClr val="tx1"/>
                </a:solidFill>
              </a:rPr>
              <a:t>Falta de distracción.</a:t>
            </a:r>
          </a:p>
          <a:p>
            <a:pPr algn="l"/>
            <a:endParaRPr lang="es-ES" sz="3000" dirty="0">
              <a:solidFill>
                <a:schemeClr val="tx1"/>
              </a:solidFill>
            </a:endParaRPr>
          </a:p>
        </p:txBody>
      </p:sp>
    </p:spTree>
    <p:extLst>
      <p:ext uri="{BB962C8B-B14F-4D97-AF65-F5344CB8AC3E}">
        <p14:creationId xmlns:p14="http://schemas.microsoft.com/office/powerpoint/2010/main" val="90569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02B82B-58C5-50B2-2BBC-C3517E7E0D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1671EC1-8D0A-B8BC-6FB7-F35F6760FF5C}"/>
              </a:ext>
            </a:extLst>
          </p:cNvPr>
          <p:cNvSpPr>
            <a:spLocks noGrp="1"/>
          </p:cNvSpPr>
          <p:nvPr>
            <p:ph type="title"/>
          </p:nvPr>
        </p:nvSpPr>
        <p:spPr>
          <a:xfrm>
            <a:off x="-1" y="0"/>
            <a:ext cx="12191999" cy="1116281"/>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25-16</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EL COMPAÑERO DEL RECEPTOR ROBA EL SAQUE–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B68459F2-2478-B3A8-402C-2C2674A4F201}"/>
              </a:ext>
            </a:extLst>
          </p:cNvPr>
          <p:cNvSpPr>
            <a:spLocks noGrp="1"/>
          </p:cNvSpPr>
          <p:nvPr>
            <p:ph type="body" idx="1"/>
          </p:nvPr>
        </p:nvSpPr>
        <p:spPr>
          <a:xfrm>
            <a:off x="0" y="1330036"/>
            <a:ext cx="12191997" cy="1199408"/>
          </a:xfrm>
        </p:spPr>
        <p:txBody>
          <a:bodyPr>
            <a:noAutofit/>
          </a:bodyPr>
          <a:lstStyle/>
          <a:p>
            <a:pPr algn="l"/>
            <a:r>
              <a:rPr lang="es-ES" sz="3000" b="1" dirty="0">
                <a:solidFill>
                  <a:schemeClr val="tx1"/>
                </a:solidFill>
              </a:rPr>
              <a:t>FALLO:</a:t>
            </a:r>
            <a:r>
              <a:rPr lang="es-ES" sz="3000" dirty="0">
                <a:solidFill>
                  <a:schemeClr val="tx1"/>
                </a:solidFill>
              </a:rPr>
              <a:t>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árbitro señalará falta</a:t>
            </a:r>
            <a:endParaRPr lang="es-ES" sz="28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A0DF5A28-2406-7BDD-1FB8-42C521E0CF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5" name="Marcador de texto 2">
            <a:extLst>
              <a:ext uri="{FF2B5EF4-FFF2-40B4-BE49-F238E27FC236}">
                <a16:creationId xmlns:a16="http://schemas.microsoft.com/office/drawing/2014/main" id="{A328AF20-2687-CFCE-7CE8-35239B7C5587}"/>
              </a:ext>
            </a:extLst>
          </p:cNvPr>
          <p:cNvSpPr txBox="1">
            <a:spLocks/>
          </p:cNvSpPr>
          <p:nvPr/>
        </p:nvSpPr>
        <p:spPr>
          <a:xfrm>
            <a:off x="-4" y="2659989"/>
            <a:ext cx="12191999" cy="353291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Según la regla 4.B.10, es una falta cuando el receptor incorrecto devuelve la pelota. Este es un cambio de reglas de 2025 para evitar el uso fraudulento de la repetición por devolución de la pelota por el restador incorrecto.</a:t>
            </a:r>
          </a:p>
        </p:txBody>
      </p:sp>
    </p:spTree>
    <p:extLst>
      <p:ext uri="{BB962C8B-B14F-4D97-AF65-F5344CB8AC3E}">
        <p14:creationId xmlns:p14="http://schemas.microsoft.com/office/powerpoint/2010/main" val="225014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C47FA-122E-E723-F848-7A65597A37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214AB7-A78D-EB1C-AA1E-3B2180B6908A}"/>
              </a:ext>
            </a:extLst>
          </p:cNvPr>
          <p:cNvSpPr>
            <a:spLocks noGrp="1"/>
          </p:cNvSpPr>
          <p:nvPr>
            <p:ph type="title"/>
          </p:nvPr>
        </p:nvSpPr>
        <p:spPr>
          <a:xfrm>
            <a:off x="1" y="297654"/>
            <a:ext cx="12191999" cy="902524"/>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2" action="ppaction://hlinksldjump"/>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25-17</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EQUIPO AL RESTO NO PREPARADO</a:t>
            </a:r>
            <a:endParaRPr lang="es-ES" sz="3200" dirty="0">
              <a:solidFill>
                <a:srgbClr val="7030A0"/>
              </a:solidFill>
            </a:endParaRPr>
          </a:p>
        </p:txBody>
      </p:sp>
      <p:sp>
        <p:nvSpPr>
          <p:cNvPr id="3" name="Marcador de texto 2">
            <a:extLst>
              <a:ext uri="{FF2B5EF4-FFF2-40B4-BE49-F238E27FC236}">
                <a16:creationId xmlns:a16="http://schemas.microsoft.com/office/drawing/2014/main" id="{9CFF1519-C6D3-C4DC-21FF-11582020200E}"/>
              </a:ext>
            </a:extLst>
          </p:cNvPr>
          <p:cNvSpPr>
            <a:spLocks noGrp="1"/>
          </p:cNvSpPr>
          <p:nvPr>
            <p:ph type="body" idx="1"/>
          </p:nvPr>
        </p:nvSpPr>
        <p:spPr>
          <a:xfrm>
            <a:off x="0" y="1498806"/>
            <a:ext cx="8664213" cy="571500"/>
          </a:xfrm>
        </p:spPr>
        <p:txBody>
          <a:bodyPr>
            <a:noAutofit/>
          </a:bodyPr>
          <a:lstStyle/>
          <a:p>
            <a:pPr algn="l"/>
            <a:r>
              <a:rPr lang="es-ES" sz="3000" i="1" dirty="0">
                <a:solidFill>
                  <a:schemeClr val="tx1"/>
                </a:solidFill>
              </a:rPr>
              <a:t>Reglas aplicables: 4.C</a:t>
            </a:r>
          </a:p>
        </p:txBody>
      </p:sp>
      <p:sp>
        <p:nvSpPr>
          <p:cNvPr id="4" name="Marcador de número de diapositiva 3">
            <a:extLst>
              <a:ext uri="{FF2B5EF4-FFF2-40B4-BE49-F238E27FC236}">
                <a16:creationId xmlns:a16="http://schemas.microsoft.com/office/drawing/2014/main" id="{45C72F38-089C-EAC7-5E2E-C5B3C18BB1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
        <p:nvSpPr>
          <p:cNvPr id="5" name="Marcador de texto 2">
            <a:extLst>
              <a:ext uri="{FF2B5EF4-FFF2-40B4-BE49-F238E27FC236}">
                <a16:creationId xmlns:a16="http://schemas.microsoft.com/office/drawing/2014/main" id="{A4BCCC6C-6894-C161-6891-6B12ED820369}"/>
              </a:ext>
            </a:extLst>
          </p:cNvPr>
          <p:cNvSpPr txBox="1">
            <a:spLocks/>
          </p:cNvSpPr>
          <p:nvPr/>
        </p:nvSpPr>
        <p:spPr>
          <a:xfrm>
            <a:off x="1" y="2357830"/>
            <a:ext cx="12191999" cy="4091047"/>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Verificas la posición de los jugadores y el servidor correcto, te preparas para cantar el marcador para lo que miras al equipo receptor y comienzas el canto, después miras al sacador para terminar el canto y verificar el saque. No oyes ninguna voz de los restadores que indique una parada para realizar una pregunta.</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Se produce el saque y el equipo receptor para el rally porque no estaban preparados. ¿Qué indicas?</a:t>
            </a:r>
          </a:p>
        </p:txBody>
      </p:sp>
    </p:spTree>
    <p:extLst>
      <p:ext uri="{BB962C8B-B14F-4D97-AF65-F5344CB8AC3E}">
        <p14:creationId xmlns:p14="http://schemas.microsoft.com/office/powerpoint/2010/main" val="798646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C47FA-122E-E723-F848-7A65597A37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214AB7-A78D-EB1C-AA1E-3B2180B6908A}"/>
              </a:ext>
            </a:extLst>
          </p:cNvPr>
          <p:cNvSpPr>
            <a:spLocks noGrp="1"/>
          </p:cNvSpPr>
          <p:nvPr>
            <p:ph type="title"/>
          </p:nvPr>
        </p:nvSpPr>
        <p:spPr>
          <a:xfrm>
            <a:off x="1" y="297654"/>
            <a:ext cx="12191999" cy="902524"/>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25-17</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a:t>
            </a:r>
            <a:r>
              <a:rPr lang="es-ES" sz="3200" b="1"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EQUIPO AL RESTO NO PREPARADO- ESCENARIO 1- </a:t>
            </a:r>
            <a:r>
              <a:rPr lang="es-ES" sz="32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4" name="Marcador de número de diapositiva 3">
            <a:extLst>
              <a:ext uri="{FF2B5EF4-FFF2-40B4-BE49-F238E27FC236}">
                <a16:creationId xmlns:a16="http://schemas.microsoft.com/office/drawing/2014/main" id="{45C72F38-089C-EAC7-5E2E-C5B3C18BB1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
        <p:nvSpPr>
          <p:cNvPr id="5" name="Marcador de texto 2">
            <a:extLst>
              <a:ext uri="{FF2B5EF4-FFF2-40B4-BE49-F238E27FC236}">
                <a16:creationId xmlns:a16="http://schemas.microsoft.com/office/drawing/2014/main" id="{A4BCCC6C-6894-C161-6891-6B12ED820369}"/>
              </a:ext>
            </a:extLst>
          </p:cNvPr>
          <p:cNvSpPr txBox="1">
            <a:spLocks/>
          </p:cNvSpPr>
          <p:nvPr/>
        </p:nvSpPr>
        <p:spPr>
          <a:xfrm>
            <a:off x="0" y="1236516"/>
            <a:ext cx="12191999" cy="902524"/>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FALLO:</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Señal</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falta al equipo receptor por parar el rally.</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Marcador de texto 2">
            <a:extLst>
              <a:ext uri="{FF2B5EF4-FFF2-40B4-BE49-F238E27FC236}">
                <a16:creationId xmlns:a16="http://schemas.microsoft.com/office/drawing/2014/main" id="{92C3B7D9-D429-2D90-25B2-08D98153D85D}"/>
              </a:ext>
            </a:extLst>
          </p:cNvPr>
          <p:cNvSpPr txBox="1">
            <a:spLocks/>
          </p:cNvSpPr>
          <p:nvPr/>
        </p:nvSpPr>
        <p:spPr>
          <a:xfrm>
            <a:off x="1" y="1973510"/>
            <a:ext cx="12191999" cy="4803491"/>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COMENTARIO: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El equipo receptor no ha hecho a tiempo ninguna de las señales aprobadas como indicadoras de no estar preparado de acuerdo a los artículos 4.C.1 y 4.C.2</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En caso de haberlas hecho no deberías de haber cantado el marcador (señales visuales) o deberías de haber parado el juego antes del servicio (señales verbales).</a:t>
            </a:r>
          </a:p>
          <a:p>
            <a:pPr algn="l"/>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Aunque el equipo al servicio acepte repetir el rally, no debes aceptar esa repetición. La única opción sería rally para el equipo al resto si el equipo al servicio concediera el rally, nunca una repetición, salvo que aceptaras un error arbitral (</a:t>
            </a:r>
            <a:r>
              <a:rPr lang="es-ES" sz="3000" dirty="0" err="1">
                <a:solidFill>
                  <a:schemeClr val="tx1"/>
                </a:solidFill>
                <a:latin typeface="Calibri" panose="020F0502020204030204" pitchFamily="34" charset="0"/>
                <a:ea typeface="Calibri" panose="020F0502020204030204" pitchFamily="34" charset="0"/>
                <a:cs typeface="Calibri" panose="020F0502020204030204" pitchFamily="34" charset="0"/>
              </a:rPr>
              <a:t>p.e</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 si no estabas mirando al equipo al resto al iniciar el canto del marcador.)</a:t>
            </a:r>
          </a:p>
        </p:txBody>
      </p:sp>
    </p:spTree>
    <p:extLst>
      <p:ext uri="{BB962C8B-B14F-4D97-AF65-F5344CB8AC3E}">
        <p14:creationId xmlns:p14="http://schemas.microsoft.com/office/powerpoint/2010/main" val="15736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25-18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JUGADO LESIONADO DURANTE EL CALENTAMIENTO</a:t>
            </a:r>
            <a:endParaRPr lang="es-ES" sz="3200" dirty="0">
              <a:solidFill>
                <a:srgbClr val="7030A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10.B</a:t>
            </a: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1843150"/>
            <a:ext cx="12191999" cy="437952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lnSpc>
                <a:spcPct val="107000"/>
              </a:lnSpc>
              <a:spcAft>
                <a:spcPts val="800"/>
              </a:spcAft>
            </a:pPr>
            <a:r>
              <a:rPr lang="es-ES" sz="3000" b="1" dirty="0">
                <a:solidFill>
                  <a:schemeClr val="tx1"/>
                </a:solidFill>
              </a:rPr>
              <a:t>ESCENARIO: </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Después de la reunión inicial y durante el tiempo restante de calentamiento un jugador resulta lesionado y pide tiempo muerto médico. ¿Cuál es tu decisión?</a:t>
            </a:r>
          </a:p>
          <a:p>
            <a:pPr algn="l"/>
            <a:endParaRPr lang="es-ES" sz="3000" dirty="0">
              <a:solidFill>
                <a:schemeClr val="tx1"/>
              </a:solidFill>
            </a:endParaRPr>
          </a:p>
        </p:txBody>
      </p:sp>
    </p:spTree>
    <p:extLst>
      <p:ext uri="{BB962C8B-B14F-4D97-AF65-F5344CB8AC3E}">
        <p14:creationId xmlns:p14="http://schemas.microsoft.com/office/powerpoint/2010/main" val="1734762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BF0C7E-7B1C-1E00-FD4C-8513F6D4C0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12DDDC-57AF-FA42-F51D-3BC8E8EFAAB1}"/>
              </a:ext>
            </a:extLst>
          </p:cNvPr>
          <p:cNvSpPr>
            <a:spLocks noGrp="1"/>
          </p:cNvSpPr>
          <p:nvPr>
            <p:ph type="title"/>
          </p:nvPr>
        </p:nvSpPr>
        <p:spPr>
          <a:xfrm>
            <a:off x="0" y="80999"/>
            <a:ext cx="12191999" cy="115998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hlinkClick r:id="rId2" action="ppaction://hlinksldjump"/>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hlinkClick r:id="rId2" action="ppaction://hlinksldjump"/>
              </a:rPr>
              <a:t>25-18</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JUGADO LESIONADO DURANTE EL CALENTAMIENT</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O</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1A37EF6E-8B25-5F7F-D2C3-E645D001143C}"/>
              </a:ext>
            </a:extLst>
          </p:cNvPr>
          <p:cNvSpPr>
            <a:spLocks noGrp="1"/>
          </p:cNvSpPr>
          <p:nvPr>
            <p:ph type="body" idx="1"/>
          </p:nvPr>
        </p:nvSpPr>
        <p:spPr>
          <a:xfrm>
            <a:off x="0" y="1533484"/>
            <a:ext cx="12191999" cy="1159988"/>
          </a:xfrm>
        </p:spPr>
        <p:txBody>
          <a:bodyPr>
            <a:noAutofit/>
          </a:bodyPr>
          <a:lstStyle/>
          <a:p>
            <a:pPr algn="l"/>
            <a:r>
              <a:rPr lang="es-ES" sz="3200" b="1" dirty="0">
                <a:solidFill>
                  <a:schemeClr val="tx1"/>
                </a:solidFill>
              </a:rPr>
              <a:t>FALLO: </a:t>
            </a:r>
            <a:r>
              <a:rPr lang="es-ES" sz="3200" dirty="0">
                <a:solidFill>
                  <a:schemeClr val="tx1"/>
                </a:solidFill>
              </a:rPr>
              <a:t>Llamas al Juez Árbitro para que decida una posible extensión del período de calentamiento para tratar al jugador.</a:t>
            </a:r>
            <a:endParaRPr lang="es-ES" sz="3200" b="1" dirty="0">
              <a:solidFill>
                <a:schemeClr val="tx1"/>
              </a:solidFill>
            </a:endParaRPr>
          </a:p>
        </p:txBody>
      </p:sp>
      <p:sp>
        <p:nvSpPr>
          <p:cNvPr id="4" name="Marcador de número de diapositiva 3">
            <a:extLst>
              <a:ext uri="{FF2B5EF4-FFF2-40B4-BE49-F238E27FC236}">
                <a16:creationId xmlns:a16="http://schemas.microsoft.com/office/drawing/2014/main" id="{62EAEA4D-453C-E71B-4F45-C4209F26D8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
        <p:nvSpPr>
          <p:cNvPr id="5" name="Marcador de texto 2">
            <a:extLst>
              <a:ext uri="{FF2B5EF4-FFF2-40B4-BE49-F238E27FC236}">
                <a16:creationId xmlns:a16="http://schemas.microsoft.com/office/drawing/2014/main" id="{3E35F86D-7018-25D1-9288-72DD1DC19CFD}"/>
              </a:ext>
            </a:extLst>
          </p:cNvPr>
          <p:cNvSpPr txBox="1">
            <a:spLocks/>
          </p:cNvSpPr>
          <p:nvPr/>
        </p:nvSpPr>
        <p:spPr>
          <a:xfrm>
            <a:off x="1" y="2985969"/>
            <a:ext cx="12191999" cy="3791033"/>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lnSpc>
                <a:spcPct val="107000"/>
              </a:lnSpc>
              <a:spcAft>
                <a:spcPts val="800"/>
              </a:spcAft>
            </a:pPr>
            <a:r>
              <a:rPr lang="es-ES" sz="3000" b="1" dirty="0">
                <a:solidFill>
                  <a:schemeClr val="tx1"/>
                </a:solidFill>
              </a:rPr>
              <a:t>COMENTARIO: </a:t>
            </a:r>
            <a:r>
              <a:rPr lang="es-E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Antes del inicio de partido no es posible solicitar tiempos muertos (ni estándar ni médico). Podría empezar el partido (con el inicio del primer canto) y solicitar el tiempo muerto antes de producirse el servicio, pero en este caso la decisión debe corresponder al Juez Árbitro. </a:t>
            </a:r>
          </a:p>
          <a:p>
            <a:pPr algn="l"/>
            <a:endParaRPr lang="es-ES" sz="3000" dirty="0">
              <a:solidFill>
                <a:schemeClr val="tx1"/>
              </a:solidFill>
            </a:endParaRPr>
          </a:p>
        </p:txBody>
      </p:sp>
    </p:spTree>
    <p:extLst>
      <p:ext uri="{BB962C8B-B14F-4D97-AF65-F5344CB8AC3E}">
        <p14:creationId xmlns:p14="http://schemas.microsoft.com/office/powerpoint/2010/main" val="326638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7C144A-0880-C1F4-6071-062EA22B2D32}"/>
              </a:ext>
            </a:extLst>
          </p:cNvPr>
          <p:cNvSpPr>
            <a:spLocks noGrp="1"/>
          </p:cNvSpPr>
          <p:nvPr>
            <p:ph type="title"/>
          </p:nvPr>
        </p:nvSpPr>
        <p:spPr>
          <a:xfrm>
            <a:off x="0" y="1"/>
            <a:ext cx="12191999" cy="66501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25-02</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ERROR EN FORMATO DE PARTIDO</a:t>
            </a:r>
            <a:endParaRPr lang="es-ES" sz="3200" dirty="0">
              <a:solidFill>
                <a:srgbClr val="7030A0"/>
              </a:solidFill>
            </a:endParaRPr>
          </a:p>
        </p:txBody>
      </p:sp>
      <p:sp>
        <p:nvSpPr>
          <p:cNvPr id="3" name="Marcador de texto 2">
            <a:extLst>
              <a:ext uri="{FF2B5EF4-FFF2-40B4-BE49-F238E27FC236}">
                <a16:creationId xmlns:a16="http://schemas.microsoft.com/office/drawing/2014/main" id="{1C1B29BF-1B52-FBF3-034E-5D26DEAE2DEB}"/>
              </a:ext>
            </a:extLst>
          </p:cNvPr>
          <p:cNvSpPr>
            <a:spLocks noGrp="1"/>
          </p:cNvSpPr>
          <p:nvPr>
            <p:ph type="body" idx="1"/>
          </p:nvPr>
        </p:nvSpPr>
        <p:spPr>
          <a:xfrm>
            <a:off x="0" y="912999"/>
            <a:ext cx="8664213" cy="571500"/>
          </a:xfrm>
        </p:spPr>
        <p:txBody>
          <a:bodyPr>
            <a:noAutofit/>
          </a:bodyPr>
          <a:lstStyle/>
          <a:p>
            <a:pPr algn="l"/>
            <a:r>
              <a:rPr lang="es-ES" sz="3000" i="1" dirty="0">
                <a:solidFill>
                  <a:schemeClr val="tx1"/>
                </a:solidFill>
              </a:rPr>
              <a:t>Reglas aplicables: 4.B.9.b</a:t>
            </a:r>
          </a:p>
        </p:txBody>
      </p:sp>
      <p:sp>
        <p:nvSpPr>
          <p:cNvPr id="4" name="Marcador de número de diapositiva 3">
            <a:extLst>
              <a:ext uri="{FF2B5EF4-FFF2-40B4-BE49-F238E27FC236}">
                <a16:creationId xmlns:a16="http://schemas.microsoft.com/office/drawing/2014/main" id="{73BAB5B2-331C-928E-7804-5987C61B90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Marcador de texto 2">
            <a:extLst>
              <a:ext uri="{FF2B5EF4-FFF2-40B4-BE49-F238E27FC236}">
                <a16:creationId xmlns:a16="http://schemas.microsoft.com/office/drawing/2014/main" id="{B2E4FB72-DF05-1A31-C6AB-084907B44D83}"/>
              </a:ext>
            </a:extLst>
          </p:cNvPr>
          <p:cNvSpPr txBox="1">
            <a:spLocks/>
          </p:cNvSpPr>
          <p:nvPr/>
        </p:nvSpPr>
        <p:spPr>
          <a:xfrm>
            <a:off x="1" y="1843150"/>
            <a:ext cx="12191999" cy="343097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ESCENARIO: </a:t>
            </a:r>
            <a:r>
              <a:rPr lang="es-ES" sz="3000" dirty="0">
                <a:solidFill>
                  <a:schemeClr val="tx1"/>
                </a:solidFill>
              </a:rPr>
              <a:t>El formato de un partido es al mejor de 3 juegos a once ganando por dos con cambio de campo en el tercer juego. Por error los jugadores creen que es a un juego a 15 puntos ganando por dos y con cambio de campo a los 8.</a:t>
            </a:r>
          </a:p>
          <a:p>
            <a:pPr algn="l"/>
            <a:r>
              <a:rPr lang="es-ES" sz="3000" dirty="0">
                <a:solidFill>
                  <a:schemeClr val="tx1"/>
                </a:solidFill>
              </a:rPr>
              <a:t>El error se descubre con 12-4-1 a favor del equipo B que no comenzó sirviendo en el primer juego.</a:t>
            </a:r>
          </a:p>
          <a:p>
            <a:pPr algn="l"/>
            <a:r>
              <a:rPr lang="es-ES" sz="3000" dirty="0">
                <a:solidFill>
                  <a:schemeClr val="tx1"/>
                </a:solidFill>
              </a:rPr>
              <a:t>¿Cómo se debe de continuar el partido?</a:t>
            </a:r>
          </a:p>
        </p:txBody>
      </p:sp>
    </p:spTree>
    <p:extLst>
      <p:ext uri="{BB962C8B-B14F-4D97-AF65-F5344CB8AC3E}">
        <p14:creationId xmlns:p14="http://schemas.microsoft.com/office/powerpoint/2010/main" val="98614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0B1538-19DF-380C-3E95-F519CC3B9F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96FB70A-8992-CD33-CC40-C86D3175661D}"/>
              </a:ext>
            </a:extLst>
          </p:cNvPr>
          <p:cNvSpPr>
            <a:spLocks noGrp="1"/>
          </p:cNvSpPr>
          <p:nvPr>
            <p:ph type="title"/>
          </p:nvPr>
        </p:nvSpPr>
        <p:spPr>
          <a:xfrm>
            <a:off x="-1" y="1"/>
            <a:ext cx="12191999" cy="718538"/>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25-02</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ERROR EN FORMATO DE PARTIDO-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FALLO</a:t>
            </a:r>
            <a:endParaRPr lang="es-ES" sz="3200" dirty="0">
              <a:solidFill>
                <a:srgbClr val="FF0000"/>
              </a:solidFill>
            </a:endParaRPr>
          </a:p>
        </p:txBody>
      </p:sp>
      <p:sp>
        <p:nvSpPr>
          <p:cNvPr id="3" name="Marcador de texto 2">
            <a:extLst>
              <a:ext uri="{FF2B5EF4-FFF2-40B4-BE49-F238E27FC236}">
                <a16:creationId xmlns:a16="http://schemas.microsoft.com/office/drawing/2014/main" id="{5A2397B1-0D79-5F22-FDB1-74505283C3CE}"/>
              </a:ext>
            </a:extLst>
          </p:cNvPr>
          <p:cNvSpPr>
            <a:spLocks noGrp="1"/>
          </p:cNvSpPr>
          <p:nvPr>
            <p:ph type="body" idx="1"/>
          </p:nvPr>
        </p:nvSpPr>
        <p:spPr>
          <a:xfrm>
            <a:off x="0" y="688853"/>
            <a:ext cx="12191997" cy="2505611"/>
          </a:xfrm>
        </p:spPr>
        <p:txBody>
          <a:bodyPr>
            <a:noAutofit/>
          </a:bodyPr>
          <a:lstStyle/>
          <a:p>
            <a:pPr algn="l"/>
            <a:r>
              <a:rPr lang="es-ES" sz="3000" b="1" dirty="0">
                <a:solidFill>
                  <a:schemeClr val="tx1"/>
                </a:solidFill>
              </a:rPr>
              <a:t>FALLO: </a:t>
            </a:r>
            <a:r>
              <a:rPr lang="es-ES" sz="3000" dirty="0">
                <a:solidFill>
                  <a:schemeClr val="tx1"/>
                </a:solidFill>
              </a:rPr>
              <a:t>Se debe de dar por terminado el primer juego con un resultado a favor del equipo B de 11 a X, siendo X el marcador del equipo A cuando B llegó a 11, en el caso de que los dos equipos estén de acuerdo, en caso contrario será 4.</a:t>
            </a:r>
          </a:p>
          <a:p>
            <a:pPr algn="l"/>
            <a:r>
              <a:rPr lang="es-ES" sz="3000" dirty="0">
                <a:solidFill>
                  <a:schemeClr val="tx1"/>
                </a:solidFill>
              </a:rPr>
              <a:t>Se reanudará el juego con servicio del equipo B con 0-0-2.</a:t>
            </a:r>
          </a:p>
        </p:txBody>
      </p:sp>
      <p:sp>
        <p:nvSpPr>
          <p:cNvPr id="4" name="Marcador de número de diapositiva 3">
            <a:extLst>
              <a:ext uri="{FF2B5EF4-FFF2-40B4-BE49-F238E27FC236}">
                <a16:creationId xmlns:a16="http://schemas.microsoft.com/office/drawing/2014/main" id="{4B26824F-8C0A-61C6-97C1-419AF60629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Marcador de texto 2">
            <a:extLst>
              <a:ext uri="{FF2B5EF4-FFF2-40B4-BE49-F238E27FC236}">
                <a16:creationId xmlns:a16="http://schemas.microsoft.com/office/drawing/2014/main" id="{1947FB19-59A8-A9D9-BDE7-EBC944E54FD8}"/>
              </a:ext>
            </a:extLst>
          </p:cNvPr>
          <p:cNvSpPr txBox="1">
            <a:spLocks/>
          </p:cNvSpPr>
          <p:nvPr/>
        </p:nvSpPr>
        <p:spPr>
          <a:xfrm>
            <a:off x="1" y="3100482"/>
            <a:ext cx="12191999" cy="3724860"/>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rPr>
              <a:t>COMENTARIO: </a:t>
            </a:r>
            <a:r>
              <a:rPr lang="es-ES" sz="3000" dirty="0">
                <a:solidFill>
                  <a:schemeClr val="tx1"/>
                </a:solidFill>
              </a:rPr>
              <a:t>A pesar del criterio de que los puntos jugados valen aunque haya habido un error en la posición o servicio de los jugadores (Regla 4.B.9.b), en este caso no se considera válido al haberse dado por finalizado el juego inicial.</a:t>
            </a:r>
          </a:p>
          <a:p>
            <a:pPr algn="l"/>
            <a:r>
              <a:rPr lang="es-ES" sz="3000" dirty="0">
                <a:solidFill>
                  <a:schemeClr val="tx1"/>
                </a:solidFill>
              </a:rPr>
              <a:t>Se debe continuar con el juego 2 como debería de haberse hecho en condiciones normales con los equipos donde deberían haber estado.</a:t>
            </a:r>
          </a:p>
          <a:p>
            <a:pPr algn="l"/>
            <a:r>
              <a:rPr lang="es-ES" sz="3000" dirty="0">
                <a:solidFill>
                  <a:schemeClr val="tx1"/>
                </a:solidFill>
              </a:rPr>
              <a:t>En caso de llegar al tercer juego habrá cambio de campo a los 6 aunque en el inicio se hubiera cambiado de campo a los 8.</a:t>
            </a:r>
          </a:p>
        </p:txBody>
      </p:sp>
    </p:spTree>
    <p:extLst>
      <p:ext uri="{BB962C8B-B14F-4D97-AF65-F5344CB8AC3E}">
        <p14:creationId xmlns:p14="http://schemas.microsoft.com/office/powerpoint/2010/main" val="31664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BC6610D-5153-ED82-9958-41FDA6FACAB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0FC5457-C61C-4A38-03A9-EF797A5B4274}"/>
              </a:ext>
            </a:extLst>
          </p:cNvPr>
          <p:cNvSpPr>
            <a:spLocks noGrp="1"/>
          </p:cNvSpPr>
          <p:nvPr>
            <p:ph type="title"/>
          </p:nvPr>
        </p:nvSpPr>
        <p:spPr>
          <a:xfrm>
            <a:off x="0" y="308839"/>
            <a:ext cx="12191999" cy="81939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DISPUTA POR FALTA EN JUEGO NO ARBITRADO</a:t>
            </a:r>
            <a:endParaRPr lang="es-ES" sz="3200" dirty="0">
              <a:solidFill>
                <a:srgbClr val="7030A0"/>
              </a:solidFill>
            </a:endParaRPr>
          </a:p>
        </p:txBody>
      </p:sp>
      <p:sp>
        <p:nvSpPr>
          <p:cNvPr id="3" name="Marcador de texto 2">
            <a:extLst>
              <a:ext uri="{FF2B5EF4-FFF2-40B4-BE49-F238E27FC236}">
                <a16:creationId xmlns:a16="http://schemas.microsoft.com/office/drawing/2014/main" id="{FDE266E6-F522-228F-E79D-6F0EA5391C9F}"/>
              </a:ext>
            </a:extLst>
          </p:cNvPr>
          <p:cNvSpPr>
            <a:spLocks noGrp="1"/>
          </p:cNvSpPr>
          <p:nvPr>
            <p:ph type="body" idx="1"/>
          </p:nvPr>
        </p:nvSpPr>
        <p:spPr>
          <a:xfrm>
            <a:off x="0" y="1271649"/>
            <a:ext cx="8664213" cy="819397"/>
          </a:xfrm>
        </p:spPr>
        <p:txBody>
          <a:bodyPr>
            <a:normAutofit/>
          </a:bodyPr>
          <a:lstStyle/>
          <a:p>
            <a:pPr algn="l"/>
            <a:r>
              <a:rPr lang="es-ES" sz="3000" i="1" dirty="0">
                <a:solidFill>
                  <a:schemeClr val="tx1"/>
                </a:solidFill>
              </a:rPr>
              <a:t>Reglas aplicables: 13.D.1.c - d</a:t>
            </a:r>
          </a:p>
        </p:txBody>
      </p:sp>
      <p:sp>
        <p:nvSpPr>
          <p:cNvPr id="4" name="Marcador de número de diapositiva 3">
            <a:extLst>
              <a:ext uri="{FF2B5EF4-FFF2-40B4-BE49-F238E27FC236}">
                <a16:creationId xmlns:a16="http://schemas.microsoft.com/office/drawing/2014/main" id="{FEAE922D-6FD4-BD57-7B19-948F05EABA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Marcador de texto 2">
            <a:extLst>
              <a:ext uri="{FF2B5EF4-FFF2-40B4-BE49-F238E27FC236}">
                <a16:creationId xmlns:a16="http://schemas.microsoft.com/office/drawing/2014/main" id="{767BF1C5-65A5-DA2D-FC2B-B4DF92D611C8}"/>
              </a:ext>
            </a:extLst>
          </p:cNvPr>
          <p:cNvSpPr txBox="1">
            <a:spLocks/>
          </p:cNvSpPr>
          <p:nvPr/>
        </p:nvSpPr>
        <p:spPr>
          <a:xfrm>
            <a:off x="-1" y="2155371"/>
            <a:ext cx="12191999" cy="343097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1: </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El jugador A1 golpea una volea que pasa al campo contrario, el jugador B1 gira el cuerpo y la pelota sale por el fondo fuera de la pista. El jugador A1 reclama que la pelota rozó a B1 y por lo tanto es falta del equipo B. Los dos equipos no llegan a un acuerdo y llaman al Juez Árbitro para resolver la disputa.</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61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1562FA-1027-B0E3-0C22-9F7F96AC0BC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043942-3696-168E-6A44-558624E11BBA}"/>
              </a:ext>
            </a:extLst>
          </p:cNvPr>
          <p:cNvSpPr>
            <a:spLocks noGrp="1"/>
          </p:cNvSpPr>
          <p:nvPr>
            <p:ph type="title"/>
          </p:nvPr>
        </p:nvSpPr>
        <p:spPr>
          <a:xfrm>
            <a:off x="-1" y="1"/>
            <a:ext cx="12191999" cy="1033152"/>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DISPUTA POR FALTA EN JUEGO NO ARBITRADO- </a:t>
            </a:r>
            <a:r>
              <a:rPr lang="es-ES"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ESCENARIO 1- FALLO</a:t>
            </a:r>
            <a:endParaRPr lang="es-ES" sz="3200" dirty="0">
              <a:solidFill>
                <a:srgbClr val="FF0000"/>
              </a:solidFill>
            </a:endParaRPr>
          </a:p>
        </p:txBody>
      </p:sp>
      <p:sp>
        <p:nvSpPr>
          <p:cNvPr id="3" name="Marcador de texto 2">
            <a:extLst>
              <a:ext uri="{FF2B5EF4-FFF2-40B4-BE49-F238E27FC236}">
                <a16:creationId xmlns:a16="http://schemas.microsoft.com/office/drawing/2014/main" id="{74FB3B15-2ABF-CB4B-5B7D-FF90E19239F3}"/>
              </a:ext>
            </a:extLst>
          </p:cNvPr>
          <p:cNvSpPr>
            <a:spLocks noGrp="1"/>
          </p:cNvSpPr>
          <p:nvPr>
            <p:ph type="body" idx="1"/>
          </p:nvPr>
        </p:nvSpPr>
        <p:spPr>
          <a:xfrm>
            <a:off x="0" y="1187611"/>
            <a:ext cx="12191997" cy="914322"/>
          </a:xfrm>
        </p:spPr>
        <p:txBody>
          <a:bodyPr>
            <a:noAutofit/>
          </a:bodyPr>
          <a:lstStyle/>
          <a:p>
            <a:pPr algn="l"/>
            <a:r>
              <a:rPr lang="es-ES" sz="2800" b="1" dirty="0">
                <a:solidFill>
                  <a:schemeClr val="tx1"/>
                </a:solidFill>
              </a:rPr>
              <a:t>FALLO: </a:t>
            </a:r>
            <a:r>
              <a:rPr lang="es-ES" sz="2800" dirty="0">
                <a:solidFill>
                  <a:schemeClr val="tx1"/>
                </a:solidFill>
              </a:rPr>
              <a:t>El equipo A pierde el rally.</a:t>
            </a:r>
          </a:p>
        </p:txBody>
      </p:sp>
      <p:sp>
        <p:nvSpPr>
          <p:cNvPr id="4" name="Marcador de número de diapositiva 3">
            <a:extLst>
              <a:ext uri="{FF2B5EF4-FFF2-40B4-BE49-F238E27FC236}">
                <a16:creationId xmlns:a16="http://schemas.microsoft.com/office/drawing/2014/main" id="{9BC237B6-C6BD-4C49-F1CD-ABDC0F1C44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Marcador de texto 2">
            <a:extLst>
              <a:ext uri="{FF2B5EF4-FFF2-40B4-BE49-F238E27FC236}">
                <a16:creationId xmlns:a16="http://schemas.microsoft.com/office/drawing/2014/main" id="{F6BE3257-5C13-DF09-8CDD-2F75DC8B6EC4}"/>
              </a:ext>
            </a:extLst>
          </p:cNvPr>
          <p:cNvSpPr txBox="1">
            <a:spLocks/>
          </p:cNvSpPr>
          <p:nvPr/>
        </p:nvSpPr>
        <p:spPr>
          <a:xfrm>
            <a:off x="-2" y="2375065"/>
            <a:ext cx="12191999" cy="3877170"/>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2800" b="1" dirty="0">
                <a:solidFill>
                  <a:schemeClr val="tx1"/>
                </a:solidFill>
              </a:rPr>
              <a:t>COMENTARIO: </a:t>
            </a:r>
            <a:r>
              <a:rPr lang="es-ES" sz="3000" dirty="0">
                <a:solidFill>
                  <a:schemeClr val="tx1"/>
                </a:solidFill>
              </a:rPr>
              <a:t>La regla 13.D.1.d. Establece que el jugador A1 puede mencionar la falta específica del jugador B1 pero no tiene autoridad para hacer cumplir la falta. La decisión final sobre la resolución de la falta corresponde al jugador que supuestamente la cometió.</a:t>
            </a:r>
          </a:p>
          <a:p>
            <a:pPr algn="l"/>
            <a:r>
              <a:rPr lang="es-ES" sz="3000" dirty="0">
                <a:solidFill>
                  <a:schemeClr val="tx1"/>
                </a:solidFill>
              </a:rPr>
              <a:t>Igual sucedería si el jugador A1 detiene el rally y reclama que la pelota ha tocado a B1 después de golpear en la pala reclamando falta del equipo B. El equipo A perdería el rally por detener ilegalmente la jugada.</a:t>
            </a:r>
          </a:p>
        </p:txBody>
      </p:sp>
    </p:spTree>
    <p:extLst>
      <p:ext uri="{BB962C8B-B14F-4D97-AF65-F5344CB8AC3E}">
        <p14:creationId xmlns:p14="http://schemas.microsoft.com/office/powerpoint/2010/main" val="176410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6A36FDD-5D00-B8BE-2F54-CBEB016E39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0F311CC-9E04-E3D4-BE8C-F249545EE020}"/>
              </a:ext>
            </a:extLst>
          </p:cNvPr>
          <p:cNvSpPr>
            <a:spLocks noGrp="1"/>
          </p:cNvSpPr>
          <p:nvPr>
            <p:ph type="title"/>
          </p:nvPr>
        </p:nvSpPr>
        <p:spPr>
          <a:xfrm>
            <a:off x="1" y="387927"/>
            <a:ext cx="12191999" cy="819397"/>
          </a:xfrm>
        </p:spPr>
        <p:txBody>
          <a:bodyPr>
            <a:noAutofit/>
          </a:bodyPr>
          <a:lstStyle/>
          <a:p>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CASO </a:t>
            </a:r>
            <a:r>
              <a:rPr lang="es-ES" sz="3200" b="1" kern="100" dirty="0">
                <a:solidFill>
                  <a:srgbClr val="7030A0"/>
                </a:solidFill>
                <a:latin typeface="Aptos" panose="020B0004020202020204" pitchFamily="34" charset="0"/>
                <a:ea typeface="Aptos" panose="020B0004020202020204" pitchFamily="34" charset="0"/>
                <a:cs typeface="Times New Roman" panose="02020603050405020304" pitchFamily="18" charset="0"/>
              </a:rPr>
              <a:t>25-03</a:t>
            </a:r>
            <a:r>
              <a:rPr lang="es-ES" sz="3200" b="1" kern="100"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 DISPUTA POR FALTA EN JUEGO NO ARBITRADO</a:t>
            </a:r>
            <a:endParaRPr lang="es-ES" sz="3200" dirty="0">
              <a:solidFill>
                <a:srgbClr val="7030A0"/>
              </a:solidFill>
            </a:endParaRPr>
          </a:p>
        </p:txBody>
      </p:sp>
      <p:sp>
        <p:nvSpPr>
          <p:cNvPr id="3" name="Marcador de texto 2">
            <a:extLst>
              <a:ext uri="{FF2B5EF4-FFF2-40B4-BE49-F238E27FC236}">
                <a16:creationId xmlns:a16="http://schemas.microsoft.com/office/drawing/2014/main" id="{A7C2AAB1-DDDE-A7EC-6A6B-38E27C8FB6C9}"/>
              </a:ext>
            </a:extLst>
          </p:cNvPr>
          <p:cNvSpPr>
            <a:spLocks noGrp="1"/>
          </p:cNvSpPr>
          <p:nvPr>
            <p:ph type="body" idx="1"/>
          </p:nvPr>
        </p:nvSpPr>
        <p:spPr>
          <a:xfrm>
            <a:off x="0" y="1271649"/>
            <a:ext cx="8664213" cy="819397"/>
          </a:xfrm>
        </p:spPr>
        <p:txBody>
          <a:bodyPr>
            <a:normAutofit/>
          </a:bodyPr>
          <a:lstStyle/>
          <a:p>
            <a:pPr algn="l"/>
            <a:r>
              <a:rPr lang="es-ES" sz="3000" i="1" dirty="0">
                <a:solidFill>
                  <a:schemeClr val="tx1"/>
                </a:solidFill>
              </a:rPr>
              <a:t>Reglas aplicables: 13.D.1</a:t>
            </a:r>
          </a:p>
        </p:txBody>
      </p:sp>
      <p:sp>
        <p:nvSpPr>
          <p:cNvPr id="4" name="Marcador de número de diapositiva 3">
            <a:extLst>
              <a:ext uri="{FF2B5EF4-FFF2-40B4-BE49-F238E27FC236}">
                <a16:creationId xmlns:a16="http://schemas.microsoft.com/office/drawing/2014/main" id="{E581E196-1332-4178-E8C0-417304F48C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Marcador de texto 2">
            <a:extLst>
              <a:ext uri="{FF2B5EF4-FFF2-40B4-BE49-F238E27FC236}">
                <a16:creationId xmlns:a16="http://schemas.microsoft.com/office/drawing/2014/main" id="{7272B97C-8B35-17C4-2631-D6A94E90F0FE}"/>
              </a:ext>
            </a:extLst>
          </p:cNvPr>
          <p:cNvSpPr txBox="1">
            <a:spLocks/>
          </p:cNvSpPr>
          <p:nvPr/>
        </p:nvSpPr>
        <p:spPr>
          <a:xfrm>
            <a:off x="-1" y="2155371"/>
            <a:ext cx="12191999" cy="3430979"/>
          </a:xfrm>
          <a:prstGeom prst="rect">
            <a:avLst/>
          </a:prstGeom>
          <a:noFill/>
          <a:ln>
            <a:noFill/>
          </a:ln>
        </p:spPr>
        <p:txBody>
          <a:bodyPr spcFirstLastPara="1" wrap="square" lIns="45700" tIns="45700" rIns="45700" bIns="4570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30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914400" marR="0" lvl="1"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ctr" rtl="0">
              <a:lnSpc>
                <a:spcPct val="100000"/>
              </a:lnSpc>
              <a:spcBef>
                <a:spcPts val="300"/>
              </a:spcBef>
              <a:spcAft>
                <a:spcPts val="0"/>
              </a:spcAft>
              <a:buClr>
                <a:srgbClr val="888888"/>
              </a:buClr>
              <a:buSzPts val="1800"/>
              <a:buFont typeface="Courier New"/>
              <a:buNone/>
              <a:defRPr sz="1800" b="0" i="0" u="none" strike="noStrike" cap="none">
                <a:solidFill>
                  <a:srgbClr val="888888"/>
                </a:solidFill>
                <a:latin typeface="Calibri"/>
                <a:ea typeface="Calibri"/>
                <a:cs typeface="Calibri"/>
                <a:sym typeface="Calibri"/>
              </a:defRPr>
            </a:lvl3pPr>
            <a:lvl4pPr marL="1828800" marR="0" lvl="3" indent="-228600" algn="ctr" rtl="0">
              <a:lnSpc>
                <a:spcPct val="100000"/>
              </a:lnSpc>
              <a:spcBef>
                <a:spcPts val="300"/>
              </a:spcBef>
              <a:spcAft>
                <a:spcPts val="0"/>
              </a:spcAft>
              <a:buClr>
                <a:srgbClr val="888888"/>
              </a:buClr>
              <a:buSzPts val="1800"/>
              <a:buFont typeface="Noto Sans Symbols"/>
              <a:buNone/>
              <a:defRPr sz="1800" b="0" i="0" u="none" strike="noStrike" cap="none">
                <a:solidFill>
                  <a:srgbClr val="888888"/>
                </a:solidFill>
                <a:latin typeface="Calibri"/>
                <a:ea typeface="Calibri"/>
                <a:cs typeface="Calibri"/>
                <a:sym typeface="Calibri"/>
              </a:defRPr>
            </a:lvl4pPr>
            <a:lvl5pPr marL="2286000" marR="0" lvl="4" indent="-228600" algn="ctr" rtl="0">
              <a:lnSpc>
                <a:spcPct val="100000"/>
              </a:lnSpc>
              <a:spcBef>
                <a:spcPts val="3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5pPr>
            <a:lvl6pPr marL="2743200" marR="0" lvl="5"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6pPr>
            <a:lvl7pPr marL="3200400" marR="0" lvl="6"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7pPr>
            <a:lvl8pPr marL="3657600" marR="0" lvl="7"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8pPr>
            <a:lvl9pPr marL="4114800" marR="0" lvl="8" indent="-342900" algn="l" rtl="0">
              <a:lnSpc>
                <a:spcPct val="100000"/>
              </a:lnSpc>
              <a:spcBef>
                <a:spcPts val="2000"/>
              </a:spcBef>
              <a:spcAft>
                <a:spcPts val="0"/>
              </a:spcAft>
              <a:buClr>
                <a:srgbClr val="6FB7D7"/>
              </a:buClr>
              <a:buSzPts val="1800"/>
              <a:buFont typeface="Source Sans Pro"/>
              <a:buChar char="•"/>
              <a:defRPr sz="2400" b="0" i="0" u="none" strike="noStrike" cap="none">
                <a:solidFill>
                  <a:srgbClr val="595959"/>
                </a:solidFill>
                <a:latin typeface="Source Sans Pro"/>
                <a:ea typeface="Source Sans Pro"/>
                <a:cs typeface="Source Sans Pro"/>
                <a:sym typeface="Source Sans Pro"/>
              </a:defRPr>
            </a:lvl9pPr>
          </a:lstStyle>
          <a:p>
            <a:pPr algn="l"/>
            <a:r>
              <a:rPr lang="es-ES" sz="3000" b="1" dirty="0">
                <a:solidFill>
                  <a:schemeClr val="tx1"/>
                </a:solidFill>
                <a:latin typeface="Calibri" panose="020F0502020204030204" pitchFamily="34" charset="0"/>
                <a:ea typeface="Calibri" panose="020F0502020204030204" pitchFamily="34" charset="0"/>
                <a:cs typeface="Calibri" panose="020F0502020204030204" pitchFamily="34" charset="0"/>
              </a:rPr>
              <a:t>ESCENARIO 2: 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 jugador A1 golpea una volea que pasa al campo contrario, pero en su movimiento cae al suelo, el jugador B1 </a:t>
            </a:r>
            <a:r>
              <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rPr>
              <a:t>detiene</a:t>
            </a:r>
            <a:r>
              <a:rPr lang="es-ES" sz="3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el rally alegando que el jugador A1 ha pisado la ZNV al volear, reclamando la falta, el jugador A1 niega que haya tocado la ZNV. Los dos equipos no llegan a un acuerdo y llaman al Juez Árbitro para resolver la disputa.</a:t>
            </a:r>
            <a:endParaRPr lang="es-ES" sz="3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2647516"/>
      </p:ext>
    </p:extLst>
  </p:cSld>
  <p:clrMapOvr>
    <a:masterClrMapping/>
  </p:clrMapOvr>
</p:sld>
</file>

<file path=ppt/theme/theme1.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Breeze">
      <a:dk1>
        <a:srgbClr val="000000"/>
      </a:dk1>
      <a:lt1>
        <a:srgbClr val="FFFFFF"/>
      </a:lt1>
      <a:dk2>
        <a:srgbClr val="A7A7A7"/>
      </a:dk2>
      <a:lt2>
        <a:srgbClr val="535353"/>
      </a:lt2>
      <a:accent1>
        <a:srgbClr val="2C7C9F"/>
      </a:accent1>
      <a:accent2>
        <a:srgbClr val="244A58"/>
      </a:accent2>
      <a:accent3>
        <a:srgbClr val="E2751D"/>
      </a:accent3>
      <a:accent4>
        <a:srgbClr val="FFB400"/>
      </a:accent4>
      <a:accent5>
        <a:srgbClr val="7EB606"/>
      </a:accent5>
      <a:accent6>
        <a:srgbClr val="C000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28939</TotalTime>
  <Words>5503</Words>
  <Application>Microsoft Office PowerPoint</Application>
  <PresentationFormat>Panorámica</PresentationFormat>
  <Paragraphs>211</Paragraphs>
  <Slides>44</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44</vt:i4>
      </vt:variant>
    </vt:vector>
  </HeadingPairs>
  <TitlesOfParts>
    <vt:vector size="50" baseType="lpstr">
      <vt:lpstr>Arial</vt:lpstr>
      <vt:lpstr>Source Sans Pro</vt:lpstr>
      <vt:lpstr>Calibri</vt:lpstr>
      <vt:lpstr>Aptos</vt:lpstr>
      <vt:lpstr>Symbol</vt:lpstr>
      <vt:lpstr>Breeze</vt:lpstr>
      <vt:lpstr>Presentación de PowerPoint</vt:lpstr>
      <vt:lpstr>ÍNDICE</vt:lpstr>
      <vt:lpstr>CASO 25-01: TOQUE AL CONTRARIO EN LA RED</vt:lpstr>
      <vt:lpstr>CASO 25-01: TOQUE AL CONTRARIO EN LA RED- FALLO</vt:lpstr>
      <vt:lpstr>CASO 25-02: ERROR EN FORMATO DE PARTIDO</vt:lpstr>
      <vt:lpstr>CASO 25-02: ERROR EN FORMATO DE PARTIDO- FALLO</vt:lpstr>
      <vt:lpstr>CASO 25-03: DISPUTA POR FALTA EN JUEGO NO ARBITRADO</vt:lpstr>
      <vt:lpstr>CASO 25-03: DISPUTA POR FALTA EN JUEGO NO ARBITRADO- ESCENARIO 1- FALLO</vt:lpstr>
      <vt:lpstr>CASO 25-03: DISPUTA POR FALTA EN JUEGO NO ARBITRADO</vt:lpstr>
      <vt:lpstr>CASO 25-03: DISPUTA POR FALTA EN JUEGO NO ARBITRADO- ESCENARIO 2- FALLO</vt:lpstr>
      <vt:lpstr>CASO 25-04: CAMBIO DE SERVIDOR INICIAL</vt:lpstr>
      <vt:lpstr>CASO 25-04: CAMBIO DE SERVIDOR INICIAL – FALLO (1/2)</vt:lpstr>
      <vt:lpstr>CASO 25-04: CAMBIO DE SERVIDOR INICIAL – FALLO (2/2)</vt:lpstr>
      <vt:lpstr>CASO 25-05: DOS RECEPTORES PREPARADOS PARA EL RESTO</vt:lpstr>
      <vt:lpstr>CASO 25-05: DOS RECEPTORES PREPARADOS PARA EL RESTO- FALLO</vt:lpstr>
      <vt:lpstr>CASO 25-06: GORRA CAÍDA DURANTE EL RALLY</vt:lpstr>
      <vt:lpstr>CASO 25-06: SAQUE CUESTIONABLE, LA PELOTA SERVIDA ES “OUT”– FALLO</vt:lpstr>
      <vt:lpstr>CASO 25-07: APELACIÓN DE CANTO DE LÍNEA DESPUÉS DE UNA BOLA MUERTA</vt:lpstr>
      <vt:lpstr>CASO 25-07: APELACIÓN DE CANTO DE LÍNEA DESPUÉS DE UNA BOLA MUERTA - FALLO</vt:lpstr>
      <vt:lpstr>CASO 25-08: FALTAS DOBLES DE MOMENTUM ZNV</vt:lpstr>
      <vt:lpstr>CASO 25-08: FALTAS DOBLES DE MOMENTUM ZNV – FALLO (1/2)</vt:lpstr>
      <vt:lpstr>CASO 25-08: FALTAS DOBLES DE MOMENTUM ZNV – FALLO (2/2)</vt:lpstr>
      <vt:lpstr>CASO 25-09: PEDIR TIEMPO MUERTO PARA LLAMAR LA ATENCIÓN DEL ÁRBITRO</vt:lpstr>
      <vt:lpstr>CASO 25-09: PEDIR TIEMPO MUERTO PARA LLAMAR LA ATENCIÓN DEL ÁRBITRO – FALLO</vt:lpstr>
      <vt:lpstr>CASO 25-10: LA PELOTA PASA ENTRE LA RED Y EL POSTE DE LA RED DESPUÉS DE CAER</vt:lpstr>
      <vt:lpstr>CASO 25-10: LA PELOTA PASA ENTRE LA RED Y EL POSTE DE LA RED DESPUÉS DE CAER – FALLO</vt:lpstr>
      <vt:lpstr>CASO 25-11: OBJETOS JUNTO AL POSTE</vt:lpstr>
      <vt:lpstr>CASO 25-11: OBJETOS JUNTO AL POSTE. FALLO</vt:lpstr>
      <vt:lpstr>CASO 25-12: MÚLTIPLES FALTAS SIMULTÁNEAS</vt:lpstr>
      <vt:lpstr>CASO 25-12: MÚLTIPLES FALTAS SIMULTÁNEAS – FALLO</vt:lpstr>
      <vt:lpstr>CASO 25-13: PRACTICAR DURANTE TIEMPOS MUERTOS</vt:lpstr>
      <vt:lpstr>CASO 25-13: PRACTICAR DURANTE TIEMPOS MUERTOS - FALLO</vt:lpstr>
      <vt:lpstr>CASO 25-14: PREGUNTA SOBRE EL MARCADOR PERO SE SIGUE EL JUEGO</vt:lpstr>
      <vt:lpstr>CASO 25-14: PREGUNTA SOBRE EL MARCADOR PERO SE SIGUE EL JUEGO - FALLO</vt:lpstr>
      <vt:lpstr>CASO 25-15: USO DE LA PALA PARA EJECUTAR EL LANZAMIENTO DE LA PELOTA </vt:lpstr>
      <vt:lpstr>CASO 25-15: USO DE LA PALA PARA EJECUTAR EL LANZAMIENTO DE LA PELOTA - ESCENARIO 1 - FALLO</vt:lpstr>
      <vt:lpstr>CASO 25-15: USO DE LA PALA PARA EJECUTAR EL LANZAMIENTO DE LA PELOTA </vt:lpstr>
      <vt:lpstr>CASO 25-15: USO DE LA PALA PARA EJECUTAR EL LANZAMIENTO DE LA PELOTA - ESCENARIO 2 - FALLO</vt:lpstr>
      <vt:lpstr>CASO 25-16: EL COMPAÑERO DEL RECEPTOR ROBA EL SAQUE</vt:lpstr>
      <vt:lpstr>CASO 25-16: EL COMPAÑERO DEL RECEPTOR ROBA EL SAQUE– FALLO</vt:lpstr>
      <vt:lpstr>CASO 25-17: EQUIPO AL RESTO NO PREPARADO</vt:lpstr>
      <vt:lpstr>CASO 25-17: EQUIPO AL RESTO NO PREPARADO- ESCENARIO 1- FALLO</vt:lpstr>
      <vt:lpstr>CASO 25-18: JUGADO LESIONADO DURANTE EL CALENTAMIENTO</vt:lpstr>
      <vt:lpstr>CASO 25-18: JUGADO LESIONADO DURANTE EL CALENTAMIENTO-FALLO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Marsha</dc:creator>
  <cp:lastModifiedBy>ESC GT</cp:lastModifiedBy>
  <cp:revision>102</cp:revision>
  <cp:lastPrinted>2023-10-23T17:16:51Z</cp:lastPrinted>
  <dcterms:created xsi:type="dcterms:W3CDTF">2021-02-11T03:13:44Z</dcterms:created>
  <dcterms:modified xsi:type="dcterms:W3CDTF">2025-04-12T21:24:23Z</dcterms:modified>
</cp:coreProperties>
</file>