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Montserrat"/>
      <p:regular r:id="rId34"/>
      <p:bold r:id="rId35"/>
      <p:italic r:id="rId36"/>
      <p:boldItalic r:id="rId37"/>
    </p:embeddedFont>
    <p:embeddedFont>
      <p:font typeface="Lato"/>
      <p:regular r:id="rId38"/>
      <p:bold r:id="rId39"/>
      <p:italic r:id="rId40"/>
      <p:boldItalic r:id="rId41"/>
    </p:embeddedFont>
    <p:embeddedFont>
      <p:font typeface="Merriweather"/>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2" Type="http://schemas.openxmlformats.org/officeDocument/2006/relationships/font" Target="fonts/Merriweather-regular.fntdata"/><Relationship Id="rId41" Type="http://schemas.openxmlformats.org/officeDocument/2006/relationships/font" Target="fonts/Lato-boldItalic.fntdata"/><Relationship Id="rId22" Type="http://schemas.openxmlformats.org/officeDocument/2006/relationships/slide" Target="slides/slide17.xml"/><Relationship Id="rId44" Type="http://schemas.openxmlformats.org/officeDocument/2006/relationships/font" Target="fonts/Merriweather-italic.fntdata"/><Relationship Id="rId21" Type="http://schemas.openxmlformats.org/officeDocument/2006/relationships/slide" Target="slides/slide16.xml"/><Relationship Id="rId43" Type="http://schemas.openxmlformats.org/officeDocument/2006/relationships/font" Target="fonts/Merriweather-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1c5dee8d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61c5dee8d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1c5dee8d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61c5dee8d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1c5dee8d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61c5dee8d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1c5dee8d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1c5dee8d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61c5dee8d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61c5dee8d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61c5dee8d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61c5dee8d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61c5df08f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61c5df08f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61c5df08fc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61c5df08fc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1cdea6cc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61cdea6cc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61c5df08fc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61c5df08fc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19c63bf91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19c63bf91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61c5df08f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61c5df08f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61c5df08fc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61c5df08fc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61c5df08fc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61c5df08fc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61cdea6ccb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61cdea6ccb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61cdea6ccb_8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61cdea6ccb_8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19c63bf91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19c63bf91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19c63bf91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19c63bf91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19c63bf91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19c63bf91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19c63bf91_0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19c63bf91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19c63bf91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19c63bf91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19c63bf91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19c63bf91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-TRUNCATE yaitu menghapus semua baris dari tabel, tetapi struktur tabel dan kolom, batasan, indeks, dan sebagainya tetap ada.</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1c5dee8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61c5dee8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23.png"/><Relationship Id="rId5" Type="http://schemas.openxmlformats.org/officeDocument/2006/relationships/image" Target="../media/image11.png"/><Relationship Id="rId6"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ibimbing.id/blog/detail/fungsi-join-pada-sql-pengertian-dan-jenisnya" TargetMode="Externa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idx="1" type="subTitle"/>
          </p:nvPr>
        </p:nvSpPr>
        <p:spPr>
          <a:xfrm>
            <a:off x="6335825" y="4442000"/>
            <a:ext cx="2617800" cy="5061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2000"/>
              <a:t>Present by </a:t>
            </a:r>
            <a:r>
              <a:rPr b="1" lang="en" sz="2000"/>
              <a:t>Kelompok 1</a:t>
            </a:r>
            <a:endParaRPr b="1" sz="2000"/>
          </a:p>
        </p:txBody>
      </p:sp>
      <p:pic>
        <p:nvPicPr>
          <p:cNvPr id="135" name="Google Shape;135;p13"/>
          <p:cNvPicPr preferRelativeResize="0"/>
          <p:nvPr/>
        </p:nvPicPr>
        <p:blipFill rotWithShape="1">
          <a:blip r:embed="rId3">
            <a:alphaModFix/>
          </a:blip>
          <a:srcRect b="7128" l="29226" r="27647" t="7093"/>
          <a:stretch/>
        </p:blipFill>
        <p:spPr>
          <a:xfrm>
            <a:off x="4667250" y="843625"/>
            <a:ext cx="2775850" cy="3097250"/>
          </a:xfrm>
          <a:prstGeom prst="rect">
            <a:avLst/>
          </a:prstGeom>
          <a:noFill/>
          <a:ln>
            <a:noFill/>
          </a:ln>
        </p:spPr>
      </p:pic>
      <p:sp>
        <p:nvSpPr>
          <p:cNvPr id="136" name="Google Shape;136;p13"/>
          <p:cNvSpPr txBox="1"/>
          <p:nvPr/>
        </p:nvSpPr>
        <p:spPr>
          <a:xfrm>
            <a:off x="435100" y="2786425"/>
            <a:ext cx="3688500" cy="216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solidFill>
                  <a:schemeClr val="lt1"/>
                </a:solidFill>
              </a:rPr>
              <a:t>Ardi Bayu Purnomo</a:t>
            </a:r>
            <a:endParaRPr sz="2300">
              <a:solidFill>
                <a:schemeClr val="lt1"/>
              </a:solidFill>
            </a:endParaRPr>
          </a:p>
          <a:p>
            <a:pPr indent="0" lvl="0" marL="0" rtl="0" algn="l">
              <a:lnSpc>
                <a:spcPct val="115000"/>
              </a:lnSpc>
              <a:spcBef>
                <a:spcPts val="0"/>
              </a:spcBef>
              <a:spcAft>
                <a:spcPts val="0"/>
              </a:spcAft>
              <a:buNone/>
            </a:pPr>
            <a:r>
              <a:rPr lang="en" sz="2300">
                <a:solidFill>
                  <a:schemeClr val="lt1"/>
                </a:solidFill>
              </a:rPr>
              <a:t>Bayu Triona Asri</a:t>
            </a:r>
            <a:endParaRPr sz="2300">
              <a:solidFill>
                <a:schemeClr val="lt1"/>
              </a:solidFill>
            </a:endParaRPr>
          </a:p>
          <a:p>
            <a:pPr indent="0" lvl="0" marL="0" rtl="0" algn="l">
              <a:lnSpc>
                <a:spcPct val="115000"/>
              </a:lnSpc>
              <a:spcBef>
                <a:spcPts val="0"/>
              </a:spcBef>
              <a:spcAft>
                <a:spcPts val="0"/>
              </a:spcAft>
              <a:buNone/>
            </a:pPr>
            <a:r>
              <a:rPr lang="en" sz="2300">
                <a:solidFill>
                  <a:schemeClr val="lt1"/>
                </a:solidFill>
              </a:rPr>
              <a:t>Benny Santoso</a:t>
            </a:r>
            <a:endParaRPr sz="2300">
              <a:solidFill>
                <a:schemeClr val="lt1"/>
              </a:solidFill>
            </a:endParaRPr>
          </a:p>
          <a:p>
            <a:pPr indent="0" lvl="0" marL="0" rtl="0" algn="l">
              <a:lnSpc>
                <a:spcPct val="115000"/>
              </a:lnSpc>
              <a:spcBef>
                <a:spcPts val="0"/>
              </a:spcBef>
              <a:spcAft>
                <a:spcPts val="0"/>
              </a:spcAft>
              <a:buNone/>
            </a:pPr>
            <a:r>
              <a:rPr lang="en" sz="2300">
                <a:solidFill>
                  <a:schemeClr val="lt1"/>
                </a:solidFill>
              </a:rPr>
              <a:t>Elstri Sihotang</a:t>
            </a:r>
            <a:endParaRPr sz="2300">
              <a:solidFill>
                <a:schemeClr val="lt1"/>
              </a:solidFill>
            </a:endParaRPr>
          </a:p>
          <a:p>
            <a:pPr indent="0" lvl="0" marL="0" rtl="0" algn="l">
              <a:lnSpc>
                <a:spcPct val="115000"/>
              </a:lnSpc>
              <a:spcBef>
                <a:spcPts val="0"/>
              </a:spcBef>
              <a:spcAft>
                <a:spcPts val="0"/>
              </a:spcAft>
              <a:buNone/>
            </a:pPr>
            <a:r>
              <a:rPr lang="en" sz="2300">
                <a:solidFill>
                  <a:schemeClr val="lt1"/>
                </a:solidFill>
              </a:rPr>
              <a:t>Nuranisda Triawati</a:t>
            </a:r>
            <a:endParaRPr sz="2300">
              <a:solidFill>
                <a:schemeClr val="lt1"/>
              </a:solidFill>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DDL (Data Definition Language)</a:t>
            </a:r>
            <a:endParaRPr/>
          </a:p>
        </p:txBody>
      </p:sp>
      <p:sp>
        <p:nvSpPr>
          <p:cNvPr id="198" name="Google Shape;198;p22"/>
          <p:cNvSpPr txBox="1"/>
          <p:nvPr>
            <p:ph idx="1" type="body"/>
          </p:nvPr>
        </p:nvSpPr>
        <p:spPr>
          <a:xfrm>
            <a:off x="375175" y="1390125"/>
            <a:ext cx="8229900" cy="338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Roboto"/>
                <a:ea typeface="Roboto"/>
                <a:cs typeface="Roboto"/>
                <a:sym typeface="Roboto"/>
              </a:rPr>
              <a:t>Contoh Query untuk membuat tabel			Contoh nya</a:t>
            </a:r>
            <a:endParaRPr sz="1600">
              <a:latin typeface="Roboto"/>
              <a:ea typeface="Roboto"/>
              <a:cs typeface="Roboto"/>
              <a:sym typeface="Roboto"/>
            </a:endParaRPr>
          </a:p>
          <a:p>
            <a:pPr indent="0" lvl="0" marL="0" rtl="0" algn="l">
              <a:spcBef>
                <a:spcPts val="1200"/>
              </a:spcBef>
              <a:spcAft>
                <a:spcPts val="0"/>
              </a:spcAft>
              <a:buNone/>
            </a:pPr>
            <a:r>
              <a:rPr lang="en" sz="1600">
                <a:latin typeface="Roboto"/>
                <a:ea typeface="Roboto"/>
                <a:cs typeface="Roboto"/>
                <a:sym typeface="Roboto"/>
              </a:rPr>
              <a:t>									CREATE TABLE Dibimbing_Team(</a:t>
            </a:r>
            <a:endParaRPr sz="1600">
              <a:latin typeface="Roboto"/>
              <a:ea typeface="Roboto"/>
              <a:cs typeface="Roboto"/>
              <a:sym typeface="Roboto"/>
            </a:endParaRPr>
          </a:p>
          <a:p>
            <a:pPr indent="0" lvl="0" marL="0" rtl="0" algn="l">
              <a:spcBef>
                <a:spcPts val="1200"/>
              </a:spcBef>
              <a:spcAft>
                <a:spcPts val="0"/>
              </a:spcAft>
              <a:buNone/>
            </a:pPr>
            <a:r>
              <a:rPr lang="en" sz="1600">
                <a:latin typeface="Roboto"/>
                <a:ea typeface="Roboto"/>
                <a:cs typeface="Roboto"/>
                <a:sym typeface="Roboto"/>
              </a:rPr>
              <a:t>									name varchar(30),</a:t>
            </a:r>
            <a:endParaRPr sz="1600">
              <a:latin typeface="Roboto"/>
              <a:ea typeface="Roboto"/>
              <a:cs typeface="Roboto"/>
              <a:sym typeface="Roboto"/>
            </a:endParaRPr>
          </a:p>
          <a:p>
            <a:pPr indent="0" lvl="0" marL="0" rtl="0" algn="l">
              <a:spcBef>
                <a:spcPts val="1200"/>
              </a:spcBef>
              <a:spcAft>
                <a:spcPts val="0"/>
              </a:spcAft>
              <a:buNone/>
            </a:pPr>
            <a:r>
              <a:rPr lang="en" sz="1600">
                <a:latin typeface="Roboto"/>
                <a:ea typeface="Roboto"/>
                <a:cs typeface="Roboto"/>
                <a:sym typeface="Roboto"/>
              </a:rPr>
              <a:t>									address varchar(100),</a:t>
            </a:r>
            <a:endParaRPr sz="1600">
              <a:latin typeface="Roboto"/>
              <a:ea typeface="Roboto"/>
              <a:cs typeface="Roboto"/>
              <a:sym typeface="Roboto"/>
            </a:endParaRPr>
          </a:p>
          <a:p>
            <a:pPr indent="0" lvl="0" marL="0" rtl="0" algn="l">
              <a:spcBef>
                <a:spcPts val="1200"/>
              </a:spcBef>
              <a:spcAft>
                <a:spcPts val="0"/>
              </a:spcAft>
              <a:buNone/>
            </a:pPr>
            <a:r>
              <a:rPr lang="en" sz="1600">
                <a:latin typeface="Roboto"/>
                <a:ea typeface="Roboto"/>
                <a:cs typeface="Roboto"/>
                <a:sym typeface="Roboto"/>
              </a:rPr>
              <a:t>									</a:t>
            </a:r>
            <a:r>
              <a:rPr lang="en" sz="1600">
                <a:latin typeface="Roboto"/>
                <a:ea typeface="Roboto"/>
                <a:cs typeface="Roboto"/>
                <a:sym typeface="Roboto"/>
              </a:rPr>
              <a:t>n</a:t>
            </a:r>
            <a:r>
              <a:rPr lang="en" sz="1600">
                <a:latin typeface="Roboto"/>
                <a:ea typeface="Roboto"/>
                <a:cs typeface="Roboto"/>
                <a:sym typeface="Roboto"/>
              </a:rPr>
              <a:t>o_telp int(30)</a:t>
            </a:r>
            <a:endParaRPr sz="1600">
              <a:latin typeface="Roboto"/>
              <a:ea typeface="Roboto"/>
              <a:cs typeface="Roboto"/>
              <a:sym typeface="Roboto"/>
            </a:endParaRPr>
          </a:p>
          <a:p>
            <a:pPr indent="0" lvl="0" marL="0" rtl="0" algn="l">
              <a:spcBef>
                <a:spcPts val="1200"/>
              </a:spcBef>
              <a:spcAft>
                <a:spcPts val="1200"/>
              </a:spcAft>
              <a:buNone/>
            </a:pPr>
            <a:r>
              <a:rPr lang="en" sz="1600">
                <a:latin typeface="Roboto"/>
                <a:ea typeface="Roboto"/>
                <a:cs typeface="Roboto"/>
                <a:sym typeface="Roboto"/>
              </a:rPr>
              <a:t>Untuk menghapus table menggunakan		)                                                                       Query</a:t>
            </a:r>
            <a:endParaRPr sz="1600">
              <a:latin typeface="Roboto"/>
              <a:ea typeface="Roboto"/>
              <a:cs typeface="Roboto"/>
              <a:sym typeface="Roboto"/>
            </a:endParaRPr>
          </a:p>
        </p:txBody>
      </p:sp>
      <p:pic>
        <p:nvPicPr>
          <p:cNvPr id="199" name="Google Shape;199;p22"/>
          <p:cNvPicPr preferRelativeResize="0"/>
          <p:nvPr/>
        </p:nvPicPr>
        <p:blipFill>
          <a:blip r:embed="rId3">
            <a:alphaModFix/>
          </a:blip>
          <a:stretch>
            <a:fillRect/>
          </a:stretch>
        </p:blipFill>
        <p:spPr>
          <a:xfrm>
            <a:off x="470875" y="1870725"/>
            <a:ext cx="3662700" cy="1653300"/>
          </a:xfrm>
          <a:prstGeom prst="rect">
            <a:avLst/>
          </a:prstGeom>
          <a:noFill/>
          <a:ln>
            <a:noFill/>
          </a:ln>
        </p:spPr>
      </p:pic>
      <p:pic>
        <p:nvPicPr>
          <p:cNvPr id="200" name="Google Shape;200;p22"/>
          <p:cNvPicPr preferRelativeResize="0"/>
          <p:nvPr/>
        </p:nvPicPr>
        <p:blipFill>
          <a:blip r:embed="rId4">
            <a:alphaModFix/>
          </a:blip>
          <a:stretch>
            <a:fillRect/>
          </a:stretch>
        </p:blipFill>
        <p:spPr>
          <a:xfrm>
            <a:off x="470875" y="4246725"/>
            <a:ext cx="3662700" cy="45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DML (Data Manipulation Language)</a:t>
            </a:r>
            <a:endParaRPr>
              <a:latin typeface="Roboto"/>
              <a:ea typeface="Roboto"/>
              <a:cs typeface="Roboto"/>
              <a:sym typeface="Roboto"/>
            </a:endParaRPr>
          </a:p>
        </p:txBody>
      </p:sp>
      <p:sp>
        <p:nvSpPr>
          <p:cNvPr id="206" name="Google Shape;206;p23"/>
          <p:cNvSpPr txBox="1"/>
          <p:nvPr>
            <p:ph idx="1" type="body"/>
          </p:nvPr>
        </p:nvSpPr>
        <p:spPr>
          <a:xfrm>
            <a:off x="601450" y="1444725"/>
            <a:ext cx="7888800" cy="322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Roboto"/>
                <a:ea typeface="Roboto"/>
                <a:cs typeface="Roboto"/>
                <a:sym typeface="Roboto"/>
              </a:rPr>
              <a:t>Sebuah bahasa/language yang memungkinkan penggunanya untuk memodifikasi/memanipulasi database, tipikal manipulasi nya termasuk, penarikan data, pengisian, penghapusan, dan modifikasi data.</a:t>
            </a:r>
            <a:endParaRPr sz="1500">
              <a:latin typeface="Roboto"/>
              <a:ea typeface="Roboto"/>
              <a:cs typeface="Roboto"/>
              <a:sym typeface="Roboto"/>
            </a:endParaRPr>
          </a:p>
          <a:p>
            <a:pPr indent="0" lvl="0" marL="0" rtl="0" algn="l">
              <a:spcBef>
                <a:spcPts val="1200"/>
              </a:spcBef>
              <a:spcAft>
                <a:spcPts val="0"/>
              </a:spcAft>
              <a:buNone/>
            </a:pPr>
            <a:r>
              <a:rPr lang="en" sz="1500">
                <a:latin typeface="Roboto"/>
                <a:ea typeface="Roboto"/>
                <a:cs typeface="Roboto"/>
                <a:sym typeface="Roboto"/>
              </a:rPr>
              <a:t>SYNTAX : </a:t>
            </a:r>
            <a:endParaRPr sz="1500">
              <a:latin typeface="Roboto"/>
              <a:ea typeface="Roboto"/>
              <a:cs typeface="Roboto"/>
              <a:sym typeface="Roboto"/>
            </a:endParaRPr>
          </a:p>
          <a:p>
            <a:pPr indent="0" lvl="0" marL="0" rtl="0" algn="l">
              <a:spcBef>
                <a:spcPts val="1200"/>
              </a:spcBef>
              <a:spcAft>
                <a:spcPts val="0"/>
              </a:spcAft>
              <a:buNone/>
            </a:pPr>
            <a:r>
              <a:rPr lang="en" sz="1500">
                <a:latin typeface="Roboto"/>
                <a:ea typeface="Roboto"/>
                <a:cs typeface="Roboto"/>
                <a:sym typeface="Roboto"/>
              </a:rPr>
              <a:t>SELECT -&gt; Mencari data di dalam basis data</a:t>
            </a:r>
            <a:endParaRPr sz="1500">
              <a:latin typeface="Roboto"/>
              <a:ea typeface="Roboto"/>
              <a:cs typeface="Roboto"/>
              <a:sym typeface="Roboto"/>
            </a:endParaRPr>
          </a:p>
          <a:p>
            <a:pPr indent="0" lvl="0" marL="0" rtl="0" algn="l">
              <a:spcBef>
                <a:spcPts val="1200"/>
              </a:spcBef>
              <a:spcAft>
                <a:spcPts val="0"/>
              </a:spcAft>
              <a:buNone/>
            </a:pPr>
            <a:r>
              <a:rPr lang="en" sz="1500">
                <a:latin typeface="Roboto"/>
                <a:ea typeface="Roboto"/>
                <a:cs typeface="Roboto"/>
                <a:sym typeface="Roboto"/>
              </a:rPr>
              <a:t>INSERT -&gt; Menambah data / row di dalam basis data </a:t>
            </a:r>
            <a:endParaRPr sz="1500">
              <a:latin typeface="Roboto"/>
              <a:ea typeface="Roboto"/>
              <a:cs typeface="Roboto"/>
              <a:sym typeface="Roboto"/>
            </a:endParaRPr>
          </a:p>
          <a:p>
            <a:pPr indent="0" lvl="0" marL="0" rtl="0" algn="l">
              <a:spcBef>
                <a:spcPts val="1200"/>
              </a:spcBef>
              <a:spcAft>
                <a:spcPts val="0"/>
              </a:spcAft>
              <a:buNone/>
            </a:pPr>
            <a:r>
              <a:rPr lang="en" sz="1500">
                <a:latin typeface="Roboto"/>
                <a:ea typeface="Roboto"/>
                <a:cs typeface="Roboto"/>
                <a:sym typeface="Roboto"/>
              </a:rPr>
              <a:t>UPDATE  -&gt; Mengubah data yang sudah ada di dalam basis data </a:t>
            </a:r>
            <a:endParaRPr sz="1500">
              <a:latin typeface="Roboto"/>
              <a:ea typeface="Roboto"/>
              <a:cs typeface="Roboto"/>
              <a:sym typeface="Roboto"/>
            </a:endParaRPr>
          </a:p>
          <a:p>
            <a:pPr indent="0" lvl="0" marL="0" rtl="0" algn="l">
              <a:spcBef>
                <a:spcPts val="1200"/>
              </a:spcBef>
              <a:spcAft>
                <a:spcPts val="1200"/>
              </a:spcAft>
              <a:buNone/>
            </a:pPr>
            <a:r>
              <a:rPr lang="en" sz="1500">
                <a:latin typeface="Roboto"/>
                <a:ea typeface="Roboto"/>
                <a:cs typeface="Roboto"/>
                <a:sym typeface="Roboto"/>
              </a:rPr>
              <a:t>DELETE -&gt; Menghapus data yang sudah ada di dalam basis data</a:t>
            </a:r>
            <a:endParaRPr sz="15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SELECT STATEMENT</a:t>
            </a:r>
            <a:endParaRPr>
              <a:latin typeface="Roboto"/>
              <a:ea typeface="Roboto"/>
              <a:cs typeface="Roboto"/>
              <a:sym typeface="Roboto"/>
            </a:endParaRPr>
          </a:p>
        </p:txBody>
      </p:sp>
      <p:sp>
        <p:nvSpPr>
          <p:cNvPr id="212" name="Google Shape;212;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Roboto"/>
                <a:ea typeface="Roboto"/>
                <a:cs typeface="Roboto"/>
                <a:sym typeface="Roboto"/>
              </a:rPr>
              <a:t>Terdapat banyak SQL statement yang dapat kita pelajari. Materi ini akan mengelompokkan berdasarkan :</a:t>
            </a:r>
            <a:endParaRPr sz="1500">
              <a:latin typeface="Roboto"/>
              <a:ea typeface="Roboto"/>
              <a:cs typeface="Roboto"/>
              <a:sym typeface="Roboto"/>
            </a:endParaRPr>
          </a:p>
          <a:p>
            <a:pPr indent="-323850" lvl="0" marL="457200" rtl="0" algn="l">
              <a:spcBef>
                <a:spcPts val="1200"/>
              </a:spcBef>
              <a:spcAft>
                <a:spcPts val="0"/>
              </a:spcAft>
              <a:buSzPts val="1500"/>
              <a:buFont typeface="Roboto"/>
              <a:buChar char="●"/>
            </a:pPr>
            <a:r>
              <a:rPr lang="en" sz="1500">
                <a:latin typeface="Roboto"/>
                <a:ea typeface="Roboto"/>
                <a:cs typeface="Roboto"/>
                <a:sym typeface="Roboto"/>
              </a:rPr>
              <a:t>Basic</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Aggregate Function</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String</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Datetime</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Case when</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Subquery</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Others</a:t>
            </a:r>
            <a:endParaRPr sz="15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Basic Statement</a:t>
            </a:r>
            <a:endParaRPr>
              <a:latin typeface="Roboto"/>
              <a:ea typeface="Roboto"/>
              <a:cs typeface="Roboto"/>
              <a:sym typeface="Roboto"/>
            </a:endParaRPr>
          </a:p>
        </p:txBody>
      </p:sp>
      <p:sp>
        <p:nvSpPr>
          <p:cNvPr id="218" name="Google Shape;218;p25"/>
          <p:cNvSpPr txBox="1"/>
          <p:nvPr>
            <p:ph idx="1" type="body"/>
          </p:nvPr>
        </p:nvSpPr>
        <p:spPr>
          <a:xfrm>
            <a:off x="669700" y="1431075"/>
            <a:ext cx="8161800" cy="356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latin typeface="Roboto"/>
                <a:ea typeface="Roboto"/>
                <a:cs typeface="Roboto"/>
                <a:sym typeface="Roboto"/>
              </a:rPr>
              <a:t>Memilih Kolom dari tabel menggunakan SELECT dari FROM</a:t>
            </a:r>
            <a:endParaRPr sz="1500">
              <a:latin typeface="Roboto"/>
              <a:ea typeface="Roboto"/>
              <a:cs typeface="Roboto"/>
              <a:sym typeface="Roboto"/>
            </a:endParaRPr>
          </a:p>
        </p:txBody>
      </p:sp>
      <p:pic>
        <p:nvPicPr>
          <p:cNvPr id="219" name="Google Shape;219;p25"/>
          <p:cNvPicPr preferRelativeResize="0"/>
          <p:nvPr/>
        </p:nvPicPr>
        <p:blipFill>
          <a:blip r:embed="rId3">
            <a:alphaModFix/>
          </a:blip>
          <a:stretch>
            <a:fillRect/>
          </a:stretch>
        </p:blipFill>
        <p:spPr>
          <a:xfrm>
            <a:off x="798250" y="1888905"/>
            <a:ext cx="2411175" cy="1444050"/>
          </a:xfrm>
          <a:prstGeom prst="rect">
            <a:avLst/>
          </a:prstGeom>
          <a:noFill/>
          <a:ln>
            <a:noFill/>
          </a:ln>
        </p:spPr>
      </p:pic>
      <p:sp>
        <p:nvSpPr>
          <p:cNvPr id="220" name="Google Shape;220;p25"/>
          <p:cNvSpPr/>
          <p:nvPr/>
        </p:nvSpPr>
        <p:spPr>
          <a:xfrm>
            <a:off x="3715950" y="1888900"/>
            <a:ext cx="4688700" cy="7527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300">
                <a:latin typeface="Roboto"/>
                <a:ea typeface="Roboto"/>
                <a:cs typeface="Roboto"/>
                <a:sym typeface="Roboto"/>
              </a:rPr>
              <a:t>Tips</a:t>
            </a:r>
            <a:r>
              <a:rPr lang="en" sz="1300">
                <a:latin typeface="Roboto"/>
                <a:ea typeface="Roboto"/>
                <a:cs typeface="Roboto"/>
                <a:sym typeface="Roboto"/>
              </a:rPr>
              <a:t>:Untuk menampilkan semua kolom, gunakan * (asterisk)</a:t>
            </a:r>
            <a:endParaRPr sz="1300">
              <a:latin typeface="Roboto"/>
              <a:ea typeface="Roboto"/>
              <a:cs typeface="Roboto"/>
              <a:sym typeface="Roboto"/>
            </a:endParaRPr>
          </a:p>
          <a:p>
            <a:pPr indent="0" lvl="0" marL="0" rtl="0" algn="l">
              <a:spcBef>
                <a:spcPts val="0"/>
              </a:spcBef>
              <a:spcAft>
                <a:spcPts val="0"/>
              </a:spcAft>
              <a:buNone/>
            </a:pPr>
            <a:r>
              <a:rPr i="1" lang="en" sz="1300">
                <a:latin typeface="Roboto"/>
                <a:ea typeface="Roboto"/>
                <a:cs typeface="Roboto"/>
                <a:sym typeface="Roboto"/>
              </a:rPr>
              <a:t>Contoh</a:t>
            </a:r>
            <a:r>
              <a:rPr lang="en" sz="1300">
                <a:latin typeface="Roboto"/>
                <a:ea typeface="Roboto"/>
                <a:cs typeface="Roboto"/>
                <a:sym typeface="Roboto"/>
              </a:rPr>
              <a:t>: </a:t>
            </a:r>
            <a:r>
              <a:rPr b="1" lang="en" sz="1300">
                <a:latin typeface="Roboto"/>
                <a:ea typeface="Roboto"/>
                <a:cs typeface="Roboto"/>
                <a:sym typeface="Roboto"/>
              </a:rPr>
              <a:t>SELECT</a:t>
            </a:r>
            <a:r>
              <a:rPr lang="en" sz="1300">
                <a:latin typeface="Roboto"/>
                <a:ea typeface="Roboto"/>
                <a:cs typeface="Roboto"/>
                <a:sym typeface="Roboto"/>
              </a:rPr>
              <a:t> * </a:t>
            </a:r>
            <a:r>
              <a:rPr b="1" lang="en" sz="1300">
                <a:latin typeface="Roboto"/>
                <a:ea typeface="Roboto"/>
                <a:cs typeface="Roboto"/>
                <a:sym typeface="Roboto"/>
              </a:rPr>
              <a:t>FROM</a:t>
            </a:r>
            <a:r>
              <a:rPr lang="en" sz="1300">
                <a:latin typeface="Roboto"/>
                <a:ea typeface="Roboto"/>
                <a:cs typeface="Roboto"/>
                <a:sym typeface="Roboto"/>
              </a:rPr>
              <a:t> dim_procut</a:t>
            </a:r>
            <a:endParaRPr sz="1300">
              <a:latin typeface="Roboto"/>
              <a:ea typeface="Roboto"/>
              <a:cs typeface="Roboto"/>
              <a:sym typeface="Roboto"/>
            </a:endParaRPr>
          </a:p>
        </p:txBody>
      </p:sp>
      <p:pic>
        <p:nvPicPr>
          <p:cNvPr id="221" name="Google Shape;221;p25"/>
          <p:cNvPicPr preferRelativeResize="0"/>
          <p:nvPr/>
        </p:nvPicPr>
        <p:blipFill>
          <a:blip r:embed="rId4">
            <a:alphaModFix/>
          </a:blip>
          <a:stretch>
            <a:fillRect/>
          </a:stretch>
        </p:blipFill>
        <p:spPr>
          <a:xfrm>
            <a:off x="1990225" y="3676075"/>
            <a:ext cx="1219200" cy="1219200"/>
          </a:xfrm>
          <a:prstGeom prst="rect">
            <a:avLst/>
          </a:prstGeom>
          <a:noFill/>
          <a:ln>
            <a:noFill/>
          </a:ln>
        </p:spPr>
      </p:pic>
      <p:sp>
        <p:nvSpPr>
          <p:cNvPr id="222" name="Google Shape;222;p25"/>
          <p:cNvSpPr/>
          <p:nvPr/>
        </p:nvSpPr>
        <p:spPr>
          <a:xfrm>
            <a:off x="3428875" y="2641600"/>
            <a:ext cx="1795200" cy="1452000"/>
          </a:xfrm>
          <a:prstGeom prst="wedgeRoundRectCallout">
            <a:avLst>
              <a:gd fmla="val -67798" name="adj1"/>
              <a:gd fmla="val 68975" name="adj2"/>
              <a:gd fmla="val 0" name="adj3"/>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SELECT</a:t>
            </a:r>
            <a:endParaRPr b="1"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	product_id,</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	product_name</a:t>
            </a:r>
            <a:endParaRPr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FROM</a:t>
            </a:r>
            <a:endParaRPr b="1"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	dim_product</a:t>
            </a:r>
            <a:endParaRPr sz="12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1297500" y="393750"/>
            <a:ext cx="7038900" cy="523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Where </a:t>
            </a:r>
            <a:endParaRPr>
              <a:latin typeface="Roboto"/>
              <a:ea typeface="Roboto"/>
              <a:cs typeface="Roboto"/>
              <a:sym typeface="Roboto"/>
            </a:endParaRPr>
          </a:p>
        </p:txBody>
      </p:sp>
      <p:sp>
        <p:nvSpPr>
          <p:cNvPr id="228" name="Google Shape;228;p26"/>
          <p:cNvSpPr txBox="1"/>
          <p:nvPr>
            <p:ph idx="1" type="body"/>
          </p:nvPr>
        </p:nvSpPr>
        <p:spPr>
          <a:xfrm>
            <a:off x="943025" y="1321900"/>
            <a:ext cx="7793100" cy="348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500">
                <a:latin typeface="Roboto"/>
                <a:ea typeface="Roboto"/>
                <a:cs typeface="Roboto"/>
                <a:sym typeface="Roboto"/>
              </a:rPr>
              <a:t>Menyaring Data menggunakan WHERE</a:t>
            </a:r>
            <a:endParaRPr b="1" sz="1500">
              <a:latin typeface="Roboto"/>
              <a:ea typeface="Roboto"/>
              <a:cs typeface="Roboto"/>
              <a:sym typeface="Roboto"/>
            </a:endParaRPr>
          </a:p>
        </p:txBody>
      </p:sp>
      <p:pic>
        <p:nvPicPr>
          <p:cNvPr id="229" name="Google Shape;229;p26"/>
          <p:cNvPicPr preferRelativeResize="0"/>
          <p:nvPr/>
        </p:nvPicPr>
        <p:blipFill>
          <a:blip r:embed="rId3">
            <a:alphaModFix/>
          </a:blip>
          <a:stretch>
            <a:fillRect/>
          </a:stretch>
        </p:blipFill>
        <p:spPr>
          <a:xfrm>
            <a:off x="1103900" y="1787575"/>
            <a:ext cx="2219100" cy="1695500"/>
          </a:xfrm>
          <a:prstGeom prst="rect">
            <a:avLst/>
          </a:prstGeom>
          <a:noFill/>
          <a:ln>
            <a:noFill/>
          </a:ln>
        </p:spPr>
      </p:pic>
      <p:pic>
        <p:nvPicPr>
          <p:cNvPr id="230" name="Google Shape;230;p26"/>
          <p:cNvPicPr preferRelativeResize="0"/>
          <p:nvPr/>
        </p:nvPicPr>
        <p:blipFill>
          <a:blip r:embed="rId4">
            <a:alphaModFix/>
          </a:blip>
          <a:stretch>
            <a:fillRect/>
          </a:stretch>
        </p:blipFill>
        <p:spPr>
          <a:xfrm>
            <a:off x="1894700" y="3839850"/>
            <a:ext cx="1219200" cy="1219200"/>
          </a:xfrm>
          <a:prstGeom prst="rect">
            <a:avLst/>
          </a:prstGeom>
          <a:noFill/>
          <a:ln>
            <a:noFill/>
          </a:ln>
        </p:spPr>
      </p:pic>
      <p:sp>
        <p:nvSpPr>
          <p:cNvPr id="231" name="Google Shape;231;p26"/>
          <p:cNvSpPr/>
          <p:nvPr/>
        </p:nvSpPr>
        <p:spPr>
          <a:xfrm>
            <a:off x="3323000" y="2505125"/>
            <a:ext cx="2314500" cy="1824000"/>
          </a:xfrm>
          <a:prstGeom prst="wedgeRoundRectCallout">
            <a:avLst>
              <a:gd fmla="val -67798" name="adj1"/>
              <a:gd fmla="val 68975" name="adj2"/>
              <a:gd fmla="val 0" name="adj3"/>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SELECT</a:t>
            </a:r>
            <a:endParaRPr b="1"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	customer_id,</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	customer_name,</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	age</a:t>
            </a:r>
            <a:endParaRPr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FROM</a:t>
            </a:r>
            <a:endParaRPr b="1"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	Dim_customer</a:t>
            </a:r>
            <a:endParaRPr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WHERE</a:t>
            </a:r>
            <a:endParaRPr b="1"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	</a:t>
            </a:r>
            <a:r>
              <a:rPr lang="en" sz="1200">
                <a:latin typeface="Roboto"/>
                <a:ea typeface="Roboto"/>
                <a:cs typeface="Roboto"/>
                <a:sym typeface="Roboto"/>
              </a:rPr>
              <a:t>Age &gt; 20</a:t>
            </a:r>
            <a:endParaRPr sz="1200">
              <a:latin typeface="Roboto"/>
              <a:ea typeface="Roboto"/>
              <a:cs typeface="Roboto"/>
              <a:sym typeface="Roboto"/>
            </a:endParaRPr>
          </a:p>
        </p:txBody>
      </p:sp>
      <p:pic>
        <p:nvPicPr>
          <p:cNvPr id="232" name="Google Shape;232;p26"/>
          <p:cNvPicPr preferRelativeResize="0"/>
          <p:nvPr/>
        </p:nvPicPr>
        <p:blipFill>
          <a:blip r:embed="rId5">
            <a:alphaModFix/>
          </a:blip>
          <a:stretch>
            <a:fillRect/>
          </a:stretch>
        </p:blipFill>
        <p:spPr>
          <a:xfrm>
            <a:off x="7394750" y="3483075"/>
            <a:ext cx="1219200" cy="1219200"/>
          </a:xfrm>
          <a:prstGeom prst="rect">
            <a:avLst/>
          </a:prstGeom>
          <a:noFill/>
          <a:ln>
            <a:noFill/>
          </a:ln>
        </p:spPr>
      </p:pic>
      <p:sp>
        <p:nvSpPr>
          <p:cNvPr id="233" name="Google Shape;233;p26"/>
          <p:cNvSpPr/>
          <p:nvPr/>
        </p:nvSpPr>
        <p:spPr>
          <a:xfrm>
            <a:off x="5775650" y="1731613"/>
            <a:ext cx="2647800" cy="1452000"/>
          </a:xfrm>
          <a:prstGeom prst="wedgeRoundRectCallout">
            <a:avLst>
              <a:gd fmla="val 35441" name="adj1"/>
              <a:gd fmla="val 7367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4" name="Google Shape;234;p26"/>
          <p:cNvPicPr preferRelativeResize="0"/>
          <p:nvPr/>
        </p:nvPicPr>
        <p:blipFill>
          <a:blip r:embed="rId6">
            <a:alphaModFix/>
          </a:blip>
          <a:stretch>
            <a:fillRect/>
          </a:stretch>
        </p:blipFill>
        <p:spPr>
          <a:xfrm>
            <a:off x="5942250" y="1819450"/>
            <a:ext cx="2314575" cy="1276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Aggregate Function</a:t>
            </a:r>
            <a:endParaRPr>
              <a:latin typeface="Roboto"/>
              <a:ea typeface="Roboto"/>
              <a:cs typeface="Roboto"/>
              <a:sym typeface="Roboto"/>
            </a:endParaRPr>
          </a:p>
        </p:txBody>
      </p:sp>
      <p:sp>
        <p:nvSpPr>
          <p:cNvPr id="240" name="Google Shape;240;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Count -&gt; Fungsi Count adalah untuk menghitung banyak nya data, dengan menggabungkan </a:t>
            </a:r>
            <a:r>
              <a:rPr b="1" lang="en" sz="1500">
                <a:latin typeface="Roboto"/>
                <a:ea typeface="Roboto"/>
                <a:cs typeface="Roboto"/>
                <a:sym typeface="Roboto"/>
              </a:rPr>
              <a:t>COUNT </a:t>
            </a:r>
            <a:r>
              <a:rPr lang="en" sz="1500">
                <a:latin typeface="Roboto"/>
                <a:ea typeface="Roboto"/>
                <a:cs typeface="Roboto"/>
                <a:sym typeface="Roboto"/>
              </a:rPr>
              <a:t>dengan </a:t>
            </a:r>
            <a:r>
              <a:rPr b="1" lang="en" sz="1500">
                <a:latin typeface="Roboto"/>
                <a:ea typeface="Roboto"/>
                <a:cs typeface="Roboto"/>
                <a:sym typeface="Roboto"/>
              </a:rPr>
              <a:t>DISTINCT</a:t>
            </a:r>
            <a:r>
              <a:rPr lang="en" sz="1500">
                <a:latin typeface="Roboto"/>
                <a:ea typeface="Roboto"/>
                <a:cs typeface="Roboto"/>
                <a:sym typeface="Roboto"/>
              </a:rPr>
              <a:t> digunakan untuk menghitung banyaknya data yang berbeda (unique)</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Min -&gt; Fungsi </a:t>
            </a:r>
            <a:r>
              <a:rPr b="1" lang="en" sz="1500">
                <a:latin typeface="Roboto"/>
                <a:ea typeface="Roboto"/>
                <a:cs typeface="Roboto"/>
                <a:sym typeface="Roboto"/>
              </a:rPr>
              <a:t>MIN </a:t>
            </a:r>
            <a:r>
              <a:rPr lang="en" sz="1500">
                <a:latin typeface="Roboto"/>
                <a:ea typeface="Roboto"/>
                <a:cs typeface="Roboto"/>
                <a:sym typeface="Roboto"/>
              </a:rPr>
              <a:t>adalah untuk mencari nilai minimum dari sebuah data</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Max -&gt; Fungsi </a:t>
            </a:r>
            <a:r>
              <a:rPr b="1" lang="en" sz="1500">
                <a:latin typeface="Roboto"/>
                <a:ea typeface="Roboto"/>
                <a:cs typeface="Roboto"/>
                <a:sym typeface="Roboto"/>
              </a:rPr>
              <a:t>MAX </a:t>
            </a:r>
            <a:r>
              <a:rPr lang="en" sz="1500">
                <a:latin typeface="Roboto"/>
                <a:ea typeface="Roboto"/>
                <a:cs typeface="Roboto"/>
                <a:sym typeface="Roboto"/>
              </a:rPr>
              <a:t>adalah untuk mencari nilai maximum dari sebuah data</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SUM -&gt; Fungsi </a:t>
            </a:r>
            <a:r>
              <a:rPr b="1" lang="en" sz="1500">
                <a:latin typeface="Roboto"/>
                <a:ea typeface="Roboto"/>
                <a:cs typeface="Roboto"/>
                <a:sym typeface="Roboto"/>
              </a:rPr>
              <a:t>SUM </a:t>
            </a:r>
            <a:r>
              <a:rPr lang="en" sz="1500">
                <a:latin typeface="Roboto"/>
                <a:ea typeface="Roboto"/>
                <a:cs typeface="Roboto"/>
                <a:sym typeface="Roboto"/>
              </a:rPr>
              <a:t>adalah untuk menghitung jumlah</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AVG -&gt; Fungsi </a:t>
            </a:r>
            <a:r>
              <a:rPr b="1" lang="en" sz="1500">
                <a:latin typeface="Roboto"/>
                <a:ea typeface="Roboto"/>
                <a:cs typeface="Roboto"/>
                <a:sym typeface="Roboto"/>
              </a:rPr>
              <a:t>AVG</a:t>
            </a:r>
            <a:r>
              <a:rPr lang="en" sz="1500">
                <a:latin typeface="Roboto"/>
                <a:ea typeface="Roboto"/>
                <a:cs typeface="Roboto"/>
                <a:sym typeface="Roboto"/>
              </a:rPr>
              <a:t> adalah untuk mencari nilai rata-rata</a:t>
            </a:r>
            <a:endParaRPr sz="15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Case When</a:t>
            </a:r>
            <a:endParaRPr>
              <a:latin typeface="Roboto"/>
              <a:ea typeface="Roboto"/>
              <a:cs typeface="Roboto"/>
              <a:sym typeface="Roboto"/>
            </a:endParaRPr>
          </a:p>
        </p:txBody>
      </p:sp>
      <p:sp>
        <p:nvSpPr>
          <p:cNvPr id="246" name="Google Shape;246;p28"/>
          <p:cNvSpPr txBox="1"/>
          <p:nvPr>
            <p:ph idx="1" type="body"/>
          </p:nvPr>
        </p:nvSpPr>
        <p:spPr>
          <a:xfrm>
            <a:off x="1297500" y="1371725"/>
            <a:ext cx="7038900" cy="29112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Font typeface="Roboto"/>
              <a:buChar char="●"/>
            </a:pPr>
            <a:r>
              <a:rPr lang="en" sz="1100">
                <a:latin typeface="Roboto"/>
                <a:ea typeface="Roboto"/>
                <a:cs typeface="Roboto"/>
                <a:sym typeface="Roboto"/>
              </a:rPr>
              <a:t>Case when pada SQL memungkinkan untuk membuat suatu kondisi seperti if, else pada bahasa </a:t>
            </a:r>
            <a:r>
              <a:rPr lang="en" sz="1100">
                <a:latin typeface="Roboto"/>
                <a:ea typeface="Roboto"/>
                <a:cs typeface="Roboto"/>
                <a:sym typeface="Roboto"/>
              </a:rPr>
              <a:t>pemrograman</a:t>
            </a:r>
            <a:r>
              <a:rPr lang="en" sz="1100">
                <a:latin typeface="Roboto"/>
                <a:ea typeface="Roboto"/>
                <a:cs typeface="Roboto"/>
                <a:sym typeface="Roboto"/>
              </a:rPr>
              <a:t> lain</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CASE WHEN dapat digunakan pada klausa </a:t>
            </a:r>
            <a:r>
              <a:rPr b="1" lang="en" sz="1100">
                <a:latin typeface="Roboto"/>
                <a:ea typeface="Roboto"/>
                <a:cs typeface="Roboto"/>
                <a:sym typeface="Roboto"/>
              </a:rPr>
              <a:t>SELECT, WHERE, GROUP BY, dan HAVING</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n" sz="1100">
                <a:latin typeface="Roboto"/>
                <a:ea typeface="Roboto"/>
                <a:cs typeface="Roboto"/>
                <a:sym typeface="Roboto"/>
              </a:rPr>
              <a:t>Case when dibagi menjadi dua yaitu Case When Select dan </a:t>
            </a:r>
            <a:r>
              <a:rPr b="1" lang="en" sz="1100">
                <a:latin typeface="Roboto"/>
                <a:ea typeface="Roboto"/>
                <a:cs typeface="Roboto"/>
                <a:sym typeface="Roboto"/>
              </a:rPr>
              <a:t>Case</a:t>
            </a:r>
            <a:r>
              <a:rPr b="1" lang="en" sz="1100">
                <a:latin typeface="Roboto"/>
                <a:ea typeface="Roboto"/>
                <a:cs typeface="Roboto"/>
                <a:sym typeface="Roboto"/>
              </a:rPr>
              <a:t> When in Aggregate </a:t>
            </a:r>
            <a:endParaRPr b="1" sz="1100">
              <a:latin typeface="Roboto"/>
              <a:ea typeface="Roboto"/>
              <a:cs typeface="Roboto"/>
              <a:sym typeface="Roboto"/>
            </a:endParaRPr>
          </a:p>
          <a:p>
            <a:pPr indent="0" lvl="0" marL="457200" rtl="0" algn="l">
              <a:spcBef>
                <a:spcPts val="1200"/>
              </a:spcBef>
              <a:spcAft>
                <a:spcPts val="1200"/>
              </a:spcAft>
              <a:buNone/>
            </a:pPr>
            <a:r>
              <a:t/>
            </a:r>
            <a:endParaRPr b="1" sz="1200">
              <a:latin typeface="Roboto"/>
              <a:ea typeface="Roboto"/>
              <a:cs typeface="Roboto"/>
              <a:sym typeface="Roboto"/>
            </a:endParaRPr>
          </a:p>
        </p:txBody>
      </p:sp>
      <p:pic>
        <p:nvPicPr>
          <p:cNvPr id="247" name="Google Shape;247;p28"/>
          <p:cNvPicPr preferRelativeResize="0"/>
          <p:nvPr/>
        </p:nvPicPr>
        <p:blipFill>
          <a:blip r:embed="rId3">
            <a:alphaModFix/>
          </a:blip>
          <a:stretch>
            <a:fillRect/>
          </a:stretch>
        </p:blipFill>
        <p:spPr>
          <a:xfrm>
            <a:off x="390281" y="2571750"/>
            <a:ext cx="3860969" cy="1309700"/>
          </a:xfrm>
          <a:prstGeom prst="rect">
            <a:avLst/>
          </a:prstGeom>
          <a:noFill/>
          <a:ln>
            <a:noFill/>
          </a:ln>
        </p:spPr>
      </p:pic>
      <p:pic>
        <p:nvPicPr>
          <p:cNvPr id="248" name="Google Shape;248;p28"/>
          <p:cNvPicPr preferRelativeResize="0"/>
          <p:nvPr/>
        </p:nvPicPr>
        <p:blipFill>
          <a:blip r:embed="rId4">
            <a:alphaModFix/>
          </a:blip>
          <a:stretch>
            <a:fillRect/>
          </a:stretch>
        </p:blipFill>
        <p:spPr>
          <a:xfrm>
            <a:off x="1991150" y="3743975"/>
            <a:ext cx="6720650" cy="1309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SQL JOIN &amp; UNION</a:t>
            </a:r>
            <a:endParaRPr/>
          </a:p>
        </p:txBody>
      </p:sp>
      <p:sp>
        <p:nvSpPr>
          <p:cNvPr id="254" name="Google Shape;254;p29"/>
          <p:cNvSpPr txBox="1"/>
          <p:nvPr>
            <p:ph idx="1" type="body"/>
          </p:nvPr>
        </p:nvSpPr>
        <p:spPr>
          <a:xfrm>
            <a:off x="136075" y="1423975"/>
            <a:ext cx="4263300" cy="2911200"/>
          </a:xfrm>
          <a:prstGeom prst="rect">
            <a:avLst/>
          </a:prstGeom>
        </p:spPr>
        <p:txBody>
          <a:bodyPr anchorCtr="0" anchor="t" bIns="91425" lIns="91425" spcFirstLastPara="1" rIns="91425" wrap="square" tIns="91425">
            <a:noAutofit/>
          </a:bodyPr>
          <a:lstStyle/>
          <a:p>
            <a:pPr indent="-312261" lvl="0" marL="457200" marR="0" rtl="0" algn="l">
              <a:lnSpc>
                <a:spcPct val="95000"/>
              </a:lnSpc>
              <a:spcBef>
                <a:spcPts val="1200"/>
              </a:spcBef>
              <a:spcAft>
                <a:spcPts val="0"/>
              </a:spcAft>
              <a:buClr>
                <a:schemeClr val="lt1"/>
              </a:buClr>
              <a:buSzPts val="1318"/>
              <a:buFont typeface="Roboto"/>
              <a:buChar char="●"/>
            </a:pPr>
            <a:r>
              <a:rPr lang="en" sz="1317">
                <a:uFill>
                  <a:noFill/>
                </a:uFill>
                <a:latin typeface="Roboto"/>
                <a:ea typeface="Roboto"/>
                <a:cs typeface="Roboto"/>
                <a:sym typeface="Roboto"/>
                <a:hlinkClick r:id="rId3"/>
              </a:rPr>
              <a:t>INNER JOIN</a:t>
            </a:r>
            <a:r>
              <a:rPr lang="en" sz="1317">
                <a:latin typeface="Roboto"/>
                <a:ea typeface="Roboto"/>
                <a:cs typeface="Roboto"/>
                <a:sym typeface="Roboto"/>
              </a:rPr>
              <a:t> adalah salah satu macam perintah JOIN yang berfungsi menampilkan dari dua tabel atau lebih yang memiliki kesamaan.</a:t>
            </a:r>
            <a:endParaRPr sz="1317">
              <a:latin typeface="Roboto"/>
              <a:ea typeface="Roboto"/>
              <a:cs typeface="Roboto"/>
              <a:sym typeface="Roboto"/>
            </a:endParaRPr>
          </a:p>
          <a:p>
            <a:pPr indent="-312261" lvl="0" marL="457200" marR="0" rtl="0" algn="l">
              <a:lnSpc>
                <a:spcPct val="95000"/>
              </a:lnSpc>
              <a:spcBef>
                <a:spcPts val="0"/>
              </a:spcBef>
              <a:spcAft>
                <a:spcPts val="0"/>
              </a:spcAft>
              <a:buClr>
                <a:schemeClr val="lt1"/>
              </a:buClr>
              <a:buSzPts val="1318"/>
              <a:buFont typeface="Roboto"/>
              <a:buChar char="●"/>
            </a:pPr>
            <a:r>
              <a:rPr lang="en" sz="1317">
                <a:latin typeface="Roboto"/>
                <a:ea typeface="Roboto"/>
                <a:cs typeface="Roboto"/>
                <a:sym typeface="Roboto"/>
              </a:rPr>
              <a:t>FULL OUTER JOIN akan mengambil semua data dari kedua tabel. Perintah ini akan mencoba menggabungkan kedua data sesuai dengan syarat.</a:t>
            </a:r>
            <a:endParaRPr sz="1317">
              <a:latin typeface="Roboto"/>
              <a:ea typeface="Roboto"/>
              <a:cs typeface="Roboto"/>
              <a:sym typeface="Roboto"/>
            </a:endParaRPr>
          </a:p>
          <a:p>
            <a:pPr indent="-312261" lvl="0" marL="457200" marR="0" rtl="0" algn="l">
              <a:lnSpc>
                <a:spcPct val="95000"/>
              </a:lnSpc>
              <a:spcBef>
                <a:spcPts val="0"/>
              </a:spcBef>
              <a:spcAft>
                <a:spcPts val="0"/>
              </a:spcAft>
              <a:buClr>
                <a:schemeClr val="lt1"/>
              </a:buClr>
              <a:buSzPts val="1318"/>
              <a:buFont typeface="Roboto"/>
              <a:buChar char="●"/>
            </a:pPr>
            <a:r>
              <a:rPr lang="en" sz="1317">
                <a:latin typeface="Roboto"/>
                <a:ea typeface="Roboto"/>
                <a:cs typeface="Roboto"/>
                <a:sym typeface="Roboto"/>
              </a:rPr>
              <a:t>LEFT JOIN merupakan perintah JOIN yang berfungsi menampilkan seluruh data pada tabel sebelah kiri dan tabel sebelah kanan yang memenuhi kondisi JOIN.</a:t>
            </a:r>
            <a:endParaRPr sz="1317">
              <a:latin typeface="Roboto"/>
              <a:ea typeface="Roboto"/>
              <a:cs typeface="Roboto"/>
              <a:sym typeface="Roboto"/>
            </a:endParaRPr>
          </a:p>
          <a:p>
            <a:pPr indent="-312261" lvl="0" marL="457200" marR="0" rtl="0" algn="l">
              <a:lnSpc>
                <a:spcPct val="95000"/>
              </a:lnSpc>
              <a:spcBef>
                <a:spcPts val="0"/>
              </a:spcBef>
              <a:spcAft>
                <a:spcPts val="0"/>
              </a:spcAft>
              <a:buClr>
                <a:schemeClr val="lt1"/>
              </a:buClr>
              <a:buSzPts val="1318"/>
              <a:buFont typeface="Roboto"/>
              <a:buChar char="●"/>
            </a:pPr>
            <a:r>
              <a:rPr lang="en" sz="1317">
                <a:latin typeface="Roboto"/>
                <a:ea typeface="Roboto"/>
                <a:cs typeface="Roboto"/>
                <a:sym typeface="Roboto"/>
              </a:rPr>
              <a:t>RIGHT JOIN adalah perintah JOIN yang berfungsi menampilkan seluruh data pada tabel sebelah kanan dan tabel sebelah kiri yang memenuhi kondisi JOIN.</a:t>
            </a:r>
            <a:endParaRPr sz="1317">
              <a:latin typeface="Roboto"/>
              <a:ea typeface="Roboto"/>
              <a:cs typeface="Roboto"/>
              <a:sym typeface="Roboto"/>
            </a:endParaRPr>
          </a:p>
        </p:txBody>
      </p:sp>
      <p:pic>
        <p:nvPicPr>
          <p:cNvPr id="255" name="Google Shape;255;p29"/>
          <p:cNvPicPr preferRelativeResize="0"/>
          <p:nvPr/>
        </p:nvPicPr>
        <p:blipFill rotWithShape="1">
          <a:blip r:embed="rId4">
            <a:alphaModFix/>
          </a:blip>
          <a:srcRect b="0" l="0" r="50002" t="0"/>
          <a:stretch/>
        </p:blipFill>
        <p:spPr>
          <a:xfrm>
            <a:off x="4572000" y="753675"/>
            <a:ext cx="4572000" cy="4251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Example Left Join &amp; Right Join</a:t>
            </a:r>
            <a:endParaRPr>
              <a:latin typeface="Roboto"/>
              <a:ea typeface="Roboto"/>
              <a:cs typeface="Roboto"/>
              <a:sym typeface="Roboto"/>
            </a:endParaRPr>
          </a:p>
        </p:txBody>
      </p:sp>
      <p:sp>
        <p:nvSpPr>
          <p:cNvPr id="261" name="Google Shape;261;p30"/>
          <p:cNvSpPr txBox="1"/>
          <p:nvPr>
            <p:ph idx="1" type="body"/>
          </p:nvPr>
        </p:nvSpPr>
        <p:spPr>
          <a:xfrm>
            <a:off x="529775" y="1307850"/>
            <a:ext cx="8163300" cy="349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latin typeface="Roboto"/>
                <a:ea typeface="Roboto"/>
                <a:cs typeface="Roboto"/>
                <a:sym typeface="Roboto"/>
              </a:rPr>
              <a:t>LEFT JOIN									RIGHT JOIN		</a:t>
            </a:r>
            <a:endParaRPr sz="1500">
              <a:latin typeface="Roboto"/>
              <a:ea typeface="Roboto"/>
              <a:cs typeface="Roboto"/>
              <a:sym typeface="Roboto"/>
            </a:endParaRPr>
          </a:p>
        </p:txBody>
      </p:sp>
      <p:pic>
        <p:nvPicPr>
          <p:cNvPr id="262" name="Google Shape;262;p30"/>
          <p:cNvPicPr preferRelativeResize="0"/>
          <p:nvPr/>
        </p:nvPicPr>
        <p:blipFill>
          <a:blip r:embed="rId3">
            <a:alphaModFix/>
          </a:blip>
          <a:stretch>
            <a:fillRect/>
          </a:stretch>
        </p:blipFill>
        <p:spPr>
          <a:xfrm>
            <a:off x="255600" y="1819250"/>
            <a:ext cx="4316400" cy="3085300"/>
          </a:xfrm>
          <a:prstGeom prst="rect">
            <a:avLst/>
          </a:prstGeom>
          <a:noFill/>
          <a:ln>
            <a:noFill/>
          </a:ln>
        </p:spPr>
      </p:pic>
      <p:pic>
        <p:nvPicPr>
          <p:cNvPr id="263" name="Google Shape;263;p30"/>
          <p:cNvPicPr preferRelativeResize="0"/>
          <p:nvPr/>
        </p:nvPicPr>
        <p:blipFill>
          <a:blip r:embed="rId4">
            <a:alphaModFix/>
          </a:blip>
          <a:stretch>
            <a:fillRect/>
          </a:stretch>
        </p:blipFill>
        <p:spPr>
          <a:xfrm>
            <a:off x="4767300" y="1819250"/>
            <a:ext cx="4376700" cy="3085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SQL JOIN &amp; UNION</a:t>
            </a:r>
            <a:endParaRPr/>
          </a:p>
        </p:txBody>
      </p:sp>
      <p:sp>
        <p:nvSpPr>
          <p:cNvPr id="269" name="Google Shape;269;p31"/>
          <p:cNvSpPr txBox="1"/>
          <p:nvPr>
            <p:ph idx="1" type="body"/>
          </p:nvPr>
        </p:nvSpPr>
        <p:spPr>
          <a:xfrm>
            <a:off x="530675" y="1934950"/>
            <a:ext cx="4503900" cy="914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500">
                <a:highlight>
                  <a:srgbClr val="202124"/>
                </a:highlight>
                <a:latin typeface="Roboto"/>
                <a:ea typeface="Roboto"/>
                <a:cs typeface="Roboto"/>
                <a:sym typeface="Roboto"/>
              </a:rPr>
              <a:t>SQL UNION adalah </a:t>
            </a:r>
            <a:r>
              <a:rPr lang="en" sz="1500">
                <a:latin typeface="Roboto"/>
                <a:ea typeface="Roboto"/>
                <a:cs typeface="Roboto"/>
                <a:sym typeface="Roboto"/>
              </a:rPr>
              <a:t>operator yang digunakan untuk menggabungkan hasil dari dua atau lebih query SELECT menjadi satu set hasil</a:t>
            </a:r>
            <a:r>
              <a:rPr lang="en" sz="1500">
                <a:highlight>
                  <a:srgbClr val="202124"/>
                </a:highlight>
                <a:latin typeface="Roboto"/>
                <a:ea typeface="Roboto"/>
                <a:cs typeface="Roboto"/>
                <a:sym typeface="Roboto"/>
              </a:rPr>
              <a:t>.</a:t>
            </a:r>
            <a:endParaRPr>
              <a:latin typeface="Roboto"/>
              <a:ea typeface="Roboto"/>
              <a:cs typeface="Roboto"/>
              <a:sym typeface="Roboto"/>
            </a:endParaRPr>
          </a:p>
        </p:txBody>
      </p:sp>
      <p:pic>
        <p:nvPicPr>
          <p:cNvPr id="270" name="Google Shape;270;p31"/>
          <p:cNvPicPr preferRelativeResize="0"/>
          <p:nvPr/>
        </p:nvPicPr>
        <p:blipFill rotWithShape="1">
          <a:blip r:embed="rId3">
            <a:alphaModFix/>
          </a:blip>
          <a:srcRect b="13168" l="14251" r="7957" t="6876"/>
          <a:stretch/>
        </p:blipFill>
        <p:spPr>
          <a:xfrm>
            <a:off x="5233550" y="1367300"/>
            <a:ext cx="3102849" cy="3189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chemeClr val="dk1"/>
                </a:highlight>
              </a:rPr>
              <a:t>Agenda</a:t>
            </a:r>
            <a:endParaRPr>
              <a:highlight>
                <a:schemeClr val="dk1"/>
              </a:highlight>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Font typeface="Roboto"/>
              <a:buChar char="●"/>
            </a:pPr>
            <a:r>
              <a:rPr lang="en" sz="1600">
                <a:highlight>
                  <a:schemeClr val="dk1"/>
                </a:highlight>
                <a:latin typeface="Roboto"/>
                <a:ea typeface="Roboto"/>
                <a:cs typeface="Roboto"/>
                <a:sym typeface="Roboto"/>
              </a:rPr>
              <a:t>Apa itu SQL? Mengapa kita perlu mempelajarinya?</a:t>
            </a:r>
            <a:endParaRPr sz="1600">
              <a:highlight>
                <a:schemeClr val="dk1"/>
              </a:highlight>
              <a:latin typeface="Roboto"/>
              <a:ea typeface="Roboto"/>
              <a:cs typeface="Roboto"/>
              <a:sym typeface="Roboto"/>
            </a:endParaRPr>
          </a:p>
          <a:p>
            <a:pPr indent="-330200" lvl="0" marL="457200" rtl="0" algn="just">
              <a:spcBef>
                <a:spcPts val="0"/>
              </a:spcBef>
              <a:spcAft>
                <a:spcPts val="0"/>
              </a:spcAft>
              <a:buSzPts val="1600"/>
              <a:buFont typeface="Roboto"/>
              <a:buChar char="●"/>
            </a:pPr>
            <a:r>
              <a:rPr lang="en" sz="1600">
                <a:latin typeface="Roboto"/>
                <a:ea typeface="Roboto"/>
                <a:cs typeface="Roboto"/>
                <a:sym typeface="Roboto"/>
              </a:rPr>
              <a:t>SQL Query (DDL)</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SQL Query (DML)</a:t>
            </a:r>
            <a:endParaRPr sz="16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Subquery</a:t>
            </a:r>
            <a:endParaRPr/>
          </a:p>
        </p:txBody>
      </p:sp>
      <p:sp>
        <p:nvSpPr>
          <p:cNvPr id="276" name="Google Shape;276;p32"/>
          <p:cNvSpPr txBox="1"/>
          <p:nvPr>
            <p:ph idx="1" type="body"/>
          </p:nvPr>
        </p:nvSpPr>
        <p:spPr>
          <a:xfrm>
            <a:off x="231350" y="1221775"/>
            <a:ext cx="27108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200">
                <a:latin typeface="Roboto"/>
                <a:ea typeface="Roboto"/>
                <a:cs typeface="Roboto"/>
                <a:sym typeface="Roboto"/>
              </a:rPr>
              <a:t>Subquery adalah kueri yang bersarang di dalam kueri lain seperti SELECT, INSERT, DELETE, dan UPDATE. Dalam tutorial ini, kita akan membahas penggunaanya dalam SELECT</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Jenis</a:t>
            </a:r>
            <a:r>
              <a:rPr lang="en" sz="1200">
                <a:latin typeface="Roboto"/>
                <a:ea typeface="Roboto"/>
                <a:cs typeface="Roboto"/>
                <a:sym typeface="Roboto"/>
              </a:rPr>
              <a:t> jenis Subquery adalah Subquery In, Subquery Persamaan, Subquery From Function dan subquery CTE</a:t>
            </a:r>
            <a:endParaRPr sz="1200">
              <a:latin typeface="Roboto"/>
              <a:ea typeface="Roboto"/>
              <a:cs typeface="Roboto"/>
              <a:sym typeface="Roboto"/>
            </a:endParaRPr>
          </a:p>
          <a:p>
            <a:pPr indent="0" lvl="0" marL="0" rtl="0" algn="l">
              <a:spcBef>
                <a:spcPts val="1200"/>
              </a:spcBef>
              <a:spcAft>
                <a:spcPts val="1200"/>
              </a:spcAft>
              <a:buNone/>
            </a:pPr>
            <a:r>
              <a:t/>
            </a:r>
            <a:endParaRPr sz="1200">
              <a:latin typeface="Roboto"/>
              <a:ea typeface="Roboto"/>
              <a:cs typeface="Roboto"/>
              <a:sym typeface="Roboto"/>
            </a:endParaRPr>
          </a:p>
        </p:txBody>
      </p:sp>
      <p:sp>
        <p:nvSpPr>
          <p:cNvPr id="277" name="Google Shape;277;p32"/>
          <p:cNvSpPr txBox="1"/>
          <p:nvPr/>
        </p:nvSpPr>
        <p:spPr>
          <a:xfrm>
            <a:off x="3302200" y="180125"/>
            <a:ext cx="5777400" cy="4963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AutoNum type="alphaLcPeriod"/>
            </a:pPr>
            <a:r>
              <a:rPr lang="en" sz="1300">
                <a:solidFill>
                  <a:schemeClr val="lt1"/>
                </a:solidFill>
                <a:latin typeface="Lato"/>
                <a:ea typeface="Lato"/>
                <a:cs typeface="Lato"/>
                <a:sym typeface="Lato"/>
              </a:rPr>
              <a:t>Subquery Persamaan</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AutoNum type="alphaLcPeriod"/>
            </a:pPr>
            <a:r>
              <a:rPr lang="en" sz="1300">
                <a:solidFill>
                  <a:schemeClr val="lt1"/>
                </a:solidFill>
                <a:latin typeface="Lato"/>
                <a:ea typeface="Lato"/>
                <a:cs typeface="Lato"/>
                <a:sym typeface="Lato"/>
              </a:rPr>
              <a:t>Subquery In</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AutoNum type="alphaLcPeriod"/>
            </a:pPr>
            <a:r>
              <a:rPr lang="en" sz="1300">
                <a:solidFill>
                  <a:schemeClr val="lt1"/>
                </a:solidFill>
                <a:latin typeface="Lato"/>
                <a:ea typeface="Lato"/>
                <a:cs typeface="Lato"/>
                <a:sym typeface="Lato"/>
              </a:rPr>
              <a:t>Subquery From functio</a:t>
            </a:r>
            <a:r>
              <a:rPr lang="en" sz="1300">
                <a:solidFill>
                  <a:schemeClr val="lt1"/>
                </a:solidFill>
                <a:latin typeface="Lato"/>
                <a:ea typeface="Lato"/>
                <a:cs typeface="Lato"/>
                <a:sym typeface="Lato"/>
              </a:rPr>
              <a:t>n</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AutoNum type="alphaLcPeriod"/>
            </a:pPr>
            <a:r>
              <a:rPr lang="en" sz="1300">
                <a:solidFill>
                  <a:schemeClr val="lt1"/>
                </a:solidFill>
                <a:latin typeface="Lato"/>
                <a:ea typeface="Lato"/>
                <a:cs typeface="Lato"/>
                <a:sym typeface="Lato"/>
              </a:rPr>
              <a:t>Subquery CTE</a:t>
            </a:r>
            <a:endParaRPr sz="1300">
              <a:solidFill>
                <a:schemeClr val="lt1"/>
              </a:solidFill>
              <a:latin typeface="Lato"/>
              <a:ea typeface="Lato"/>
              <a:cs typeface="Lato"/>
              <a:sym typeface="Lato"/>
            </a:endParaRPr>
          </a:p>
          <a:p>
            <a:pPr indent="0" lvl="0" marL="457200" rtl="0" algn="l">
              <a:spcBef>
                <a:spcPts val="0"/>
              </a:spcBef>
              <a:spcAft>
                <a:spcPts val="0"/>
              </a:spcAft>
              <a:buNone/>
            </a:pPr>
            <a:r>
              <a:t/>
            </a:r>
            <a:endParaRPr sz="1300">
              <a:solidFill>
                <a:schemeClr val="lt1"/>
              </a:solidFill>
              <a:latin typeface="Lato"/>
              <a:ea typeface="Lato"/>
              <a:cs typeface="Lato"/>
              <a:sym typeface="Lato"/>
            </a:endParaRPr>
          </a:p>
          <a:p>
            <a:pPr indent="0" lvl="0" marL="45720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457200" rtl="0" algn="l">
              <a:spcBef>
                <a:spcPts val="0"/>
              </a:spcBef>
              <a:spcAft>
                <a:spcPts val="0"/>
              </a:spcAft>
              <a:buNone/>
            </a:pPr>
            <a:r>
              <a:t/>
            </a:r>
            <a:endParaRPr sz="1300">
              <a:solidFill>
                <a:schemeClr val="lt1"/>
              </a:solidFill>
              <a:latin typeface="Lato"/>
              <a:ea typeface="Lato"/>
              <a:cs typeface="Lato"/>
              <a:sym typeface="Lato"/>
            </a:endParaRPr>
          </a:p>
        </p:txBody>
      </p:sp>
      <p:pic>
        <p:nvPicPr>
          <p:cNvPr id="278" name="Google Shape;278;p32"/>
          <p:cNvPicPr preferRelativeResize="0"/>
          <p:nvPr/>
        </p:nvPicPr>
        <p:blipFill>
          <a:blip r:embed="rId3">
            <a:alphaModFix/>
          </a:blip>
          <a:stretch>
            <a:fillRect/>
          </a:stretch>
        </p:blipFill>
        <p:spPr>
          <a:xfrm>
            <a:off x="3534300" y="558675"/>
            <a:ext cx="4911426" cy="844975"/>
          </a:xfrm>
          <a:prstGeom prst="rect">
            <a:avLst/>
          </a:prstGeom>
          <a:noFill/>
          <a:ln>
            <a:noFill/>
          </a:ln>
        </p:spPr>
      </p:pic>
      <p:pic>
        <p:nvPicPr>
          <p:cNvPr id="279" name="Google Shape;279;p32"/>
          <p:cNvPicPr preferRelativeResize="0"/>
          <p:nvPr/>
        </p:nvPicPr>
        <p:blipFill>
          <a:blip r:embed="rId4">
            <a:alphaModFix/>
          </a:blip>
          <a:stretch>
            <a:fillRect/>
          </a:stretch>
        </p:blipFill>
        <p:spPr>
          <a:xfrm>
            <a:off x="3534299" y="1722623"/>
            <a:ext cx="3972075" cy="914100"/>
          </a:xfrm>
          <a:prstGeom prst="rect">
            <a:avLst/>
          </a:prstGeom>
          <a:noFill/>
          <a:ln>
            <a:noFill/>
          </a:ln>
        </p:spPr>
      </p:pic>
      <p:pic>
        <p:nvPicPr>
          <p:cNvPr id="280" name="Google Shape;280;p32"/>
          <p:cNvPicPr preferRelativeResize="0"/>
          <p:nvPr/>
        </p:nvPicPr>
        <p:blipFill>
          <a:blip r:embed="rId5">
            <a:alphaModFix/>
          </a:blip>
          <a:stretch>
            <a:fillRect/>
          </a:stretch>
        </p:blipFill>
        <p:spPr>
          <a:xfrm>
            <a:off x="3534299" y="2885149"/>
            <a:ext cx="3040001" cy="1031725"/>
          </a:xfrm>
          <a:prstGeom prst="rect">
            <a:avLst/>
          </a:prstGeom>
          <a:noFill/>
          <a:ln>
            <a:noFill/>
          </a:ln>
        </p:spPr>
      </p:pic>
      <p:pic>
        <p:nvPicPr>
          <p:cNvPr id="281" name="Google Shape;281;p32"/>
          <p:cNvPicPr preferRelativeResize="0"/>
          <p:nvPr/>
        </p:nvPicPr>
        <p:blipFill>
          <a:blip r:embed="rId6">
            <a:alphaModFix/>
          </a:blip>
          <a:stretch>
            <a:fillRect/>
          </a:stretch>
        </p:blipFill>
        <p:spPr>
          <a:xfrm>
            <a:off x="6649275" y="3578494"/>
            <a:ext cx="2372676" cy="1486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60"/>
              <a:t>RANK, DENSE RANK, ROW NUMBER, PARTITION BY </a:t>
            </a:r>
            <a:endParaRPr sz="2060"/>
          </a:p>
        </p:txBody>
      </p:sp>
      <p:sp>
        <p:nvSpPr>
          <p:cNvPr id="287" name="Google Shape;287;p33"/>
          <p:cNvSpPr txBox="1"/>
          <p:nvPr>
            <p:ph idx="1" type="body"/>
          </p:nvPr>
        </p:nvSpPr>
        <p:spPr>
          <a:xfrm>
            <a:off x="1052550" y="1841700"/>
            <a:ext cx="7038900" cy="198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400">
                <a:latin typeface="Montserrat"/>
                <a:ea typeface="Montserrat"/>
                <a:cs typeface="Montserrat"/>
                <a:sym typeface="Montserrat"/>
              </a:rPr>
              <a:t>row_number </a:t>
            </a:r>
            <a:r>
              <a:rPr lang="en" sz="1400">
                <a:latin typeface="Montserrat"/>
                <a:ea typeface="Montserrat"/>
                <a:cs typeface="Montserrat"/>
                <a:sym typeface="Montserrat"/>
              </a:rPr>
              <a:t>: mengurutkan semua baris yang ada tanpa menghiraukan data yang duplikat.</a:t>
            </a:r>
            <a:endParaRPr sz="1400">
              <a:latin typeface="Montserrat"/>
              <a:ea typeface="Montserrat"/>
              <a:cs typeface="Montserrat"/>
              <a:sym typeface="Montserrat"/>
            </a:endParaRPr>
          </a:p>
          <a:p>
            <a:pPr indent="0" lvl="0" marL="0" rtl="0" algn="l">
              <a:spcBef>
                <a:spcPts val="1200"/>
              </a:spcBef>
              <a:spcAft>
                <a:spcPts val="0"/>
              </a:spcAft>
              <a:buNone/>
            </a:pPr>
            <a:r>
              <a:rPr b="1" i="1" lang="en" sz="1400">
                <a:latin typeface="Montserrat"/>
                <a:ea typeface="Montserrat"/>
                <a:cs typeface="Montserrat"/>
                <a:sym typeface="Montserrat"/>
              </a:rPr>
              <a:t>rank</a:t>
            </a:r>
            <a:r>
              <a:rPr lang="en" sz="1400">
                <a:latin typeface="Montserrat"/>
                <a:ea typeface="Montserrat"/>
                <a:cs typeface="Montserrat"/>
                <a:sym typeface="Montserrat"/>
              </a:rPr>
              <a:t> : memberikan angka yang sama pada data yang duplikat </a:t>
            </a:r>
            <a:r>
              <a:rPr lang="en" sz="1400">
                <a:latin typeface="Montserrat"/>
                <a:ea typeface="Montserrat"/>
                <a:cs typeface="Montserrat"/>
                <a:sym typeface="Montserrat"/>
              </a:rPr>
              <a:t>dan juga memberikan </a:t>
            </a:r>
            <a:r>
              <a:rPr i="1" lang="en" sz="1400">
                <a:latin typeface="Montserrat"/>
                <a:ea typeface="Montserrat"/>
                <a:cs typeface="Montserrat"/>
                <a:sym typeface="Montserrat"/>
              </a:rPr>
              <a:t>gap</a:t>
            </a:r>
            <a:r>
              <a:rPr lang="en" sz="1400">
                <a:latin typeface="Montserrat"/>
                <a:ea typeface="Montserrat"/>
                <a:cs typeface="Montserrat"/>
                <a:sym typeface="Montserrat"/>
              </a:rPr>
              <a:t> pada data baru.</a:t>
            </a:r>
            <a:endParaRPr sz="1400">
              <a:latin typeface="Montserrat"/>
              <a:ea typeface="Montserrat"/>
              <a:cs typeface="Montserrat"/>
              <a:sym typeface="Montserrat"/>
            </a:endParaRPr>
          </a:p>
          <a:p>
            <a:pPr indent="0" lvl="0" marL="0" rtl="0" algn="l">
              <a:spcBef>
                <a:spcPts val="1200"/>
              </a:spcBef>
              <a:spcAft>
                <a:spcPts val="1200"/>
              </a:spcAft>
              <a:buNone/>
            </a:pPr>
            <a:r>
              <a:rPr b="1" i="1" lang="en" sz="1400">
                <a:latin typeface="Montserrat"/>
                <a:ea typeface="Montserrat"/>
                <a:cs typeface="Montserrat"/>
                <a:sym typeface="Montserrat"/>
              </a:rPr>
              <a:t>dense_rank</a:t>
            </a:r>
            <a:r>
              <a:rPr lang="en" sz="1400">
                <a:latin typeface="Montserrat"/>
                <a:ea typeface="Montserrat"/>
                <a:cs typeface="Montserrat"/>
                <a:sym typeface="Montserrat"/>
              </a:rPr>
              <a:t>: memberikan angka yang sama pada data yang duplikat tetapi tidak memberikan </a:t>
            </a:r>
            <a:r>
              <a:rPr i="1" lang="en" sz="1400">
                <a:latin typeface="Montserrat"/>
                <a:ea typeface="Montserrat"/>
                <a:cs typeface="Montserrat"/>
                <a:sym typeface="Montserrat"/>
              </a:rPr>
              <a:t>gap</a:t>
            </a:r>
            <a:r>
              <a:rPr lang="en" sz="1400">
                <a:latin typeface="Montserrat"/>
                <a:ea typeface="Montserrat"/>
                <a:cs typeface="Montserrat"/>
                <a:sym typeface="Montserrat"/>
              </a:rPr>
              <a:t> pada data yang baru.</a:t>
            </a:r>
            <a:endParaRPr sz="1400">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60"/>
              <a:t>RANK, DENSE RANK, ROW NUMBER, PARTITION BY </a:t>
            </a:r>
            <a:endParaRPr/>
          </a:p>
        </p:txBody>
      </p:sp>
      <p:pic>
        <p:nvPicPr>
          <p:cNvPr id="293" name="Google Shape;293;p34"/>
          <p:cNvPicPr preferRelativeResize="0"/>
          <p:nvPr/>
        </p:nvPicPr>
        <p:blipFill>
          <a:blip r:embed="rId3">
            <a:alphaModFix/>
          </a:blip>
          <a:stretch>
            <a:fillRect/>
          </a:stretch>
        </p:blipFill>
        <p:spPr>
          <a:xfrm>
            <a:off x="243775" y="1307850"/>
            <a:ext cx="5395800" cy="1245775"/>
          </a:xfrm>
          <a:prstGeom prst="rect">
            <a:avLst/>
          </a:prstGeom>
          <a:noFill/>
          <a:ln>
            <a:noFill/>
          </a:ln>
        </p:spPr>
      </p:pic>
      <p:pic>
        <p:nvPicPr>
          <p:cNvPr id="294" name="Google Shape;294;p34"/>
          <p:cNvPicPr preferRelativeResize="0"/>
          <p:nvPr/>
        </p:nvPicPr>
        <p:blipFill>
          <a:blip r:embed="rId4">
            <a:alphaModFix/>
          </a:blip>
          <a:stretch>
            <a:fillRect/>
          </a:stretch>
        </p:blipFill>
        <p:spPr>
          <a:xfrm>
            <a:off x="3481325" y="2723325"/>
            <a:ext cx="5552451" cy="2229025"/>
          </a:xfrm>
          <a:prstGeom prst="rect">
            <a:avLst/>
          </a:prstGeom>
          <a:noFill/>
          <a:ln>
            <a:noFill/>
          </a:ln>
        </p:spPr>
      </p:pic>
      <p:sp>
        <p:nvSpPr>
          <p:cNvPr id="295" name="Google Shape;295;p34"/>
          <p:cNvSpPr/>
          <p:nvPr/>
        </p:nvSpPr>
        <p:spPr>
          <a:xfrm>
            <a:off x="5744000" y="1618775"/>
            <a:ext cx="678900" cy="234900"/>
          </a:xfrm>
          <a:prstGeom prst="notch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 name="Google Shape;296;p34"/>
          <p:cNvSpPr/>
          <p:nvPr/>
        </p:nvSpPr>
        <p:spPr>
          <a:xfrm rot="10800000">
            <a:off x="2698025" y="3108663"/>
            <a:ext cx="678900" cy="234900"/>
          </a:xfrm>
          <a:prstGeom prst="notch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 name="Google Shape;297;p34"/>
          <p:cNvSpPr txBox="1"/>
          <p:nvPr/>
        </p:nvSpPr>
        <p:spPr>
          <a:xfrm>
            <a:off x="6479325" y="1514325"/>
            <a:ext cx="10314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Lato"/>
                <a:ea typeface="Lato"/>
                <a:cs typeface="Lato"/>
                <a:sym typeface="Lato"/>
              </a:rPr>
              <a:t>Code</a:t>
            </a:r>
            <a:endParaRPr b="1" sz="1800">
              <a:solidFill>
                <a:schemeClr val="lt1"/>
              </a:solidFill>
              <a:latin typeface="Lato"/>
              <a:ea typeface="Lato"/>
              <a:cs typeface="Lato"/>
              <a:sym typeface="Lato"/>
            </a:endParaRPr>
          </a:p>
        </p:txBody>
      </p:sp>
      <p:sp>
        <p:nvSpPr>
          <p:cNvPr id="298" name="Google Shape;298;p34"/>
          <p:cNvSpPr txBox="1"/>
          <p:nvPr/>
        </p:nvSpPr>
        <p:spPr>
          <a:xfrm>
            <a:off x="1766825" y="2984625"/>
            <a:ext cx="9792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Lato"/>
                <a:ea typeface="Lato"/>
                <a:cs typeface="Lato"/>
                <a:sym typeface="Lato"/>
              </a:rPr>
              <a:t>Output</a:t>
            </a:r>
            <a:endParaRPr b="1" sz="1800">
              <a:solidFill>
                <a:schemeClr val="lt1"/>
              </a:solidFill>
              <a:latin typeface="Lato"/>
              <a:ea typeface="Lato"/>
              <a:cs typeface="Lato"/>
              <a:sym typeface="Lato"/>
            </a:endParaRPr>
          </a:p>
        </p:txBody>
      </p:sp>
      <p:sp>
        <p:nvSpPr>
          <p:cNvPr id="299" name="Google Shape;299;p34"/>
          <p:cNvSpPr txBox="1"/>
          <p:nvPr/>
        </p:nvSpPr>
        <p:spPr>
          <a:xfrm>
            <a:off x="217625" y="3720375"/>
            <a:ext cx="3159300" cy="111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 sz="900">
                <a:solidFill>
                  <a:schemeClr val="lt1"/>
                </a:solidFill>
                <a:latin typeface="Montserrat"/>
                <a:ea typeface="Montserrat"/>
                <a:cs typeface="Montserrat"/>
                <a:sym typeface="Montserrat"/>
              </a:rPr>
              <a:t>rank</a:t>
            </a:r>
            <a:r>
              <a:rPr lang="en" sz="900">
                <a:solidFill>
                  <a:schemeClr val="lt1"/>
                </a:solidFill>
                <a:latin typeface="Montserrat"/>
                <a:ea typeface="Montserrat"/>
                <a:cs typeface="Montserrat"/>
                <a:sym typeface="Montserrat"/>
              </a:rPr>
              <a:t> : perhatikan baris ke 3, angka yang diberikan adalah 3, karena pada baris ke 1 dan 2, sudah diberikan angka 1 sebanyak 2 kali</a:t>
            </a:r>
            <a:endParaRPr sz="900">
              <a:solidFill>
                <a:schemeClr val="lt1"/>
              </a:solidFill>
              <a:latin typeface="Montserrat"/>
              <a:ea typeface="Montserrat"/>
              <a:cs typeface="Montserrat"/>
              <a:sym typeface="Montserrat"/>
            </a:endParaRPr>
          </a:p>
          <a:p>
            <a:pPr indent="0" lvl="0" marL="0" rtl="0" algn="l">
              <a:lnSpc>
                <a:spcPct val="115000"/>
              </a:lnSpc>
              <a:spcBef>
                <a:spcPts val="1200"/>
              </a:spcBef>
              <a:spcAft>
                <a:spcPts val="1200"/>
              </a:spcAft>
              <a:buNone/>
            </a:pPr>
            <a:r>
              <a:rPr b="1" i="1" lang="en" sz="900">
                <a:solidFill>
                  <a:schemeClr val="lt1"/>
                </a:solidFill>
                <a:latin typeface="Montserrat"/>
                <a:ea typeface="Montserrat"/>
                <a:cs typeface="Montserrat"/>
                <a:sym typeface="Montserrat"/>
              </a:rPr>
              <a:t>dense_rank</a:t>
            </a:r>
            <a:r>
              <a:rPr lang="en" sz="900">
                <a:solidFill>
                  <a:schemeClr val="lt1"/>
                </a:solidFill>
                <a:latin typeface="Montserrat"/>
                <a:ea typeface="Montserrat"/>
                <a:cs typeface="Montserrat"/>
                <a:sym typeface="Montserrat"/>
              </a:rPr>
              <a:t>: coba perhatikan baris ke 3 dimana angka yang diberikan adalah 2.</a:t>
            </a:r>
            <a:endParaRPr sz="900">
              <a:solidFill>
                <a:schemeClr val="lt1"/>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60"/>
              <a:t>RANK, DENSE RANK, ROW NUMBER, PARTITION BY </a:t>
            </a:r>
            <a:endParaRPr/>
          </a:p>
        </p:txBody>
      </p:sp>
      <p:sp>
        <p:nvSpPr>
          <p:cNvPr id="305" name="Google Shape;305;p35"/>
          <p:cNvSpPr txBox="1"/>
          <p:nvPr>
            <p:ph idx="1" type="body"/>
          </p:nvPr>
        </p:nvSpPr>
        <p:spPr>
          <a:xfrm>
            <a:off x="294425" y="1541450"/>
            <a:ext cx="2684100" cy="23619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200">
                <a:latin typeface="Roboto"/>
                <a:ea typeface="Roboto"/>
                <a:cs typeface="Roboto"/>
                <a:sym typeface="Roboto"/>
              </a:rPr>
              <a:t>Over partition merupakan syntax yang berguna untuk melakukan pemilahan atau grouping data berdasarkan string atau kriteria yang dimasukkan. Perintah yang satu ini berperan sama seperti halnya group by. Bila group by diletakkan di bagian belakang atau paling bawah dari sript, maka tidak dengan over partition.</a:t>
            </a:r>
            <a:endParaRPr>
              <a:latin typeface="Roboto"/>
              <a:ea typeface="Roboto"/>
              <a:cs typeface="Roboto"/>
              <a:sym typeface="Roboto"/>
            </a:endParaRPr>
          </a:p>
        </p:txBody>
      </p:sp>
      <p:pic>
        <p:nvPicPr>
          <p:cNvPr id="306" name="Google Shape;306;p35"/>
          <p:cNvPicPr preferRelativeResize="0"/>
          <p:nvPr/>
        </p:nvPicPr>
        <p:blipFill rotWithShape="1">
          <a:blip r:embed="rId3">
            <a:alphaModFix/>
          </a:blip>
          <a:srcRect b="26863" l="0" r="0" t="0"/>
          <a:stretch/>
        </p:blipFill>
        <p:spPr>
          <a:xfrm>
            <a:off x="3207125" y="1327575"/>
            <a:ext cx="5784475" cy="576275"/>
          </a:xfrm>
          <a:prstGeom prst="rect">
            <a:avLst/>
          </a:prstGeom>
          <a:noFill/>
          <a:ln>
            <a:noFill/>
          </a:ln>
        </p:spPr>
      </p:pic>
      <p:pic>
        <p:nvPicPr>
          <p:cNvPr id="307" name="Google Shape;307;p35"/>
          <p:cNvPicPr preferRelativeResize="0"/>
          <p:nvPr/>
        </p:nvPicPr>
        <p:blipFill>
          <a:blip r:embed="rId4">
            <a:alphaModFix/>
          </a:blip>
          <a:stretch>
            <a:fillRect/>
          </a:stretch>
        </p:blipFill>
        <p:spPr>
          <a:xfrm>
            <a:off x="3207124" y="2571750"/>
            <a:ext cx="5784474" cy="1674678"/>
          </a:xfrm>
          <a:prstGeom prst="rect">
            <a:avLst/>
          </a:prstGeom>
          <a:noFill/>
          <a:ln>
            <a:noFill/>
          </a:ln>
        </p:spPr>
      </p:pic>
      <p:sp>
        <p:nvSpPr>
          <p:cNvPr id="308" name="Google Shape;308;p35"/>
          <p:cNvSpPr txBox="1"/>
          <p:nvPr/>
        </p:nvSpPr>
        <p:spPr>
          <a:xfrm>
            <a:off x="4321050" y="1903850"/>
            <a:ext cx="7674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Lato"/>
                <a:ea typeface="Lato"/>
                <a:cs typeface="Lato"/>
                <a:sym typeface="Lato"/>
              </a:rPr>
              <a:t>Code</a:t>
            </a:r>
            <a:endParaRPr b="1" sz="1800">
              <a:solidFill>
                <a:schemeClr val="lt1"/>
              </a:solidFill>
              <a:latin typeface="Lato"/>
              <a:ea typeface="Lato"/>
              <a:cs typeface="Lato"/>
              <a:sym typeface="Lato"/>
            </a:endParaRPr>
          </a:p>
        </p:txBody>
      </p:sp>
      <p:sp>
        <p:nvSpPr>
          <p:cNvPr id="309" name="Google Shape;309;p35"/>
          <p:cNvSpPr/>
          <p:nvPr/>
        </p:nvSpPr>
        <p:spPr>
          <a:xfrm rot="10796569">
            <a:off x="5012247" y="1938777"/>
            <a:ext cx="300600" cy="2559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 name="Google Shape;310;p35"/>
          <p:cNvSpPr txBox="1"/>
          <p:nvPr/>
        </p:nvSpPr>
        <p:spPr>
          <a:xfrm>
            <a:off x="4086075" y="4246425"/>
            <a:ext cx="10023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Lato"/>
                <a:ea typeface="Lato"/>
                <a:cs typeface="Lato"/>
                <a:sym typeface="Lato"/>
              </a:rPr>
              <a:t>Output</a:t>
            </a:r>
            <a:endParaRPr b="1" sz="1800">
              <a:solidFill>
                <a:schemeClr val="lt1"/>
              </a:solidFill>
              <a:latin typeface="Lato"/>
              <a:ea typeface="Lato"/>
              <a:cs typeface="Lato"/>
              <a:sym typeface="Lato"/>
            </a:endParaRPr>
          </a:p>
        </p:txBody>
      </p:sp>
      <p:sp>
        <p:nvSpPr>
          <p:cNvPr id="311" name="Google Shape;311;p35"/>
          <p:cNvSpPr/>
          <p:nvPr/>
        </p:nvSpPr>
        <p:spPr>
          <a:xfrm rot="10796569">
            <a:off x="5012247" y="4281352"/>
            <a:ext cx="300600" cy="2559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6"/>
          <p:cNvSpPr txBox="1"/>
          <p:nvPr/>
        </p:nvSpPr>
        <p:spPr>
          <a:xfrm>
            <a:off x="2446950" y="1909050"/>
            <a:ext cx="4759800" cy="13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lt1"/>
                </a:solidFill>
                <a:latin typeface="Merriweather"/>
                <a:ea typeface="Merriweather"/>
                <a:cs typeface="Merriweather"/>
                <a:sym typeface="Merriweather"/>
              </a:rPr>
              <a:t>THANKYOU</a:t>
            </a:r>
            <a:endParaRPr sz="6000">
              <a:solidFill>
                <a:schemeClr val="lt1"/>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Roboto"/>
              <a:buChar char="●"/>
            </a:pPr>
            <a:r>
              <a:rPr lang="en" sz="1600">
                <a:highlight>
                  <a:schemeClr val="dk1"/>
                </a:highlight>
                <a:latin typeface="Roboto"/>
                <a:ea typeface="Roboto"/>
                <a:cs typeface="Roboto"/>
                <a:sym typeface="Roboto"/>
              </a:rPr>
              <a:t>Data merupakan kumpulan dari sebuah fakta (kata/bahasa, angka, gambar maupun video)</a:t>
            </a:r>
            <a:endParaRPr sz="1600">
              <a:highlight>
                <a:schemeClr val="dk1"/>
              </a:highlight>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highlight>
                  <a:schemeClr val="dk1"/>
                </a:highlight>
                <a:latin typeface="Roboto"/>
                <a:ea typeface="Roboto"/>
                <a:cs typeface="Roboto"/>
                <a:sym typeface="Roboto"/>
              </a:rPr>
              <a:t>Data juga merupakan aset yang sangat penting dari sebuah bisnis, jadi data itu butuh tempat penyimpanan dan dapat diakses sewaktu-waktu</a:t>
            </a:r>
            <a:endParaRPr sz="1600">
              <a:highlight>
                <a:schemeClr val="dk1"/>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DBMS, dan RDBMS</a:t>
            </a:r>
            <a:endParaRPr/>
          </a:p>
        </p:txBody>
      </p:sp>
      <p:sp>
        <p:nvSpPr>
          <p:cNvPr id="154" name="Google Shape;154;p16"/>
          <p:cNvSpPr txBox="1"/>
          <p:nvPr>
            <p:ph idx="1" type="body"/>
          </p:nvPr>
        </p:nvSpPr>
        <p:spPr>
          <a:xfrm>
            <a:off x="574175" y="1581200"/>
            <a:ext cx="6401100" cy="2911200"/>
          </a:xfrm>
          <a:prstGeom prst="rect">
            <a:avLst/>
          </a:prstGeom>
        </p:spPr>
        <p:txBody>
          <a:bodyPr anchorCtr="0" anchor="t" bIns="91425" lIns="91425" spcFirstLastPara="1" rIns="91425" wrap="square" tIns="91425">
            <a:normAutofit lnSpcReduction="20000"/>
          </a:bodyPr>
          <a:lstStyle/>
          <a:p>
            <a:pPr indent="-330200" lvl="0" marL="457200" rtl="0" algn="just">
              <a:spcBef>
                <a:spcPts val="0"/>
              </a:spcBef>
              <a:spcAft>
                <a:spcPts val="0"/>
              </a:spcAft>
              <a:buClr>
                <a:schemeClr val="lt1"/>
              </a:buClr>
              <a:buSzPts val="1600"/>
              <a:buFont typeface="Roboto"/>
              <a:buChar char="●"/>
            </a:pPr>
            <a:r>
              <a:rPr b="1" lang="en" sz="1600">
                <a:highlight>
                  <a:schemeClr val="dk1"/>
                </a:highlight>
                <a:latin typeface="Roboto"/>
                <a:ea typeface="Roboto"/>
                <a:cs typeface="Roboto"/>
                <a:sym typeface="Roboto"/>
              </a:rPr>
              <a:t>Database</a:t>
            </a:r>
            <a:r>
              <a:rPr lang="en" sz="1600">
                <a:highlight>
                  <a:schemeClr val="dk1"/>
                </a:highlight>
                <a:latin typeface="Roboto"/>
                <a:ea typeface="Roboto"/>
                <a:cs typeface="Roboto"/>
                <a:sym typeface="Roboto"/>
              </a:rPr>
              <a:t> adalah kumpulan data yang terorganisasi</a:t>
            </a:r>
            <a:endParaRPr sz="1600">
              <a:highlight>
                <a:schemeClr val="dk1"/>
              </a:highlight>
              <a:latin typeface="Roboto"/>
              <a:ea typeface="Roboto"/>
              <a:cs typeface="Roboto"/>
              <a:sym typeface="Roboto"/>
            </a:endParaRPr>
          </a:p>
          <a:p>
            <a:pPr indent="-330200" lvl="0" marL="457200" rtl="0" algn="just">
              <a:spcBef>
                <a:spcPts val="0"/>
              </a:spcBef>
              <a:spcAft>
                <a:spcPts val="0"/>
              </a:spcAft>
              <a:buClr>
                <a:schemeClr val="lt1"/>
              </a:buClr>
              <a:buSzPts val="1600"/>
              <a:buFont typeface="Roboto"/>
              <a:buChar char="●"/>
            </a:pPr>
            <a:r>
              <a:rPr lang="en" sz="1600">
                <a:highlight>
                  <a:schemeClr val="dk1"/>
                </a:highlight>
                <a:latin typeface="Roboto"/>
                <a:ea typeface="Roboto"/>
                <a:cs typeface="Roboto"/>
                <a:sym typeface="Roboto"/>
              </a:rPr>
              <a:t>Contoh: bank, perpustakaan</a:t>
            </a:r>
            <a:endParaRPr sz="1600">
              <a:highlight>
                <a:schemeClr val="dk1"/>
              </a:highlight>
              <a:latin typeface="Roboto"/>
              <a:ea typeface="Roboto"/>
              <a:cs typeface="Roboto"/>
              <a:sym typeface="Roboto"/>
            </a:endParaRPr>
          </a:p>
          <a:p>
            <a:pPr indent="-330200" lvl="0" marL="457200" rtl="0" algn="just">
              <a:spcBef>
                <a:spcPts val="0"/>
              </a:spcBef>
              <a:spcAft>
                <a:spcPts val="0"/>
              </a:spcAft>
              <a:buClr>
                <a:schemeClr val="lt1"/>
              </a:buClr>
              <a:buSzPts val="1600"/>
              <a:buFont typeface="Roboto"/>
              <a:buChar char="●"/>
            </a:pPr>
            <a:r>
              <a:rPr b="1" lang="en" sz="1600">
                <a:highlight>
                  <a:schemeClr val="dk1"/>
                </a:highlight>
                <a:latin typeface="Roboto"/>
                <a:ea typeface="Roboto"/>
                <a:cs typeface="Roboto"/>
                <a:sym typeface="Roboto"/>
              </a:rPr>
              <a:t>Database Management System (DBMS)</a:t>
            </a:r>
            <a:r>
              <a:rPr lang="en" sz="1600">
                <a:highlight>
                  <a:schemeClr val="dk1"/>
                </a:highlight>
                <a:latin typeface="Roboto"/>
                <a:ea typeface="Roboto"/>
                <a:cs typeface="Roboto"/>
                <a:sym typeface="Roboto"/>
              </a:rPr>
              <a:t> adalah software komputer yang berfungsi untuk mengelola, menyimpan, dan memanipulasi data</a:t>
            </a:r>
            <a:endParaRPr sz="1600">
              <a:highlight>
                <a:schemeClr val="dk1"/>
              </a:highlight>
              <a:latin typeface="Roboto"/>
              <a:ea typeface="Roboto"/>
              <a:cs typeface="Roboto"/>
              <a:sym typeface="Roboto"/>
            </a:endParaRPr>
          </a:p>
          <a:p>
            <a:pPr indent="-330200" lvl="0" marL="457200" rtl="0" algn="just">
              <a:spcBef>
                <a:spcPts val="0"/>
              </a:spcBef>
              <a:spcAft>
                <a:spcPts val="0"/>
              </a:spcAft>
              <a:buClr>
                <a:schemeClr val="lt1"/>
              </a:buClr>
              <a:buSzPts val="1600"/>
              <a:buFont typeface="Roboto"/>
              <a:buChar char="●"/>
            </a:pPr>
            <a:r>
              <a:rPr b="1" lang="en" sz="1600">
                <a:highlight>
                  <a:schemeClr val="dk1"/>
                </a:highlight>
                <a:latin typeface="Roboto"/>
                <a:ea typeface="Roboto"/>
                <a:cs typeface="Roboto"/>
                <a:sym typeface="Roboto"/>
              </a:rPr>
              <a:t>Relational Database Management System (RDBMS)</a:t>
            </a:r>
            <a:r>
              <a:rPr lang="en" sz="1600">
                <a:highlight>
                  <a:schemeClr val="dk1"/>
                </a:highlight>
                <a:latin typeface="Roboto"/>
                <a:ea typeface="Roboto"/>
                <a:cs typeface="Roboto"/>
                <a:sym typeface="Roboto"/>
              </a:rPr>
              <a:t> merupakan sistem pengelolaan database yang didasarkan pada model relasional.</a:t>
            </a:r>
            <a:endParaRPr sz="1600">
              <a:highlight>
                <a:schemeClr val="dk1"/>
              </a:highlight>
              <a:latin typeface="Roboto"/>
              <a:ea typeface="Roboto"/>
              <a:cs typeface="Roboto"/>
              <a:sym typeface="Roboto"/>
            </a:endParaRPr>
          </a:p>
          <a:p>
            <a:pPr indent="-330200" lvl="0" marL="457200" rtl="0" algn="just">
              <a:spcBef>
                <a:spcPts val="0"/>
              </a:spcBef>
              <a:spcAft>
                <a:spcPts val="0"/>
              </a:spcAft>
              <a:buClr>
                <a:schemeClr val="lt1"/>
              </a:buClr>
              <a:buSzPts val="1600"/>
              <a:buFont typeface="Roboto"/>
              <a:buChar char="●"/>
            </a:pPr>
            <a:r>
              <a:rPr lang="en" sz="1600">
                <a:highlight>
                  <a:schemeClr val="dk1"/>
                </a:highlight>
                <a:latin typeface="Roboto"/>
                <a:ea typeface="Roboto"/>
                <a:cs typeface="Roboto"/>
                <a:sym typeface="Roboto"/>
              </a:rPr>
              <a:t>Contoh: MySQL, PostgreSQL, MS SQL Server, Oracle, elephantSQL</a:t>
            </a:r>
            <a:endParaRPr sz="1600">
              <a:highlight>
                <a:schemeClr val="dk1"/>
              </a:highlight>
              <a:latin typeface="Roboto"/>
              <a:ea typeface="Roboto"/>
              <a:cs typeface="Roboto"/>
              <a:sym typeface="Roboto"/>
            </a:endParaRPr>
          </a:p>
          <a:p>
            <a:pPr indent="0" lvl="0" marL="0" rtl="0" algn="l">
              <a:spcBef>
                <a:spcPts val="0"/>
              </a:spcBef>
              <a:spcAft>
                <a:spcPts val="1200"/>
              </a:spcAft>
              <a:buNone/>
            </a:pPr>
            <a:r>
              <a:t/>
            </a:r>
            <a:endParaRPr>
              <a:highlight>
                <a:schemeClr val="dk1"/>
              </a:highlight>
            </a:endParaRPr>
          </a:p>
        </p:txBody>
      </p:sp>
      <p:pic>
        <p:nvPicPr>
          <p:cNvPr id="155" name="Google Shape;155;p16"/>
          <p:cNvPicPr preferRelativeResize="0"/>
          <p:nvPr/>
        </p:nvPicPr>
        <p:blipFill>
          <a:blip r:embed="rId3">
            <a:alphaModFix/>
          </a:blip>
          <a:stretch>
            <a:fillRect/>
          </a:stretch>
        </p:blipFill>
        <p:spPr>
          <a:xfrm>
            <a:off x="6879750" y="1581200"/>
            <a:ext cx="2264250" cy="27341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Relational Database</a:t>
            </a:r>
            <a:endParaRPr/>
          </a:p>
        </p:txBody>
      </p:sp>
      <p:sp>
        <p:nvSpPr>
          <p:cNvPr id="161" name="Google Shape;161;p17"/>
          <p:cNvSpPr txBox="1"/>
          <p:nvPr>
            <p:ph idx="1" type="body"/>
          </p:nvPr>
        </p:nvSpPr>
        <p:spPr>
          <a:xfrm>
            <a:off x="205675" y="1499325"/>
            <a:ext cx="3780900" cy="2625000"/>
          </a:xfrm>
          <a:prstGeom prst="rect">
            <a:avLst/>
          </a:prstGeom>
        </p:spPr>
        <p:txBody>
          <a:bodyPr anchorCtr="0" anchor="t" bIns="91425" lIns="91425" spcFirstLastPara="1" rIns="91425" wrap="square" tIns="91425">
            <a:normAutofit/>
          </a:bodyPr>
          <a:lstStyle/>
          <a:p>
            <a:pPr indent="-317500" lvl="0" marL="457200" rtl="0" algn="just">
              <a:lnSpc>
                <a:spcPct val="105000"/>
              </a:lnSpc>
              <a:spcBef>
                <a:spcPts val="0"/>
              </a:spcBef>
              <a:spcAft>
                <a:spcPts val="0"/>
              </a:spcAft>
              <a:buClr>
                <a:schemeClr val="lt1"/>
              </a:buClr>
              <a:buSzPts val="1400"/>
              <a:buFont typeface="Roboto"/>
              <a:buChar char="●"/>
            </a:pPr>
            <a:r>
              <a:rPr lang="en" sz="1400">
                <a:highlight>
                  <a:schemeClr val="dk1"/>
                </a:highlight>
                <a:latin typeface="Roboto"/>
                <a:ea typeface="Roboto"/>
                <a:cs typeface="Roboto"/>
                <a:sym typeface="Roboto"/>
              </a:rPr>
              <a:t>Database terdiri dari tabel-tabel</a:t>
            </a:r>
            <a:endParaRPr sz="1400">
              <a:highlight>
                <a:schemeClr val="dk1"/>
              </a:highlight>
              <a:latin typeface="Roboto"/>
              <a:ea typeface="Roboto"/>
              <a:cs typeface="Roboto"/>
              <a:sym typeface="Roboto"/>
            </a:endParaRPr>
          </a:p>
          <a:p>
            <a:pPr indent="-317500" lvl="0" marL="457200" rtl="0" algn="just">
              <a:lnSpc>
                <a:spcPct val="105000"/>
              </a:lnSpc>
              <a:spcBef>
                <a:spcPts val="0"/>
              </a:spcBef>
              <a:spcAft>
                <a:spcPts val="0"/>
              </a:spcAft>
              <a:buClr>
                <a:schemeClr val="lt1"/>
              </a:buClr>
              <a:buSzPts val="1400"/>
              <a:buFont typeface="Roboto"/>
              <a:buChar char="●"/>
            </a:pPr>
            <a:r>
              <a:rPr lang="en" sz="1400">
                <a:highlight>
                  <a:schemeClr val="dk1"/>
                </a:highlight>
                <a:latin typeface="Roboto"/>
                <a:ea typeface="Roboto"/>
                <a:cs typeface="Roboto"/>
                <a:sym typeface="Roboto"/>
              </a:rPr>
              <a:t>Tabel-tabel dalam satu database saling terhubung (memiliki relasi)</a:t>
            </a:r>
            <a:endParaRPr sz="1400">
              <a:highlight>
                <a:schemeClr val="dk1"/>
              </a:highlight>
              <a:latin typeface="Roboto"/>
              <a:ea typeface="Roboto"/>
              <a:cs typeface="Roboto"/>
              <a:sym typeface="Roboto"/>
            </a:endParaRPr>
          </a:p>
          <a:p>
            <a:pPr indent="-317500" lvl="0" marL="457200" rtl="0" algn="just">
              <a:lnSpc>
                <a:spcPct val="105000"/>
              </a:lnSpc>
              <a:spcBef>
                <a:spcPts val="0"/>
              </a:spcBef>
              <a:spcAft>
                <a:spcPts val="0"/>
              </a:spcAft>
              <a:buClr>
                <a:schemeClr val="lt1"/>
              </a:buClr>
              <a:buSzPts val="1400"/>
              <a:buFont typeface="Roboto"/>
              <a:buChar char="●"/>
            </a:pPr>
            <a:r>
              <a:rPr b="1" lang="en" sz="1400">
                <a:highlight>
                  <a:schemeClr val="dk1"/>
                </a:highlight>
                <a:latin typeface="Roboto"/>
                <a:ea typeface="Roboto"/>
                <a:cs typeface="Roboto"/>
                <a:sym typeface="Roboto"/>
              </a:rPr>
              <a:t>Primary key:</a:t>
            </a:r>
            <a:r>
              <a:rPr lang="en" sz="1400">
                <a:highlight>
                  <a:schemeClr val="dk1"/>
                </a:highlight>
                <a:latin typeface="Roboto"/>
                <a:ea typeface="Roboto"/>
                <a:cs typeface="Roboto"/>
                <a:sym typeface="Roboto"/>
              </a:rPr>
              <a:t> digunakan untuk identifikasi suatu baris dalam tabel</a:t>
            </a:r>
            <a:endParaRPr sz="1400">
              <a:highlight>
                <a:schemeClr val="dk1"/>
              </a:highlight>
              <a:latin typeface="Roboto"/>
              <a:ea typeface="Roboto"/>
              <a:cs typeface="Roboto"/>
              <a:sym typeface="Roboto"/>
            </a:endParaRPr>
          </a:p>
          <a:p>
            <a:pPr indent="-317500" lvl="0" marL="457200" rtl="0" algn="just">
              <a:lnSpc>
                <a:spcPct val="105000"/>
              </a:lnSpc>
              <a:spcBef>
                <a:spcPts val="0"/>
              </a:spcBef>
              <a:spcAft>
                <a:spcPts val="0"/>
              </a:spcAft>
              <a:buClr>
                <a:schemeClr val="lt1"/>
              </a:buClr>
              <a:buSzPts val="1400"/>
              <a:buFont typeface="Roboto"/>
              <a:buChar char="●"/>
            </a:pPr>
            <a:r>
              <a:rPr b="1" lang="en" sz="1400">
                <a:highlight>
                  <a:schemeClr val="dk1"/>
                </a:highlight>
                <a:latin typeface="Roboto"/>
                <a:ea typeface="Roboto"/>
                <a:cs typeface="Roboto"/>
                <a:sym typeface="Roboto"/>
              </a:rPr>
              <a:t>Foreign key:</a:t>
            </a:r>
            <a:r>
              <a:rPr lang="en" sz="1400">
                <a:highlight>
                  <a:schemeClr val="dk1"/>
                </a:highlight>
                <a:latin typeface="Roboto"/>
                <a:ea typeface="Roboto"/>
                <a:cs typeface="Roboto"/>
                <a:sym typeface="Roboto"/>
              </a:rPr>
              <a:t> digunakan untuk menghubungkan dua tabel atau lebih</a:t>
            </a:r>
            <a:endParaRPr/>
          </a:p>
        </p:txBody>
      </p:sp>
      <p:pic>
        <p:nvPicPr>
          <p:cNvPr id="162" name="Google Shape;162;p17"/>
          <p:cNvPicPr preferRelativeResize="0"/>
          <p:nvPr/>
        </p:nvPicPr>
        <p:blipFill>
          <a:blip r:embed="rId3">
            <a:alphaModFix/>
          </a:blip>
          <a:stretch>
            <a:fillRect/>
          </a:stretch>
        </p:blipFill>
        <p:spPr>
          <a:xfrm>
            <a:off x="4285400" y="1198675"/>
            <a:ext cx="4259400" cy="3687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RECAP</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18"/>
          <p:cNvPicPr preferRelativeResize="0"/>
          <p:nvPr/>
        </p:nvPicPr>
        <p:blipFill>
          <a:blip r:embed="rId3">
            <a:alphaModFix/>
          </a:blip>
          <a:stretch>
            <a:fillRect/>
          </a:stretch>
        </p:blipFill>
        <p:spPr>
          <a:xfrm>
            <a:off x="2857200" y="1237263"/>
            <a:ext cx="3736000" cy="3571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SQL</a:t>
            </a:r>
            <a:endParaRPr/>
          </a:p>
        </p:txBody>
      </p:sp>
      <p:sp>
        <p:nvSpPr>
          <p:cNvPr id="175" name="Google Shape;175;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chemeClr val="lt1"/>
              </a:buClr>
              <a:buSzPts val="1600"/>
              <a:buFont typeface="Roboto"/>
              <a:buChar char="●"/>
            </a:pPr>
            <a:r>
              <a:rPr b="1" lang="en" sz="1600">
                <a:highlight>
                  <a:schemeClr val="dk1"/>
                </a:highlight>
                <a:latin typeface="Roboto"/>
                <a:ea typeface="Roboto"/>
                <a:cs typeface="Roboto"/>
                <a:sym typeface="Roboto"/>
              </a:rPr>
              <a:t>SQL </a:t>
            </a:r>
            <a:r>
              <a:rPr lang="en" sz="1600">
                <a:highlight>
                  <a:schemeClr val="dk1"/>
                </a:highlight>
                <a:latin typeface="Roboto"/>
                <a:ea typeface="Roboto"/>
                <a:cs typeface="Roboto"/>
                <a:sym typeface="Roboto"/>
              </a:rPr>
              <a:t>atau Structured Query Language</a:t>
            </a:r>
            <a:endParaRPr sz="1600">
              <a:highlight>
                <a:schemeClr val="dk1"/>
              </a:highlight>
              <a:latin typeface="Roboto"/>
              <a:ea typeface="Roboto"/>
              <a:cs typeface="Roboto"/>
              <a:sym typeface="Roboto"/>
            </a:endParaRPr>
          </a:p>
          <a:p>
            <a:pPr indent="-330200" lvl="0" marL="457200" rtl="0" algn="just">
              <a:spcBef>
                <a:spcPts val="0"/>
              </a:spcBef>
              <a:spcAft>
                <a:spcPts val="0"/>
              </a:spcAft>
              <a:buClr>
                <a:schemeClr val="lt1"/>
              </a:buClr>
              <a:buSzPts val="1600"/>
              <a:buFont typeface="Roboto"/>
              <a:buChar char="●"/>
            </a:pPr>
            <a:r>
              <a:rPr lang="en" sz="1600">
                <a:highlight>
                  <a:schemeClr val="dk1"/>
                </a:highlight>
                <a:latin typeface="Roboto"/>
                <a:ea typeface="Roboto"/>
                <a:cs typeface="Roboto"/>
                <a:sym typeface="Roboto"/>
              </a:rPr>
              <a:t>Bahasa yang digunakan untuk berkomunikasi dengan database</a:t>
            </a:r>
            <a:endParaRPr sz="1600">
              <a:highlight>
                <a:schemeClr val="dk1"/>
              </a:highlight>
              <a:latin typeface="Roboto"/>
              <a:ea typeface="Roboto"/>
              <a:cs typeface="Roboto"/>
              <a:sym typeface="Roboto"/>
            </a:endParaRPr>
          </a:p>
          <a:p>
            <a:pPr indent="-330200" lvl="0" marL="457200" rtl="0" algn="just">
              <a:spcBef>
                <a:spcPts val="0"/>
              </a:spcBef>
              <a:spcAft>
                <a:spcPts val="0"/>
              </a:spcAft>
              <a:buClr>
                <a:schemeClr val="lt1"/>
              </a:buClr>
              <a:buSzPts val="1600"/>
              <a:buFont typeface="Roboto"/>
              <a:buChar char="●"/>
            </a:pPr>
            <a:r>
              <a:rPr lang="en" sz="1600">
                <a:highlight>
                  <a:schemeClr val="dk1"/>
                </a:highlight>
                <a:latin typeface="Roboto"/>
                <a:ea typeface="Roboto"/>
                <a:cs typeface="Roboto"/>
                <a:sym typeface="Roboto"/>
              </a:rPr>
              <a:t>Bahasa standar yang digunakan dalam RDBMS</a:t>
            </a:r>
            <a:endParaRPr sz="1600">
              <a:highlight>
                <a:schemeClr val="dk1"/>
              </a:highlight>
              <a:latin typeface="Roboto"/>
              <a:ea typeface="Roboto"/>
              <a:cs typeface="Roboto"/>
              <a:sym typeface="Roboto"/>
            </a:endParaRPr>
          </a:p>
          <a:p>
            <a:pPr indent="-330200" lvl="0" marL="457200" rtl="0" algn="just">
              <a:spcBef>
                <a:spcPts val="0"/>
              </a:spcBef>
              <a:spcAft>
                <a:spcPts val="0"/>
              </a:spcAft>
              <a:buClr>
                <a:schemeClr val="lt1"/>
              </a:buClr>
              <a:buSzPts val="1600"/>
              <a:buFont typeface="Roboto"/>
              <a:buChar char="●"/>
            </a:pPr>
            <a:r>
              <a:rPr lang="en" sz="1600">
                <a:highlight>
                  <a:schemeClr val="dk1"/>
                </a:highlight>
                <a:latin typeface="Roboto"/>
                <a:ea typeface="Roboto"/>
                <a:cs typeface="Roboto"/>
                <a:sym typeface="Roboto"/>
              </a:rPr>
              <a:t>Task yang bisa dilakukan dengan SQL misal: membuat database/tabel, menginput data, mengupdate data, dsb</a:t>
            </a:r>
            <a:endParaRPr sz="1600">
              <a:highlight>
                <a:schemeClr val="dk1"/>
              </a:highlight>
              <a:latin typeface="Roboto"/>
              <a:ea typeface="Roboto"/>
              <a:cs typeface="Roboto"/>
              <a:sym typeface="Roboto"/>
            </a:endParaRPr>
          </a:p>
          <a:p>
            <a:pPr indent="-330200" lvl="0" marL="457200" rtl="0" algn="just">
              <a:spcBef>
                <a:spcPts val="0"/>
              </a:spcBef>
              <a:spcAft>
                <a:spcPts val="0"/>
              </a:spcAft>
              <a:buClr>
                <a:schemeClr val="lt1"/>
              </a:buClr>
              <a:buSzPts val="1600"/>
              <a:buFont typeface="Roboto"/>
              <a:buChar char="●"/>
            </a:pPr>
            <a:r>
              <a:rPr lang="en" sz="1600">
                <a:highlight>
                  <a:schemeClr val="dk1"/>
                </a:highlight>
                <a:latin typeface="Roboto"/>
                <a:ea typeface="Roboto"/>
                <a:cs typeface="Roboto"/>
                <a:sym typeface="Roboto"/>
              </a:rPr>
              <a:t>Meskipun setiap RDBMS menggunakan SQL namun setiap RDBMS biasanya dilengkapi dengan ekstensi eksklusif (tambahan command)</a:t>
            </a:r>
            <a:endParaRPr sz="1600">
              <a:highlight>
                <a:schemeClr val="dk1"/>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JENIS JENIS SQL COMMANDS</a:t>
            </a:r>
            <a:endParaRPr/>
          </a:p>
        </p:txBody>
      </p:sp>
      <p:sp>
        <p:nvSpPr>
          <p:cNvPr id="181" name="Google Shape;181;p20"/>
          <p:cNvSpPr txBox="1"/>
          <p:nvPr>
            <p:ph idx="1" type="body"/>
          </p:nvPr>
        </p:nvSpPr>
        <p:spPr>
          <a:xfrm>
            <a:off x="792525" y="1417425"/>
            <a:ext cx="7806900" cy="6462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lang="en" sz="1600">
                <a:latin typeface="Roboto"/>
                <a:ea typeface="Roboto"/>
                <a:cs typeface="Roboto"/>
                <a:sym typeface="Roboto"/>
              </a:rPr>
              <a:t>SQL memiliki puluhan commands yang terbagi menjadi beberapa kategori. Berikut ini adalah 2 kategori yang akan dibahas:</a:t>
            </a:r>
            <a:endParaRPr sz="1600">
              <a:latin typeface="Roboto"/>
              <a:ea typeface="Roboto"/>
              <a:cs typeface="Roboto"/>
              <a:sym typeface="Roboto"/>
            </a:endParaRPr>
          </a:p>
        </p:txBody>
      </p:sp>
      <p:pic>
        <p:nvPicPr>
          <p:cNvPr id="182" name="Google Shape;182;p20"/>
          <p:cNvPicPr preferRelativeResize="0"/>
          <p:nvPr/>
        </p:nvPicPr>
        <p:blipFill>
          <a:blip r:embed="rId3">
            <a:alphaModFix/>
          </a:blip>
          <a:stretch>
            <a:fillRect/>
          </a:stretch>
        </p:blipFill>
        <p:spPr>
          <a:xfrm>
            <a:off x="1790125" y="2063625"/>
            <a:ext cx="1925562" cy="2775075"/>
          </a:xfrm>
          <a:prstGeom prst="rect">
            <a:avLst/>
          </a:prstGeom>
          <a:noFill/>
          <a:ln>
            <a:noFill/>
          </a:ln>
        </p:spPr>
      </p:pic>
      <p:pic>
        <p:nvPicPr>
          <p:cNvPr id="183" name="Google Shape;183;p20"/>
          <p:cNvPicPr preferRelativeResize="0"/>
          <p:nvPr/>
        </p:nvPicPr>
        <p:blipFill>
          <a:blip r:embed="rId4">
            <a:alphaModFix/>
          </a:blip>
          <a:stretch>
            <a:fillRect/>
          </a:stretch>
        </p:blipFill>
        <p:spPr>
          <a:xfrm>
            <a:off x="5137312" y="2063625"/>
            <a:ext cx="1971764" cy="2775075"/>
          </a:xfrm>
          <a:prstGeom prst="rect">
            <a:avLst/>
          </a:prstGeom>
          <a:noFill/>
          <a:ln>
            <a:noFill/>
          </a:ln>
        </p:spPr>
      </p:pic>
      <p:sp>
        <p:nvSpPr>
          <p:cNvPr id="184" name="Google Shape;184;p20"/>
          <p:cNvSpPr txBox="1"/>
          <p:nvPr/>
        </p:nvSpPr>
        <p:spPr>
          <a:xfrm>
            <a:off x="5193600" y="4450200"/>
            <a:ext cx="817500" cy="1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Lato"/>
                <a:ea typeface="Lato"/>
                <a:cs typeface="Lato"/>
                <a:sym typeface="Lato"/>
              </a:rPr>
              <a:t>- </a:t>
            </a:r>
            <a:r>
              <a:rPr lang="en" sz="1000">
                <a:solidFill>
                  <a:schemeClr val="dk1"/>
                </a:solidFill>
                <a:latin typeface="Lato"/>
                <a:ea typeface="Lato"/>
                <a:cs typeface="Lato"/>
                <a:sym typeface="Lato"/>
              </a:rPr>
              <a:t>SELECT</a:t>
            </a:r>
            <a:endParaRPr sz="1000">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DDL (Data Definition Language)</a:t>
            </a:r>
            <a:endParaRPr/>
          </a:p>
        </p:txBody>
      </p:sp>
      <p:sp>
        <p:nvSpPr>
          <p:cNvPr id="190" name="Google Shape;190;p21"/>
          <p:cNvSpPr txBox="1"/>
          <p:nvPr>
            <p:ph idx="1" type="body"/>
          </p:nvPr>
        </p:nvSpPr>
        <p:spPr>
          <a:xfrm>
            <a:off x="1297500" y="1567550"/>
            <a:ext cx="7038900" cy="31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Roboto"/>
                <a:ea typeface="Roboto"/>
                <a:cs typeface="Roboto"/>
                <a:sym typeface="Roboto"/>
              </a:rPr>
              <a:t>Sebuah Bahasa atau language yang memungkinkan penggunanya untuk membuat database dan menentukan tabel, atribut, dan hubungan atau relasi yang dibutuhkan.</a:t>
            </a:r>
            <a:endParaRPr sz="1500">
              <a:latin typeface="Roboto"/>
              <a:ea typeface="Roboto"/>
              <a:cs typeface="Roboto"/>
              <a:sym typeface="Roboto"/>
            </a:endParaRPr>
          </a:p>
          <a:p>
            <a:pPr indent="0" lvl="0" marL="0" rtl="0" algn="l">
              <a:spcBef>
                <a:spcPts val="1200"/>
              </a:spcBef>
              <a:spcAft>
                <a:spcPts val="0"/>
              </a:spcAft>
              <a:buNone/>
            </a:pPr>
            <a:r>
              <a:rPr lang="en" sz="1500">
                <a:latin typeface="Roboto"/>
                <a:ea typeface="Roboto"/>
                <a:cs typeface="Roboto"/>
                <a:sym typeface="Roboto"/>
              </a:rPr>
              <a:t>	Contoh Syntax : </a:t>
            </a:r>
            <a:r>
              <a:rPr b="1" lang="en" sz="1500">
                <a:latin typeface="Roboto"/>
                <a:ea typeface="Roboto"/>
                <a:cs typeface="Roboto"/>
                <a:sym typeface="Roboto"/>
              </a:rPr>
              <a:t>CREATE, ALTER, DROP</a:t>
            </a:r>
            <a:endParaRPr b="1" sz="1500">
              <a:latin typeface="Roboto"/>
              <a:ea typeface="Roboto"/>
              <a:cs typeface="Roboto"/>
              <a:sym typeface="Roboto"/>
            </a:endParaRPr>
          </a:p>
          <a:p>
            <a:pPr indent="0" lvl="0" marL="0" rtl="0" algn="l">
              <a:spcBef>
                <a:spcPts val="1200"/>
              </a:spcBef>
              <a:spcAft>
                <a:spcPts val="0"/>
              </a:spcAft>
              <a:buNone/>
            </a:pPr>
            <a:r>
              <a:rPr b="1" lang="en" sz="1500">
                <a:latin typeface="Roboto"/>
                <a:ea typeface="Roboto"/>
                <a:cs typeface="Roboto"/>
                <a:sym typeface="Roboto"/>
              </a:rPr>
              <a:t>Contoh query untuk membuat database adalah</a:t>
            </a:r>
            <a:endParaRPr b="1" sz="1500">
              <a:latin typeface="Roboto"/>
              <a:ea typeface="Roboto"/>
              <a:cs typeface="Roboto"/>
              <a:sym typeface="Roboto"/>
            </a:endParaRPr>
          </a:p>
          <a:p>
            <a:pPr indent="0" lvl="0" marL="0" rtl="0" algn="l">
              <a:spcBef>
                <a:spcPts val="1200"/>
              </a:spcBef>
              <a:spcAft>
                <a:spcPts val="0"/>
              </a:spcAft>
              <a:buNone/>
            </a:pPr>
            <a:r>
              <a:t/>
            </a:r>
            <a:endParaRPr b="1" sz="1500">
              <a:latin typeface="Roboto"/>
              <a:ea typeface="Roboto"/>
              <a:cs typeface="Roboto"/>
              <a:sym typeface="Roboto"/>
            </a:endParaRPr>
          </a:p>
          <a:p>
            <a:pPr indent="0" lvl="0" marL="0" rtl="0" algn="l">
              <a:spcBef>
                <a:spcPts val="1200"/>
              </a:spcBef>
              <a:spcAft>
                <a:spcPts val="1200"/>
              </a:spcAft>
              <a:buNone/>
            </a:pPr>
            <a:r>
              <a:rPr b="1" lang="en" sz="1500">
                <a:latin typeface="Roboto"/>
                <a:ea typeface="Roboto"/>
                <a:cs typeface="Roboto"/>
                <a:sym typeface="Roboto"/>
              </a:rPr>
              <a:t>Untuk menghapus Database</a:t>
            </a:r>
            <a:endParaRPr b="1" sz="1500">
              <a:latin typeface="Roboto"/>
              <a:ea typeface="Roboto"/>
              <a:cs typeface="Roboto"/>
              <a:sym typeface="Roboto"/>
            </a:endParaRPr>
          </a:p>
        </p:txBody>
      </p:sp>
      <p:pic>
        <p:nvPicPr>
          <p:cNvPr id="191" name="Google Shape;191;p21"/>
          <p:cNvPicPr preferRelativeResize="0"/>
          <p:nvPr/>
        </p:nvPicPr>
        <p:blipFill>
          <a:blip r:embed="rId3">
            <a:alphaModFix/>
          </a:blip>
          <a:stretch>
            <a:fillRect/>
          </a:stretch>
        </p:blipFill>
        <p:spPr>
          <a:xfrm>
            <a:off x="2410063" y="3307300"/>
            <a:ext cx="4323879" cy="419100"/>
          </a:xfrm>
          <a:prstGeom prst="rect">
            <a:avLst/>
          </a:prstGeom>
          <a:noFill/>
          <a:ln>
            <a:noFill/>
          </a:ln>
        </p:spPr>
      </p:pic>
      <p:pic>
        <p:nvPicPr>
          <p:cNvPr id="192" name="Google Shape;192;p21"/>
          <p:cNvPicPr preferRelativeResize="0"/>
          <p:nvPr/>
        </p:nvPicPr>
        <p:blipFill>
          <a:blip r:embed="rId4">
            <a:alphaModFix/>
          </a:blip>
          <a:stretch>
            <a:fillRect/>
          </a:stretch>
        </p:blipFill>
        <p:spPr>
          <a:xfrm>
            <a:off x="2410050" y="4206800"/>
            <a:ext cx="4323875" cy="531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