
<file path=[Content_Types].xml><?xml version="1.0" encoding="utf-8"?>
<Types xmlns="http://schemas.openxmlformats.org/package/2006/content-types">
  <Default Extension="bin" ContentType="image/unknown"/>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84" r:id="rId5"/>
    <p:sldId id="286" r:id="rId6"/>
    <p:sldId id="287" r:id="rId7"/>
    <p:sldId id="297" r:id="rId8"/>
    <p:sldId id="299" r:id="rId9"/>
    <p:sldId id="300" r:id="rId10"/>
    <p:sldId id="301" r:id="rId11"/>
    <p:sldId id="302" r:id="rId12"/>
    <p:sldId id="303" r:id="rId13"/>
    <p:sldId id="304" r:id="rId14"/>
    <p:sldId id="305" r:id="rId15"/>
    <p:sldId id="306" r:id="rId16"/>
    <p:sldId id="307"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5063" autoAdjust="0"/>
    <p:restoredTop sz="94899" autoAdjust="0"/>
  </p:normalViewPr>
  <p:slideViewPr>
    <p:cSldViewPr snapToGrid="0" snapToObjects="1" showGuides="1">
      <p:cViewPr varScale="1">
        <p:scale>
          <a:sx n="103" d="100"/>
          <a:sy n="103" d="100"/>
        </p:scale>
        <p:origin x="114" y="276"/>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10/31/2022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dirty="0">
                <a:latin typeface="Bahnschrift Light Condensed" panose="020B0502040204020203" pitchFamily="34" charset="0"/>
              </a:rPr>
              <a:t>DEBIT DAWN</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dirty="0"/>
              <a:t>The Middle Man You Need</a:t>
            </a:r>
          </a:p>
          <a:p>
            <a:endParaRPr lang="en-US" dirty="0"/>
          </a:p>
        </p:txBody>
      </p:sp>
      <p:pic>
        <p:nvPicPr>
          <p:cNvPr id="5" name="Picture Placeholder 4">
            <a:extLst>
              <a:ext uri="{FF2B5EF4-FFF2-40B4-BE49-F238E27FC236}">
                <a16:creationId xmlns:a16="http://schemas.microsoft.com/office/drawing/2014/main" id="{9AC44287-7B07-3A98-05B6-AF27EFC19B33}"/>
              </a:ext>
            </a:extLst>
          </p:cNvPr>
          <p:cNvPicPr>
            <a:picLocks noGrp="1" noChangeAspect="1"/>
          </p:cNvPicPr>
          <p:nvPr>
            <p:ph type="pic" sz="quarter" idx="10"/>
          </p:nvPr>
        </p:nvPicPr>
        <p:blipFill>
          <a:blip r:embed="rId2"/>
          <a:srcRect l="23515" r="23515"/>
          <a:stretch>
            <a:fillRect/>
          </a:stretch>
        </p:blipFill>
        <p:spPr/>
      </p:pic>
    </p:spTree>
    <p:extLst>
      <p:ext uri="{BB962C8B-B14F-4D97-AF65-F5344CB8AC3E}">
        <p14:creationId xmlns:p14="http://schemas.microsoft.com/office/powerpoint/2010/main" val="4097023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63F2-DF80-491D-A419-026C6C156EFC}"/>
              </a:ext>
            </a:extLst>
          </p:cNvPr>
          <p:cNvSpPr>
            <a:spLocks noGrp="1"/>
          </p:cNvSpPr>
          <p:nvPr>
            <p:ph type="title"/>
          </p:nvPr>
        </p:nvSpPr>
        <p:spPr>
          <a:xfrm>
            <a:off x="1037089" y="296906"/>
            <a:ext cx="9912096" cy="1014984"/>
          </a:xfrm>
        </p:spPr>
        <p:txBody>
          <a:bodyPr/>
          <a:lstStyle/>
          <a:p>
            <a:r>
              <a:rPr lang="en-US" sz="4400" b="1" dirty="0">
                <a:latin typeface="Arial Black" panose="020B0A04020102020204" pitchFamily="34" charset="0"/>
              </a:rPr>
              <a:t>Sequence diagram</a:t>
            </a:r>
          </a:p>
        </p:txBody>
      </p:sp>
      <p:pic>
        <p:nvPicPr>
          <p:cNvPr id="8" name="Content Placeholder 7">
            <a:extLst>
              <a:ext uri="{FF2B5EF4-FFF2-40B4-BE49-F238E27FC236}">
                <a16:creationId xmlns:a16="http://schemas.microsoft.com/office/drawing/2014/main" id="{999B3A5B-259B-E8A2-272D-4EFE6E506885}"/>
              </a:ext>
            </a:extLst>
          </p:cNvPr>
          <p:cNvPicPr>
            <a:picLocks noGrp="1" noChangeAspect="1"/>
          </p:cNvPicPr>
          <p:nvPr>
            <p:ph idx="1"/>
          </p:nvPr>
        </p:nvPicPr>
        <p:blipFill>
          <a:blip r:embed="rId2"/>
          <a:stretch>
            <a:fillRect/>
          </a:stretch>
        </p:blipFill>
        <p:spPr>
          <a:xfrm>
            <a:off x="466490" y="1527048"/>
            <a:ext cx="10585559" cy="4443540"/>
          </a:xfrm>
        </p:spPr>
      </p:pic>
      <p:sp>
        <p:nvSpPr>
          <p:cNvPr id="4" name="Slide Number Placeholder 3">
            <a:extLst>
              <a:ext uri="{FF2B5EF4-FFF2-40B4-BE49-F238E27FC236}">
                <a16:creationId xmlns:a16="http://schemas.microsoft.com/office/drawing/2014/main" id="{5FE9D26D-F183-935F-A799-994F7FFFE822}"/>
              </a:ext>
            </a:extLst>
          </p:cNvPr>
          <p:cNvSpPr>
            <a:spLocks noGrp="1"/>
          </p:cNvSpPr>
          <p:nvPr>
            <p:ph type="sldNum" sz="quarter" idx="12"/>
          </p:nvPr>
        </p:nvSpPr>
        <p:spPr/>
        <p:txBody>
          <a:bodyPr/>
          <a:lstStyle/>
          <a:p>
            <a:fld id="{8D0AFDD5-844D-364D-8AEC-50CF4D36D55D}" type="slidenum">
              <a:rPr lang="en-US" noProof="0" smtClean="0"/>
              <a:t>10</a:t>
            </a:fld>
            <a:endParaRPr lang="en-US" noProof="0"/>
          </a:p>
        </p:txBody>
      </p:sp>
      <p:sp>
        <p:nvSpPr>
          <p:cNvPr id="5" name="Footer Placeholder 4">
            <a:extLst>
              <a:ext uri="{FF2B5EF4-FFF2-40B4-BE49-F238E27FC236}">
                <a16:creationId xmlns:a16="http://schemas.microsoft.com/office/drawing/2014/main" id="{71CB2E7D-2F0C-DEAF-7582-4405FC10C3FB}"/>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0BF6AF62-FA75-F18E-3861-F69813269723}"/>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273968671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7FBB3-3329-2DC9-10E6-37E1A14FEAE5}"/>
              </a:ext>
            </a:extLst>
          </p:cNvPr>
          <p:cNvSpPr>
            <a:spLocks noGrp="1"/>
          </p:cNvSpPr>
          <p:nvPr>
            <p:ph type="title"/>
          </p:nvPr>
        </p:nvSpPr>
        <p:spPr>
          <a:xfrm>
            <a:off x="1139952" y="379920"/>
            <a:ext cx="9912096" cy="1014984"/>
          </a:xfrm>
        </p:spPr>
        <p:txBody>
          <a:bodyPr/>
          <a:lstStyle/>
          <a:p>
            <a:r>
              <a:rPr lang="en-US" sz="4400" b="1" dirty="0">
                <a:latin typeface="Arial Black" panose="020B0A04020102020204" pitchFamily="34" charset="0"/>
              </a:rPr>
              <a:t>State chart Diagram</a:t>
            </a:r>
          </a:p>
        </p:txBody>
      </p:sp>
      <p:pic>
        <p:nvPicPr>
          <p:cNvPr id="8" name="Content Placeholder 7">
            <a:extLst>
              <a:ext uri="{FF2B5EF4-FFF2-40B4-BE49-F238E27FC236}">
                <a16:creationId xmlns:a16="http://schemas.microsoft.com/office/drawing/2014/main" id="{B3F34DB8-2585-7614-CCCE-E40F941194FF}"/>
              </a:ext>
            </a:extLst>
          </p:cNvPr>
          <p:cNvPicPr>
            <a:picLocks noGrp="1" noChangeAspect="1"/>
          </p:cNvPicPr>
          <p:nvPr>
            <p:ph idx="1"/>
          </p:nvPr>
        </p:nvPicPr>
        <p:blipFill rotWithShape="1">
          <a:blip r:embed="rId2"/>
          <a:srcRect b="24755"/>
          <a:stretch/>
        </p:blipFill>
        <p:spPr>
          <a:xfrm>
            <a:off x="698063" y="1528633"/>
            <a:ext cx="10795873" cy="4461619"/>
          </a:xfrm>
        </p:spPr>
      </p:pic>
      <p:sp>
        <p:nvSpPr>
          <p:cNvPr id="4" name="Slide Number Placeholder 3">
            <a:extLst>
              <a:ext uri="{FF2B5EF4-FFF2-40B4-BE49-F238E27FC236}">
                <a16:creationId xmlns:a16="http://schemas.microsoft.com/office/drawing/2014/main" id="{BB1783E3-32D4-C0D9-AEC6-0CFC9295A265}"/>
              </a:ext>
            </a:extLst>
          </p:cNvPr>
          <p:cNvSpPr>
            <a:spLocks noGrp="1"/>
          </p:cNvSpPr>
          <p:nvPr>
            <p:ph type="sldNum" sz="quarter" idx="12"/>
          </p:nvPr>
        </p:nvSpPr>
        <p:spPr/>
        <p:txBody>
          <a:bodyPr/>
          <a:lstStyle/>
          <a:p>
            <a:fld id="{8D0AFDD5-844D-364D-8AEC-50CF4D36D55D}" type="slidenum">
              <a:rPr lang="en-US" noProof="0" smtClean="0"/>
              <a:t>11</a:t>
            </a:fld>
            <a:endParaRPr lang="en-US" noProof="0"/>
          </a:p>
        </p:txBody>
      </p:sp>
      <p:sp>
        <p:nvSpPr>
          <p:cNvPr id="5" name="Footer Placeholder 4">
            <a:extLst>
              <a:ext uri="{FF2B5EF4-FFF2-40B4-BE49-F238E27FC236}">
                <a16:creationId xmlns:a16="http://schemas.microsoft.com/office/drawing/2014/main" id="{D7F0907A-A069-D1CF-2774-83AFB11CF5CB}"/>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AD6CD16B-A6B7-9CA9-05E8-4AB843975C8B}"/>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73689529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9BBA-4230-2A8E-BE12-2C509F0B9FF2}"/>
              </a:ext>
            </a:extLst>
          </p:cNvPr>
          <p:cNvSpPr>
            <a:spLocks noGrp="1"/>
          </p:cNvSpPr>
          <p:nvPr>
            <p:ph type="title"/>
          </p:nvPr>
        </p:nvSpPr>
        <p:spPr/>
        <p:txBody>
          <a:bodyPr/>
          <a:lstStyle/>
          <a:p>
            <a:r>
              <a:rPr lang="en-US" sz="4800" b="1" dirty="0"/>
              <a:t>Conclusion</a:t>
            </a:r>
          </a:p>
        </p:txBody>
      </p:sp>
      <p:sp>
        <p:nvSpPr>
          <p:cNvPr id="3" name="Content Placeholder 2">
            <a:extLst>
              <a:ext uri="{FF2B5EF4-FFF2-40B4-BE49-F238E27FC236}">
                <a16:creationId xmlns:a16="http://schemas.microsoft.com/office/drawing/2014/main" id="{74481302-5A9A-3D3B-41A3-7D46805E6FFD}"/>
              </a:ext>
            </a:extLst>
          </p:cNvPr>
          <p:cNvSpPr>
            <a:spLocks noGrp="1"/>
          </p:cNvSpPr>
          <p:nvPr>
            <p:ph idx="1"/>
          </p:nvPr>
        </p:nvSpPr>
        <p:spPr>
          <a:xfrm>
            <a:off x="277906" y="1730188"/>
            <a:ext cx="11206958" cy="4240844"/>
          </a:xfrm>
        </p:spPr>
        <p:txBody>
          <a:bodyPr/>
          <a:lstStyle/>
          <a:p>
            <a:pPr marL="0" indent="0">
              <a:buNone/>
            </a:pPr>
            <a:r>
              <a:rPr lang="en-US" sz="3200" b="1" dirty="0">
                <a:latin typeface="Times New Roman" panose="02020603050405020304" pitchFamily="18" charset="0"/>
                <a:cs typeface="Times New Roman" panose="02020603050405020304" pitchFamily="18" charset="0"/>
              </a:rPr>
              <a:t>Uniqueness</a:t>
            </a:r>
            <a:r>
              <a:rPr lang="en-US" sz="4000" b="1" dirty="0"/>
              <a:t>:-</a:t>
            </a:r>
          </a:p>
          <a:p>
            <a:pPr marL="0" indent="0">
              <a:buNone/>
            </a:pPr>
            <a:r>
              <a:rPr lang="en-US" sz="3200" dirty="0">
                <a:latin typeface="Times New Roman" panose="02020603050405020304" pitchFamily="18" charset="0"/>
                <a:cs typeface="Times New Roman" panose="02020603050405020304" pitchFamily="18" charset="0"/>
              </a:rPr>
              <a:t>We have created a website that works digitally on the principles of escrow system. This website aims to make P2P(peer-to-peer) transactions more viable and trustworthy. We made sure that the transactions and details of this system remain confidential. We were also able to achieve maximum potential with ecommerce . As a middleman operating this process of transaction, a 2% of processing fee will be charged to the first party which is not refundable even if the transaction between the buyer and seller is terminated.</a:t>
            </a:r>
          </a:p>
        </p:txBody>
      </p:sp>
      <p:sp>
        <p:nvSpPr>
          <p:cNvPr id="4" name="Slide Number Placeholder 3">
            <a:extLst>
              <a:ext uri="{FF2B5EF4-FFF2-40B4-BE49-F238E27FC236}">
                <a16:creationId xmlns:a16="http://schemas.microsoft.com/office/drawing/2014/main" id="{7C532777-F0B7-9B52-C20C-930B68C1A8F7}"/>
              </a:ext>
            </a:extLst>
          </p:cNvPr>
          <p:cNvSpPr>
            <a:spLocks noGrp="1"/>
          </p:cNvSpPr>
          <p:nvPr>
            <p:ph type="sldNum" sz="quarter" idx="12"/>
          </p:nvPr>
        </p:nvSpPr>
        <p:spPr/>
        <p:txBody>
          <a:bodyPr/>
          <a:lstStyle/>
          <a:p>
            <a:fld id="{8D0AFDD5-844D-364D-8AEC-50CF4D36D55D}" type="slidenum">
              <a:rPr lang="en-US" noProof="0" smtClean="0"/>
              <a:t>12</a:t>
            </a:fld>
            <a:endParaRPr lang="en-US" noProof="0"/>
          </a:p>
        </p:txBody>
      </p:sp>
      <p:sp>
        <p:nvSpPr>
          <p:cNvPr id="5" name="Footer Placeholder 4">
            <a:extLst>
              <a:ext uri="{FF2B5EF4-FFF2-40B4-BE49-F238E27FC236}">
                <a16:creationId xmlns:a16="http://schemas.microsoft.com/office/drawing/2014/main" id="{3608BEB5-CF3F-3E77-E545-89F70DFCB590}"/>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021259F0-6E80-09B6-BD15-2408260C91B3}"/>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441645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4795E-7303-B827-68DC-474F1C28A660}"/>
              </a:ext>
            </a:extLst>
          </p:cNvPr>
          <p:cNvSpPr>
            <a:spLocks noGrp="1"/>
          </p:cNvSpPr>
          <p:nvPr>
            <p:ph idx="1"/>
          </p:nvPr>
        </p:nvSpPr>
        <p:spPr>
          <a:xfrm>
            <a:off x="327264" y="340300"/>
            <a:ext cx="11000232" cy="5827418"/>
          </a:xfrm>
        </p:spPr>
        <p:txBody>
          <a:bodyPr/>
          <a:lstStyle/>
          <a:p>
            <a:pPr marL="0" indent="0">
              <a:buNone/>
            </a:pPr>
            <a:r>
              <a:rPr lang="en-US" b="1" dirty="0">
                <a:latin typeface="Arial Black" panose="020B0A04020102020204" pitchFamily="34" charset="0"/>
              </a:rPr>
              <a:t>Limitation:-</a:t>
            </a:r>
          </a:p>
          <a:p>
            <a:pPr marL="0" indent="0">
              <a:buNone/>
            </a:pPr>
            <a:r>
              <a:rPr lang="en-US" dirty="0">
                <a:latin typeface="Times New Roman" panose="02020603050405020304" pitchFamily="18" charset="0"/>
                <a:cs typeface="Times New Roman" panose="02020603050405020304" pitchFamily="18" charset="0"/>
              </a:rPr>
              <a:t>The major drawbacks of the middle man system is reputation and flood of competitions. Reputation is a key factor in this business. So one bad review can ruin the whole system. Likewise, flood of competitions like other companies following the same business might create a havoc between people and will also trigger distrust amongst them.</a:t>
            </a:r>
            <a:endParaRPr lang="en-US" dirty="0"/>
          </a:p>
          <a:p>
            <a:pPr marL="0" indent="0">
              <a:buNone/>
            </a:pPr>
            <a:endParaRPr lang="en-US" dirty="0"/>
          </a:p>
          <a:p>
            <a:pPr marL="0" indent="0">
              <a:buNone/>
            </a:pPr>
            <a:r>
              <a:rPr lang="en-US" b="1" dirty="0">
                <a:latin typeface="Arial Black" panose="020B0A04020102020204" pitchFamily="34" charset="0"/>
              </a:rPr>
              <a:t>Future Scope:- </a:t>
            </a:r>
            <a:r>
              <a:rPr lang="en-US" dirty="0">
                <a:latin typeface="Times New Roman" panose="02020603050405020304" pitchFamily="18" charset="0"/>
                <a:cs typeface="Times New Roman" panose="02020603050405020304" pitchFamily="18" charset="0"/>
              </a:rPr>
              <a:t>Debit Dawn has a major potential in the P2P market where people mostly hesitate to search beyond their own locality. We will completely disband the factor of distance and let people search freely and fearlessly within our country. With right mindset and approach to this market, Debit Dawn will put an end to thieves and fraudsters </a:t>
            </a:r>
            <a:r>
              <a:rPr lang="en-US">
                <a:latin typeface="Times New Roman" panose="02020603050405020304" pitchFamily="18" charset="0"/>
                <a:cs typeface="Times New Roman" panose="02020603050405020304" pitchFamily="18" charset="0"/>
              </a:rPr>
              <a:t>from running </a:t>
            </a:r>
            <a:r>
              <a:rPr lang="en-US" dirty="0">
                <a:latin typeface="Times New Roman" panose="02020603050405020304" pitchFamily="18" charset="0"/>
                <a:cs typeface="Times New Roman" panose="02020603050405020304" pitchFamily="18" charset="0"/>
              </a:rPr>
              <a:t>their businesses as there is no way for them to cheat. </a:t>
            </a:r>
          </a:p>
        </p:txBody>
      </p:sp>
      <p:sp>
        <p:nvSpPr>
          <p:cNvPr id="4" name="Slide Number Placeholder 3">
            <a:extLst>
              <a:ext uri="{FF2B5EF4-FFF2-40B4-BE49-F238E27FC236}">
                <a16:creationId xmlns:a16="http://schemas.microsoft.com/office/drawing/2014/main" id="{AFF1D924-F0C3-7941-E0C3-333D19170D8A}"/>
              </a:ext>
            </a:extLst>
          </p:cNvPr>
          <p:cNvSpPr>
            <a:spLocks noGrp="1"/>
          </p:cNvSpPr>
          <p:nvPr>
            <p:ph type="sldNum" sz="quarter" idx="12"/>
          </p:nvPr>
        </p:nvSpPr>
        <p:spPr/>
        <p:txBody>
          <a:bodyPr/>
          <a:lstStyle/>
          <a:p>
            <a:fld id="{8D0AFDD5-844D-364D-8AEC-50CF4D36D55D}" type="slidenum">
              <a:rPr lang="en-US" noProof="0" smtClean="0"/>
              <a:t>13</a:t>
            </a:fld>
            <a:endParaRPr lang="en-US" noProof="0"/>
          </a:p>
        </p:txBody>
      </p:sp>
      <p:sp>
        <p:nvSpPr>
          <p:cNvPr id="5" name="Footer Placeholder 4">
            <a:extLst>
              <a:ext uri="{FF2B5EF4-FFF2-40B4-BE49-F238E27FC236}">
                <a16:creationId xmlns:a16="http://schemas.microsoft.com/office/drawing/2014/main" id="{29D6AABD-57F6-EB78-EC80-6B5DC4AAEC20}"/>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D6994031-F5A4-E1A3-CC96-BE9592360F2E}"/>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644178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endParaRPr lang="en-US" dirty="0"/>
          </a:p>
        </p:txBody>
      </p:sp>
      <p:sp>
        <p:nvSpPr>
          <p:cNvPr id="3" name="Picture Placeholder 2">
            <a:extLst>
              <a:ext uri="{FF2B5EF4-FFF2-40B4-BE49-F238E27FC236}">
                <a16:creationId xmlns:a16="http://schemas.microsoft.com/office/drawing/2014/main" id="{936292A2-87C8-6B7E-9F08-809745BBDB05}"/>
              </a:ext>
            </a:extLst>
          </p:cNvPr>
          <p:cNvSpPr>
            <a:spLocks noGrp="1"/>
          </p:cNvSpPr>
          <p:nvPr>
            <p:ph type="pic" sz="quarter" idx="10"/>
          </p:nvPr>
        </p:nvSpPr>
        <p:spPr/>
      </p:sp>
    </p:spTree>
    <p:extLst>
      <p:ext uri="{BB962C8B-B14F-4D97-AF65-F5344CB8AC3E}">
        <p14:creationId xmlns:p14="http://schemas.microsoft.com/office/powerpoint/2010/main" val="23975833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Presentation title</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
        <p:nvSpPr>
          <p:cNvPr id="17" name="Text Placeholder 16">
            <a:extLst>
              <a:ext uri="{FF2B5EF4-FFF2-40B4-BE49-F238E27FC236}">
                <a16:creationId xmlns:a16="http://schemas.microsoft.com/office/drawing/2014/main" id="{6A9CA0AB-58F9-A65B-FFE6-87F50CB140E5}"/>
              </a:ext>
            </a:extLst>
          </p:cNvPr>
          <p:cNvSpPr>
            <a:spLocks noGrp="1"/>
          </p:cNvSpPr>
          <p:nvPr>
            <p:ph type="body" sz="quarter" idx="19"/>
          </p:nvPr>
        </p:nvSpPr>
        <p:spPr>
          <a:xfrm>
            <a:off x="2992056" y="4326702"/>
            <a:ext cx="1930818" cy="630936"/>
          </a:xfrm>
        </p:spPr>
        <p:txBody>
          <a:bodyPr/>
          <a:lstStyle/>
          <a:p>
            <a:r>
              <a:rPr lang="en-IN" dirty="0"/>
              <a:t>Literature survey</a:t>
            </a:r>
          </a:p>
        </p:txBody>
      </p:sp>
      <p:sp>
        <p:nvSpPr>
          <p:cNvPr id="19" name="Text Placeholder 18">
            <a:extLst>
              <a:ext uri="{FF2B5EF4-FFF2-40B4-BE49-F238E27FC236}">
                <a16:creationId xmlns:a16="http://schemas.microsoft.com/office/drawing/2014/main" id="{17CF01FA-FD23-C3A4-9A2F-4A7CB7E1FAB7}"/>
              </a:ext>
            </a:extLst>
          </p:cNvPr>
          <p:cNvSpPr>
            <a:spLocks noGrp="1"/>
          </p:cNvSpPr>
          <p:nvPr>
            <p:ph type="body" sz="quarter" idx="20"/>
          </p:nvPr>
        </p:nvSpPr>
        <p:spPr/>
        <p:txBody>
          <a:bodyPr/>
          <a:lstStyle/>
          <a:p>
            <a:r>
              <a:rPr lang="en-IN" dirty="0"/>
              <a:t>Requirements</a:t>
            </a:r>
          </a:p>
          <a:p>
            <a:r>
              <a:rPr lang="en-IN" dirty="0"/>
              <a:t>description</a:t>
            </a:r>
          </a:p>
        </p:txBody>
      </p:sp>
      <p:sp>
        <p:nvSpPr>
          <p:cNvPr id="21" name="Text Placeholder 20">
            <a:extLst>
              <a:ext uri="{FF2B5EF4-FFF2-40B4-BE49-F238E27FC236}">
                <a16:creationId xmlns:a16="http://schemas.microsoft.com/office/drawing/2014/main" id="{69881454-66F3-EC2F-109C-C8EB3B458641}"/>
              </a:ext>
            </a:extLst>
          </p:cNvPr>
          <p:cNvSpPr>
            <a:spLocks noGrp="1"/>
          </p:cNvSpPr>
          <p:nvPr>
            <p:ph type="body" sz="quarter" idx="21"/>
          </p:nvPr>
        </p:nvSpPr>
        <p:spPr/>
        <p:txBody>
          <a:bodyPr/>
          <a:lstStyle/>
          <a:p>
            <a:r>
              <a:rPr lang="en-IN" dirty="0"/>
              <a:t>System analysis and design</a:t>
            </a:r>
          </a:p>
        </p:txBody>
      </p:sp>
      <p:sp>
        <p:nvSpPr>
          <p:cNvPr id="23" name="Text Placeholder 22">
            <a:extLst>
              <a:ext uri="{FF2B5EF4-FFF2-40B4-BE49-F238E27FC236}">
                <a16:creationId xmlns:a16="http://schemas.microsoft.com/office/drawing/2014/main" id="{AFB9A9A4-DAF5-2639-8126-4E3084243ED7}"/>
              </a:ext>
            </a:extLst>
          </p:cNvPr>
          <p:cNvSpPr>
            <a:spLocks noGrp="1"/>
          </p:cNvSpPr>
          <p:nvPr>
            <p:ph type="body" sz="quarter" idx="22"/>
          </p:nvPr>
        </p:nvSpPr>
        <p:spPr/>
        <p:txBody>
          <a:bodyPr/>
          <a:lstStyle/>
          <a:p>
            <a:r>
              <a:rPr lang="en-IN" dirty="0"/>
              <a:t>Results and output</a:t>
            </a:r>
          </a:p>
        </p:txBody>
      </p:sp>
    </p:spTree>
    <p:extLst>
      <p:ext uri="{BB962C8B-B14F-4D97-AF65-F5344CB8AC3E}">
        <p14:creationId xmlns:p14="http://schemas.microsoft.com/office/powerpoint/2010/main" val="68197860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589167" y="716352"/>
            <a:ext cx="5172340" cy="1935637"/>
          </a:xfrm>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073889" y="1775125"/>
            <a:ext cx="5411972" cy="4359349"/>
          </a:xfrm>
        </p:spPr>
        <p:txBody>
          <a:bodyPr/>
          <a:lstStyle/>
          <a:p>
            <a:r>
              <a:rPr lang="en-US" sz="1800" b="1" dirty="0">
                <a:latin typeface="Arial Black" panose="020B0A04020102020204" pitchFamily="34" charset="0"/>
              </a:rPr>
              <a:t>Problem statement</a:t>
            </a:r>
            <a:r>
              <a:rPr lang="en-US" sz="1800" b="1" dirty="0"/>
              <a:t>:-</a:t>
            </a:r>
          </a:p>
          <a:p>
            <a:endParaRPr lang="en-US" sz="1800" dirty="0"/>
          </a:p>
          <a:p>
            <a:r>
              <a:rPr lang="en-US" sz="1800" b="1" dirty="0">
                <a:latin typeface="Times New Roman" panose="02020603050405020304" pitchFamily="18" charset="0"/>
                <a:cs typeface="Times New Roman" panose="02020603050405020304" pitchFamily="18" charset="0"/>
              </a:rPr>
              <a:t>Trust is a key element that mediates the interaction between humans and non-human agents. Now a days distance and trust barrier are the main primary cause of many people and they are very much relying upon trusted and authorized sites and sellers but they are getting scammed anyway. The current peer to peer system has many flaws which results in a number of foreseen outcomes like fraudulent activities which creates a distrust between people </a:t>
            </a:r>
            <a:r>
              <a:rPr lang="en-US" sz="1800" b="1" dirty="0"/>
              <a:t>.</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sp>
        <p:nvSpPr>
          <p:cNvPr id="5" name="Picture Placeholder 4">
            <a:extLst>
              <a:ext uri="{FF2B5EF4-FFF2-40B4-BE49-F238E27FC236}">
                <a16:creationId xmlns:a16="http://schemas.microsoft.com/office/drawing/2014/main" id="{853E42E8-6C6A-3984-DFCC-EA4B07DFC0BE}"/>
              </a:ext>
            </a:extLst>
          </p:cNvPr>
          <p:cNvSpPr>
            <a:spLocks noGrp="1"/>
          </p:cNvSpPr>
          <p:nvPr>
            <p:ph type="pic" sz="quarter" idx="13"/>
          </p:nvPr>
        </p:nvSpPr>
        <p:spPr/>
      </p:sp>
    </p:spTree>
    <p:extLst>
      <p:ext uri="{BB962C8B-B14F-4D97-AF65-F5344CB8AC3E}">
        <p14:creationId xmlns:p14="http://schemas.microsoft.com/office/powerpoint/2010/main" val="378000289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EA157-8065-166F-9FF4-1DC43BA47D86}"/>
              </a:ext>
            </a:extLst>
          </p:cNvPr>
          <p:cNvSpPr>
            <a:spLocks noGrp="1"/>
          </p:cNvSpPr>
          <p:nvPr>
            <p:ph type="title"/>
          </p:nvPr>
        </p:nvSpPr>
        <p:spPr>
          <a:xfrm>
            <a:off x="1139952" y="73100"/>
            <a:ext cx="9912096" cy="1014984"/>
          </a:xfrm>
        </p:spPr>
        <p:txBody>
          <a:bodyPr/>
          <a:lstStyle/>
          <a:p>
            <a:r>
              <a:rPr lang="en-US" b="1" dirty="0"/>
              <a:t>Project</a:t>
            </a:r>
            <a:r>
              <a:rPr lang="en-US" dirty="0"/>
              <a:t> </a:t>
            </a:r>
            <a:r>
              <a:rPr lang="en-US" b="1" dirty="0"/>
              <a:t>Overview</a:t>
            </a:r>
          </a:p>
        </p:txBody>
      </p:sp>
      <p:sp>
        <p:nvSpPr>
          <p:cNvPr id="3" name="Content Placeholder 2">
            <a:extLst>
              <a:ext uri="{FF2B5EF4-FFF2-40B4-BE49-F238E27FC236}">
                <a16:creationId xmlns:a16="http://schemas.microsoft.com/office/drawing/2014/main" id="{22B97411-51B6-8476-CE6F-A332F97F1B74}"/>
              </a:ext>
            </a:extLst>
          </p:cNvPr>
          <p:cNvSpPr>
            <a:spLocks noGrp="1"/>
          </p:cNvSpPr>
          <p:nvPr>
            <p:ph idx="1"/>
          </p:nvPr>
        </p:nvSpPr>
        <p:spPr>
          <a:xfrm>
            <a:off x="595884" y="1172157"/>
            <a:ext cx="11000232" cy="5038862"/>
          </a:xfrm>
        </p:spPr>
        <p:txBody>
          <a:bodyPr/>
          <a:lstStyle/>
          <a:p>
            <a:r>
              <a:rPr lang="en-US" sz="2400" b="1" dirty="0"/>
              <a:t>Debit Dawn-The middleman you need, is a website that solely aims to bring together buyers and sellers from different cities and make transactions safe and trust worthy. This site will target the distance and trust barrier which are the primary causes of many buyers and sellers. </a:t>
            </a:r>
          </a:p>
          <a:p>
            <a:r>
              <a:rPr lang="en-US" sz="2400" b="1" dirty="0"/>
              <a:t>The buyer can surf apps like OLX , Quikr to look for suitable products and then inform the seller about making a purchase through debit dawn. </a:t>
            </a:r>
          </a:p>
          <a:p>
            <a:r>
              <a:rPr lang="en-US" sz="2400" b="1" dirty="0"/>
              <a:t>The site works on traditional escrow system where buyer transacts money to the site which will be on hold until the transaction with the seller is completed. </a:t>
            </a:r>
          </a:p>
          <a:p>
            <a:r>
              <a:rPr lang="en-US" sz="2400" b="1" dirty="0"/>
              <a:t>If the buyer is not satisfied with the product received then the buyer needs to raise a complain and the payment will result in halt or unsuccessful until the complaint is solved and also there should be proper evidences (in terms of video evidence which is needed to be shared with us), in case of any complain raised from either side. </a:t>
            </a:r>
          </a:p>
          <a:p>
            <a:r>
              <a:rPr lang="en-US" sz="2400" b="1" dirty="0"/>
              <a:t>As per commission, the buyer will charged with a small processing fee which is not at all refundable even if the transaction between buyer or seller fails.</a:t>
            </a:r>
          </a:p>
        </p:txBody>
      </p:sp>
      <p:sp>
        <p:nvSpPr>
          <p:cNvPr id="4" name="Slide Number Placeholder 3">
            <a:extLst>
              <a:ext uri="{FF2B5EF4-FFF2-40B4-BE49-F238E27FC236}">
                <a16:creationId xmlns:a16="http://schemas.microsoft.com/office/drawing/2014/main" id="{B085F655-F7EF-0C36-46C4-C3AA266A3A32}"/>
              </a:ext>
            </a:extLst>
          </p:cNvPr>
          <p:cNvSpPr>
            <a:spLocks noGrp="1"/>
          </p:cNvSpPr>
          <p:nvPr>
            <p:ph type="sldNum" sz="quarter" idx="12"/>
          </p:nvPr>
        </p:nvSpPr>
        <p:spPr/>
        <p:txBody>
          <a:bodyPr/>
          <a:lstStyle/>
          <a:p>
            <a:fld id="{8D0AFDD5-844D-364D-8AEC-50CF4D36D55D}" type="slidenum">
              <a:rPr lang="en-US" noProof="0" smtClean="0"/>
              <a:t>4</a:t>
            </a:fld>
            <a:endParaRPr lang="en-US" noProof="0"/>
          </a:p>
        </p:txBody>
      </p:sp>
      <p:sp>
        <p:nvSpPr>
          <p:cNvPr id="5" name="Footer Placeholder 4">
            <a:extLst>
              <a:ext uri="{FF2B5EF4-FFF2-40B4-BE49-F238E27FC236}">
                <a16:creationId xmlns:a16="http://schemas.microsoft.com/office/drawing/2014/main" id="{C2DBCD87-47CB-C818-5A0F-38BEB0A85562}"/>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F984AFEF-46D9-00C1-AB11-1A100B90EF55}"/>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85825410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015D-8503-DEDD-F765-37DA700418EB}"/>
              </a:ext>
            </a:extLst>
          </p:cNvPr>
          <p:cNvSpPr>
            <a:spLocks noGrp="1"/>
          </p:cNvSpPr>
          <p:nvPr>
            <p:ph type="title"/>
          </p:nvPr>
        </p:nvSpPr>
        <p:spPr/>
        <p:txBody>
          <a:bodyPr/>
          <a:lstStyle/>
          <a:p>
            <a:r>
              <a:rPr lang="en-US" b="1" dirty="0"/>
              <a:t>Specifications</a:t>
            </a:r>
          </a:p>
        </p:txBody>
      </p:sp>
      <p:sp>
        <p:nvSpPr>
          <p:cNvPr id="3" name="Text Placeholder 2">
            <a:extLst>
              <a:ext uri="{FF2B5EF4-FFF2-40B4-BE49-F238E27FC236}">
                <a16:creationId xmlns:a16="http://schemas.microsoft.com/office/drawing/2014/main" id="{643270EE-93D9-AC67-D14E-F63CA3E0DC3C}"/>
              </a:ext>
            </a:extLst>
          </p:cNvPr>
          <p:cNvSpPr>
            <a:spLocks noGrp="1"/>
          </p:cNvSpPr>
          <p:nvPr>
            <p:ph type="body" sz="quarter" idx="14"/>
          </p:nvPr>
        </p:nvSpPr>
        <p:spPr/>
        <p:txBody>
          <a:bodyPr/>
          <a:lstStyle/>
          <a:p>
            <a:r>
              <a:rPr lang="en-US" sz="2800" b="1" dirty="0"/>
              <a:t>Hardware </a:t>
            </a:r>
          </a:p>
        </p:txBody>
      </p:sp>
      <p:sp>
        <p:nvSpPr>
          <p:cNvPr id="4" name="Content Placeholder 3">
            <a:extLst>
              <a:ext uri="{FF2B5EF4-FFF2-40B4-BE49-F238E27FC236}">
                <a16:creationId xmlns:a16="http://schemas.microsoft.com/office/drawing/2014/main" id="{2864B706-BCE9-A4C5-DE2D-1C4649554603}"/>
              </a:ext>
            </a:extLst>
          </p:cNvPr>
          <p:cNvSpPr>
            <a:spLocks noGrp="1"/>
          </p:cNvSpPr>
          <p:nvPr>
            <p:ph sz="half" idx="2"/>
          </p:nvPr>
        </p:nvSpPr>
        <p:spPr/>
        <p:txBody>
          <a:bodyPr/>
          <a:lstStyle/>
          <a:p>
            <a:pPr marL="285750" indent="-285750">
              <a:buFont typeface="Arial" panose="020B0604020202020204" pitchFamily="34" charset="0"/>
              <a:buChar char="•"/>
            </a:pPr>
            <a:r>
              <a:rPr lang="en-US" sz="2400" dirty="0"/>
              <a:t>Processor : AMD Ryzen 1700X(8 cores,16 threads)</a:t>
            </a:r>
          </a:p>
          <a:p>
            <a:pPr marL="285750" indent="-285750">
              <a:buFont typeface="Arial" panose="020B0604020202020204" pitchFamily="34" charset="0"/>
              <a:buChar char="•"/>
            </a:pPr>
            <a:r>
              <a:rPr lang="en-US" sz="2400" dirty="0"/>
              <a:t>RAM : 8 Gb or Higher</a:t>
            </a:r>
          </a:p>
          <a:p>
            <a:pPr marL="285750" indent="-285750">
              <a:buFont typeface="Arial" panose="020B0604020202020204" pitchFamily="34" charset="0"/>
              <a:buChar char="•"/>
            </a:pPr>
            <a:r>
              <a:rPr lang="en-US" sz="2400" dirty="0"/>
              <a:t>Disk Space: 10 GB</a:t>
            </a:r>
          </a:p>
          <a:p>
            <a:pPr marL="285750" indent="-285750">
              <a:buFont typeface="Arial" panose="020B0604020202020204" pitchFamily="34" charset="0"/>
              <a:buChar char="•"/>
            </a:pPr>
            <a:r>
              <a:rPr lang="en-US" sz="2400" dirty="0"/>
              <a:t>GPU : Nvidia RTX 2060</a:t>
            </a:r>
          </a:p>
        </p:txBody>
      </p:sp>
      <p:sp>
        <p:nvSpPr>
          <p:cNvPr id="5" name="Text Placeholder 4">
            <a:extLst>
              <a:ext uri="{FF2B5EF4-FFF2-40B4-BE49-F238E27FC236}">
                <a16:creationId xmlns:a16="http://schemas.microsoft.com/office/drawing/2014/main" id="{007F07FA-8453-4D87-4FB8-D1CF8D445C90}"/>
              </a:ext>
            </a:extLst>
          </p:cNvPr>
          <p:cNvSpPr>
            <a:spLocks noGrp="1"/>
          </p:cNvSpPr>
          <p:nvPr>
            <p:ph type="body" sz="quarter" idx="19"/>
          </p:nvPr>
        </p:nvSpPr>
        <p:spPr/>
        <p:txBody>
          <a:bodyPr/>
          <a:lstStyle/>
          <a:p>
            <a:r>
              <a:rPr lang="en-US" sz="3200" b="1" dirty="0"/>
              <a:t>Software</a:t>
            </a:r>
          </a:p>
        </p:txBody>
      </p:sp>
      <p:sp>
        <p:nvSpPr>
          <p:cNvPr id="6" name="Content Placeholder 5">
            <a:extLst>
              <a:ext uri="{FF2B5EF4-FFF2-40B4-BE49-F238E27FC236}">
                <a16:creationId xmlns:a16="http://schemas.microsoft.com/office/drawing/2014/main" id="{EE117A83-A8D5-8CB1-F5EF-91EA097F0E03}"/>
              </a:ext>
            </a:extLst>
          </p:cNvPr>
          <p:cNvSpPr>
            <a:spLocks noGrp="1"/>
          </p:cNvSpPr>
          <p:nvPr>
            <p:ph sz="half" idx="20"/>
          </p:nvPr>
        </p:nvSpPr>
        <p:spPr/>
        <p:txBody>
          <a:bodyPr/>
          <a:lstStyle/>
          <a:p>
            <a:pPr marL="285750" indent="-285750">
              <a:buFont typeface="Arial" panose="020B0604020202020204" pitchFamily="34" charset="0"/>
              <a:buChar char="•"/>
            </a:pPr>
            <a:r>
              <a:rPr lang="en-US" sz="2800" dirty="0"/>
              <a:t>My PHP</a:t>
            </a:r>
          </a:p>
          <a:p>
            <a:pPr marL="285750" indent="-285750">
              <a:buFont typeface="Arial" panose="020B0604020202020204" pitchFamily="34" charset="0"/>
              <a:buChar char="•"/>
            </a:pPr>
            <a:r>
              <a:rPr lang="en-US" sz="2800" dirty="0"/>
              <a:t>Apache</a:t>
            </a:r>
          </a:p>
          <a:p>
            <a:pPr marL="285750" indent="-285750">
              <a:buFont typeface="Arial" panose="020B0604020202020204" pitchFamily="34" charset="0"/>
              <a:buChar char="•"/>
            </a:pPr>
            <a:r>
              <a:rPr lang="en-US" sz="2800" dirty="0"/>
              <a:t>XAMPP </a:t>
            </a:r>
          </a:p>
          <a:p>
            <a:pPr marL="285750" indent="-285750">
              <a:buFont typeface="Arial" panose="020B0604020202020204" pitchFamily="34" charset="0"/>
              <a:buChar char="•"/>
            </a:pPr>
            <a:r>
              <a:rPr lang="en-US" sz="2800" dirty="0"/>
              <a:t>WordPress</a:t>
            </a:r>
          </a:p>
          <a:p>
            <a:pPr marL="285750" indent="-285750">
              <a:buFont typeface="Arial" panose="020B0604020202020204" pitchFamily="34" charset="0"/>
              <a:buChar char="•"/>
            </a:pPr>
            <a:r>
              <a:rPr lang="en-US" sz="2800" dirty="0"/>
              <a:t>Host- </a:t>
            </a:r>
            <a:r>
              <a:rPr lang="en-US" sz="2800"/>
              <a:t>Infinity Free</a:t>
            </a:r>
            <a:endParaRPr lang="en-US" sz="2800" dirty="0"/>
          </a:p>
        </p:txBody>
      </p:sp>
      <p:sp>
        <p:nvSpPr>
          <p:cNvPr id="7" name="Slide Number Placeholder 6">
            <a:extLst>
              <a:ext uri="{FF2B5EF4-FFF2-40B4-BE49-F238E27FC236}">
                <a16:creationId xmlns:a16="http://schemas.microsoft.com/office/drawing/2014/main" id="{82FB0B38-51A6-3AF3-A36A-6D8EAA6634DB}"/>
              </a:ext>
            </a:extLst>
          </p:cNvPr>
          <p:cNvSpPr>
            <a:spLocks noGrp="1"/>
          </p:cNvSpPr>
          <p:nvPr>
            <p:ph type="sldNum" sz="quarter" idx="12"/>
          </p:nvPr>
        </p:nvSpPr>
        <p:spPr/>
        <p:txBody>
          <a:bodyPr/>
          <a:lstStyle/>
          <a:p>
            <a:fld id="{8D0AFDD5-844D-364D-8AEC-50CF4D36D55D}" type="slidenum">
              <a:rPr lang="en-US" noProof="0" smtClean="0"/>
              <a:pPr/>
              <a:t>5</a:t>
            </a:fld>
            <a:endParaRPr lang="en-US" noProof="0"/>
          </a:p>
        </p:txBody>
      </p:sp>
      <p:sp>
        <p:nvSpPr>
          <p:cNvPr id="8" name="Footer Placeholder 7">
            <a:extLst>
              <a:ext uri="{FF2B5EF4-FFF2-40B4-BE49-F238E27FC236}">
                <a16:creationId xmlns:a16="http://schemas.microsoft.com/office/drawing/2014/main" id="{92B06EAB-07CA-A777-A137-BC1D12B92DF6}"/>
              </a:ext>
            </a:extLst>
          </p:cNvPr>
          <p:cNvSpPr>
            <a:spLocks noGrp="1"/>
          </p:cNvSpPr>
          <p:nvPr>
            <p:ph type="ftr" sz="quarter" idx="11"/>
          </p:nvPr>
        </p:nvSpPr>
        <p:spPr/>
        <p:txBody>
          <a:bodyPr/>
          <a:lstStyle/>
          <a:p>
            <a:r>
              <a:rPr lang="en-US" noProof="0"/>
              <a:t>Presentation title</a:t>
            </a:r>
          </a:p>
        </p:txBody>
      </p:sp>
      <p:sp>
        <p:nvSpPr>
          <p:cNvPr id="9" name="Date Placeholder 8">
            <a:extLst>
              <a:ext uri="{FF2B5EF4-FFF2-40B4-BE49-F238E27FC236}">
                <a16:creationId xmlns:a16="http://schemas.microsoft.com/office/drawing/2014/main" id="{2ACC25C1-8D59-6BD5-EA06-C3209446C45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01015648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A49E0-2802-EB45-1B56-B3120E79A3AD}"/>
              </a:ext>
            </a:extLst>
          </p:cNvPr>
          <p:cNvSpPr>
            <a:spLocks noGrp="1"/>
          </p:cNvSpPr>
          <p:nvPr>
            <p:ph type="title"/>
          </p:nvPr>
        </p:nvSpPr>
        <p:spPr>
          <a:xfrm>
            <a:off x="1139952" y="512064"/>
            <a:ext cx="9811583" cy="868576"/>
          </a:xfrm>
        </p:spPr>
        <p:txBody>
          <a:bodyPr/>
          <a:lstStyle/>
          <a:p>
            <a:r>
              <a:rPr lang="en-US" sz="4800" b="1" dirty="0">
                <a:latin typeface="Arial Black" panose="020B0A04020102020204" pitchFamily="34" charset="0"/>
              </a:rPr>
              <a:t>Literature survey</a:t>
            </a:r>
          </a:p>
        </p:txBody>
      </p:sp>
      <p:sp>
        <p:nvSpPr>
          <p:cNvPr id="3" name="Content Placeholder 2">
            <a:extLst>
              <a:ext uri="{FF2B5EF4-FFF2-40B4-BE49-F238E27FC236}">
                <a16:creationId xmlns:a16="http://schemas.microsoft.com/office/drawing/2014/main" id="{60D9B47E-6DA7-8909-5E6C-5F567DBA8A75}"/>
              </a:ext>
            </a:extLst>
          </p:cNvPr>
          <p:cNvSpPr>
            <a:spLocks noGrp="1"/>
          </p:cNvSpPr>
          <p:nvPr>
            <p:ph idx="1"/>
          </p:nvPr>
        </p:nvSpPr>
        <p:spPr/>
        <p:txBody>
          <a:bodyPr/>
          <a:lstStyle/>
          <a:p>
            <a:pPr marL="0" indent="0">
              <a:buNone/>
            </a:pPr>
            <a:r>
              <a:rPr lang="en-US" b="1" dirty="0">
                <a:latin typeface="Arial Black" panose="020B0A04020102020204" pitchFamily="34" charset="0"/>
                <a:cs typeface="Times New Roman" panose="02020603050405020304" pitchFamily="18" charset="0"/>
              </a:rPr>
              <a:t>Existing</a:t>
            </a:r>
            <a:r>
              <a:rPr lang="en-US" b="1" dirty="0">
                <a:latin typeface="Arial Black" panose="020B0A04020102020204" pitchFamily="34" charset="0"/>
              </a:rPr>
              <a:t> system:-</a:t>
            </a:r>
          </a:p>
          <a:p>
            <a:pPr marL="0" indent="0">
              <a:buNone/>
            </a:pPr>
            <a:endParaRPr lang="en-US" sz="3600" b="1" dirty="0"/>
          </a:p>
          <a:p>
            <a:r>
              <a:rPr lang="en-US" dirty="0">
                <a:latin typeface="Times New Roman" panose="02020603050405020304" pitchFamily="18" charset="0"/>
                <a:cs typeface="Times New Roman" panose="02020603050405020304" pitchFamily="18" charset="0"/>
              </a:rPr>
              <a:t>Peer-to-peer(P2P) buying system is a decentralized model where either person with a need of some product or service can approach the other person via different modes of communication and initiate the transaction.</a:t>
            </a:r>
          </a:p>
          <a:p>
            <a:r>
              <a:rPr lang="en-US" dirty="0">
                <a:latin typeface="Times New Roman" panose="02020603050405020304" pitchFamily="18" charset="0"/>
                <a:cs typeface="Times New Roman" panose="02020603050405020304" pitchFamily="18" charset="0"/>
              </a:rPr>
              <a:t>Peer-to-peer system has the biggest flaw that is trust factor. Each of the person has to be in each other’s vicinity to initiate the transactions else either person can cheat either one.</a:t>
            </a:r>
          </a:p>
          <a:p>
            <a:pPr marL="0" indent="0">
              <a:buNone/>
            </a:pPr>
            <a:endParaRPr lang="en-US" sz="3600" b="1" dirty="0"/>
          </a:p>
        </p:txBody>
      </p:sp>
      <p:sp>
        <p:nvSpPr>
          <p:cNvPr id="4" name="Slide Number Placeholder 3">
            <a:extLst>
              <a:ext uri="{FF2B5EF4-FFF2-40B4-BE49-F238E27FC236}">
                <a16:creationId xmlns:a16="http://schemas.microsoft.com/office/drawing/2014/main" id="{057AB9F5-9E53-225C-7ADB-868291931D42}"/>
              </a:ext>
            </a:extLst>
          </p:cNvPr>
          <p:cNvSpPr>
            <a:spLocks noGrp="1"/>
          </p:cNvSpPr>
          <p:nvPr>
            <p:ph type="sldNum" sz="quarter" idx="12"/>
          </p:nvPr>
        </p:nvSpPr>
        <p:spPr/>
        <p:txBody>
          <a:bodyPr/>
          <a:lstStyle/>
          <a:p>
            <a:fld id="{8D0AFDD5-844D-364D-8AEC-50CF4D36D55D}" type="slidenum">
              <a:rPr lang="en-US" noProof="0" smtClean="0"/>
              <a:t>6</a:t>
            </a:fld>
            <a:endParaRPr lang="en-US" noProof="0"/>
          </a:p>
        </p:txBody>
      </p:sp>
      <p:sp>
        <p:nvSpPr>
          <p:cNvPr id="5" name="Footer Placeholder 4">
            <a:extLst>
              <a:ext uri="{FF2B5EF4-FFF2-40B4-BE49-F238E27FC236}">
                <a16:creationId xmlns:a16="http://schemas.microsoft.com/office/drawing/2014/main" id="{10B6C319-4613-DD11-4F13-EAC45C8C3820}"/>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74ED23BD-CDFD-B565-1626-A725E221DF3E}"/>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27625575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008A72-EC6C-24ED-AE83-8455D29CA940}"/>
              </a:ext>
            </a:extLst>
          </p:cNvPr>
          <p:cNvSpPr>
            <a:spLocks noGrp="1"/>
          </p:cNvSpPr>
          <p:nvPr>
            <p:ph idx="1"/>
          </p:nvPr>
        </p:nvSpPr>
        <p:spPr>
          <a:xfrm>
            <a:off x="268993" y="385123"/>
            <a:ext cx="11000232" cy="4160520"/>
          </a:xfrm>
        </p:spPr>
        <p:txBody>
          <a:bodyPr/>
          <a:lstStyle/>
          <a:p>
            <a:pPr marL="0" indent="0">
              <a:buNone/>
            </a:pPr>
            <a:r>
              <a:rPr lang="en-US" sz="4000" b="1" dirty="0">
                <a:latin typeface="Times New Roman" panose="02020603050405020304" pitchFamily="18" charset="0"/>
                <a:cs typeface="Times New Roman" panose="02020603050405020304" pitchFamily="18" charset="0"/>
              </a:rPr>
              <a:t>Proposed System</a:t>
            </a:r>
            <a:r>
              <a:rPr lang="en-US" sz="3600" b="1" dirty="0"/>
              <a:t>:-</a:t>
            </a:r>
          </a:p>
          <a:p>
            <a:pPr marL="0" indent="0">
              <a:buNone/>
            </a:pPr>
            <a:endParaRPr lang="en-US" sz="3600" b="1" dirty="0"/>
          </a:p>
          <a:p>
            <a:pPr marL="0" indent="0">
              <a:buNone/>
            </a:pPr>
            <a:r>
              <a:rPr lang="en-US" sz="3200" dirty="0">
                <a:latin typeface="Times New Roman" panose="02020603050405020304" pitchFamily="18" charset="0"/>
                <a:cs typeface="Times New Roman" panose="02020603050405020304" pitchFamily="18" charset="0"/>
              </a:rPr>
              <a:t>Middle Man, is a broker, go between or intermediary to a process of transaction. An intermediary will earn a fee or commission in return for services rendered in matching buyers and sellers. Many industries and business sectors utilize middlemen, from trade and commerce to wholesalers to stockbrokers. This will increase the feasibility and accountability of transaction more viable</a:t>
            </a:r>
            <a:r>
              <a:rPr lang="en-US" sz="3200" b="1" dirty="0"/>
              <a:t>.</a:t>
            </a:r>
          </a:p>
        </p:txBody>
      </p:sp>
      <p:sp>
        <p:nvSpPr>
          <p:cNvPr id="4" name="Slide Number Placeholder 3">
            <a:extLst>
              <a:ext uri="{FF2B5EF4-FFF2-40B4-BE49-F238E27FC236}">
                <a16:creationId xmlns:a16="http://schemas.microsoft.com/office/drawing/2014/main" id="{4B3D9EEB-5628-8E90-A943-7EDF8316C73D}"/>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sp>
        <p:nvSpPr>
          <p:cNvPr id="5" name="Footer Placeholder 4">
            <a:extLst>
              <a:ext uri="{FF2B5EF4-FFF2-40B4-BE49-F238E27FC236}">
                <a16:creationId xmlns:a16="http://schemas.microsoft.com/office/drawing/2014/main" id="{BB3CC7A7-ABD4-B489-1D78-AA1B7E95501E}"/>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0A3A84FA-3DEE-1ED2-B58E-ACD46DBDD08B}"/>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9115564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46EC43-08E4-766C-9083-C18A64037EF1}"/>
              </a:ext>
            </a:extLst>
          </p:cNvPr>
          <p:cNvSpPr>
            <a:spLocks noGrp="1"/>
          </p:cNvSpPr>
          <p:nvPr>
            <p:ph idx="1"/>
          </p:nvPr>
        </p:nvSpPr>
        <p:spPr>
          <a:xfrm>
            <a:off x="350162" y="654065"/>
            <a:ext cx="11000232" cy="4160520"/>
          </a:xfrm>
        </p:spPr>
        <p:txBody>
          <a:bodyPr/>
          <a:lstStyle/>
          <a:p>
            <a:pPr marL="0" indent="0">
              <a:buNone/>
            </a:pPr>
            <a:r>
              <a:rPr lang="en-US" sz="3200" dirty="0">
                <a:latin typeface="Arial Black" panose="020B0A04020102020204" pitchFamily="34" charset="0"/>
              </a:rPr>
              <a:t>Feasibility System:-</a:t>
            </a:r>
          </a:p>
          <a:p>
            <a:endParaRPr lang="en-US" dirty="0"/>
          </a:p>
          <a:p>
            <a:pPr marL="0" indent="0">
              <a:buNone/>
            </a:pPr>
            <a:r>
              <a:rPr lang="en-US" sz="3200" dirty="0">
                <a:latin typeface="Times New Roman" panose="02020603050405020304" pitchFamily="18" charset="0"/>
                <a:cs typeface="Times New Roman" panose="02020603050405020304" pitchFamily="18" charset="0"/>
              </a:rPr>
              <a:t>Escrow System, is a legal arrangement in which a third party temporarily holds money or until a particular condition has been met. Digital Escrow System, is the answer to the recurring problem of monetary fraud in the form of money laundering and security breaches. Here, an unbiased third party in the form of digital escrow accounts safely parks your money and facilitates the transactions between two parties</a:t>
            </a:r>
          </a:p>
        </p:txBody>
      </p:sp>
      <p:sp>
        <p:nvSpPr>
          <p:cNvPr id="4" name="Slide Number Placeholder 3">
            <a:extLst>
              <a:ext uri="{FF2B5EF4-FFF2-40B4-BE49-F238E27FC236}">
                <a16:creationId xmlns:a16="http://schemas.microsoft.com/office/drawing/2014/main" id="{501B9937-690E-BED7-260C-F3BAC684F6A2}"/>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
        <p:nvSpPr>
          <p:cNvPr id="5" name="Footer Placeholder 4">
            <a:extLst>
              <a:ext uri="{FF2B5EF4-FFF2-40B4-BE49-F238E27FC236}">
                <a16:creationId xmlns:a16="http://schemas.microsoft.com/office/drawing/2014/main" id="{82DDEB1F-8884-409E-8F8E-B0C201F471FF}"/>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D78F2BBC-7C54-89A0-D64B-F3A37578F2FD}"/>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4142966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EA38-AD61-251A-3913-C755D2D988C5}"/>
              </a:ext>
            </a:extLst>
          </p:cNvPr>
          <p:cNvSpPr>
            <a:spLocks noGrp="1"/>
          </p:cNvSpPr>
          <p:nvPr>
            <p:ph type="title"/>
          </p:nvPr>
        </p:nvSpPr>
        <p:spPr>
          <a:xfrm>
            <a:off x="1139952" y="4572"/>
            <a:ext cx="9912096" cy="1014984"/>
          </a:xfrm>
        </p:spPr>
        <p:txBody>
          <a:bodyPr/>
          <a:lstStyle/>
          <a:p>
            <a:r>
              <a:rPr lang="en-US" sz="4800" b="1" dirty="0"/>
              <a:t>Class Diagram</a:t>
            </a:r>
          </a:p>
        </p:txBody>
      </p:sp>
      <p:pic>
        <p:nvPicPr>
          <p:cNvPr id="8" name="Content Placeholder 7">
            <a:extLst>
              <a:ext uri="{FF2B5EF4-FFF2-40B4-BE49-F238E27FC236}">
                <a16:creationId xmlns:a16="http://schemas.microsoft.com/office/drawing/2014/main" id="{0CED766E-3019-9016-F274-835504843384}"/>
              </a:ext>
            </a:extLst>
          </p:cNvPr>
          <p:cNvPicPr>
            <a:picLocks noGrp="1" noChangeAspect="1"/>
          </p:cNvPicPr>
          <p:nvPr>
            <p:ph idx="1"/>
          </p:nvPr>
        </p:nvPicPr>
        <p:blipFill>
          <a:blip r:embed="rId2"/>
          <a:stretch>
            <a:fillRect/>
          </a:stretch>
        </p:blipFill>
        <p:spPr>
          <a:xfrm>
            <a:off x="224152" y="884509"/>
            <a:ext cx="11743695" cy="5361016"/>
          </a:xfrm>
        </p:spPr>
      </p:pic>
      <p:sp>
        <p:nvSpPr>
          <p:cNvPr id="4" name="Slide Number Placeholder 3">
            <a:extLst>
              <a:ext uri="{FF2B5EF4-FFF2-40B4-BE49-F238E27FC236}">
                <a16:creationId xmlns:a16="http://schemas.microsoft.com/office/drawing/2014/main" id="{C3115A11-D3BC-067D-CCD8-08AEE488C8F2}"/>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5" name="Footer Placeholder 4">
            <a:extLst>
              <a:ext uri="{FF2B5EF4-FFF2-40B4-BE49-F238E27FC236}">
                <a16:creationId xmlns:a16="http://schemas.microsoft.com/office/drawing/2014/main" id="{1C6E5727-3411-4407-D525-346314731473}"/>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BA057CC8-E0DA-6E15-C547-A1646285795A}"/>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84354131"/>
      </p:ext>
    </p:extLst>
  </p:cSld>
  <p:clrMapOvr>
    <a:masterClrMapping/>
  </p:clrMapOvr>
  <p:transition spd="slow">
    <p:push dir="u"/>
  </p:transition>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{8112EEBC-D336-4D59-AF10-535891965713}tf11429527_win32</Template>
  <TotalTime>824</TotalTime>
  <Words>851</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Black</vt:lpstr>
      <vt:lpstr>Bahnschrift Light Condensed</vt:lpstr>
      <vt:lpstr>Calibri</vt:lpstr>
      <vt:lpstr>Century Gothic</vt:lpstr>
      <vt:lpstr>Karla</vt:lpstr>
      <vt:lpstr>Times New Roman</vt:lpstr>
      <vt:lpstr>Univers Condensed Light</vt:lpstr>
      <vt:lpstr>Office Theme</vt:lpstr>
      <vt:lpstr>DEBIT DAWN</vt:lpstr>
      <vt:lpstr>Agenda</vt:lpstr>
      <vt:lpstr>Introduction </vt:lpstr>
      <vt:lpstr>Project Overview</vt:lpstr>
      <vt:lpstr>Specifications</vt:lpstr>
      <vt:lpstr>Literature survey</vt:lpstr>
      <vt:lpstr>PowerPoint Presentation</vt:lpstr>
      <vt:lpstr>PowerPoint Presentation</vt:lpstr>
      <vt:lpstr>Class Diagram</vt:lpstr>
      <vt:lpstr>Sequence diagram</vt:lpstr>
      <vt:lpstr>State chart Diagram</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DEBIT DAWN</dc:title>
  <dc:creator>raj shiona</dc:creator>
  <cp:lastModifiedBy>Devjeet Paltasingh</cp:lastModifiedBy>
  <cp:revision>11</cp:revision>
  <dcterms:created xsi:type="dcterms:W3CDTF">2022-10-26T17:08:40Z</dcterms:created>
  <dcterms:modified xsi:type="dcterms:W3CDTF">2022-10-31T06:18:50Z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