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5"/>
  </p:notesMasterIdLst>
  <p:sldIdLst>
    <p:sldId id="256" r:id="rId2"/>
    <p:sldId id="353" r:id="rId3"/>
    <p:sldId id="347" r:id="rId4"/>
    <p:sldId id="355" r:id="rId5"/>
    <p:sldId id="257" r:id="rId6"/>
    <p:sldId id="258" r:id="rId7"/>
    <p:sldId id="262" r:id="rId8"/>
    <p:sldId id="286" r:id="rId9"/>
    <p:sldId id="263" r:id="rId10"/>
    <p:sldId id="287" r:id="rId11"/>
    <p:sldId id="264" r:id="rId12"/>
    <p:sldId id="267" r:id="rId13"/>
    <p:sldId id="288" r:id="rId14"/>
    <p:sldId id="289" r:id="rId15"/>
    <p:sldId id="290" r:id="rId16"/>
    <p:sldId id="291" r:id="rId17"/>
    <p:sldId id="292" r:id="rId18"/>
    <p:sldId id="268" r:id="rId19"/>
    <p:sldId id="293" r:id="rId20"/>
    <p:sldId id="294" r:id="rId21"/>
    <p:sldId id="295" r:id="rId22"/>
    <p:sldId id="296" r:id="rId23"/>
    <p:sldId id="297" r:id="rId24"/>
    <p:sldId id="298" r:id="rId25"/>
    <p:sldId id="269" r:id="rId26"/>
    <p:sldId id="299" r:id="rId27"/>
    <p:sldId id="300" r:id="rId28"/>
    <p:sldId id="301" r:id="rId29"/>
    <p:sldId id="265" r:id="rId30"/>
    <p:sldId id="344" r:id="rId31"/>
    <p:sldId id="345" r:id="rId32"/>
    <p:sldId id="303" r:id="rId33"/>
    <p:sldId id="274" r:id="rId34"/>
    <p:sldId id="304" r:id="rId35"/>
    <p:sldId id="305" r:id="rId36"/>
    <p:sldId id="271" r:id="rId37"/>
    <p:sldId id="306" r:id="rId38"/>
    <p:sldId id="307" r:id="rId39"/>
    <p:sldId id="272" r:id="rId40"/>
    <p:sldId id="308" r:id="rId41"/>
    <p:sldId id="273" r:id="rId42"/>
    <p:sldId id="309" r:id="rId43"/>
    <p:sldId id="310" r:id="rId44"/>
    <p:sldId id="266" r:id="rId45"/>
    <p:sldId id="275" r:id="rId46"/>
    <p:sldId id="311" r:id="rId47"/>
    <p:sldId id="312" r:id="rId48"/>
    <p:sldId id="351" r:id="rId49"/>
    <p:sldId id="313" r:id="rId50"/>
    <p:sldId id="314" r:id="rId51"/>
    <p:sldId id="315" r:id="rId52"/>
    <p:sldId id="316" r:id="rId53"/>
    <p:sldId id="276" r:id="rId54"/>
    <p:sldId id="317" r:id="rId55"/>
    <p:sldId id="318" r:id="rId56"/>
    <p:sldId id="277" r:id="rId57"/>
    <p:sldId id="319" r:id="rId58"/>
    <p:sldId id="320" r:id="rId59"/>
    <p:sldId id="278" r:id="rId60"/>
    <p:sldId id="321" r:id="rId61"/>
    <p:sldId id="322" r:id="rId62"/>
    <p:sldId id="279" r:id="rId63"/>
    <p:sldId id="323" r:id="rId64"/>
    <p:sldId id="324" r:id="rId65"/>
    <p:sldId id="325" r:id="rId66"/>
    <p:sldId id="327" r:id="rId67"/>
    <p:sldId id="326" r:id="rId68"/>
    <p:sldId id="259" r:id="rId69"/>
    <p:sldId id="280" r:id="rId70"/>
    <p:sldId id="328" r:id="rId71"/>
    <p:sldId id="329" r:id="rId72"/>
    <p:sldId id="330" r:id="rId73"/>
    <p:sldId id="331" r:id="rId74"/>
    <p:sldId id="332" r:id="rId75"/>
    <p:sldId id="281" r:id="rId76"/>
    <p:sldId id="333" r:id="rId77"/>
    <p:sldId id="334" r:id="rId78"/>
    <p:sldId id="335" r:id="rId79"/>
    <p:sldId id="282" r:id="rId80"/>
    <p:sldId id="336" r:id="rId81"/>
    <p:sldId id="337" r:id="rId82"/>
    <p:sldId id="283" r:id="rId83"/>
    <p:sldId id="338" r:id="rId84"/>
    <p:sldId id="284" r:id="rId85"/>
    <p:sldId id="339" r:id="rId86"/>
    <p:sldId id="340" r:id="rId87"/>
    <p:sldId id="341" r:id="rId88"/>
    <p:sldId id="260" r:id="rId89"/>
    <p:sldId id="285" r:id="rId90"/>
    <p:sldId id="342" r:id="rId91"/>
    <p:sldId id="356" r:id="rId92"/>
    <p:sldId id="357" r:id="rId93"/>
    <p:sldId id="261"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9">
          <p15:clr>
            <a:srgbClr val="A4A3A4"/>
          </p15:clr>
        </p15:guide>
        <p15:guide id="2" pos="340">
          <p15:clr>
            <a:srgbClr val="A4A3A4"/>
          </p15:clr>
        </p15:guide>
      </p15:sldGuideLst>
    </p:ext>
    <p:ext uri="{2D200454-40CA-4A62-9FC3-DE9A4176ACB9}">
      <p15:notesGuideLst xmlns:p15="http://schemas.microsoft.com/office/powerpoint/2012/main">
        <p15:guide id="1" orient="horz" pos="2835">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W. van den Bent" initials="JvdB" lastIdx="32" clrIdx="0">
    <p:extLst>
      <p:ext uri="{19B8F6BF-5375-455C-9EA6-DF929625EA0E}">
        <p15:presenceInfo xmlns:p15="http://schemas.microsoft.com/office/powerpoint/2012/main" userId="d83dee63db3f16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413" autoAdjust="0"/>
  </p:normalViewPr>
  <p:slideViewPr>
    <p:cSldViewPr showGuides="1">
      <p:cViewPr varScale="1">
        <p:scale>
          <a:sx n="53" d="100"/>
          <a:sy n="53" d="100"/>
        </p:scale>
        <p:origin x="1660" y="44"/>
      </p:cViewPr>
      <p:guideLst>
        <p:guide orient="horz" pos="3339"/>
        <p:guide pos="340"/>
      </p:guideLst>
    </p:cSldViewPr>
  </p:slideViewPr>
  <p:notesTextViewPr>
    <p:cViewPr>
      <p:scale>
        <a:sx n="1" d="1"/>
        <a:sy n="1" d="1"/>
      </p:scale>
      <p:origin x="0" y="0"/>
    </p:cViewPr>
  </p:notesTextViewPr>
  <p:sorterViewPr>
    <p:cViewPr>
      <p:scale>
        <a:sx n="100" d="100"/>
        <a:sy n="100" d="100"/>
      </p:scale>
      <p:origin x="0" y="14322"/>
    </p:cViewPr>
  </p:sorterViewPr>
  <p:notesViewPr>
    <p:cSldViewPr showGuides="1">
      <p:cViewPr>
        <p:scale>
          <a:sx n="80" d="100"/>
          <a:sy n="80" d="100"/>
        </p:scale>
        <p:origin x="-2232" y="1470"/>
      </p:cViewPr>
      <p:guideLst>
        <p:guide orient="horz" pos="2835"/>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FD4093-1AB8-4FFC-9C2A-6E7F49296878}" type="doc">
      <dgm:prSet loTypeId="urn:microsoft.com/office/officeart/2009/3/layout/PhasedProcess" loCatId="process" qsTypeId="urn:microsoft.com/office/officeart/2005/8/quickstyle/simple1" qsCatId="simple" csTypeId="urn:microsoft.com/office/officeart/2005/8/colors/accent1_2" csCatId="accent1" phldr="1"/>
      <dgm:spPr/>
      <dgm:t>
        <a:bodyPr/>
        <a:lstStyle/>
        <a:p>
          <a:endParaRPr lang="en-GB"/>
        </a:p>
      </dgm:t>
    </dgm:pt>
    <dgm:pt modelId="{DA36DA59-3A94-4EE7-A0C6-1137639EE357}">
      <dgm:prSet phldrT="[Text]" custT="1"/>
      <dgm:spPr/>
      <dgm:t>
        <a:bodyPr/>
        <a:lstStyle/>
        <a:p>
          <a:r>
            <a:rPr lang="en-GB" sz="2000" b="1" dirty="0"/>
            <a:t>Pre-Devops Development Team</a:t>
          </a:r>
        </a:p>
      </dgm:t>
    </dgm:pt>
    <dgm:pt modelId="{7FDE61C8-F356-4D65-AD3F-74950B9E791C}" type="parTrans" cxnId="{A2985353-65CF-4C6A-A484-111BC1DB1D5C}">
      <dgm:prSet/>
      <dgm:spPr/>
      <dgm:t>
        <a:bodyPr/>
        <a:lstStyle/>
        <a:p>
          <a:endParaRPr lang="en-GB"/>
        </a:p>
      </dgm:t>
    </dgm:pt>
    <dgm:pt modelId="{FAA7DB4D-D6D4-46D1-B349-077B217B767F}" type="sibTrans" cxnId="{A2985353-65CF-4C6A-A484-111BC1DB1D5C}">
      <dgm:prSet/>
      <dgm:spPr/>
      <dgm:t>
        <a:bodyPr/>
        <a:lstStyle/>
        <a:p>
          <a:endParaRPr lang="en-GB"/>
        </a:p>
      </dgm:t>
    </dgm:pt>
    <dgm:pt modelId="{C9D64F42-761D-4F1E-A4F8-9599DBEC8846}">
      <dgm:prSet phldrT="[Text]" custT="1"/>
      <dgm:spPr/>
      <dgm:t>
        <a:bodyPr/>
        <a:lstStyle/>
        <a:p>
          <a:r>
            <a:rPr lang="en-GB" sz="1600" dirty="0"/>
            <a:t>Design</a:t>
          </a:r>
        </a:p>
      </dgm:t>
    </dgm:pt>
    <dgm:pt modelId="{310012AD-FCB8-40C1-86FC-6B260C32F766}" type="parTrans" cxnId="{F239497C-34B8-4BD2-9817-507761254B8B}">
      <dgm:prSet/>
      <dgm:spPr/>
      <dgm:t>
        <a:bodyPr/>
        <a:lstStyle/>
        <a:p>
          <a:endParaRPr lang="en-GB"/>
        </a:p>
      </dgm:t>
    </dgm:pt>
    <dgm:pt modelId="{69A51B9F-D80A-49AA-90BA-A6C75C2F1C71}" type="sibTrans" cxnId="{F239497C-34B8-4BD2-9817-507761254B8B}">
      <dgm:prSet/>
      <dgm:spPr/>
      <dgm:t>
        <a:bodyPr/>
        <a:lstStyle/>
        <a:p>
          <a:endParaRPr lang="en-GB"/>
        </a:p>
      </dgm:t>
    </dgm:pt>
    <dgm:pt modelId="{CEF9C753-3C8A-4D64-B67E-62516732CB2A}">
      <dgm:prSet phldrT="[Text]" custT="1"/>
      <dgm:spPr/>
      <dgm:t>
        <a:bodyPr/>
        <a:lstStyle/>
        <a:p>
          <a:r>
            <a:rPr lang="en-GB" sz="1600" dirty="0"/>
            <a:t>Build</a:t>
          </a:r>
        </a:p>
      </dgm:t>
    </dgm:pt>
    <dgm:pt modelId="{3B7421E4-D866-4514-A7A4-90EE0C4D2E22}" type="parTrans" cxnId="{05D59FC2-FEC5-49A7-8536-C95329E34292}">
      <dgm:prSet/>
      <dgm:spPr/>
      <dgm:t>
        <a:bodyPr/>
        <a:lstStyle/>
        <a:p>
          <a:endParaRPr lang="en-GB"/>
        </a:p>
      </dgm:t>
    </dgm:pt>
    <dgm:pt modelId="{84660DD4-3A04-4746-9F26-CB07F65E57CB}" type="sibTrans" cxnId="{05D59FC2-FEC5-49A7-8536-C95329E34292}">
      <dgm:prSet/>
      <dgm:spPr/>
      <dgm:t>
        <a:bodyPr/>
        <a:lstStyle/>
        <a:p>
          <a:endParaRPr lang="en-GB"/>
        </a:p>
      </dgm:t>
    </dgm:pt>
    <dgm:pt modelId="{2E3F82EA-C049-4D6B-AFA3-6087E491B7FB}">
      <dgm:prSet phldrT="[Text]" custT="1"/>
      <dgm:spPr/>
      <dgm:t>
        <a:bodyPr/>
        <a:lstStyle/>
        <a:p>
          <a:r>
            <a:rPr lang="en-GB" sz="1600" dirty="0"/>
            <a:t>Test</a:t>
          </a:r>
        </a:p>
      </dgm:t>
    </dgm:pt>
    <dgm:pt modelId="{E9CC4626-14B8-41BE-B6E5-AA3276835C5F}" type="parTrans" cxnId="{062B49A7-0567-49D0-AD97-E54C666CF719}">
      <dgm:prSet/>
      <dgm:spPr/>
      <dgm:t>
        <a:bodyPr/>
        <a:lstStyle/>
        <a:p>
          <a:endParaRPr lang="en-GB"/>
        </a:p>
      </dgm:t>
    </dgm:pt>
    <dgm:pt modelId="{4D083EC8-DF45-4397-8B23-FFFD9ADFC6B6}" type="sibTrans" cxnId="{062B49A7-0567-49D0-AD97-E54C666CF719}">
      <dgm:prSet/>
      <dgm:spPr/>
      <dgm:t>
        <a:bodyPr/>
        <a:lstStyle/>
        <a:p>
          <a:endParaRPr lang="en-GB"/>
        </a:p>
      </dgm:t>
    </dgm:pt>
    <dgm:pt modelId="{445FBD30-A489-4732-BA28-4F1DA2916614}">
      <dgm:prSet phldrT="[Text]" custT="1"/>
      <dgm:spPr/>
      <dgm:t>
        <a:bodyPr/>
        <a:lstStyle/>
        <a:p>
          <a:r>
            <a:rPr lang="en-GB" sz="2000" b="1" dirty="0"/>
            <a:t>Pre-Devops Operations Team</a:t>
          </a:r>
        </a:p>
      </dgm:t>
    </dgm:pt>
    <dgm:pt modelId="{F740CCA7-A942-4CD2-9602-7994DA96A88F}" type="parTrans" cxnId="{9E7BD4B8-F65C-4A76-A41C-0D0C135A7041}">
      <dgm:prSet/>
      <dgm:spPr/>
      <dgm:t>
        <a:bodyPr/>
        <a:lstStyle/>
        <a:p>
          <a:endParaRPr lang="en-GB"/>
        </a:p>
      </dgm:t>
    </dgm:pt>
    <dgm:pt modelId="{4E9E62A7-7554-4CE0-B360-79D838C9AA5F}" type="sibTrans" cxnId="{9E7BD4B8-F65C-4A76-A41C-0D0C135A7041}">
      <dgm:prSet/>
      <dgm:spPr/>
      <dgm:t>
        <a:bodyPr/>
        <a:lstStyle/>
        <a:p>
          <a:endParaRPr lang="en-GB"/>
        </a:p>
      </dgm:t>
    </dgm:pt>
    <dgm:pt modelId="{0DC7EFE8-1DBA-46D4-874F-D39120792679}">
      <dgm:prSet phldrT="[Text]" custT="1"/>
      <dgm:spPr/>
      <dgm:t>
        <a:bodyPr/>
        <a:lstStyle/>
        <a:p>
          <a:r>
            <a:rPr lang="en-GB" sz="1600" dirty="0"/>
            <a:t>Set up release</a:t>
          </a:r>
        </a:p>
      </dgm:t>
    </dgm:pt>
    <dgm:pt modelId="{61C63BCB-601E-466A-BB34-1658FF5B7DFE}" type="parTrans" cxnId="{95B609B3-8D17-4885-B40C-065FC1B913D9}">
      <dgm:prSet/>
      <dgm:spPr/>
      <dgm:t>
        <a:bodyPr/>
        <a:lstStyle/>
        <a:p>
          <a:endParaRPr lang="en-GB"/>
        </a:p>
      </dgm:t>
    </dgm:pt>
    <dgm:pt modelId="{5C73FB65-9714-4D96-AFC3-49AE276BC5C5}" type="sibTrans" cxnId="{95B609B3-8D17-4885-B40C-065FC1B913D9}">
      <dgm:prSet/>
      <dgm:spPr/>
      <dgm:t>
        <a:bodyPr/>
        <a:lstStyle/>
        <a:p>
          <a:endParaRPr lang="en-GB"/>
        </a:p>
      </dgm:t>
    </dgm:pt>
    <dgm:pt modelId="{B6B11809-0C87-4BDB-9D80-F472B58C015A}">
      <dgm:prSet phldrT="[Text]" custT="1"/>
      <dgm:spPr/>
      <dgm:t>
        <a:bodyPr/>
        <a:lstStyle/>
        <a:p>
          <a:r>
            <a:rPr lang="en-GB" sz="1600" dirty="0"/>
            <a:t>Deploy</a:t>
          </a:r>
        </a:p>
      </dgm:t>
    </dgm:pt>
    <dgm:pt modelId="{3F02D9A8-CB7F-495C-8FA9-5E6A31D9D5EF}" type="parTrans" cxnId="{74B6F9D5-9C53-4274-AB27-B0EADF461E33}">
      <dgm:prSet/>
      <dgm:spPr/>
      <dgm:t>
        <a:bodyPr/>
        <a:lstStyle/>
        <a:p>
          <a:endParaRPr lang="en-GB"/>
        </a:p>
      </dgm:t>
    </dgm:pt>
    <dgm:pt modelId="{3E5EDC04-2C1C-4F3F-8196-25102C5AE77A}" type="sibTrans" cxnId="{74B6F9D5-9C53-4274-AB27-B0EADF461E33}">
      <dgm:prSet/>
      <dgm:spPr/>
      <dgm:t>
        <a:bodyPr/>
        <a:lstStyle/>
        <a:p>
          <a:endParaRPr lang="en-GB"/>
        </a:p>
      </dgm:t>
    </dgm:pt>
    <dgm:pt modelId="{26E62C89-83A9-4920-BA61-414229AA22C0}">
      <dgm:prSet phldrT="[Text]" custT="1"/>
      <dgm:spPr/>
      <dgm:t>
        <a:bodyPr/>
        <a:lstStyle/>
        <a:p>
          <a:r>
            <a:rPr lang="en-GB" sz="2000" b="1" dirty="0"/>
            <a:t>Devops Team</a:t>
          </a:r>
        </a:p>
      </dgm:t>
    </dgm:pt>
    <dgm:pt modelId="{AB9F526D-3054-4CA0-99EF-6A525E6B75FB}" type="parTrans" cxnId="{B3C58A7F-BFDC-4190-9CB2-09D5A6D24B75}">
      <dgm:prSet/>
      <dgm:spPr/>
      <dgm:t>
        <a:bodyPr/>
        <a:lstStyle/>
        <a:p>
          <a:endParaRPr lang="en-GB"/>
        </a:p>
      </dgm:t>
    </dgm:pt>
    <dgm:pt modelId="{8D99E426-4BB6-4BF1-8F37-460B1EEBE345}" type="sibTrans" cxnId="{B3C58A7F-BFDC-4190-9CB2-09D5A6D24B75}">
      <dgm:prSet/>
      <dgm:spPr/>
      <dgm:t>
        <a:bodyPr/>
        <a:lstStyle/>
        <a:p>
          <a:endParaRPr lang="en-GB"/>
        </a:p>
      </dgm:t>
    </dgm:pt>
    <dgm:pt modelId="{4199D015-9CEB-4D1C-A67D-7FE8E50A8740}">
      <dgm:prSet phldrT="[Text]" custT="1"/>
      <dgm:spPr/>
      <dgm:t>
        <a:bodyPr/>
        <a:lstStyle/>
        <a:p>
          <a:r>
            <a:rPr lang="en-GB" sz="1400" dirty="0"/>
            <a:t>Design, Build, Test</a:t>
          </a:r>
        </a:p>
      </dgm:t>
    </dgm:pt>
    <dgm:pt modelId="{B3AFC326-E450-4F7F-A54A-2847136618E3}" type="parTrans" cxnId="{39ABEA43-E5A2-434A-9BDF-615486CDA3FF}">
      <dgm:prSet/>
      <dgm:spPr/>
      <dgm:t>
        <a:bodyPr/>
        <a:lstStyle/>
        <a:p>
          <a:endParaRPr lang="en-GB"/>
        </a:p>
      </dgm:t>
    </dgm:pt>
    <dgm:pt modelId="{FFF1DCF9-9132-4FE7-AB40-3AC7F5F825D0}" type="sibTrans" cxnId="{39ABEA43-E5A2-434A-9BDF-615486CDA3FF}">
      <dgm:prSet/>
      <dgm:spPr/>
      <dgm:t>
        <a:bodyPr/>
        <a:lstStyle/>
        <a:p>
          <a:endParaRPr lang="en-GB"/>
        </a:p>
      </dgm:t>
    </dgm:pt>
    <dgm:pt modelId="{1907AB52-5BCB-4329-879E-E7EE9593AAB6}">
      <dgm:prSet phldrT="[Text]" custT="1"/>
      <dgm:spPr/>
      <dgm:t>
        <a:bodyPr/>
        <a:lstStyle/>
        <a:p>
          <a:r>
            <a:rPr lang="en-GB" sz="1400" dirty="0"/>
            <a:t>Deploy</a:t>
          </a:r>
        </a:p>
      </dgm:t>
    </dgm:pt>
    <dgm:pt modelId="{9762D376-9229-4AE2-B7B4-BB891BAC54B4}" type="parTrans" cxnId="{39965F40-1B6A-4BBE-B0CE-29E49E7B7577}">
      <dgm:prSet/>
      <dgm:spPr/>
      <dgm:t>
        <a:bodyPr/>
        <a:lstStyle/>
        <a:p>
          <a:endParaRPr lang="en-GB"/>
        </a:p>
      </dgm:t>
    </dgm:pt>
    <dgm:pt modelId="{05253AEE-C235-47C4-821D-B78D4B47FCDC}" type="sibTrans" cxnId="{39965F40-1B6A-4BBE-B0CE-29E49E7B7577}">
      <dgm:prSet/>
      <dgm:spPr/>
      <dgm:t>
        <a:bodyPr/>
        <a:lstStyle/>
        <a:p>
          <a:endParaRPr lang="en-GB"/>
        </a:p>
      </dgm:t>
    </dgm:pt>
    <dgm:pt modelId="{CC4C1F61-76F5-454B-BE9E-EB1CBDAA93C3}">
      <dgm:prSet phldrT="[Text]" custT="1"/>
      <dgm:spPr/>
      <dgm:t>
        <a:bodyPr/>
        <a:lstStyle/>
        <a:p>
          <a:r>
            <a:rPr lang="en-GB" sz="1400" dirty="0"/>
            <a:t>Set up Release</a:t>
          </a:r>
        </a:p>
      </dgm:t>
    </dgm:pt>
    <dgm:pt modelId="{BD5D0219-5006-422C-818C-491BFBAB5245}" type="parTrans" cxnId="{ADDB8BDB-C378-4758-8F53-BA1C2F11A4CD}">
      <dgm:prSet/>
      <dgm:spPr/>
      <dgm:t>
        <a:bodyPr/>
        <a:lstStyle/>
        <a:p>
          <a:endParaRPr lang="en-GB"/>
        </a:p>
      </dgm:t>
    </dgm:pt>
    <dgm:pt modelId="{EA991D54-9B98-4785-8BCB-46DEAF708C77}" type="sibTrans" cxnId="{ADDB8BDB-C378-4758-8F53-BA1C2F11A4CD}">
      <dgm:prSet/>
      <dgm:spPr/>
      <dgm:t>
        <a:bodyPr/>
        <a:lstStyle/>
        <a:p>
          <a:endParaRPr lang="en-GB"/>
        </a:p>
      </dgm:t>
    </dgm:pt>
    <dgm:pt modelId="{9DAED907-B4EF-417D-AAA2-2B3CEC35D170}">
      <dgm:prSet phldrT="[Text]" custT="1"/>
      <dgm:spPr/>
      <dgm:t>
        <a:bodyPr/>
        <a:lstStyle/>
        <a:p>
          <a:r>
            <a:rPr lang="en-GB" sz="1400" dirty="0"/>
            <a:t>Feedback</a:t>
          </a:r>
        </a:p>
      </dgm:t>
    </dgm:pt>
    <dgm:pt modelId="{0422D738-7D04-4B76-BD52-D8159AFBF840}" type="parTrans" cxnId="{4D401FDE-65D0-40BB-8AAE-F72EEBDF1B8F}">
      <dgm:prSet/>
      <dgm:spPr/>
      <dgm:t>
        <a:bodyPr/>
        <a:lstStyle/>
        <a:p>
          <a:endParaRPr lang="en-GB"/>
        </a:p>
      </dgm:t>
    </dgm:pt>
    <dgm:pt modelId="{8FC2D836-5DA0-4021-B8BB-7BE706544C22}" type="sibTrans" cxnId="{4D401FDE-65D0-40BB-8AAE-F72EEBDF1B8F}">
      <dgm:prSet/>
      <dgm:spPr/>
      <dgm:t>
        <a:bodyPr/>
        <a:lstStyle/>
        <a:p>
          <a:endParaRPr lang="en-GB"/>
        </a:p>
      </dgm:t>
    </dgm:pt>
    <dgm:pt modelId="{C8B15A65-7221-43F1-93E1-50951D5154A2}" type="pres">
      <dgm:prSet presAssocID="{8DFD4093-1AB8-4FFC-9C2A-6E7F49296878}" presName="Name0" presStyleCnt="0">
        <dgm:presLayoutVars>
          <dgm:chMax val="3"/>
          <dgm:chPref val="3"/>
          <dgm:bulletEnabled val="1"/>
          <dgm:dir/>
          <dgm:animLvl val="lvl"/>
        </dgm:presLayoutVars>
      </dgm:prSet>
      <dgm:spPr/>
      <dgm:t>
        <a:bodyPr/>
        <a:lstStyle/>
        <a:p>
          <a:endParaRPr lang="en-US"/>
        </a:p>
      </dgm:t>
    </dgm:pt>
    <dgm:pt modelId="{FDCE81C3-F7FF-494D-80A7-6541597F9A9F}" type="pres">
      <dgm:prSet presAssocID="{8DFD4093-1AB8-4FFC-9C2A-6E7F49296878}" presName="arc1" presStyleLbl="node1" presStyleIdx="0" presStyleCnt="4"/>
      <dgm:spPr/>
    </dgm:pt>
    <dgm:pt modelId="{410F76D2-07CA-49E7-827E-1A6E7D817A6A}" type="pres">
      <dgm:prSet presAssocID="{8DFD4093-1AB8-4FFC-9C2A-6E7F49296878}" presName="arc3" presStyleLbl="node1" presStyleIdx="1" presStyleCnt="4"/>
      <dgm:spPr/>
    </dgm:pt>
    <dgm:pt modelId="{C95589A6-4C60-4114-A6EF-8521C6ABAE0B}" type="pres">
      <dgm:prSet presAssocID="{8DFD4093-1AB8-4FFC-9C2A-6E7F49296878}" presName="parentText2" presStyleLbl="revTx" presStyleIdx="0" presStyleCnt="3">
        <dgm:presLayoutVars>
          <dgm:chMax val="4"/>
          <dgm:chPref val="3"/>
          <dgm:bulletEnabled val="1"/>
        </dgm:presLayoutVars>
      </dgm:prSet>
      <dgm:spPr/>
      <dgm:t>
        <a:bodyPr/>
        <a:lstStyle/>
        <a:p>
          <a:endParaRPr lang="en-US"/>
        </a:p>
      </dgm:t>
    </dgm:pt>
    <dgm:pt modelId="{342805A9-8D13-4AAD-A527-C48850E39B59}" type="pres">
      <dgm:prSet presAssocID="{8DFD4093-1AB8-4FFC-9C2A-6E7F49296878}" presName="arc2" presStyleLbl="node1" presStyleIdx="2" presStyleCnt="4"/>
      <dgm:spPr/>
    </dgm:pt>
    <dgm:pt modelId="{C06C654D-C815-4CDC-9110-42248911E4F5}" type="pres">
      <dgm:prSet presAssocID="{8DFD4093-1AB8-4FFC-9C2A-6E7F49296878}" presName="arc4" presStyleLbl="node1" presStyleIdx="3" presStyleCnt="4"/>
      <dgm:spPr/>
    </dgm:pt>
    <dgm:pt modelId="{7B652C4D-26A7-4AEB-8897-05CCE6F016E1}" type="pres">
      <dgm:prSet presAssocID="{8DFD4093-1AB8-4FFC-9C2A-6E7F49296878}" presName="parentText3" presStyleLbl="revTx" presStyleIdx="1" presStyleCnt="3">
        <dgm:presLayoutVars>
          <dgm:chMax val="1"/>
          <dgm:chPref val="1"/>
          <dgm:bulletEnabled val="1"/>
        </dgm:presLayoutVars>
      </dgm:prSet>
      <dgm:spPr/>
      <dgm:t>
        <a:bodyPr/>
        <a:lstStyle/>
        <a:p>
          <a:endParaRPr lang="en-US"/>
        </a:p>
      </dgm:t>
    </dgm:pt>
    <dgm:pt modelId="{0C104D08-7626-4B0B-A75C-966CD31147CD}" type="pres">
      <dgm:prSet presAssocID="{8DFD4093-1AB8-4FFC-9C2A-6E7F49296878}" presName="middleComposite" presStyleCnt="0"/>
      <dgm:spPr/>
    </dgm:pt>
    <dgm:pt modelId="{3A0F75A9-26D1-4A9F-BD62-CD816E6B8B71}" type="pres">
      <dgm:prSet presAssocID="{0DC7EFE8-1DBA-46D4-874F-D39120792679}" presName="circ1" presStyleLbl="vennNode1" presStyleIdx="0" presStyleCnt="8"/>
      <dgm:spPr/>
      <dgm:t>
        <a:bodyPr/>
        <a:lstStyle/>
        <a:p>
          <a:endParaRPr lang="en-US"/>
        </a:p>
      </dgm:t>
    </dgm:pt>
    <dgm:pt modelId="{9B76BFF1-33DB-4C88-8DBD-9B128FD583B9}" type="pres">
      <dgm:prSet presAssocID="{0DC7EFE8-1DBA-46D4-874F-D39120792679}" presName="circ1Tx" presStyleLbl="revTx" presStyleIdx="1" presStyleCnt="3">
        <dgm:presLayoutVars>
          <dgm:chMax val="0"/>
          <dgm:chPref val="0"/>
        </dgm:presLayoutVars>
      </dgm:prSet>
      <dgm:spPr/>
      <dgm:t>
        <a:bodyPr/>
        <a:lstStyle/>
        <a:p>
          <a:endParaRPr lang="en-US"/>
        </a:p>
      </dgm:t>
    </dgm:pt>
    <dgm:pt modelId="{C011A94B-B445-4597-ABE2-F715597528E5}" type="pres">
      <dgm:prSet presAssocID="{B6B11809-0C87-4BDB-9D80-F472B58C015A}" presName="circ2" presStyleLbl="vennNode1" presStyleIdx="1" presStyleCnt="8"/>
      <dgm:spPr/>
      <dgm:t>
        <a:bodyPr/>
        <a:lstStyle/>
        <a:p>
          <a:endParaRPr lang="en-US"/>
        </a:p>
      </dgm:t>
    </dgm:pt>
    <dgm:pt modelId="{ECFB8E31-5F03-4A9D-B0CF-29830289E578}" type="pres">
      <dgm:prSet presAssocID="{B6B11809-0C87-4BDB-9D80-F472B58C015A}" presName="circ2Tx" presStyleLbl="revTx" presStyleIdx="1" presStyleCnt="3">
        <dgm:presLayoutVars>
          <dgm:chMax val="0"/>
          <dgm:chPref val="0"/>
        </dgm:presLayoutVars>
      </dgm:prSet>
      <dgm:spPr/>
      <dgm:t>
        <a:bodyPr/>
        <a:lstStyle/>
        <a:p>
          <a:endParaRPr lang="en-US"/>
        </a:p>
      </dgm:t>
    </dgm:pt>
    <dgm:pt modelId="{083ADDC7-2809-43A8-B5CC-F9FCAD046365}" type="pres">
      <dgm:prSet presAssocID="{8DFD4093-1AB8-4FFC-9C2A-6E7F49296878}" presName="leftComposite" presStyleCnt="0"/>
      <dgm:spPr/>
    </dgm:pt>
    <dgm:pt modelId="{C061006F-6250-4993-AEFF-5918FF0DF721}" type="pres">
      <dgm:prSet presAssocID="{C9D64F42-761D-4F1E-A4F8-9599DBEC8846}" presName="childText1_1" presStyleLbl="vennNode1" presStyleIdx="2" presStyleCnt="8" custScaleX="112533">
        <dgm:presLayoutVars>
          <dgm:chMax val="0"/>
          <dgm:chPref val="0"/>
        </dgm:presLayoutVars>
      </dgm:prSet>
      <dgm:spPr/>
      <dgm:t>
        <a:bodyPr/>
        <a:lstStyle/>
        <a:p>
          <a:endParaRPr lang="en-US"/>
        </a:p>
      </dgm:t>
    </dgm:pt>
    <dgm:pt modelId="{EE227B5F-C891-45C1-9BE0-012AE2EC0DD6}" type="pres">
      <dgm:prSet presAssocID="{C9D64F42-761D-4F1E-A4F8-9599DBEC8846}" presName="ellipse1" presStyleLbl="vennNode1" presStyleIdx="3" presStyleCnt="8"/>
      <dgm:spPr/>
    </dgm:pt>
    <dgm:pt modelId="{93C4B81B-DDFF-4D08-AB10-A6D51363C337}" type="pres">
      <dgm:prSet presAssocID="{C9D64F42-761D-4F1E-A4F8-9599DBEC8846}" presName="ellipse2" presStyleLbl="vennNode1" presStyleIdx="4" presStyleCnt="8"/>
      <dgm:spPr/>
    </dgm:pt>
    <dgm:pt modelId="{D7FEA03D-751F-4312-8A5F-F2B640D88CBD}" type="pres">
      <dgm:prSet presAssocID="{CEF9C753-3C8A-4D64-B67E-62516732CB2A}" presName="childText1_2" presStyleLbl="vennNode1" presStyleIdx="5" presStyleCnt="8">
        <dgm:presLayoutVars>
          <dgm:chMax val="0"/>
          <dgm:chPref val="0"/>
        </dgm:presLayoutVars>
      </dgm:prSet>
      <dgm:spPr/>
      <dgm:t>
        <a:bodyPr/>
        <a:lstStyle/>
        <a:p>
          <a:endParaRPr lang="en-US"/>
        </a:p>
      </dgm:t>
    </dgm:pt>
    <dgm:pt modelId="{38FBA693-279D-45C3-8C7B-2E47D8E5D05D}" type="pres">
      <dgm:prSet presAssocID="{CEF9C753-3C8A-4D64-B67E-62516732CB2A}" presName="ellipse3" presStyleLbl="vennNode1" presStyleIdx="6" presStyleCnt="8"/>
      <dgm:spPr/>
    </dgm:pt>
    <dgm:pt modelId="{82720412-90A7-4685-A520-8FE7BCBC7462}" type="pres">
      <dgm:prSet presAssocID="{2E3F82EA-C049-4D6B-AFA3-6087E491B7FB}" presName="childText1_3" presStyleLbl="vennNode1" presStyleIdx="7" presStyleCnt="8">
        <dgm:presLayoutVars>
          <dgm:chMax val="0"/>
          <dgm:chPref val="0"/>
        </dgm:presLayoutVars>
      </dgm:prSet>
      <dgm:spPr/>
      <dgm:t>
        <a:bodyPr/>
        <a:lstStyle/>
        <a:p>
          <a:endParaRPr lang="en-US"/>
        </a:p>
      </dgm:t>
    </dgm:pt>
    <dgm:pt modelId="{4FB23C6A-235D-49EA-8E42-5063129DCEC3}" type="pres">
      <dgm:prSet presAssocID="{8DFD4093-1AB8-4FFC-9C2A-6E7F49296878}" presName="rightChild" presStyleLbl="node2" presStyleIdx="0" presStyleCnt="1" custScaleX="105435">
        <dgm:presLayoutVars>
          <dgm:chMax val="0"/>
          <dgm:chPref val="0"/>
        </dgm:presLayoutVars>
      </dgm:prSet>
      <dgm:spPr/>
      <dgm:t>
        <a:bodyPr/>
        <a:lstStyle/>
        <a:p>
          <a:endParaRPr lang="en-US"/>
        </a:p>
      </dgm:t>
    </dgm:pt>
    <dgm:pt modelId="{9E9F3CDE-039D-4C40-9E8E-F8F72C0CE3A7}" type="pres">
      <dgm:prSet presAssocID="{8DFD4093-1AB8-4FFC-9C2A-6E7F49296878}" presName="parentText1" presStyleLbl="revTx" presStyleIdx="2" presStyleCnt="3" custScaleX="109568">
        <dgm:presLayoutVars>
          <dgm:chMax val="4"/>
          <dgm:chPref val="3"/>
          <dgm:bulletEnabled val="1"/>
        </dgm:presLayoutVars>
      </dgm:prSet>
      <dgm:spPr/>
      <dgm:t>
        <a:bodyPr/>
        <a:lstStyle/>
        <a:p>
          <a:endParaRPr lang="en-US"/>
        </a:p>
      </dgm:t>
    </dgm:pt>
  </dgm:ptLst>
  <dgm:cxnLst>
    <dgm:cxn modelId="{05D59FC2-FEC5-49A7-8536-C95329E34292}" srcId="{DA36DA59-3A94-4EE7-A0C6-1137639EE357}" destId="{CEF9C753-3C8A-4D64-B67E-62516732CB2A}" srcOrd="1" destOrd="0" parTransId="{3B7421E4-D866-4514-A7A4-90EE0C4D2E22}" sibTransId="{84660DD4-3A04-4746-9F26-CB07F65E57CB}"/>
    <dgm:cxn modelId="{B95C4F70-7AD8-4881-B972-29F77361D914}" type="presOf" srcId="{0DC7EFE8-1DBA-46D4-874F-D39120792679}" destId="{3A0F75A9-26D1-4A9F-BD62-CD816E6B8B71}" srcOrd="0" destOrd="0" presId="urn:microsoft.com/office/officeart/2009/3/layout/PhasedProcess"/>
    <dgm:cxn modelId="{A2985353-65CF-4C6A-A484-111BC1DB1D5C}" srcId="{8DFD4093-1AB8-4FFC-9C2A-6E7F49296878}" destId="{DA36DA59-3A94-4EE7-A0C6-1137639EE357}" srcOrd="0" destOrd="0" parTransId="{7FDE61C8-F356-4D65-AD3F-74950B9E791C}" sibTransId="{FAA7DB4D-D6D4-46D1-B349-077B217B767F}"/>
    <dgm:cxn modelId="{AA52E19F-EF02-4303-99A1-8DCF646550FA}" type="presOf" srcId="{B6B11809-0C87-4BDB-9D80-F472B58C015A}" destId="{C011A94B-B445-4597-ABE2-F715597528E5}" srcOrd="0" destOrd="0" presId="urn:microsoft.com/office/officeart/2009/3/layout/PhasedProcess"/>
    <dgm:cxn modelId="{8D9CEA50-9D93-434F-A658-12E5C099A534}" type="presOf" srcId="{CEF9C753-3C8A-4D64-B67E-62516732CB2A}" destId="{D7FEA03D-751F-4312-8A5F-F2B640D88CBD}" srcOrd="0" destOrd="0" presId="urn:microsoft.com/office/officeart/2009/3/layout/PhasedProcess"/>
    <dgm:cxn modelId="{ABFFF54D-1F2A-4D14-BB63-1AF7C6AA95EB}" type="presOf" srcId="{26E62C89-83A9-4920-BA61-414229AA22C0}" destId="{7B652C4D-26A7-4AEB-8897-05CCE6F016E1}" srcOrd="0" destOrd="0" presId="urn:microsoft.com/office/officeart/2009/3/layout/PhasedProcess"/>
    <dgm:cxn modelId="{582B717E-D29F-4019-B560-79777FFCCE20}" type="presOf" srcId="{B6B11809-0C87-4BDB-9D80-F472B58C015A}" destId="{ECFB8E31-5F03-4A9D-B0CF-29830289E578}" srcOrd="1" destOrd="0" presId="urn:microsoft.com/office/officeart/2009/3/layout/PhasedProcess"/>
    <dgm:cxn modelId="{9C526BF4-9391-4036-A746-A0DF15614F4C}" type="presOf" srcId="{C9D64F42-761D-4F1E-A4F8-9599DBEC8846}" destId="{C061006F-6250-4993-AEFF-5918FF0DF721}" srcOrd="0" destOrd="0" presId="urn:microsoft.com/office/officeart/2009/3/layout/PhasedProcess"/>
    <dgm:cxn modelId="{4D401FDE-65D0-40BB-8AAE-F72EEBDF1B8F}" srcId="{26E62C89-83A9-4920-BA61-414229AA22C0}" destId="{9DAED907-B4EF-417D-AAA2-2B3CEC35D170}" srcOrd="3" destOrd="0" parTransId="{0422D738-7D04-4B76-BD52-D8159AFBF840}" sibTransId="{8FC2D836-5DA0-4021-B8BB-7BE706544C22}"/>
    <dgm:cxn modelId="{062B49A7-0567-49D0-AD97-E54C666CF719}" srcId="{DA36DA59-3A94-4EE7-A0C6-1137639EE357}" destId="{2E3F82EA-C049-4D6B-AFA3-6087E491B7FB}" srcOrd="2" destOrd="0" parTransId="{E9CC4626-14B8-41BE-B6E5-AA3276835C5F}" sibTransId="{4D083EC8-DF45-4397-8B23-FFFD9ADFC6B6}"/>
    <dgm:cxn modelId="{39965F40-1B6A-4BBE-B0CE-29E49E7B7577}" srcId="{26E62C89-83A9-4920-BA61-414229AA22C0}" destId="{1907AB52-5BCB-4329-879E-E7EE9593AAB6}" srcOrd="2" destOrd="0" parTransId="{9762D376-9229-4AE2-B7B4-BB891BAC54B4}" sibTransId="{05253AEE-C235-47C4-821D-B78D4B47FCDC}"/>
    <dgm:cxn modelId="{931EDD62-CA53-4A0E-84B3-98291272EB00}" type="presOf" srcId="{DA36DA59-3A94-4EE7-A0C6-1137639EE357}" destId="{9E9F3CDE-039D-4C40-9E8E-F8F72C0CE3A7}" srcOrd="0" destOrd="0" presId="urn:microsoft.com/office/officeart/2009/3/layout/PhasedProcess"/>
    <dgm:cxn modelId="{9E7BD4B8-F65C-4A76-A41C-0D0C135A7041}" srcId="{8DFD4093-1AB8-4FFC-9C2A-6E7F49296878}" destId="{445FBD30-A489-4732-BA28-4F1DA2916614}" srcOrd="1" destOrd="0" parTransId="{F740CCA7-A942-4CD2-9602-7994DA96A88F}" sibTransId="{4E9E62A7-7554-4CE0-B360-79D838C9AA5F}"/>
    <dgm:cxn modelId="{BEF0B67F-2415-4C6C-996B-DD0B522AA996}" type="presOf" srcId="{2E3F82EA-C049-4D6B-AFA3-6087E491B7FB}" destId="{82720412-90A7-4685-A520-8FE7BCBC7462}" srcOrd="0" destOrd="0" presId="urn:microsoft.com/office/officeart/2009/3/layout/PhasedProcess"/>
    <dgm:cxn modelId="{42F60E45-2A08-4D1B-BD40-0A5611BA7CE6}" type="presOf" srcId="{1907AB52-5BCB-4329-879E-E7EE9593AAB6}" destId="{4FB23C6A-235D-49EA-8E42-5063129DCEC3}" srcOrd="0" destOrd="2" presId="urn:microsoft.com/office/officeart/2009/3/layout/PhasedProcess"/>
    <dgm:cxn modelId="{B3C58A7F-BFDC-4190-9CB2-09D5A6D24B75}" srcId="{8DFD4093-1AB8-4FFC-9C2A-6E7F49296878}" destId="{26E62C89-83A9-4920-BA61-414229AA22C0}" srcOrd="2" destOrd="0" parTransId="{AB9F526D-3054-4CA0-99EF-6A525E6B75FB}" sibTransId="{8D99E426-4BB6-4BF1-8F37-460B1EEBE345}"/>
    <dgm:cxn modelId="{BAF11F36-5B33-441C-8672-5AAEF941396C}" type="presOf" srcId="{445FBD30-A489-4732-BA28-4F1DA2916614}" destId="{C95589A6-4C60-4114-A6EF-8521C6ABAE0B}" srcOrd="0" destOrd="0" presId="urn:microsoft.com/office/officeart/2009/3/layout/PhasedProcess"/>
    <dgm:cxn modelId="{5F0D438B-8966-4D5E-A385-562F61E27F91}" type="presOf" srcId="{CC4C1F61-76F5-454B-BE9E-EB1CBDAA93C3}" destId="{4FB23C6A-235D-49EA-8E42-5063129DCEC3}" srcOrd="0" destOrd="1" presId="urn:microsoft.com/office/officeart/2009/3/layout/PhasedProcess"/>
    <dgm:cxn modelId="{BB4D6124-36A0-4310-AA6E-3BB44F01FC2F}" type="presOf" srcId="{4199D015-9CEB-4D1C-A67D-7FE8E50A8740}" destId="{4FB23C6A-235D-49EA-8E42-5063129DCEC3}" srcOrd="0" destOrd="0" presId="urn:microsoft.com/office/officeart/2009/3/layout/PhasedProcess"/>
    <dgm:cxn modelId="{74B6F9D5-9C53-4274-AB27-B0EADF461E33}" srcId="{445FBD30-A489-4732-BA28-4F1DA2916614}" destId="{B6B11809-0C87-4BDB-9D80-F472B58C015A}" srcOrd="1" destOrd="0" parTransId="{3F02D9A8-CB7F-495C-8FA9-5E6A31D9D5EF}" sibTransId="{3E5EDC04-2C1C-4F3F-8196-25102C5AE77A}"/>
    <dgm:cxn modelId="{BD41C0F9-5849-423E-9BC7-CD8CCD66E48E}" type="presOf" srcId="{8DFD4093-1AB8-4FFC-9C2A-6E7F49296878}" destId="{C8B15A65-7221-43F1-93E1-50951D5154A2}" srcOrd="0" destOrd="0" presId="urn:microsoft.com/office/officeart/2009/3/layout/PhasedProcess"/>
    <dgm:cxn modelId="{788E17FF-00DB-452F-9EDB-F6E185E9BC9B}" type="presOf" srcId="{9DAED907-B4EF-417D-AAA2-2B3CEC35D170}" destId="{4FB23C6A-235D-49EA-8E42-5063129DCEC3}" srcOrd="0" destOrd="3" presId="urn:microsoft.com/office/officeart/2009/3/layout/PhasedProcess"/>
    <dgm:cxn modelId="{F239497C-34B8-4BD2-9817-507761254B8B}" srcId="{DA36DA59-3A94-4EE7-A0C6-1137639EE357}" destId="{C9D64F42-761D-4F1E-A4F8-9599DBEC8846}" srcOrd="0" destOrd="0" parTransId="{310012AD-FCB8-40C1-86FC-6B260C32F766}" sibTransId="{69A51B9F-D80A-49AA-90BA-A6C75C2F1C71}"/>
    <dgm:cxn modelId="{62A2432E-3748-4DD6-B157-D840D2A7EF74}" type="presOf" srcId="{0DC7EFE8-1DBA-46D4-874F-D39120792679}" destId="{9B76BFF1-33DB-4C88-8DBD-9B128FD583B9}" srcOrd="1" destOrd="0" presId="urn:microsoft.com/office/officeart/2009/3/layout/PhasedProcess"/>
    <dgm:cxn modelId="{ADDB8BDB-C378-4758-8F53-BA1C2F11A4CD}" srcId="{26E62C89-83A9-4920-BA61-414229AA22C0}" destId="{CC4C1F61-76F5-454B-BE9E-EB1CBDAA93C3}" srcOrd="1" destOrd="0" parTransId="{BD5D0219-5006-422C-818C-491BFBAB5245}" sibTransId="{EA991D54-9B98-4785-8BCB-46DEAF708C77}"/>
    <dgm:cxn modelId="{95B609B3-8D17-4885-B40C-065FC1B913D9}" srcId="{445FBD30-A489-4732-BA28-4F1DA2916614}" destId="{0DC7EFE8-1DBA-46D4-874F-D39120792679}" srcOrd="0" destOrd="0" parTransId="{61C63BCB-601E-466A-BB34-1658FF5B7DFE}" sibTransId="{5C73FB65-9714-4D96-AFC3-49AE276BC5C5}"/>
    <dgm:cxn modelId="{39ABEA43-E5A2-434A-9BDF-615486CDA3FF}" srcId="{26E62C89-83A9-4920-BA61-414229AA22C0}" destId="{4199D015-9CEB-4D1C-A67D-7FE8E50A8740}" srcOrd="0" destOrd="0" parTransId="{B3AFC326-E450-4F7F-A54A-2847136618E3}" sibTransId="{FFF1DCF9-9132-4FE7-AB40-3AC7F5F825D0}"/>
    <dgm:cxn modelId="{C576830B-EFCA-4BB2-A301-25DB427F99E1}" type="presParOf" srcId="{C8B15A65-7221-43F1-93E1-50951D5154A2}" destId="{FDCE81C3-F7FF-494D-80A7-6541597F9A9F}" srcOrd="0" destOrd="0" presId="urn:microsoft.com/office/officeart/2009/3/layout/PhasedProcess"/>
    <dgm:cxn modelId="{CF59E808-C2D0-438C-854B-26AD9B6FFB08}" type="presParOf" srcId="{C8B15A65-7221-43F1-93E1-50951D5154A2}" destId="{410F76D2-07CA-49E7-827E-1A6E7D817A6A}" srcOrd="1" destOrd="0" presId="urn:microsoft.com/office/officeart/2009/3/layout/PhasedProcess"/>
    <dgm:cxn modelId="{3FB1C2D3-19E9-42A0-8C19-B511D38EB425}" type="presParOf" srcId="{C8B15A65-7221-43F1-93E1-50951D5154A2}" destId="{C95589A6-4C60-4114-A6EF-8521C6ABAE0B}" srcOrd="2" destOrd="0" presId="urn:microsoft.com/office/officeart/2009/3/layout/PhasedProcess"/>
    <dgm:cxn modelId="{02F027C9-F2B0-44C6-A47F-ECC6F06D5341}" type="presParOf" srcId="{C8B15A65-7221-43F1-93E1-50951D5154A2}" destId="{342805A9-8D13-4AAD-A527-C48850E39B59}" srcOrd="3" destOrd="0" presId="urn:microsoft.com/office/officeart/2009/3/layout/PhasedProcess"/>
    <dgm:cxn modelId="{B90959C6-EB93-4504-94FC-7F5ECC41B265}" type="presParOf" srcId="{C8B15A65-7221-43F1-93E1-50951D5154A2}" destId="{C06C654D-C815-4CDC-9110-42248911E4F5}" srcOrd="4" destOrd="0" presId="urn:microsoft.com/office/officeart/2009/3/layout/PhasedProcess"/>
    <dgm:cxn modelId="{0A0A767C-A7C0-4492-8A65-C6811947434B}" type="presParOf" srcId="{C8B15A65-7221-43F1-93E1-50951D5154A2}" destId="{7B652C4D-26A7-4AEB-8897-05CCE6F016E1}" srcOrd="5" destOrd="0" presId="urn:microsoft.com/office/officeart/2009/3/layout/PhasedProcess"/>
    <dgm:cxn modelId="{EF608936-8A85-4512-B67A-48511D8EC4E0}" type="presParOf" srcId="{C8B15A65-7221-43F1-93E1-50951D5154A2}" destId="{0C104D08-7626-4B0B-A75C-966CD31147CD}" srcOrd="6" destOrd="0" presId="urn:microsoft.com/office/officeart/2009/3/layout/PhasedProcess"/>
    <dgm:cxn modelId="{A804F5D4-3246-4E5A-ADAE-62F169C203D0}" type="presParOf" srcId="{0C104D08-7626-4B0B-A75C-966CD31147CD}" destId="{3A0F75A9-26D1-4A9F-BD62-CD816E6B8B71}" srcOrd="0" destOrd="0" presId="urn:microsoft.com/office/officeart/2009/3/layout/PhasedProcess"/>
    <dgm:cxn modelId="{BED97995-FAD6-405C-AFA5-D1C1C24F45BB}" type="presParOf" srcId="{0C104D08-7626-4B0B-A75C-966CD31147CD}" destId="{9B76BFF1-33DB-4C88-8DBD-9B128FD583B9}" srcOrd="1" destOrd="0" presId="urn:microsoft.com/office/officeart/2009/3/layout/PhasedProcess"/>
    <dgm:cxn modelId="{61F7AC2F-EAFD-44F0-9829-E86922003036}" type="presParOf" srcId="{0C104D08-7626-4B0B-A75C-966CD31147CD}" destId="{C011A94B-B445-4597-ABE2-F715597528E5}" srcOrd="2" destOrd="0" presId="urn:microsoft.com/office/officeart/2009/3/layout/PhasedProcess"/>
    <dgm:cxn modelId="{2BD3F084-6A1C-4EA0-B80B-12C7F7200C2E}" type="presParOf" srcId="{0C104D08-7626-4B0B-A75C-966CD31147CD}" destId="{ECFB8E31-5F03-4A9D-B0CF-29830289E578}" srcOrd="3" destOrd="0" presId="urn:microsoft.com/office/officeart/2009/3/layout/PhasedProcess"/>
    <dgm:cxn modelId="{B1344C2C-F8B9-4ED2-9A52-77B85AB64E52}" type="presParOf" srcId="{C8B15A65-7221-43F1-93E1-50951D5154A2}" destId="{083ADDC7-2809-43A8-B5CC-F9FCAD046365}" srcOrd="7" destOrd="0" presId="urn:microsoft.com/office/officeart/2009/3/layout/PhasedProcess"/>
    <dgm:cxn modelId="{38C4F60F-1266-450A-A046-1C324CB6E73C}" type="presParOf" srcId="{083ADDC7-2809-43A8-B5CC-F9FCAD046365}" destId="{C061006F-6250-4993-AEFF-5918FF0DF721}" srcOrd="0" destOrd="0" presId="urn:microsoft.com/office/officeart/2009/3/layout/PhasedProcess"/>
    <dgm:cxn modelId="{3E56A625-2E48-43FB-B8CF-8C8BEE0F2B3E}" type="presParOf" srcId="{083ADDC7-2809-43A8-B5CC-F9FCAD046365}" destId="{EE227B5F-C891-45C1-9BE0-012AE2EC0DD6}" srcOrd="1" destOrd="0" presId="urn:microsoft.com/office/officeart/2009/3/layout/PhasedProcess"/>
    <dgm:cxn modelId="{416F3B97-4C4C-4DB3-9056-AB8B39A5B677}" type="presParOf" srcId="{083ADDC7-2809-43A8-B5CC-F9FCAD046365}" destId="{93C4B81B-DDFF-4D08-AB10-A6D51363C337}" srcOrd="2" destOrd="0" presId="urn:microsoft.com/office/officeart/2009/3/layout/PhasedProcess"/>
    <dgm:cxn modelId="{C430770E-8ABA-4FF8-A84B-08A265ACD734}" type="presParOf" srcId="{083ADDC7-2809-43A8-B5CC-F9FCAD046365}" destId="{D7FEA03D-751F-4312-8A5F-F2B640D88CBD}" srcOrd="3" destOrd="0" presId="urn:microsoft.com/office/officeart/2009/3/layout/PhasedProcess"/>
    <dgm:cxn modelId="{8C681FA9-E0C8-4B0E-9D35-0C178ADCE981}" type="presParOf" srcId="{083ADDC7-2809-43A8-B5CC-F9FCAD046365}" destId="{38FBA693-279D-45C3-8C7B-2E47D8E5D05D}" srcOrd="4" destOrd="0" presId="urn:microsoft.com/office/officeart/2009/3/layout/PhasedProcess"/>
    <dgm:cxn modelId="{E3418803-7917-407F-8C28-0CB191EC81F3}" type="presParOf" srcId="{083ADDC7-2809-43A8-B5CC-F9FCAD046365}" destId="{82720412-90A7-4685-A520-8FE7BCBC7462}" srcOrd="5" destOrd="0" presId="urn:microsoft.com/office/officeart/2009/3/layout/PhasedProcess"/>
    <dgm:cxn modelId="{92AFB393-0721-40A1-A676-ED93CA3BA8AA}" type="presParOf" srcId="{C8B15A65-7221-43F1-93E1-50951D5154A2}" destId="{4FB23C6A-235D-49EA-8E42-5063129DCEC3}" srcOrd="8" destOrd="0" presId="urn:microsoft.com/office/officeart/2009/3/layout/PhasedProcess"/>
    <dgm:cxn modelId="{0E6A8246-D13E-42EF-8DC8-6FA8E94C35DA}" type="presParOf" srcId="{C8B15A65-7221-43F1-93E1-50951D5154A2}" destId="{9E9F3CDE-039D-4C40-9E8E-F8F72C0CE3A7}"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3D31A71-B629-418B-85B2-4AF8A231EE9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GB"/>
        </a:p>
      </dgm:t>
    </dgm:pt>
    <dgm:pt modelId="{F3DA321A-D6FD-4FF6-9E65-E918F984EC2C}">
      <dgm:prSet phldrT="[Text]" custT="1"/>
      <dgm:spPr/>
      <dgm:t>
        <a:bodyPr/>
        <a:lstStyle/>
        <a:p>
          <a:r>
            <a:rPr lang="en-GB" sz="2000" dirty="0"/>
            <a:t>Data</a:t>
          </a:r>
        </a:p>
      </dgm:t>
    </dgm:pt>
    <dgm:pt modelId="{9CD3B02C-8AFF-4553-9FAA-DBA220DFF0BD}" type="parTrans" cxnId="{2AEE1BB8-95AB-4A8E-8C93-D80CD2276956}">
      <dgm:prSet/>
      <dgm:spPr/>
      <dgm:t>
        <a:bodyPr/>
        <a:lstStyle/>
        <a:p>
          <a:endParaRPr lang="en-GB"/>
        </a:p>
      </dgm:t>
    </dgm:pt>
    <dgm:pt modelId="{A878A856-0452-49AC-A5A7-7D5748C44AF6}" type="sibTrans" cxnId="{2AEE1BB8-95AB-4A8E-8C93-D80CD2276956}">
      <dgm:prSet/>
      <dgm:spPr/>
      <dgm:t>
        <a:bodyPr/>
        <a:lstStyle/>
        <a:p>
          <a:endParaRPr lang="en-GB"/>
        </a:p>
      </dgm:t>
    </dgm:pt>
    <dgm:pt modelId="{ED52EE0A-3AC1-457E-8255-F5237B1210C0}">
      <dgm:prSet phldrT="[Text]" custT="1"/>
      <dgm:spPr/>
      <dgm:t>
        <a:bodyPr/>
        <a:lstStyle/>
        <a:p>
          <a:r>
            <a:rPr lang="en-GB" sz="2000" dirty="0"/>
            <a:t>Infrastructure</a:t>
          </a:r>
        </a:p>
      </dgm:t>
    </dgm:pt>
    <dgm:pt modelId="{68AC3D77-27CE-466B-8A31-81F3B74B8CB3}" type="parTrans" cxnId="{FA0C94AE-A7E4-4479-8784-F6B8718830EB}">
      <dgm:prSet/>
      <dgm:spPr/>
      <dgm:t>
        <a:bodyPr/>
        <a:lstStyle/>
        <a:p>
          <a:endParaRPr lang="en-GB"/>
        </a:p>
      </dgm:t>
    </dgm:pt>
    <dgm:pt modelId="{8FEA71FC-ACE8-4D6A-B2ED-A15EDADED913}" type="sibTrans" cxnId="{FA0C94AE-A7E4-4479-8784-F6B8718830EB}">
      <dgm:prSet/>
      <dgm:spPr/>
      <dgm:t>
        <a:bodyPr/>
        <a:lstStyle/>
        <a:p>
          <a:endParaRPr lang="en-GB"/>
        </a:p>
      </dgm:t>
    </dgm:pt>
    <dgm:pt modelId="{B827A030-4FE0-4EB1-94BC-9BAB51CB36A1}">
      <dgm:prSet phldrT="[Text]" custT="1"/>
      <dgm:spPr/>
      <dgm:t>
        <a:bodyPr/>
        <a:lstStyle/>
        <a:p>
          <a:r>
            <a:rPr lang="en-GB" sz="2000" dirty="0"/>
            <a:t>Components</a:t>
          </a:r>
        </a:p>
      </dgm:t>
    </dgm:pt>
    <dgm:pt modelId="{8F05953B-5812-42F5-A67B-BC24FB8AFEE4}" type="parTrans" cxnId="{7934404D-C701-4BDD-8826-29F056EDCCB0}">
      <dgm:prSet/>
      <dgm:spPr/>
      <dgm:t>
        <a:bodyPr/>
        <a:lstStyle/>
        <a:p>
          <a:endParaRPr lang="en-GB"/>
        </a:p>
      </dgm:t>
    </dgm:pt>
    <dgm:pt modelId="{525235A2-2E68-4667-A734-69F218EEF89D}" type="sibTrans" cxnId="{7934404D-C701-4BDD-8826-29F056EDCCB0}">
      <dgm:prSet/>
      <dgm:spPr/>
      <dgm:t>
        <a:bodyPr/>
        <a:lstStyle/>
        <a:p>
          <a:endParaRPr lang="en-GB"/>
        </a:p>
      </dgm:t>
    </dgm:pt>
    <dgm:pt modelId="{F34EBE19-3DD3-402B-AEC9-833DA0FCEA2C}">
      <dgm:prSet phldrT="[Text]"/>
      <dgm:spPr/>
      <dgm:t>
        <a:bodyPr/>
        <a:lstStyle/>
        <a:p>
          <a:r>
            <a:rPr lang="en-GB" dirty="0"/>
            <a:t>Version Control</a:t>
          </a:r>
        </a:p>
      </dgm:t>
    </dgm:pt>
    <dgm:pt modelId="{D697789B-80E8-49B0-9111-A800CD81266F}" type="parTrans" cxnId="{E69418F0-7C94-4AB9-B055-C631634EF092}">
      <dgm:prSet/>
      <dgm:spPr/>
      <dgm:t>
        <a:bodyPr/>
        <a:lstStyle/>
        <a:p>
          <a:endParaRPr lang="en-GB"/>
        </a:p>
      </dgm:t>
    </dgm:pt>
    <dgm:pt modelId="{1EC60207-A67B-431F-97AE-DDE4E8490E2F}" type="sibTrans" cxnId="{E69418F0-7C94-4AB9-B055-C631634EF092}">
      <dgm:prSet/>
      <dgm:spPr/>
      <dgm:t>
        <a:bodyPr/>
        <a:lstStyle/>
        <a:p>
          <a:endParaRPr lang="en-GB"/>
        </a:p>
      </dgm:t>
    </dgm:pt>
    <dgm:pt modelId="{4248BB76-760A-4559-A9D1-325084A56B85}" type="pres">
      <dgm:prSet presAssocID="{B3D31A71-B629-418B-85B2-4AF8A231EE98}" presName="Name0" presStyleCnt="0">
        <dgm:presLayoutVars>
          <dgm:chMax val="4"/>
          <dgm:resizeHandles val="exact"/>
        </dgm:presLayoutVars>
      </dgm:prSet>
      <dgm:spPr/>
      <dgm:t>
        <a:bodyPr/>
        <a:lstStyle/>
        <a:p>
          <a:endParaRPr lang="en-US"/>
        </a:p>
      </dgm:t>
    </dgm:pt>
    <dgm:pt modelId="{3C10E7AF-13A6-4F33-82A9-1FADCF92F4E9}" type="pres">
      <dgm:prSet presAssocID="{B3D31A71-B629-418B-85B2-4AF8A231EE98}" presName="ellipse" presStyleLbl="trBgShp" presStyleIdx="0" presStyleCnt="1"/>
      <dgm:spPr/>
    </dgm:pt>
    <dgm:pt modelId="{BB8A0D60-B187-47F1-B731-B1797C22D9E2}" type="pres">
      <dgm:prSet presAssocID="{B3D31A71-B629-418B-85B2-4AF8A231EE98}" presName="arrow1" presStyleLbl="fgShp" presStyleIdx="0" presStyleCnt="1"/>
      <dgm:spPr/>
    </dgm:pt>
    <dgm:pt modelId="{488391FA-3B9C-4EFE-B7D3-3FA76490C567}" type="pres">
      <dgm:prSet presAssocID="{B3D31A71-B629-418B-85B2-4AF8A231EE98}" presName="rectangle" presStyleLbl="revTx" presStyleIdx="0" presStyleCnt="1">
        <dgm:presLayoutVars>
          <dgm:bulletEnabled val="1"/>
        </dgm:presLayoutVars>
      </dgm:prSet>
      <dgm:spPr/>
      <dgm:t>
        <a:bodyPr/>
        <a:lstStyle/>
        <a:p>
          <a:endParaRPr lang="en-US"/>
        </a:p>
      </dgm:t>
    </dgm:pt>
    <dgm:pt modelId="{4FB4B723-0C11-4479-A8A5-7061F49BC735}" type="pres">
      <dgm:prSet presAssocID="{ED52EE0A-3AC1-457E-8255-F5237B1210C0}" presName="item1" presStyleLbl="node1" presStyleIdx="0" presStyleCnt="3">
        <dgm:presLayoutVars>
          <dgm:bulletEnabled val="1"/>
        </dgm:presLayoutVars>
      </dgm:prSet>
      <dgm:spPr/>
      <dgm:t>
        <a:bodyPr/>
        <a:lstStyle/>
        <a:p>
          <a:endParaRPr lang="en-US"/>
        </a:p>
      </dgm:t>
    </dgm:pt>
    <dgm:pt modelId="{5725F018-7F03-4E37-9EE9-41939B1B7E03}" type="pres">
      <dgm:prSet presAssocID="{B827A030-4FE0-4EB1-94BC-9BAB51CB36A1}" presName="item2" presStyleLbl="node1" presStyleIdx="1" presStyleCnt="3">
        <dgm:presLayoutVars>
          <dgm:bulletEnabled val="1"/>
        </dgm:presLayoutVars>
      </dgm:prSet>
      <dgm:spPr/>
      <dgm:t>
        <a:bodyPr/>
        <a:lstStyle/>
        <a:p>
          <a:endParaRPr lang="en-US"/>
        </a:p>
      </dgm:t>
    </dgm:pt>
    <dgm:pt modelId="{12684388-AB81-4646-9259-B34D7D93F52B}" type="pres">
      <dgm:prSet presAssocID="{F34EBE19-3DD3-402B-AEC9-833DA0FCEA2C}" presName="item3" presStyleLbl="node1" presStyleIdx="2" presStyleCnt="3">
        <dgm:presLayoutVars>
          <dgm:bulletEnabled val="1"/>
        </dgm:presLayoutVars>
      </dgm:prSet>
      <dgm:spPr/>
      <dgm:t>
        <a:bodyPr/>
        <a:lstStyle/>
        <a:p>
          <a:endParaRPr lang="en-US"/>
        </a:p>
      </dgm:t>
    </dgm:pt>
    <dgm:pt modelId="{7A44F3D7-ECB9-4123-A6A2-FBD5D19C286A}" type="pres">
      <dgm:prSet presAssocID="{B3D31A71-B629-418B-85B2-4AF8A231EE98}" presName="funnel" presStyleLbl="trAlignAcc1" presStyleIdx="0" presStyleCnt="1" custScaleY="100840" custLinFactNeighborX="1392" custLinFactNeighborY="1947"/>
      <dgm:spPr/>
    </dgm:pt>
  </dgm:ptLst>
  <dgm:cxnLst>
    <dgm:cxn modelId="{5264F153-4DB9-42FB-B1D6-6CF084B25B13}" type="presOf" srcId="{B827A030-4FE0-4EB1-94BC-9BAB51CB36A1}" destId="{4FB4B723-0C11-4479-A8A5-7061F49BC735}" srcOrd="0" destOrd="0" presId="urn:microsoft.com/office/officeart/2005/8/layout/funnel1"/>
    <dgm:cxn modelId="{FA0C94AE-A7E4-4479-8784-F6B8718830EB}" srcId="{B3D31A71-B629-418B-85B2-4AF8A231EE98}" destId="{ED52EE0A-3AC1-457E-8255-F5237B1210C0}" srcOrd="1" destOrd="0" parTransId="{68AC3D77-27CE-466B-8A31-81F3B74B8CB3}" sibTransId="{8FEA71FC-ACE8-4D6A-B2ED-A15EDADED913}"/>
    <dgm:cxn modelId="{D75BBD5C-69BC-4D1E-8E28-0D38037D69B9}" type="presOf" srcId="{ED52EE0A-3AC1-457E-8255-F5237B1210C0}" destId="{5725F018-7F03-4E37-9EE9-41939B1B7E03}" srcOrd="0" destOrd="0" presId="urn:microsoft.com/office/officeart/2005/8/layout/funnel1"/>
    <dgm:cxn modelId="{E69418F0-7C94-4AB9-B055-C631634EF092}" srcId="{B3D31A71-B629-418B-85B2-4AF8A231EE98}" destId="{F34EBE19-3DD3-402B-AEC9-833DA0FCEA2C}" srcOrd="3" destOrd="0" parTransId="{D697789B-80E8-49B0-9111-A800CD81266F}" sibTransId="{1EC60207-A67B-431F-97AE-DDE4E8490E2F}"/>
    <dgm:cxn modelId="{372E578C-D158-464A-AE05-8B7DE4A1A35B}" type="presOf" srcId="{F3DA321A-D6FD-4FF6-9E65-E918F984EC2C}" destId="{12684388-AB81-4646-9259-B34D7D93F52B}" srcOrd="0" destOrd="0" presId="urn:microsoft.com/office/officeart/2005/8/layout/funnel1"/>
    <dgm:cxn modelId="{01D9F930-A467-462D-9856-343CB00E3FCA}" type="presOf" srcId="{F34EBE19-3DD3-402B-AEC9-833DA0FCEA2C}" destId="{488391FA-3B9C-4EFE-B7D3-3FA76490C567}" srcOrd="0" destOrd="0" presId="urn:microsoft.com/office/officeart/2005/8/layout/funnel1"/>
    <dgm:cxn modelId="{EF24724A-D0D1-4F86-8CC9-7CFAEF147C7E}" type="presOf" srcId="{B3D31A71-B629-418B-85B2-4AF8A231EE98}" destId="{4248BB76-760A-4559-A9D1-325084A56B85}" srcOrd="0" destOrd="0" presId="urn:microsoft.com/office/officeart/2005/8/layout/funnel1"/>
    <dgm:cxn modelId="{2AEE1BB8-95AB-4A8E-8C93-D80CD2276956}" srcId="{B3D31A71-B629-418B-85B2-4AF8A231EE98}" destId="{F3DA321A-D6FD-4FF6-9E65-E918F984EC2C}" srcOrd="0" destOrd="0" parTransId="{9CD3B02C-8AFF-4553-9FAA-DBA220DFF0BD}" sibTransId="{A878A856-0452-49AC-A5A7-7D5748C44AF6}"/>
    <dgm:cxn modelId="{7934404D-C701-4BDD-8826-29F056EDCCB0}" srcId="{B3D31A71-B629-418B-85B2-4AF8A231EE98}" destId="{B827A030-4FE0-4EB1-94BC-9BAB51CB36A1}" srcOrd="2" destOrd="0" parTransId="{8F05953B-5812-42F5-A67B-BC24FB8AFEE4}" sibTransId="{525235A2-2E68-4667-A734-69F218EEF89D}"/>
    <dgm:cxn modelId="{2ABA2E8E-2DB1-4AE8-A9AA-5C8734737327}" type="presParOf" srcId="{4248BB76-760A-4559-A9D1-325084A56B85}" destId="{3C10E7AF-13A6-4F33-82A9-1FADCF92F4E9}" srcOrd="0" destOrd="0" presId="urn:microsoft.com/office/officeart/2005/8/layout/funnel1"/>
    <dgm:cxn modelId="{2ED9AA2D-3697-4B79-814E-29F7305D1E04}" type="presParOf" srcId="{4248BB76-760A-4559-A9D1-325084A56B85}" destId="{BB8A0D60-B187-47F1-B731-B1797C22D9E2}" srcOrd="1" destOrd="0" presId="urn:microsoft.com/office/officeart/2005/8/layout/funnel1"/>
    <dgm:cxn modelId="{2CE6571A-8EB6-4C57-AA94-A36730BDAEEA}" type="presParOf" srcId="{4248BB76-760A-4559-A9D1-325084A56B85}" destId="{488391FA-3B9C-4EFE-B7D3-3FA76490C567}" srcOrd="2" destOrd="0" presId="urn:microsoft.com/office/officeart/2005/8/layout/funnel1"/>
    <dgm:cxn modelId="{AECD64FF-DF4A-4AAB-B016-12FFFE63FA34}" type="presParOf" srcId="{4248BB76-760A-4559-A9D1-325084A56B85}" destId="{4FB4B723-0C11-4479-A8A5-7061F49BC735}" srcOrd="3" destOrd="0" presId="urn:microsoft.com/office/officeart/2005/8/layout/funnel1"/>
    <dgm:cxn modelId="{331D8539-F42E-414F-A14A-FE9617430C46}" type="presParOf" srcId="{4248BB76-760A-4559-A9D1-325084A56B85}" destId="{5725F018-7F03-4E37-9EE9-41939B1B7E03}" srcOrd="4" destOrd="0" presId="urn:microsoft.com/office/officeart/2005/8/layout/funnel1"/>
    <dgm:cxn modelId="{185025BB-8CB9-4A6C-A085-0CECB641CB74}" type="presParOf" srcId="{4248BB76-760A-4559-A9D1-325084A56B85}" destId="{12684388-AB81-4646-9259-B34D7D93F52B}" srcOrd="5" destOrd="0" presId="urn:microsoft.com/office/officeart/2005/8/layout/funnel1"/>
    <dgm:cxn modelId="{0A72D048-9E35-483D-8976-D6EF91106C55}" type="presParOf" srcId="{4248BB76-760A-4559-A9D1-325084A56B85}" destId="{7A44F3D7-ECB9-4123-A6A2-FBD5D19C286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E7E28B-10F7-42C7-B2DC-40D34DFCBEAD}" type="doc">
      <dgm:prSet loTypeId="urn:microsoft.com/office/officeart/2005/8/layout/arrow4" loCatId="process" qsTypeId="urn:microsoft.com/office/officeart/2005/8/quickstyle/simple1" qsCatId="simple" csTypeId="urn:microsoft.com/office/officeart/2005/8/colors/accent1_2" csCatId="accent1" phldr="1"/>
      <dgm:spPr/>
      <dgm:t>
        <a:bodyPr/>
        <a:lstStyle/>
        <a:p>
          <a:endParaRPr lang="en-GB"/>
        </a:p>
      </dgm:t>
    </dgm:pt>
    <dgm:pt modelId="{FEF1F5FC-E721-4A4C-964F-E287558CAC34}">
      <dgm:prSet phldrT="[Text]"/>
      <dgm:spPr/>
      <dgm:t>
        <a:bodyPr/>
        <a:lstStyle/>
        <a:p>
          <a:r>
            <a:rPr lang="en-GB" dirty="0"/>
            <a:t>Scale up</a:t>
          </a:r>
        </a:p>
      </dgm:t>
    </dgm:pt>
    <dgm:pt modelId="{47E7B59D-D1DB-4E77-8BE2-EBB6C09E1265}" type="parTrans" cxnId="{1451FE8B-A03A-4A28-86F8-F4B186C208D6}">
      <dgm:prSet/>
      <dgm:spPr/>
      <dgm:t>
        <a:bodyPr/>
        <a:lstStyle/>
        <a:p>
          <a:endParaRPr lang="en-GB"/>
        </a:p>
      </dgm:t>
    </dgm:pt>
    <dgm:pt modelId="{E6A31AC2-D472-43E5-9BD8-1943AACF9CDA}" type="sibTrans" cxnId="{1451FE8B-A03A-4A28-86F8-F4B186C208D6}">
      <dgm:prSet/>
      <dgm:spPr/>
      <dgm:t>
        <a:bodyPr/>
        <a:lstStyle/>
        <a:p>
          <a:endParaRPr lang="en-GB"/>
        </a:p>
      </dgm:t>
    </dgm:pt>
    <dgm:pt modelId="{7E48DF94-E398-4E1C-BB0D-864FF3ADD19B}">
      <dgm:prSet phldrT="[Text]"/>
      <dgm:spPr/>
      <dgm:t>
        <a:bodyPr/>
        <a:lstStyle/>
        <a:p>
          <a:r>
            <a:rPr lang="en-GB" dirty="0"/>
            <a:t>Scale down</a:t>
          </a:r>
        </a:p>
      </dgm:t>
    </dgm:pt>
    <dgm:pt modelId="{D8FFF143-92D6-4B3C-B8A6-DE5B1A9C65E7}" type="parTrans" cxnId="{38C1968B-3D07-4624-8ED7-ADD11D900ADE}">
      <dgm:prSet/>
      <dgm:spPr/>
      <dgm:t>
        <a:bodyPr/>
        <a:lstStyle/>
        <a:p>
          <a:endParaRPr lang="en-GB"/>
        </a:p>
      </dgm:t>
    </dgm:pt>
    <dgm:pt modelId="{D75403D9-1F31-4495-8BF6-BDE446A4D9BE}" type="sibTrans" cxnId="{38C1968B-3D07-4624-8ED7-ADD11D900ADE}">
      <dgm:prSet/>
      <dgm:spPr/>
      <dgm:t>
        <a:bodyPr/>
        <a:lstStyle/>
        <a:p>
          <a:endParaRPr lang="en-GB"/>
        </a:p>
      </dgm:t>
    </dgm:pt>
    <dgm:pt modelId="{FEE1ED91-087C-46AB-A7AD-44E58EF9845F}" type="pres">
      <dgm:prSet presAssocID="{1CE7E28B-10F7-42C7-B2DC-40D34DFCBEAD}" presName="compositeShape" presStyleCnt="0">
        <dgm:presLayoutVars>
          <dgm:chMax val="2"/>
          <dgm:dir/>
          <dgm:resizeHandles val="exact"/>
        </dgm:presLayoutVars>
      </dgm:prSet>
      <dgm:spPr/>
      <dgm:t>
        <a:bodyPr/>
        <a:lstStyle/>
        <a:p>
          <a:endParaRPr lang="en-US"/>
        </a:p>
      </dgm:t>
    </dgm:pt>
    <dgm:pt modelId="{8EC7500E-5641-452D-9368-5BD211F7B9B4}" type="pres">
      <dgm:prSet presAssocID="{FEF1F5FC-E721-4A4C-964F-E287558CAC34}" presName="upArrow" presStyleLbl="node1" presStyleIdx="0" presStyleCnt="2"/>
      <dgm:spPr/>
    </dgm:pt>
    <dgm:pt modelId="{365BE346-E946-44B6-BB8B-B305FFDA5AC9}" type="pres">
      <dgm:prSet presAssocID="{FEF1F5FC-E721-4A4C-964F-E287558CAC34}" presName="upArrowText" presStyleLbl="revTx" presStyleIdx="0" presStyleCnt="2">
        <dgm:presLayoutVars>
          <dgm:chMax val="0"/>
          <dgm:bulletEnabled val="1"/>
        </dgm:presLayoutVars>
      </dgm:prSet>
      <dgm:spPr/>
      <dgm:t>
        <a:bodyPr/>
        <a:lstStyle/>
        <a:p>
          <a:endParaRPr lang="en-US"/>
        </a:p>
      </dgm:t>
    </dgm:pt>
    <dgm:pt modelId="{5035658A-5762-4894-AB1E-1B19A9876511}" type="pres">
      <dgm:prSet presAssocID="{7E48DF94-E398-4E1C-BB0D-864FF3ADD19B}" presName="downArrow" presStyleLbl="node1" presStyleIdx="1" presStyleCnt="2"/>
      <dgm:spPr/>
    </dgm:pt>
    <dgm:pt modelId="{A3857841-4377-4A77-99EF-65DBEEEEF317}" type="pres">
      <dgm:prSet presAssocID="{7E48DF94-E398-4E1C-BB0D-864FF3ADD19B}" presName="downArrowText" presStyleLbl="revTx" presStyleIdx="1" presStyleCnt="2">
        <dgm:presLayoutVars>
          <dgm:chMax val="0"/>
          <dgm:bulletEnabled val="1"/>
        </dgm:presLayoutVars>
      </dgm:prSet>
      <dgm:spPr/>
      <dgm:t>
        <a:bodyPr/>
        <a:lstStyle/>
        <a:p>
          <a:endParaRPr lang="en-US"/>
        </a:p>
      </dgm:t>
    </dgm:pt>
  </dgm:ptLst>
  <dgm:cxnLst>
    <dgm:cxn modelId="{1451FE8B-A03A-4A28-86F8-F4B186C208D6}" srcId="{1CE7E28B-10F7-42C7-B2DC-40D34DFCBEAD}" destId="{FEF1F5FC-E721-4A4C-964F-E287558CAC34}" srcOrd="0" destOrd="0" parTransId="{47E7B59D-D1DB-4E77-8BE2-EBB6C09E1265}" sibTransId="{E6A31AC2-D472-43E5-9BD8-1943AACF9CDA}"/>
    <dgm:cxn modelId="{7BE67594-AA95-4714-9140-2DB858F341ED}" type="presOf" srcId="{7E48DF94-E398-4E1C-BB0D-864FF3ADD19B}" destId="{A3857841-4377-4A77-99EF-65DBEEEEF317}" srcOrd="0" destOrd="0" presId="urn:microsoft.com/office/officeart/2005/8/layout/arrow4"/>
    <dgm:cxn modelId="{F40B864C-5D20-4C8F-A2DB-774D093C495A}" type="presOf" srcId="{FEF1F5FC-E721-4A4C-964F-E287558CAC34}" destId="{365BE346-E946-44B6-BB8B-B305FFDA5AC9}" srcOrd="0" destOrd="0" presId="urn:microsoft.com/office/officeart/2005/8/layout/arrow4"/>
    <dgm:cxn modelId="{520F5B97-6030-4ADE-AC05-4A47F28781B2}" type="presOf" srcId="{1CE7E28B-10F7-42C7-B2DC-40D34DFCBEAD}" destId="{FEE1ED91-087C-46AB-A7AD-44E58EF9845F}" srcOrd="0" destOrd="0" presId="urn:microsoft.com/office/officeart/2005/8/layout/arrow4"/>
    <dgm:cxn modelId="{38C1968B-3D07-4624-8ED7-ADD11D900ADE}" srcId="{1CE7E28B-10F7-42C7-B2DC-40D34DFCBEAD}" destId="{7E48DF94-E398-4E1C-BB0D-864FF3ADD19B}" srcOrd="1" destOrd="0" parTransId="{D8FFF143-92D6-4B3C-B8A6-DE5B1A9C65E7}" sibTransId="{D75403D9-1F31-4495-8BF6-BDE446A4D9BE}"/>
    <dgm:cxn modelId="{F929CB0C-2907-4A28-96E1-935C02B93648}" type="presParOf" srcId="{FEE1ED91-087C-46AB-A7AD-44E58EF9845F}" destId="{8EC7500E-5641-452D-9368-5BD211F7B9B4}" srcOrd="0" destOrd="0" presId="urn:microsoft.com/office/officeart/2005/8/layout/arrow4"/>
    <dgm:cxn modelId="{DEB5099E-F9C9-4584-8587-3086B0F8C1D5}" type="presParOf" srcId="{FEE1ED91-087C-46AB-A7AD-44E58EF9845F}" destId="{365BE346-E946-44B6-BB8B-B305FFDA5AC9}" srcOrd="1" destOrd="0" presId="urn:microsoft.com/office/officeart/2005/8/layout/arrow4"/>
    <dgm:cxn modelId="{BB82BDF7-EAF2-4429-8849-800BA4AB008B}" type="presParOf" srcId="{FEE1ED91-087C-46AB-A7AD-44E58EF9845F}" destId="{5035658A-5762-4894-AB1E-1B19A9876511}" srcOrd="2" destOrd="0" presId="urn:microsoft.com/office/officeart/2005/8/layout/arrow4"/>
    <dgm:cxn modelId="{9465B25B-A700-4645-8D17-CC833AB0E003}" type="presParOf" srcId="{FEE1ED91-087C-46AB-A7AD-44E58EF9845F}" destId="{A3857841-4377-4A77-99EF-65DBEEEEF317}"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15CEB2-C62F-4B0C-9A75-582A6E2954F3}"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736726BD-4D43-4CEB-995F-FA46883DAB23}">
      <dgm:prSet phldrT="[Text]"/>
      <dgm:spPr/>
      <dgm:t>
        <a:bodyPr/>
        <a:lstStyle/>
        <a:p>
          <a:r>
            <a:rPr lang="en-GB" dirty="0"/>
            <a:t>Old View</a:t>
          </a:r>
        </a:p>
      </dgm:t>
    </dgm:pt>
    <dgm:pt modelId="{CD9A13A2-7BCC-40D4-9075-7E80EBC20A24}" type="parTrans" cxnId="{E54BF20E-D3A4-4FBD-A8DF-3FA99DC71C89}">
      <dgm:prSet/>
      <dgm:spPr/>
      <dgm:t>
        <a:bodyPr/>
        <a:lstStyle/>
        <a:p>
          <a:endParaRPr lang="en-GB"/>
        </a:p>
      </dgm:t>
    </dgm:pt>
    <dgm:pt modelId="{95B2F37F-41A2-4B1D-89B2-B8110D8C39BF}" type="sibTrans" cxnId="{E54BF20E-D3A4-4FBD-A8DF-3FA99DC71C89}">
      <dgm:prSet/>
      <dgm:spPr/>
      <dgm:t>
        <a:bodyPr/>
        <a:lstStyle/>
        <a:p>
          <a:endParaRPr lang="en-GB"/>
        </a:p>
      </dgm:t>
    </dgm:pt>
    <dgm:pt modelId="{6C1E483A-9506-41C9-BEDD-B00284072CAB}">
      <dgm:prSet phldrT="[Text]"/>
      <dgm:spPr/>
      <dgm:t>
        <a:bodyPr/>
        <a:lstStyle/>
        <a:p>
          <a:r>
            <a:rPr lang="en-GB" dirty="0"/>
            <a:t>New view (DevOps)</a:t>
          </a:r>
        </a:p>
      </dgm:t>
    </dgm:pt>
    <dgm:pt modelId="{BADF5215-60A8-4B88-BE48-C67717A54EEA}" type="parTrans" cxnId="{8F977851-7801-4560-B645-755A0FF97B71}">
      <dgm:prSet/>
      <dgm:spPr/>
      <dgm:t>
        <a:bodyPr/>
        <a:lstStyle/>
        <a:p>
          <a:endParaRPr lang="en-GB"/>
        </a:p>
      </dgm:t>
    </dgm:pt>
    <dgm:pt modelId="{748DA730-458C-4471-A067-0AD4C8DC859C}" type="sibTrans" cxnId="{8F977851-7801-4560-B645-755A0FF97B71}">
      <dgm:prSet/>
      <dgm:spPr/>
      <dgm:t>
        <a:bodyPr/>
        <a:lstStyle/>
        <a:p>
          <a:endParaRPr lang="en-GB"/>
        </a:p>
      </dgm:t>
    </dgm:pt>
    <dgm:pt modelId="{AD70DB11-0297-4442-A84A-E48D8935AB4B}">
      <dgm:prSet phldrT="[Text]"/>
      <dgm:spPr/>
      <dgm:t>
        <a:bodyPr/>
        <a:lstStyle/>
        <a:p>
          <a:r>
            <a:rPr lang="en-GB" dirty="0"/>
            <a:t>Blame culture</a:t>
          </a:r>
        </a:p>
      </dgm:t>
    </dgm:pt>
    <dgm:pt modelId="{34FDECFA-BC51-49A1-9224-725CF1317C45}" type="parTrans" cxnId="{EB9A211A-FA54-4DCF-A0B7-7597B5B84C78}">
      <dgm:prSet/>
      <dgm:spPr/>
      <dgm:t>
        <a:bodyPr/>
        <a:lstStyle/>
        <a:p>
          <a:endParaRPr lang="en-GB"/>
        </a:p>
      </dgm:t>
    </dgm:pt>
    <dgm:pt modelId="{526E35ED-5295-430E-BDD0-D217C5A86BF5}" type="sibTrans" cxnId="{EB9A211A-FA54-4DCF-A0B7-7597B5B84C78}">
      <dgm:prSet/>
      <dgm:spPr/>
      <dgm:t>
        <a:bodyPr/>
        <a:lstStyle/>
        <a:p>
          <a:endParaRPr lang="en-GB"/>
        </a:p>
      </dgm:t>
    </dgm:pt>
    <dgm:pt modelId="{64820A39-055C-4F84-98CA-A020E6064DB2}">
      <dgm:prSet phldrT="[Text]"/>
      <dgm:spPr/>
      <dgm:t>
        <a:bodyPr/>
        <a:lstStyle/>
        <a:p>
          <a:r>
            <a:rPr lang="en-GB" dirty="0"/>
            <a:t>Holistic systems/methods</a:t>
          </a:r>
        </a:p>
      </dgm:t>
    </dgm:pt>
    <dgm:pt modelId="{1CE3B973-B17E-429A-A7C7-A8345A121461}" type="parTrans" cxnId="{B2FC1FB5-E0F4-413D-B05E-35212A2C0ADC}">
      <dgm:prSet/>
      <dgm:spPr/>
      <dgm:t>
        <a:bodyPr/>
        <a:lstStyle/>
        <a:p>
          <a:endParaRPr lang="en-GB"/>
        </a:p>
      </dgm:t>
    </dgm:pt>
    <dgm:pt modelId="{CEDB0253-C126-45F9-BEFD-1668E0756E01}" type="sibTrans" cxnId="{B2FC1FB5-E0F4-413D-B05E-35212A2C0ADC}">
      <dgm:prSet/>
      <dgm:spPr/>
      <dgm:t>
        <a:bodyPr/>
        <a:lstStyle/>
        <a:p>
          <a:endParaRPr lang="en-GB"/>
        </a:p>
      </dgm:t>
    </dgm:pt>
    <dgm:pt modelId="{CDA16279-298E-4D2E-8EF8-394C0A2D7607}">
      <dgm:prSet phldrT="[Text]"/>
      <dgm:spPr/>
      <dgm:t>
        <a:bodyPr/>
        <a:lstStyle/>
        <a:p>
          <a:r>
            <a:rPr lang="en-GB" dirty="0"/>
            <a:t>Value individuals</a:t>
          </a:r>
        </a:p>
      </dgm:t>
    </dgm:pt>
    <dgm:pt modelId="{2631DD2B-34E9-48B0-84FF-A420AD2C14C9}" type="parTrans" cxnId="{829A21E0-FF6B-4E51-818C-0D4570141B3C}">
      <dgm:prSet/>
      <dgm:spPr/>
      <dgm:t>
        <a:bodyPr/>
        <a:lstStyle/>
        <a:p>
          <a:endParaRPr lang="en-GB"/>
        </a:p>
      </dgm:t>
    </dgm:pt>
    <dgm:pt modelId="{1E2F2254-23FD-4522-8568-C448288CF9CD}" type="sibTrans" cxnId="{829A21E0-FF6B-4E51-818C-0D4570141B3C}">
      <dgm:prSet/>
      <dgm:spPr/>
      <dgm:t>
        <a:bodyPr/>
        <a:lstStyle/>
        <a:p>
          <a:endParaRPr lang="en-GB"/>
        </a:p>
      </dgm:t>
    </dgm:pt>
    <dgm:pt modelId="{7DB049F0-0D22-49ED-9AE9-473F52149E23}">
      <dgm:prSet phldrT="[Text]"/>
      <dgm:spPr/>
      <dgm:t>
        <a:bodyPr/>
        <a:lstStyle/>
        <a:p>
          <a:r>
            <a:rPr lang="en-GB" dirty="0"/>
            <a:t>Eliminate human error</a:t>
          </a:r>
        </a:p>
      </dgm:t>
    </dgm:pt>
    <dgm:pt modelId="{4EA97B2A-AF39-473F-81FA-76BDDE674319}" type="parTrans" cxnId="{E0F88D63-4846-49A4-8841-D2DA246F7CA8}">
      <dgm:prSet/>
      <dgm:spPr/>
      <dgm:t>
        <a:bodyPr/>
        <a:lstStyle/>
        <a:p>
          <a:endParaRPr lang="en-GB"/>
        </a:p>
      </dgm:t>
    </dgm:pt>
    <dgm:pt modelId="{C90840AE-3DC3-4822-840B-4EDC2340C043}" type="sibTrans" cxnId="{E0F88D63-4846-49A4-8841-D2DA246F7CA8}">
      <dgm:prSet/>
      <dgm:spPr/>
      <dgm:t>
        <a:bodyPr/>
        <a:lstStyle/>
        <a:p>
          <a:endParaRPr lang="en-GB"/>
        </a:p>
      </dgm:t>
    </dgm:pt>
    <dgm:pt modelId="{F5D0E124-8910-430D-96E1-127EAFE1E21E}">
      <dgm:prSet phldrT="[Text]"/>
      <dgm:spPr/>
      <dgm:t>
        <a:bodyPr/>
        <a:lstStyle/>
        <a:p>
          <a:r>
            <a:rPr lang="en-GB" dirty="0"/>
            <a:t>Sharing stories, feedback</a:t>
          </a:r>
        </a:p>
      </dgm:t>
    </dgm:pt>
    <dgm:pt modelId="{2B7DDE1B-8CE0-428C-BC40-FD8AEB005FE0}" type="parTrans" cxnId="{F556DDFC-84B2-4480-B308-178BD5865F94}">
      <dgm:prSet/>
      <dgm:spPr/>
      <dgm:t>
        <a:bodyPr/>
        <a:lstStyle/>
        <a:p>
          <a:endParaRPr lang="en-GB"/>
        </a:p>
      </dgm:t>
    </dgm:pt>
    <dgm:pt modelId="{152088AF-48EC-4BDF-8559-3B55686B32CD}" type="sibTrans" cxnId="{F556DDFC-84B2-4480-B308-178BD5865F94}">
      <dgm:prSet/>
      <dgm:spPr/>
      <dgm:t>
        <a:bodyPr/>
        <a:lstStyle/>
        <a:p>
          <a:endParaRPr lang="en-GB"/>
        </a:p>
      </dgm:t>
    </dgm:pt>
    <dgm:pt modelId="{5BB5A0CD-B63D-47A3-8EE4-449EA487BDC9}">
      <dgm:prSet phldrT="[Text]"/>
      <dgm:spPr/>
      <dgm:t>
        <a:bodyPr/>
        <a:lstStyle/>
        <a:p>
          <a:r>
            <a:rPr lang="en-GB" dirty="0"/>
            <a:t>Silos</a:t>
          </a:r>
        </a:p>
      </dgm:t>
    </dgm:pt>
    <dgm:pt modelId="{DA39AF47-99DF-4333-BDF8-D625D200C445}" type="parTrans" cxnId="{8211717F-FE3A-4CDE-AD9E-CE045363293B}">
      <dgm:prSet/>
      <dgm:spPr/>
      <dgm:t>
        <a:bodyPr/>
        <a:lstStyle/>
        <a:p>
          <a:endParaRPr lang="en-GB"/>
        </a:p>
      </dgm:t>
    </dgm:pt>
    <dgm:pt modelId="{42D245BE-A692-4051-BCDA-1C60A13A6638}" type="sibTrans" cxnId="{8211717F-FE3A-4CDE-AD9E-CE045363293B}">
      <dgm:prSet/>
      <dgm:spPr/>
      <dgm:t>
        <a:bodyPr/>
        <a:lstStyle/>
        <a:p>
          <a:endParaRPr lang="en-GB"/>
        </a:p>
      </dgm:t>
    </dgm:pt>
    <dgm:pt modelId="{37229820-0A94-4D70-AD98-9EBDE0947014}" type="pres">
      <dgm:prSet presAssocID="{2F15CEB2-C62F-4B0C-9A75-582A6E2954F3}" presName="diagram" presStyleCnt="0">
        <dgm:presLayoutVars>
          <dgm:dir/>
          <dgm:resizeHandles val="exact"/>
        </dgm:presLayoutVars>
      </dgm:prSet>
      <dgm:spPr/>
      <dgm:t>
        <a:bodyPr/>
        <a:lstStyle/>
        <a:p>
          <a:endParaRPr lang="en-US"/>
        </a:p>
      </dgm:t>
    </dgm:pt>
    <dgm:pt modelId="{5901DBBF-9470-43EC-AA97-511B533D6836}" type="pres">
      <dgm:prSet presAssocID="{736726BD-4D43-4CEB-995F-FA46883DAB23}" presName="arrow" presStyleLbl="node1" presStyleIdx="0" presStyleCnt="2">
        <dgm:presLayoutVars>
          <dgm:bulletEnabled val="1"/>
        </dgm:presLayoutVars>
      </dgm:prSet>
      <dgm:spPr/>
      <dgm:t>
        <a:bodyPr/>
        <a:lstStyle/>
        <a:p>
          <a:endParaRPr lang="en-US"/>
        </a:p>
      </dgm:t>
    </dgm:pt>
    <dgm:pt modelId="{E02C1E97-A53D-4565-B484-D8DE676E767D}" type="pres">
      <dgm:prSet presAssocID="{6C1E483A-9506-41C9-BEDD-B00284072CAB}" presName="arrow" presStyleLbl="node1" presStyleIdx="1" presStyleCnt="2">
        <dgm:presLayoutVars>
          <dgm:bulletEnabled val="1"/>
        </dgm:presLayoutVars>
      </dgm:prSet>
      <dgm:spPr/>
      <dgm:t>
        <a:bodyPr/>
        <a:lstStyle/>
        <a:p>
          <a:endParaRPr lang="en-US"/>
        </a:p>
      </dgm:t>
    </dgm:pt>
  </dgm:ptLst>
  <dgm:cxnLst>
    <dgm:cxn modelId="{F556DDFC-84B2-4480-B308-178BD5865F94}" srcId="{6C1E483A-9506-41C9-BEDD-B00284072CAB}" destId="{F5D0E124-8910-430D-96E1-127EAFE1E21E}" srcOrd="1" destOrd="0" parTransId="{2B7DDE1B-8CE0-428C-BC40-FD8AEB005FE0}" sibTransId="{152088AF-48EC-4BDF-8559-3B55686B32CD}"/>
    <dgm:cxn modelId="{93078987-417A-4FB8-A24E-F9EF303BC558}" type="presOf" srcId="{64820A39-055C-4F84-98CA-A020E6064DB2}" destId="{E02C1E97-A53D-4565-B484-D8DE676E767D}" srcOrd="0" destOrd="1" presId="urn:microsoft.com/office/officeart/2005/8/layout/arrow5"/>
    <dgm:cxn modelId="{8211717F-FE3A-4CDE-AD9E-CE045363293B}" srcId="{736726BD-4D43-4CEB-995F-FA46883DAB23}" destId="{5BB5A0CD-B63D-47A3-8EE4-449EA487BDC9}" srcOrd="1" destOrd="0" parTransId="{DA39AF47-99DF-4333-BDF8-D625D200C445}" sibTransId="{42D245BE-A692-4051-BCDA-1C60A13A6638}"/>
    <dgm:cxn modelId="{B2FC1FB5-E0F4-413D-B05E-35212A2C0ADC}" srcId="{6C1E483A-9506-41C9-BEDD-B00284072CAB}" destId="{64820A39-055C-4F84-98CA-A020E6064DB2}" srcOrd="0" destOrd="0" parTransId="{1CE3B973-B17E-429A-A7C7-A8345A121461}" sibTransId="{CEDB0253-C126-45F9-BEFD-1668E0756E01}"/>
    <dgm:cxn modelId="{25A8DE1F-4D6A-4882-AE76-749BDA8B353F}" type="presOf" srcId="{AD70DB11-0297-4442-A84A-E48D8935AB4B}" destId="{5901DBBF-9470-43EC-AA97-511B533D6836}" srcOrd="0" destOrd="3" presId="urn:microsoft.com/office/officeart/2005/8/layout/arrow5"/>
    <dgm:cxn modelId="{E0F88D63-4846-49A4-8841-D2DA246F7CA8}" srcId="{736726BD-4D43-4CEB-995F-FA46883DAB23}" destId="{7DB049F0-0D22-49ED-9AE9-473F52149E23}" srcOrd="0" destOrd="0" parTransId="{4EA97B2A-AF39-473F-81FA-76BDDE674319}" sibTransId="{C90840AE-3DC3-4822-840B-4EDC2340C043}"/>
    <dgm:cxn modelId="{EFF44206-4636-4E30-8F67-66677A1E06BB}" type="presOf" srcId="{CDA16279-298E-4D2E-8EF8-394C0A2D7607}" destId="{E02C1E97-A53D-4565-B484-D8DE676E767D}" srcOrd="0" destOrd="3" presId="urn:microsoft.com/office/officeart/2005/8/layout/arrow5"/>
    <dgm:cxn modelId="{84623992-80D9-4AA9-9CF9-8B056F66D8B8}" type="presOf" srcId="{F5D0E124-8910-430D-96E1-127EAFE1E21E}" destId="{E02C1E97-A53D-4565-B484-D8DE676E767D}" srcOrd="0" destOrd="2" presId="urn:microsoft.com/office/officeart/2005/8/layout/arrow5"/>
    <dgm:cxn modelId="{E54BF20E-D3A4-4FBD-A8DF-3FA99DC71C89}" srcId="{2F15CEB2-C62F-4B0C-9A75-582A6E2954F3}" destId="{736726BD-4D43-4CEB-995F-FA46883DAB23}" srcOrd="0" destOrd="0" parTransId="{CD9A13A2-7BCC-40D4-9075-7E80EBC20A24}" sibTransId="{95B2F37F-41A2-4B1D-89B2-B8110D8C39BF}"/>
    <dgm:cxn modelId="{650CCCA3-F26D-4D0F-A641-907B335F2D5D}" type="presOf" srcId="{736726BD-4D43-4CEB-995F-FA46883DAB23}" destId="{5901DBBF-9470-43EC-AA97-511B533D6836}" srcOrd="0" destOrd="0" presId="urn:microsoft.com/office/officeart/2005/8/layout/arrow5"/>
    <dgm:cxn modelId="{EB9A211A-FA54-4DCF-A0B7-7597B5B84C78}" srcId="{736726BD-4D43-4CEB-995F-FA46883DAB23}" destId="{AD70DB11-0297-4442-A84A-E48D8935AB4B}" srcOrd="2" destOrd="0" parTransId="{34FDECFA-BC51-49A1-9224-725CF1317C45}" sibTransId="{526E35ED-5295-430E-BDD0-D217C5A86BF5}"/>
    <dgm:cxn modelId="{279107CE-2091-4C88-B3E0-A0882C79CA78}" type="presOf" srcId="{6C1E483A-9506-41C9-BEDD-B00284072CAB}" destId="{E02C1E97-A53D-4565-B484-D8DE676E767D}" srcOrd="0" destOrd="0" presId="urn:microsoft.com/office/officeart/2005/8/layout/arrow5"/>
    <dgm:cxn modelId="{8F977851-7801-4560-B645-755A0FF97B71}" srcId="{2F15CEB2-C62F-4B0C-9A75-582A6E2954F3}" destId="{6C1E483A-9506-41C9-BEDD-B00284072CAB}" srcOrd="1" destOrd="0" parTransId="{BADF5215-60A8-4B88-BE48-C67717A54EEA}" sibTransId="{748DA730-458C-4471-A067-0AD4C8DC859C}"/>
    <dgm:cxn modelId="{44B97318-5205-4343-BFDE-780BA706641C}" type="presOf" srcId="{7DB049F0-0D22-49ED-9AE9-473F52149E23}" destId="{5901DBBF-9470-43EC-AA97-511B533D6836}" srcOrd="0" destOrd="1" presId="urn:microsoft.com/office/officeart/2005/8/layout/arrow5"/>
    <dgm:cxn modelId="{829A21E0-FF6B-4E51-818C-0D4570141B3C}" srcId="{6C1E483A-9506-41C9-BEDD-B00284072CAB}" destId="{CDA16279-298E-4D2E-8EF8-394C0A2D7607}" srcOrd="2" destOrd="0" parTransId="{2631DD2B-34E9-48B0-84FF-A420AD2C14C9}" sibTransId="{1E2F2254-23FD-4522-8568-C448288CF9CD}"/>
    <dgm:cxn modelId="{640779E9-0AC3-42C0-8AFC-4942EACA34FF}" type="presOf" srcId="{5BB5A0CD-B63D-47A3-8EE4-449EA487BDC9}" destId="{5901DBBF-9470-43EC-AA97-511B533D6836}" srcOrd="0" destOrd="2" presId="urn:microsoft.com/office/officeart/2005/8/layout/arrow5"/>
    <dgm:cxn modelId="{A806A5E1-0973-4BA7-BACC-0C728394535D}" type="presOf" srcId="{2F15CEB2-C62F-4B0C-9A75-582A6E2954F3}" destId="{37229820-0A94-4D70-AD98-9EBDE0947014}" srcOrd="0" destOrd="0" presId="urn:microsoft.com/office/officeart/2005/8/layout/arrow5"/>
    <dgm:cxn modelId="{48FD9D93-2735-44A7-9EE9-EDAEA145C6EC}" type="presParOf" srcId="{37229820-0A94-4D70-AD98-9EBDE0947014}" destId="{5901DBBF-9470-43EC-AA97-511B533D6836}" srcOrd="0" destOrd="0" presId="urn:microsoft.com/office/officeart/2005/8/layout/arrow5"/>
    <dgm:cxn modelId="{1B372D52-5190-4642-81DC-FDCD4379D7C2}" type="presParOf" srcId="{37229820-0A94-4D70-AD98-9EBDE0947014}" destId="{E02C1E97-A53D-4565-B484-D8DE676E767D}"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267CFE-0D9E-4E90-897F-2CB432257BEF}" type="doc">
      <dgm:prSet loTypeId="urn:microsoft.com/office/officeart/2005/8/layout/gear1" loCatId="relationship" qsTypeId="urn:microsoft.com/office/officeart/2005/8/quickstyle/simple1" qsCatId="simple" csTypeId="urn:microsoft.com/office/officeart/2005/8/colors/accent1_2" csCatId="accent1" phldr="1"/>
      <dgm:spPr/>
    </dgm:pt>
    <dgm:pt modelId="{61F630D3-D24C-4C43-983B-9384D28E7E74}">
      <dgm:prSet phldrT="[Text]" custT="1"/>
      <dgm:spPr/>
      <dgm:t>
        <a:bodyPr/>
        <a:lstStyle/>
        <a:p>
          <a:r>
            <a:rPr lang="en-GB" sz="3500" b="0" dirty="0"/>
            <a:t>DevOps</a:t>
          </a:r>
        </a:p>
      </dgm:t>
    </dgm:pt>
    <dgm:pt modelId="{D0F2283D-6411-4C82-907D-8D6B03AEBBB7}" type="parTrans" cxnId="{CF9E1FE1-C5FD-43D4-9D70-E50814EA2B0B}">
      <dgm:prSet/>
      <dgm:spPr/>
      <dgm:t>
        <a:bodyPr/>
        <a:lstStyle/>
        <a:p>
          <a:endParaRPr lang="en-GB"/>
        </a:p>
      </dgm:t>
    </dgm:pt>
    <dgm:pt modelId="{524AEF73-4A60-48CF-A0DA-1DFA45047765}" type="sibTrans" cxnId="{CF9E1FE1-C5FD-43D4-9D70-E50814EA2B0B}">
      <dgm:prSet/>
      <dgm:spPr/>
      <dgm:t>
        <a:bodyPr/>
        <a:lstStyle/>
        <a:p>
          <a:endParaRPr lang="en-GB"/>
        </a:p>
      </dgm:t>
    </dgm:pt>
    <dgm:pt modelId="{6608EFE9-8367-424C-BEDA-D5A054C1A400}">
      <dgm:prSet phldrT="[Text]" custT="1"/>
      <dgm:spPr/>
      <dgm:t>
        <a:bodyPr/>
        <a:lstStyle/>
        <a:p>
          <a:r>
            <a:rPr lang="en-GB" sz="3200" dirty="0"/>
            <a:t>Agile</a:t>
          </a:r>
        </a:p>
      </dgm:t>
    </dgm:pt>
    <dgm:pt modelId="{3349E7FD-063F-41EA-8006-0AAD5F0661C4}" type="parTrans" cxnId="{89DA4685-CAEB-4293-B545-A5D3CC2AA62B}">
      <dgm:prSet/>
      <dgm:spPr/>
      <dgm:t>
        <a:bodyPr/>
        <a:lstStyle/>
        <a:p>
          <a:endParaRPr lang="en-GB"/>
        </a:p>
      </dgm:t>
    </dgm:pt>
    <dgm:pt modelId="{0C676B95-A3E3-4C9F-A61E-CBE3A90E7806}" type="sibTrans" cxnId="{89DA4685-CAEB-4293-B545-A5D3CC2AA62B}">
      <dgm:prSet/>
      <dgm:spPr/>
      <dgm:t>
        <a:bodyPr/>
        <a:lstStyle/>
        <a:p>
          <a:endParaRPr lang="en-GB"/>
        </a:p>
      </dgm:t>
    </dgm:pt>
    <dgm:pt modelId="{7038C468-3236-4F80-B4C8-FBEE8EFD9D8C}">
      <dgm:prSet phldrT="[Text]"/>
      <dgm:spPr/>
      <dgm:t>
        <a:bodyPr/>
        <a:lstStyle/>
        <a:p>
          <a:r>
            <a:rPr lang="en-GB" dirty="0"/>
            <a:t>Lean</a:t>
          </a:r>
        </a:p>
      </dgm:t>
    </dgm:pt>
    <dgm:pt modelId="{602A1A13-2939-419B-8342-71A50157D855}" type="parTrans" cxnId="{9B0B5C17-33C7-42D1-9364-4E9D62D1D8BB}">
      <dgm:prSet/>
      <dgm:spPr/>
      <dgm:t>
        <a:bodyPr/>
        <a:lstStyle/>
        <a:p>
          <a:endParaRPr lang="en-GB"/>
        </a:p>
      </dgm:t>
    </dgm:pt>
    <dgm:pt modelId="{E5EC9B6F-57E8-4323-8B8D-84ADD1889752}" type="sibTrans" cxnId="{9B0B5C17-33C7-42D1-9364-4E9D62D1D8BB}">
      <dgm:prSet/>
      <dgm:spPr/>
      <dgm:t>
        <a:bodyPr/>
        <a:lstStyle/>
        <a:p>
          <a:endParaRPr lang="en-GB"/>
        </a:p>
      </dgm:t>
    </dgm:pt>
    <dgm:pt modelId="{A28FECF6-73FE-4996-8DA1-7D54BECB6B0E}">
      <dgm:prSet phldrT="[Text]" custT="1"/>
      <dgm:spPr/>
      <dgm:t>
        <a:bodyPr/>
        <a:lstStyle/>
        <a:p>
          <a:r>
            <a:rPr lang="en-GB" sz="1200" dirty="0"/>
            <a:t>Continual improvement</a:t>
          </a:r>
        </a:p>
      </dgm:t>
    </dgm:pt>
    <dgm:pt modelId="{85656C8C-218E-43EC-BD69-D27C5ECF22BE}" type="parTrans" cxnId="{EF1D45F9-02B0-49AE-8B5F-814FC2EC0C1B}">
      <dgm:prSet/>
      <dgm:spPr/>
      <dgm:t>
        <a:bodyPr/>
        <a:lstStyle/>
        <a:p>
          <a:endParaRPr lang="en-GB"/>
        </a:p>
      </dgm:t>
    </dgm:pt>
    <dgm:pt modelId="{55F81EDD-2587-4B96-A778-0DC952F2E655}" type="sibTrans" cxnId="{EF1D45F9-02B0-49AE-8B5F-814FC2EC0C1B}">
      <dgm:prSet/>
      <dgm:spPr/>
      <dgm:t>
        <a:bodyPr/>
        <a:lstStyle/>
        <a:p>
          <a:endParaRPr lang="en-GB"/>
        </a:p>
      </dgm:t>
    </dgm:pt>
    <dgm:pt modelId="{C924C99A-2D10-4F32-9FBC-9E1742D4A5D7}">
      <dgm:prSet phldrT="[Text]" custT="1"/>
      <dgm:spPr/>
      <dgm:t>
        <a:bodyPr/>
        <a:lstStyle/>
        <a:p>
          <a:r>
            <a:rPr lang="en-GB" sz="1200" dirty="0"/>
            <a:t>Responsive to changing needs</a:t>
          </a:r>
        </a:p>
      </dgm:t>
    </dgm:pt>
    <dgm:pt modelId="{56FC6D5C-BB57-4A74-A40A-31E95FF0E7F2}" type="parTrans" cxnId="{0129A509-8385-4E50-AA2C-C14618854BD4}">
      <dgm:prSet/>
      <dgm:spPr/>
      <dgm:t>
        <a:bodyPr/>
        <a:lstStyle/>
        <a:p>
          <a:endParaRPr lang="en-GB"/>
        </a:p>
      </dgm:t>
    </dgm:pt>
    <dgm:pt modelId="{A79102AE-E1E6-4622-B7D8-F7671D6C0410}" type="sibTrans" cxnId="{0129A509-8385-4E50-AA2C-C14618854BD4}">
      <dgm:prSet/>
      <dgm:spPr/>
      <dgm:t>
        <a:bodyPr/>
        <a:lstStyle/>
        <a:p>
          <a:endParaRPr lang="en-GB"/>
        </a:p>
      </dgm:t>
    </dgm:pt>
    <dgm:pt modelId="{F0001BC2-F308-43FB-8978-41B042FDB2DA}">
      <dgm:prSet phldrT="[Text]" custT="1"/>
      <dgm:spPr/>
      <dgm:t>
        <a:bodyPr/>
        <a:lstStyle/>
        <a:p>
          <a:r>
            <a:rPr lang="en-GB" sz="1200" dirty="0"/>
            <a:t>Shorter release cycles</a:t>
          </a:r>
        </a:p>
      </dgm:t>
    </dgm:pt>
    <dgm:pt modelId="{53FD1AEA-30FD-4BD8-A348-1F06E9492DD2}" type="parTrans" cxnId="{6EED4F1D-AA99-408B-8030-F079B36DD73C}">
      <dgm:prSet/>
      <dgm:spPr/>
      <dgm:t>
        <a:bodyPr/>
        <a:lstStyle/>
        <a:p>
          <a:endParaRPr lang="en-GB"/>
        </a:p>
      </dgm:t>
    </dgm:pt>
    <dgm:pt modelId="{601DCAB7-1C16-4221-AD64-BD6858ADDCA3}" type="sibTrans" cxnId="{6EED4F1D-AA99-408B-8030-F079B36DD73C}">
      <dgm:prSet/>
      <dgm:spPr/>
      <dgm:t>
        <a:bodyPr/>
        <a:lstStyle/>
        <a:p>
          <a:endParaRPr lang="en-GB"/>
        </a:p>
      </dgm:t>
    </dgm:pt>
    <dgm:pt modelId="{7FDE8477-C70A-4670-B1A6-43D07A6D5E05}">
      <dgm:prSet phldrT="[Text]" custT="1"/>
      <dgm:spPr/>
      <dgm:t>
        <a:bodyPr/>
        <a:lstStyle/>
        <a:p>
          <a:r>
            <a:rPr lang="en-GB" sz="1200" dirty="0"/>
            <a:t>Elimination of unnecessary activities</a:t>
          </a:r>
        </a:p>
      </dgm:t>
    </dgm:pt>
    <dgm:pt modelId="{5B20CE7E-3051-4579-AF27-31C218D5513C}" type="parTrans" cxnId="{C09C8087-1D50-454E-9706-602EC9BA391F}">
      <dgm:prSet/>
      <dgm:spPr/>
      <dgm:t>
        <a:bodyPr/>
        <a:lstStyle/>
        <a:p>
          <a:endParaRPr lang="en-GB"/>
        </a:p>
      </dgm:t>
    </dgm:pt>
    <dgm:pt modelId="{C8937A54-E2BA-4537-8113-51B1D0DABE50}" type="sibTrans" cxnId="{C09C8087-1D50-454E-9706-602EC9BA391F}">
      <dgm:prSet/>
      <dgm:spPr/>
      <dgm:t>
        <a:bodyPr/>
        <a:lstStyle/>
        <a:p>
          <a:endParaRPr lang="en-GB"/>
        </a:p>
      </dgm:t>
    </dgm:pt>
    <dgm:pt modelId="{55E1FEAD-E68F-4C7C-B6EC-F79EF0044540}">
      <dgm:prSet phldrT="[Text]" custT="1"/>
      <dgm:spPr/>
      <dgm:t>
        <a:bodyPr/>
        <a:lstStyle/>
        <a:p>
          <a:r>
            <a:rPr lang="en-GB" sz="1200" dirty="0"/>
            <a:t>Collaboration</a:t>
          </a:r>
        </a:p>
      </dgm:t>
    </dgm:pt>
    <dgm:pt modelId="{8E02D6BA-0E98-48CA-830C-649984747525}" type="parTrans" cxnId="{1848A337-AC65-44CE-BD76-E6F9F5AB03E1}">
      <dgm:prSet/>
      <dgm:spPr/>
      <dgm:t>
        <a:bodyPr/>
        <a:lstStyle/>
        <a:p>
          <a:endParaRPr lang="en-GB"/>
        </a:p>
      </dgm:t>
    </dgm:pt>
    <dgm:pt modelId="{CEAC915D-581C-4965-BA7D-00ABD225A3F8}" type="sibTrans" cxnId="{1848A337-AC65-44CE-BD76-E6F9F5AB03E1}">
      <dgm:prSet/>
      <dgm:spPr/>
      <dgm:t>
        <a:bodyPr/>
        <a:lstStyle/>
        <a:p>
          <a:endParaRPr lang="en-GB"/>
        </a:p>
      </dgm:t>
    </dgm:pt>
    <dgm:pt modelId="{B011690C-A74D-41D0-835C-DDBBF4BF3973}" type="pres">
      <dgm:prSet presAssocID="{BC267CFE-0D9E-4E90-897F-2CB432257BEF}" presName="composite" presStyleCnt="0">
        <dgm:presLayoutVars>
          <dgm:chMax val="3"/>
          <dgm:animLvl val="lvl"/>
          <dgm:resizeHandles val="exact"/>
        </dgm:presLayoutVars>
      </dgm:prSet>
      <dgm:spPr/>
    </dgm:pt>
    <dgm:pt modelId="{AE2956C3-3FFC-41FC-9909-F362B80EE5B9}" type="pres">
      <dgm:prSet presAssocID="{61F630D3-D24C-4C43-983B-9384D28E7E74}" presName="gear1" presStyleLbl="node1" presStyleIdx="0" presStyleCnt="3">
        <dgm:presLayoutVars>
          <dgm:chMax val="1"/>
          <dgm:bulletEnabled val="1"/>
        </dgm:presLayoutVars>
      </dgm:prSet>
      <dgm:spPr/>
      <dgm:t>
        <a:bodyPr/>
        <a:lstStyle/>
        <a:p>
          <a:endParaRPr lang="en-US"/>
        </a:p>
      </dgm:t>
    </dgm:pt>
    <dgm:pt modelId="{A17E1CE9-591B-4082-8152-EB56D26774E2}" type="pres">
      <dgm:prSet presAssocID="{61F630D3-D24C-4C43-983B-9384D28E7E74}" presName="gear1srcNode" presStyleLbl="node1" presStyleIdx="0" presStyleCnt="3"/>
      <dgm:spPr/>
      <dgm:t>
        <a:bodyPr/>
        <a:lstStyle/>
        <a:p>
          <a:endParaRPr lang="en-US"/>
        </a:p>
      </dgm:t>
    </dgm:pt>
    <dgm:pt modelId="{2E200742-2863-4A76-8FDA-508B61E1AB64}" type="pres">
      <dgm:prSet presAssocID="{61F630D3-D24C-4C43-983B-9384D28E7E74}" presName="gear1dstNode" presStyleLbl="node1" presStyleIdx="0" presStyleCnt="3"/>
      <dgm:spPr/>
      <dgm:t>
        <a:bodyPr/>
        <a:lstStyle/>
        <a:p>
          <a:endParaRPr lang="en-US"/>
        </a:p>
      </dgm:t>
    </dgm:pt>
    <dgm:pt modelId="{F6E27492-75F3-4D52-8B92-CB496110FC0A}" type="pres">
      <dgm:prSet presAssocID="{6608EFE9-8367-424C-BEDA-D5A054C1A400}" presName="gear2" presStyleLbl="node1" presStyleIdx="1" presStyleCnt="3">
        <dgm:presLayoutVars>
          <dgm:chMax val="1"/>
          <dgm:bulletEnabled val="1"/>
        </dgm:presLayoutVars>
      </dgm:prSet>
      <dgm:spPr/>
      <dgm:t>
        <a:bodyPr/>
        <a:lstStyle/>
        <a:p>
          <a:endParaRPr lang="en-US"/>
        </a:p>
      </dgm:t>
    </dgm:pt>
    <dgm:pt modelId="{01812AB8-4F9D-46A6-B37F-B272F8B22A1A}" type="pres">
      <dgm:prSet presAssocID="{6608EFE9-8367-424C-BEDA-D5A054C1A400}" presName="gear2srcNode" presStyleLbl="node1" presStyleIdx="1" presStyleCnt="3"/>
      <dgm:spPr/>
      <dgm:t>
        <a:bodyPr/>
        <a:lstStyle/>
        <a:p>
          <a:endParaRPr lang="en-US"/>
        </a:p>
      </dgm:t>
    </dgm:pt>
    <dgm:pt modelId="{4A6BAB04-1A1E-4120-90CD-9FEC19FBD306}" type="pres">
      <dgm:prSet presAssocID="{6608EFE9-8367-424C-BEDA-D5A054C1A400}" presName="gear2dstNode" presStyleLbl="node1" presStyleIdx="1" presStyleCnt="3"/>
      <dgm:spPr/>
      <dgm:t>
        <a:bodyPr/>
        <a:lstStyle/>
        <a:p>
          <a:endParaRPr lang="en-US"/>
        </a:p>
      </dgm:t>
    </dgm:pt>
    <dgm:pt modelId="{EB0BED41-4B09-4AAA-BE5B-19201D63EADA}" type="pres">
      <dgm:prSet presAssocID="{6608EFE9-8367-424C-BEDA-D5A054C1A400}" presName="gear2ch" presStyleLbl="fgAcc1" presStyleIdx="0" presStyleCnt="2">
        <dgm:presLayoutVars>
          <dgm:chMax val="0"/>
          <dgm:bulletEnabled val="1"/>
        </dgm:presLayoutVars>
      </dgm:prSet>
      <dgm:spPr/>
      <dgm:t>
        <a:bodyPr/>
        <a:lstStyle/>
        <a:p>
          <a:endParaRPr lang="en-US"/>
        </a:p>
      </dgm:t>
    </dgm:pt>
    <dgm:pt modelId="{E9D7E561-7A28-4FD3-B8CE-86D29D7D4824}" type="pres">
      <dgm:prSet presAssocID="{7038C468-3236-4F80-B4C8-FBEE8EFD9D8C}" presName="gear3" presStyleLbl="node1" presStyleIdx="2" presStyleCnt="3"/>
      <dgm:spPr/>
      <dgm:t>
        <a:bodyPr/>
        <a:lstStyle/>
        <a:p>
          <a:endParaRPr lang="en-US"/>
        </a:p>
      </dgm:t>
    </dgm:pt>
    <dgm:pt modelId="{C2E473D1-3A24-4634-AD3B-69A08DE9EFC2}" type="pres">
      <dgm:prSet presAssocID="{7038C468-3236-4F80-B4C8-FBEE8EFD9D8C}" presName="gear3tx" presStyleLbl="node1" presStyleIdx="2" presStyleCnt="3">
        <dgm:presLayoutVars>
          <dgm:chMax val="1"/>
          <dgm:bulletEnabled val="1"/>
        </dgm:presLayoutVars>
      </dgm:prSet>
      <dgm:spPr/>
      <dgm:t>
        <a:bodyPr/>
        <a:lstStyle/>
        <a:p>
          <a:endParaRPr lang="en-US"/>
        </a:p>
      </dgm:t>
    </dgm:pt>
    <dgm:pt modelId="{11F09F3B-070B-4825-B2BC-65D489AD643B}" type="pres">
      <dgm:prSet presAssocID="{7038C468-3236-4F80-B4C8-FBEE8EFD9D8C}" presName="gear3srcNode" presStyleLbl="node1" presStyleIdx="2" presStyleCnt="3"/>
      <dgm:spPr/>
      <dgm:t>
        <a:bodyPr/>
        <a:lstStyle/>
        <a:p>
          <a:endParaRPr lang="en-US"/>
        </a:p>
      </dgm:t>
    </dgm:pt>
    <dgm:pt modelId="{39D8D31C-2999-44D8-9BA1-5C0BB5C305F2}" type="pres">
      <dgm:prSet presAssocID="{7038C468-3236-4F80-B4C8-FBEE8EFD9D8C}" presName="gear3dstNode" presStyleLbl="node1" presStyleIdx="2" presStyleCnt="3"/>
      <dgm:spPr/>
      <dgm:t>
        <a:bodyPr/>
        <a:lstStyle/>
        <a:p>
          <a:endParaRPr lang="en-US"/>
        </a:p>
      </dgm:t>
    </dgm:pt>
    <dgm:pt modelId="{D0C92227-FFC7-4404-A0A1-F9C1614690C0}" type="pres">
      <dgm:prSet presAssocID="{7038C468-3236-4F80-B4C8-FBEE8EFD9D8C}" presName="gear3ch" presStyleLbl="fgAcc1" presStyleIdx="1" presStyleCnt="2">
        <dgm:presLayoutVars>
          <dgm:chMax val="0"/>
          <dgm:bulletEnabled val="1"/>
        </dgm:presLayoutVars>
      </dgm:prSet>
      <dgm:spPr/>
      <dgm:t>
        <a:bodyPr/>
        <a:lstStyle/>
        <a:p>
          <a:endParaRPr lang="en-US"/>
        </a:p>
      </dgm:t>
    </dgm:pt>
    <dgm:pt modelId="{C4BD98C9-4BAF-49CC-BA42-EEB59A82C37A}" type="pres">
      <dgm:prSet presAssocID="{524AEF73-4A60-48CF-A0DA-1DFA45047765}" presName="connector1" presStyleLbl="sibTrans2D1" presStyleIdx="0" presStyleCnt="3"/>
      <dgm:spPr/>
      <dgm:t>
        <a:bodyPr/>
        <a:lstStyle/>
        <a:p>
          <a:endParaRPr lang="en-US"/>
        </a:p>
      </dgm:t>
    </dgm:pt>
    <dgm:pt modelId="{5BE4B2F8-B97C-4EA9-894D-3EE7378CA46C}" type="pres">
      <dgm:prSet presAssocID="{0C676B95-A3E3-4C9F-A61E-CBE3A90E7806}" presName="connector2" presStyleLbl="sibTrans2D1" presStyleIdx="1" presStyleCnt="3"/>
      <dgm:spPr/>
      <dgm:t>
        <a:bodyPr/>
        <a:lstStyle/>
        <a:p>
          <a:endParaRPr lang="en-US"/>
        </a:p>
      </dgm:t>
    </dgm:pt>
    <dgm:pt modelId="{CA5B27D8-90A3-4CA2-B30A-F2F153BF3C1C}" type="pres">
      <dgm:prSet presAssocID="{E5EC9B6F-57E8-4323-8B8D-84ADD1889752}" presName="connector3" presStyleLbl="sibTrans2D1" presStyleIdx="2" presStyleCnt="3"/>
      <dgm:spPr/>
      <dgm:t>
        <a:bodyPr/>
        <a:lstStyle/>
        <a:p>
          <a:endParaRPr lang="en-US"/>
        </a:p>
      </dgm:t>
    </dgm:pt>
  </dgm:ptLst>
  <dgm:cxnLst>
    <dgm:cxn modelId="{35BFC205-5911-4A59-8919-CF7B1BB2624B}" type="presOf" srcId="{6608EFE9-8367-424C-BEDA-D5A054C1A400}" destId="{4A6BAB04-1A1E-4120-90CD-9FEC19FBD306}" srcOrd="2" destOrd="0" presId="urn:microsoft.com/office/officeart/2005/8/layout/gear1"/>
    <dgm:cxn modelId="{7E6E7D05-B7B7-4FD6-90DF-34ADC5D21DAA}" type="presOf" srcId="{61F630D3-D24C-4C43-983B-9384D28E7E74}" destId="{A17E1CE9-591B-4082-8152-EB56D26774E2}" srcOrd="1" destOrd="0" presId="urn:microsoft.com/office/officeart/2005/8/layout/gear1"/>
    <dgm:cxn modelId="{07C308CA-5493-4153-9B4A-7339275EC59B}" type="presOf" srcId="{BC267CFE-0D9E-4E90-897F-2CB432257BEF}" destId="{B011690C-A74D-41D0-835C-DDBBF4BF3973}" srcOrd="0" destOrd="0" presId="urn:microsoft.com/office/officeart/2005/8/layout/gear1"/>
    <dgm:cxn modelId="{0129A509-8385-4E50-AA2C-C14618854BD4}" srcId="{6608EFE9-8367-424C-BEDA-D5A054C1A400}" destId="{C924C99A-2D10-4F32-9FBC-9E1742D4A5D7}" srcOrd="0" destOrd="0" parTransId="{56FC6D5C-BB57-4A74-A40A-31E95FF0E7F2}" sibTransId="{A79102AE-E1E6-4622-B7D8-F7671D6C0410}"/>
    <dgm:cxn modelId="{715B75E2-9A02-4ACE-B472-7259AA5F71F8}" type="presOf" srcId="{7038C468-3236-4F80-B4C8-FBEE8EFD9D8C}" destId="{C2E473D1-3A24-4634-AD3B-69A08DE9EFC2}" srcOrd="1" destOrd="0" presId="urn:microsoft.com/office/officeart/2005/8/layout/gear1"/>
    <dgm:cxn modelId="{43CAFB1A-CED5-421A-AC99-A097C0810F7C}" type="presOf" srcId="{55E1FEAD-E68F-4C7C-B6EC-F79EF0044540}" destId="{EB0BED41-4B09-4AAA-BE5B-19201D63EADA}" srcOrd="0" destOrd="2" presId="urn:microsoft.com/office/officeart/2005/8/layout/gear1"/>
    <dgm:cxn modelId="{787B06E9-9EE0-49A8-8BD8-88C75B831433}" type="presOf" srcId="{0C676B95-A3E3-4C9F-A61E-CBE3A90E7806}" destId="{5BE4B2F8-B97C-4EA9-894D-3EE7378CA46C}" srcOrd="0" destOrd="0" presId="urn:microsoft.com/office/officeart/2005/8/layout/gear1"/>
    <dgm:cxn modelId="{FF848E04-2DA0-41CC-BA53-0B8CE8571A01}" type="presOf" srcId="{C924C99A-2D10-4F32-9FBC-9E1742D4A5D7}" destId="{EB0BED41-4B09-4AAA-BE5B-19201D63EADA}" srcOrd="0" destOrd="0" presId="urn:microsoft.com/office/officeart/2005/8/layout/gear1"/>
    <dgm:cxn modelId="{B78FE9D3-A330-44CC-9E6F-0D4563054D85}" type="presOf" srcId="{6608EFE9-8367-424C-BEDA-D5A054C1A400}" destId="{F6E27492-75F3-4D52-8B92-CB496110FC0A}" srcOrd="0" destOrd="0" presId="urn:microsoft.com/office/officeart/2005/8/layout/gear1"/>
    <dgm:cxn modelId="{C1D45391-0A6D-4E46-B82F-1046F946D3D0}" type="presOf" srcId="{7FDE8477-C70A-4670-B1A6-43D07A6D5E05}" destId="{D0C92227-FFC7-4404-A0A1-F9C1614690C0}" srcOrd="0" destOrd="1" presId="urn:microsoft.com/office/officeart/2005/8/layout/gear1"/>
    <dgm:cxn modelId="{7C01D5B6-F14E-406C-AFE6-B0FF73762014}" type="presOf" srcId="{A28FECF6-73FE-4996-8DA1-7D54BECB6B0E}" destId="{D0C92227-FFC7-4404-A0A1-F9C1614690C0}" srcOrd="0" destOrd="0" presId="urn:microsoft.com/office/officeart/2005/8/layout/gear1"/>
    <dgm:cxn modelId="{9B0B5C17-33C7-42D1-9364-4E9D62D1D8BB}" srcId="{BC267CFE-0D9E-4E90-897F-2CB432257BEF}" destId="{7038C468-3236-4F80-B4C8-FBEE8EFD9D8C}" srcOrd="2" destOrd="0" parTransId="{602A1A13-2939-419B-8342-71A50157D855}" sibTransId="{E5EC9B6F-57E8-4323-8B8D-84ADD1889752}"/>
    <dgm:cxn modelId="{6EED4F1D-AA99-408B-8030-F079B36DD73C}" srcId="{6608EFE9-8367-424C-BEDA-D5A054C1A400}" destId="{F0001BC2-F308-43FB-8978-41B042FDB2DA}" srcOrd="1" destOrd="0" parTransId="{53FD1AEA-30FD-4BD8-A348-1F06E9492DD2}" sibTransId="{601DCAB7-1C16-4221-AD64-BD6858ADDCA3}"/>
    <dgm:cxn modelId="{89DA4685-CAEB-4293-B545-A5D3CC2AA62B}" srcId="{BC267CFE-0D9E-4E90-897F-2CB432257BEF}" destId="{6608EFE9-8367-424C-BEDA-D5A054C1A400}" srcOrd="1" destOrd="0" parTransId="{3349E7FD-063F-41EA-8006-0AAD5F0661C4}" sibTransId="{0C676B95-A3E3-4C9F-A61E-CBE3A90E7806}"/>
    <dgm:cxn modelId="{AB06B713-3888-4C38-871E-6D081BEA57F2}" type="presOf" srcId="{6608EFE9-8367-424C-BEDA-D5A054C1A400}" destId="{01812AB8-4F9D-46A6-B37F-B272F8B22A1A}" srcOrd="1" destOrd="0" presId="urn:microsoft.com/office/officeart/2005/8/layout/gear1"/>
    <dgm:cxn modelId="{2667AAAF-7B3B-4188-BE97-A06B86C36585}" type="presOf" srcId="{F0001BC2-F308-43FB-8978-41B042FDB2DA}" destId="{EB0BED41-4B09-4AAA-BE5B-19201D63EADA}" srcOrd="0" destOrd="1" presId="urn:microsoft.com/office/officeart/2005/8/layout/gear1"/>
    <dgm:cxn modelId="{A3837EA0-8A8C-4E55-A22F-B0059471BD30}" type="presOf" srcId="{7038C468-3236-4F80-B4C8-FBEE8EFD9D8C}" destId="{39D8D31C-2999-44D8-9BA1-5C0BB5C305F2}" srcOrd="3" destOrd="0" presId="urn:microsoft.com/office/officeart/2005/8/layout/gear1"/>
    <dgm:cxn modelId="{A029E465-F5A1-4618-9487-0725C7F67F22}" type="presOf" srcId="{E5EC9B6F-57E8-4323-8B8D-84ADD1889752}" destId="{CA5B27D8-90A3-4CA2-B30A-F2F153BF3C1C}" srcOrd="0" destOrd="0" presId="urn:microsoft.com/office/officeart/2005/8/layout/gear1"/>
    <dgm:cxn modelId="{EF1D45F9-02B0-49AE-8B5F-814FC2EC0C1B}" srcId="{7038C468-3236-4F80-B4C8-FBEE8EFD9D8C}" destId="{A28FECF6-73FE-4996-8DA1-7D54BECB6B0E}" srcOrd="0" destOrd="0" parTransId="{85656C8C-218E-43EC-BD69-D27C5ECF22BE}" sibTransId="{55F81EDD-2587-4B96-A778-0DC952F2E655}"/>
    <dgm:cxn modelId="{E153A318-8FAB-433B-B772-FBEF1D37EE65}" type="presOf" srcId="{61F630D3-D24C-4C43-983B-9384D28E7E74}" destId="{AE2956C3-3FFC-41FC-9909-F362B80EE5B9}" srcOrd="0" destOrd="0" presId="urn:microsoft.com/office/officeart/2005/8/layout/gear1"/>
    <dgm:cxn modelId="{DF529194-AA17-41A2-B607-13C91B35CE80}" type="presOf" srcId="{61F630D3-D24C-4C43-983B-9384D28E7E74}" destId="{2E200742-2863-4A76-8FDA-508B61E1AB64}" srcOrd="2" destOrd="0" presId="urn:microsoft.com/office/officeart/2005/8/layout/gear1"/>
    <dgm:cxn modelId="{98C29D68-DACF-447F-A58A-3CBF910F0E4C}" type="presOf" srcId="{7038C468-3236-4F80-B4C8-FBEE8EFD9D8C}" destId="{E9D7E561-7A28-4FD3-B8CE-86D29D7D4824}" srcOrd="0" destOrd="0" presId="urn:microsoft.com/office/officeart/2005/8/layout/gear1"/>
    <dgm:cxn modelId="{1848A337-AC65-44CE-BD76-E6F9F5AB03E1}" srcId="{6608EFE9-8367-424C-BEDA-D5A054C1A400}" destId="{55E1FEAD-E68F-4C7C-B6EC-F79EF0044540}" srcOrd="2" destOrd="0" parTransId="{8E02D6BA-0E98-48CA-830C-649984747525}" sibTransId="{CEAC915D-581C-4965-BA7D-00ABD225A3F8}"/>
    <dgm:cxn modelId="{9AEACCB9-BEA8-49C4-927C-13967BD7CDFB}" type="presOf" srcId="{7038C468-3236-4F80-B4C8-FBEE8EFD9D8C}" destId="{11F09F3B-070B-4825-B2BC-65D489AD643B}" srcOrd="2" destOrd="0" presId="urn:microsoft.com/office/officeart/2005/8/layout/gear1"/>
    <dgm:cxn modelId="{C09C8087-1D50-454E-9706-602EC9BA391F}" srcId="{7038C468-3236-4F80-B4C8-FBEE8EFD9D8C}" destId="{7FDE8477-C70A-4670-B1A6-43D07A6D5E05}" srcOrd="1" destOrd="0" parTransId="{5B20CE7E-3051-4579-AF27-31C218D5513C}" sibTransId="{C8937A54-E2BA-4537-8113-51B1D0DABE50}"/>
    <dgm:cxn modelId="{BE9501C2-C0A0-496A-A9E7-FEF3E235C094}" type="presOf" srcId="{524AEF73-4A60-48CF-A0DA-1DFA45047765}" destId="{C4BD98C9-4BAF-49CC-BA42-EEB59A82C37A}" srcOrd="0" destOrd="0" presId="urn:microsoft.com/office/officeart/2005/8/layout/gear1"/>
    <dgm:cxn modelId="{CF9E1FE1-C5FD-43D4-9D70-E50814EA2B0B}" srcId="{BC267CFE-0D9E-4E90-897F-2CB432257BEF}" destId="{61F630D3-D24C-4C43-983B-9384D28E7E74}" srcOrd="0" destOrd="0" parTransId="{D0F2283D-6411-4C82-907D-8D6B03AEBBB7}" sibTransId="{524AEF73-4A60-48CF-A0DA-1DFA45047765}"/>
    <dgm:cxn modelId="{5B821E3F-C0C2-42B9-9D75-CA7C64A00F58}" type="presParOf" srcId="{B011690C-A74D-41D0-835C-DDBBF4BF3973}" destId="{AE2956C3-3FFC-41FC-9909-F362B80EE5B9}" srcOrd="0" destOrd="0" presId="urn:microsoft.com/office/officeart/2005/8/layout/gear1"/>
    <dgm:cxn modelId="{78841506-8177-4353-9A8B-4190E21E5CFE}" type="presParOf" srcId="{B011690C-A74D-41D0-835C-DDBBF4BF3973}" destId="{A17E1CE9-591B-4082-8152-EB56D26774E2}" srcOrd="1" destOrd="0" presId="urn:microsoft.com/office/officeart/2005/8/layout/gear1"/>
    <dgm:cxn modelId="{B34803C7-A27A-4A90-BF75-00742F0F6B80}" type="presParOf" srcId="{B011690C-A74D-41D0-835C-DDBBF4BF3973}" destId="{2E200742-2863-4A76-8FDA-508B61E1AB64}" srcOrd="2" destOrd="0" presId="urn:microsoft.com/office/officeart/2005/8/layout/gear1"/>
    <dgm:cxn modelId="{5970709C-66AA-4A72-AFD0-F1D3461DCBDB}" type="presParOf" srcId="{B011690C-A74D-41D0-835C-DDBBF4BF3973}" destId="{F6E27492-75F3-4D52-8B92-CB496110FC0A}" srcOrd="3" destOrd="0" presId="urn:microsoft.com/office/officeart/2005/8/layout/gear1"/>
    <dgm:cxn modelId="{640397E8-073A-4CEA-82E6-66E98E7FC1D3}" type="presParOf" srcId="{B011690C-A74D-41D0-835C-DDBBF4BF3973}" destId="{01812AB8-4F9D-46A6-B37F-B272F8B22A1A}" srcOrd="4" destOrd="0" presId="urn:microsoft.com/office/officeart/2005/8/layout/gear1"/>
    <dgm:cxn modelId="{6F6A6059-A164-446F-8F96-712277977A88}" type="presParOf" srcId="{B011690C-A74D-41D0-835C-DDBBF4BF3973}" destId="{4A6BAB04-1A1E-4120-90CD-9FEC19FBD306}" srcOrd="5" destOrd="0" presId="urn:microsoft.com/office/officeart/2005/8/layout/gear1"/>
    <dgm:cxn modelId="{E9E32139-3469-436C-A9A0-7545E31C91BC}" type="presParOf" srcId="{B011690C-A74D-41D0-835C-DDBBF4BF3973}" destId="{EB0BED41-4B09-4AAA-BE5B-19201D63EADA}" srcOrd="6" destOrd="0" presId="urn:microsoft.com/office/officeart/2005/8/layout/gear1"/>
    <dgm:cxn modelId="{EFD90EAC-B78A-4DA5-BBC0-F9906E4B7BAD}" type="presParOf" srcId="{B011690C-A74D-41D0-835C-DDBBF4BF3973}" destId="{E9D7E561-7A28-4FD3-B8CE-86D29D7D4824}" srcOrd="7" destOrd="0" presId="urn:microsoft.com/office/officeart/2005/8/layout/gear1"/>
    <dgm:cxn modelId="{727D029F-348E-4DAA-AE1F-232D4C6C5E1C}" type="presParOf" srcId="{B011690C-A74D-41D0-835C-DDBBF4BF3973}" destId="{C2E473D1-3A24-4634-AD3B-69A08DE9EFC2}" srcOrd="8" destOrd="0" presId="urn:microsoft.com/office/officeart/2005/8/layout/gear1"/>
    <dgm:cxn modelId="{43979DD3-883A-48AD-9FA1-1BF111D3F481}" type="presParOf" srcId="{B011690C-A74D-41D0-835C-DDBBF4BF3973}" destId="{11F09F3B-070B-4825-B2BC-65D489AD643B}" srcOrd="9" destOrd="0" presId="urn:microsoft.com/office/officeart/2005/8/layout/gear1"/>
    <dgm:cxn modelId="{1A4D8F2C-8FB4-45F7-94C5-96E6F9CF6F76}" type="presParOf" srcId="{B011690C-A74D-41D0-835C-DDBBF4BF3973}" destId="{39D8D31C-2999-44D8-9BA1-5C0BB5C305F2}" srcOrd="10" destOrd="0" presId="urn:microsoft.com/office/officeart/2005/8/layout/gear1"/>
    <dgm:cxn modelId="{68D6A92D-8467-44F3-BE27-E348C83F87A1}" type="presParOf" srcId="{B011690C-A74D-41D0-835C-DDBBF4BF3973}" destId="{D0C92227-FFC7-4404-A0A1-F9C1614690C0}" srcOrd="11" destOrd="0" presId="urn:microsoft.com/office/officeart/2005/8/layout/gear1"/>
    <dgm:cxn modelId="{D9FE30C2-8E85-4D99-9A1D-BDF3399B9CF7}" type="presParOf" srcId="{B011690C-A74D-41D0-835C-DDBBF4BF3973}" destId="{C4BD98C9-4BAF-49CC-BA42-EEB59A82C37A}" srcOrd="12" destOrd="0" presId="urn:microsoft.com/office/officeart/2005/8/layout/gear1"/>
    <dgm:cxn modelId="{CE9BD3DF-DBB8-4499-AB9F-975EB8A357C6}" type="presParOf" srcId="{B011690C-A74D-41D0-835C-DDBBF4BF3973}" destId="{5BE4B2F8-B97C-4EA9-894D-3EE7378CA46C}" srcOrd="13" destOrd="0" presId="urn:microsoft.com/office/officeart/2005/8/layout/gear1"/>
    <dgm:cxn modelId="{0817382F-0B13-4D5C-9E35-FBE84EED1862}" type="presParOf" srcId="{B011690C-A74D-41D0-835C-DDBBF4BF3973}" destId="{CA5B27D8-90A3-4CA2-B30A-F2F153BF3C1C}" srcOrd="14"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7CEA8B-91DA-4728-803A-25AF0BAF3346}"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GB"/>
        </a:p>
      </dgm:t>
    </dgm:pt>
    <dgm:pt modelId="{FA21F5C2-A25C-445A-B289-B5BFFA98A1CE}">
      <dgm:prSet phldrT="[Text]"/>
      <dgm:spPr/>
      <dgm:t>
        <a:bodyPr/>
        <a:lstStyle/>
        <a:p>
          <a:r>
            <a:rPr lang="en-GB" dirty="0"/>
            <a:t>Achieving objectives</a:t>
          </a:r>
        </a:p>
      </dgm:t>
    </dgm:pt>
    <dgm:pt modelId="{684F1760-1652-4395-BE96-54F11D6F9313}" type="parTrans" cxnId="{3F05EFA8-A018-46D9-9E37-999A76262842}">
      <dgm:prSet/>
      <dgm:spPr/>
      <dgm:t>
        <a:bodyPr/>
        <a:lstStyle/>
        <a:p>
          <a:endParaRPr lang="en-GB"/>
        </a:p>
      </dgm:t>
    </dgm:pt>
    <dgm:pt modelId="{4187AED4-FE4E-4E14-8EE3-94BCDE21EE84}" type="sibTrans" cxnId="{3F05EFA8-A018-46D9-9E37-999A76262842}">
      <dgm:prSet/>
      <dgm:spPr/>
      <dgm:t>
        <a:bodyPr/>
        <a:lstStyle/>
        <a:p>
          <a:endParaRPr lang="en-GB"/>
        </a:p>
      </dgm:t>
    </dgm:pt>
    <dgm:pt modelId="{08FEBE02-DBED-4209-8DCA-BD0762F72CB1}">
      <dgm:prSet phldrT="[Text]" custT="1"/>
      <dgm:spPr/>
      <dgm:t>
        <a:bodyPr/>
        <a:lstStyle/>
        <a:p>
          <a:r>
            <a:rPr lang="en-GB" sz="1800" dirty="0"/>
            <a:t>Collabo-ration</a:t>
          </a:r>
        </a:p>
      </dgm:t>
    </dgm:pt>
    <dgm:pt modelId="{CFD4F5AA-13B7-4476-BDA9-1F625C33E897}" type="parTrans" cxnId="{5ECECE17-7B40-4D27-8234-6E13A626F4AA}">
      <dgm:prSet/>
      <dgm:spPr/>
      <dgm:t>
        <a:bodyPr/>
        <a:lstStyle/>
        <a:p>
          <a:endParaRPr lang="en-GB"/>
        </a:p>
      </dgm:t>
    </dgm:pt>
    <dgm:pt modelId="{7500888C-138B-4453-82F3-5495EC49BC01}" type="sibTrans" cxnId="{5ECECE17-7B40-4D27-8234-6E13A626F4AA}">
      <dgm:prSet/>
      <dgm:spPr/>
      <dgm:t>
        <a:bodyPr/>
        <a:lstStyle/>
        <a:p>
          <a:endParaRPr lang="en-GB"/>
        </a:p>
      </dgm:t>
    </dgm:pt>
    <dgm:pt modelId="{E4FF067B-72B8-44A5-9540-D8F26246DAF9}">
      <dgm:prSet phldrT="[Text]"/>
      <dgm:spPr/>
      <dgm:t>
        <a:bodyPr/>
        <a:lstStyle/>
        <a:p>
          <a:r>
            <a:rPr lang="en-GB" dirty="0"/>
            <a:t>DevOps Mindset</a:t>
          </a:r>
        </a:p>
      </dgm:t>
    </dgm:pt>
    <dgm:pt modelId="{A1678B84-E401-4050-8A20-5488C63A004B}" type="parTrans" cxnId="{5CAFD49D-6F6A-4899-9B66-4DD93E28B029}">
      <dgm:prSet/>
      <dgm:spPr/>
      <dgm:t>
        <a:bodyPr/>
        <a:lstStyle/>
        <a:p>
          <a:endParaRPr lang="en-GB"/>
        </a:p>
      </dgm:t>
    </dgm:pt>
    <dgm:pt modelId="{C12910C0-CCE1-4903-A910-8C0FE4EED852}" type="sibTrans" cxnId="{5CAFD49D-6F6A-4899-9B66-4DD93E28B029}">
      <dgm:prSet/>
      <dgm:spPr/>
      <dgm:t>
        <a:bodyPr/>
        <a:lstStyle/>
        <a:p>
          <a:endParaRPr lang="en-GB"/>
        </a:p>
      </dgm:t>
    </dgm:pt>
    <dgm:pt modelId="{3DB76317-7955-4C57-A277-30EFF2CE7AFC}">
      <dgm:prSet phldrT="[Text]"/>
      <dgm:spPr/>
      <dgm:t>
        <a:bodyPr/>
        <a:lstStyle/>
        <a:p>
          <a:r>
            <a:rPr lang="en-GB" dirty="0"/>
            <a:t>Empathy</a:t>
          </a:r>
        </a:p>
      </dgm:t>
    </dgm:pt>
    <dgm:pt modelId="{2833A308-EE15-4FB5-819A-147BCD2D0B54}" type="parTrans" cxnId="{DF7B3093-26FF-4A8F-B491-29B37A78E002}">
      <dgm:prSet/>
      <dgm:spPr/>
      <dgm:t>
        <a:bodyPr/>
        <a:lstStyle/>
        <a:p>
          <a:endParaRPr lang="en-GB"/>
        </a:p>
      </dgm:t>
    </dgm:pt>
    <dgm:pt modelId="{A0C3FA14-E71F-4BCC-AC65-31CFC7A35A2F}" type="sibTrans" cxnId="{DF7B3093-26FF-4A8F-B491-29B37A78E002}">
      <dgm:prSet/>
      <dgm:spPr/>
      <dgm:t>
        <a:bodyPr/>
        <a:lstStyle/>
        <a:p>
          <a:endParaRPr lang="en-GB"/>
        </a:p>
      </dgm:t>
    </dgm:pt>
    <dgm:pt modelId="{7ACF5924-F5D8-42C6-BD37-89B40C60B793}">
      <dgm:prSet phldrT="[Text]"/>
      <dgm:spPr/>
      <dgm:t>
        <a:bodyPr/>
        <a:lstStyle/>
        <a:p>
          <a:r>
            <a:rPr lang="en-GB" dirty="0"/>
            <a:t>Trust</a:t>
          </a:r>
        </a:p>
      </dgm:t>
    </dgm:pt>
    <dgm:pt modelId="{EE07DD9F-27AC-4A2D-994E-0B17B3BF7354}" type="parTrans" cxnId="{E67359AE-6EAB-4EA2-89E2-27E001A106F4}">
      <dgm:prSet/>
      <dgm:spPr/>
      <dgm:t>
        <a:bodyPr/>
        <a:lstStyle/>
        <a:p>
          <a:endParaRPr lang="en-GB"/>
        </a:p>
      </dgm:t>
    </dgm:pt>
    <dgm:pt modelId="{9DC78F37-AE9E-4811-8231-E63B506FCB5D}" type="sibTrans" cxnId="{E67359AE-6EAB-4EA2-89E2-27E001A106F4}">
      <dgm:prSet/>
      <dgm:spPr/>
      <dgm:t>
        <a:bodyPr/>
        <a:lstStyle/>
        <a:p>
          <a:endParaRPr lang="en-GB"/>
        </a:p>
      </dgm:t>
    </dgm:pt>
    <dgm:pt modelId="{EE6F56F3-6E8B-4009-AF15-8CA9DA7A2110}" type="pres">
      <dgm:prSet presAssocID="{FC7CEA8B-91DA-4728-803A-25AF0BAF3346}" presName="Name0" presStyleCnt="0">
        <dgm:presLayoutVars>
          <dgm:chMax val="1"/>
          <dgm:dir/>
          <dgm:animLvl val="ctr"/>
          <dgm:resizeHandles val="exact"/>
        </dgm:presLayoutVars>
      </dgm:prSet>
      <dgm:spPr/>
      <dgm:t>
        <a:bodyPr/>
        <a:lstStyle/>
        <a:p>
          <a:endParaRPr lang="en-US"/>
        </a:p>
      </dgm:t>
    </dgm:pt>
    <dgm:pt modelId="{9DC09A74-437B-4271-9033-2A2D61D4E2D2}" type="pres">
      <dgm:prSet presAssocID="{FA21F5C2-A25C-445A-B289-B5BFFA98A1CE}" presName="centerShape" presStyleLbl="node0" presStyleIdx="0" presStyleCnt="1"/>
      <dgm:spPr/>
      <dgm:t>
        <a:bodyPr/>
        <a:lstStyle/>
        <a:p>
          <a:endParaRPr lang="en-US"/>
        </a:p>
      </dgm:t>
    </dgm:pt>
    <dgm:pt modelId="{2001355A-9A56-44A7-9F3F-5DA9C7215143}" type="pres">
      <dgm:prSet presAssocID="{08FEBE02-DBED-4209-8DCA-BD0762F72CB1}" presName="node" presStyleLbl="node1" presStyleIdx="0" presStyleCnt="4">
        <dgm:presLayoutVars>
          <dgm:bulletEnabled val="1"/>
        </dgm:presLayoutVars>
      </dgm:prSet>
      <dgm:spPr/>
      <dgm:t>
        <a:bodyPr/>
        <a:lstStyle/>
        <a:p>
          <a:endParaRPr lang="en-US"/>
        </a:p>
      </dgm:t>
    </dgm:pt>
    <dgm:pt modelId="{52A4F4BE-53FB-433D-9F2C-661A7AD742A2}" type="pres">
      <dgm:prSet presAssocID="{08FEBE02-DBED-4209-8DCA-BD0762F72CB1}" presName="dummy" presStyleCnt="0"/>
      <dgm:spPr/>
    </dgm:pt>
    <dgm:pt modelId="{E8018CC0-3DED-4E37-8450-333AC1FA60F6}" type="pres">
      <dgm:prSet presAssocID="{7500888C-138B-4453-82F3-5495EC49BC01}" presName="sibTrans" presStyleLbl="sibTrans2D1" presStyleIdx="0" presStyleCnt="4"/>
      <dgm:spPr/>
      <dgm:t>
        <a:bodyPr/>
        <a:lstStyle/>
        <a:p>
          <a:endParaRPr lang="en-US"/>
        </a:p>
      </dgm:t>
    </dgm:pt>
    <dgm:pt modelId="{C80DC0BD-DC00-4E83-9101-9401520AFD6F}" type="pres">
      <dgm:prSet presAssocID="{E4FF067B-72B8-44A5-9540-D8F26246DAF9}" presName="node" presStyleLbl="node1" presStyleIdx="1" presStyleCnt="4">
        <dgm:presLayoutVars>
          <dgm:bulletEnabled val="1"/>
        </dgm:presLayoutVars>
      </dgm:prSet>
      <dgm:spPr/>
      <dgm:t>
        <a:bodyPr/>
        <a:lstStyle/>
        <a:p>
          <a:endParaRPr lang="en-US"/>
        </a:p>
      </dgm:t>
    </dgm:pt>
    <dgm:pt modelId="{C58956DA-CAF2-4E93-BFE9-0573174AE0F3}" type="pres">
      <dgm:prSet presAssocID="{E4FF067B-72B8-44A5-9540-D8F26246DAF9}" presName="dummy" presStyleCnt="0"/>
      <dgm:spPr/>
    </dgm:pt>
    <dgm:pt modelId="{58F64662-D4C5-4C6C-BEA4-B649032EBE58}" type="pres">
      <dgm:prSet presAssocID="{C12910C0-CCE1-4903-A910-8C0FE4EED852}" presName="sibTrans" presStyleLbl="sibTrans2D1" presStyleIdx="1" presStyleCnt="4"/>
      <dgm:spPr/>
      <dgm:t>
        <a:bodyPr/>
        <a:lstStyle/>
        <a:p>
          <a:endParaRPr lang="en-US"/>
        </a:p>
      </dgm:t>
    </dgm:pt>
    <dgm:pt modelId="{F4B62539-6B4F-4E11-8580-1BCB5F05EED3}" type="pres">
      <dgm:prSet presAssocID="{3DB76317-7955-4C57-A277-30EFF2CE7AFC}" presName="node" presStyleLbl="node1" presStyleIdx="2" presStyleCnt="4">
        <dgm:presLayoutVars>
          <dgm:bulletEnabled val="1"/>
        </dgm:presLayoutVars>
      </dgm:prSet>
      <dgm:spPr/>
      <dgm:t>
        <a:bodyPr/>
        <a:lstStyle/>
        <a:p>
          <a:endParaRPr lang="en-US"/>
        </a:p>
      </dgm:t>
    </dgm:pt>
    <dgm:pt modelId="{4CEB4064-199E-4816-BFE0-D918D636E7DF}" type="pres">
      <dgm:prSet presAssocID="{3DB76317-7955-4C57-A277-30EFF2CE7AFC}" presName="dummy" presStyleCnt="0"/>
      <dgm:spPr/>
    </dgm:pt>
    <dgm:pt modelId="{0F9AF674-79E7-464D-BF25-D3A3FB8092A1}" type="pres">
      <dgm:prSet presAssocID="{A0C3FA14-E71F-4BCC-AC65-31CFC7A35A2F}" presName="sibTrans" presStyleLbl="sibTrans2D1" presStyleIdx="2" presStyleCnt="4"/>
      <dgm:spPr/>
      <dgm:t>
        <a:bodyPr/>
        <a:lstStyle/>
        <a:p>
          <a:endParaRPr lang="en-US"/>
        </a:p>
      </dgm:t>
    </dgm:pt>
    <dgm:pt modelId="{74E40365-737F-4CDE-B045-C2E4CD3E1956}" type="pres">
      <dgm:prSet presAssocID="{7ACF5924-F5D8-42C6-BD37-89B40C60B793}" presName="node" presStyleLbl="node1" presStyleIdx="3" presStyleCnt="4">
        <dgm:presLayoutVars>
          <dgm:bulletEnabled val="1"/>
        </dgm:presLayoutVars>
      </dgm:prSet>
      <dgm:spPr/>
      <dgm:t>
        <a:bodyPr/>
        <a:lstStyle/>
        <a:p>
          <a:endParaRPr lang="en-US"/>
        </a:p>
      </dgm:t>
    </dgm:pt>
    <dgm:pt modelId="{878C02A0-EAFD-45BE-9AC5-9CC220FD79AE}" type="pres">
      <dgm:prSet presAssocID="{7ACF5924-F5D8-42C6-BD37-89B40C60B793}" presName="dummy" presStyleCnt="0"/>
      <dgm:spPr/>
    </dgm:pt>
    <dgm:pt modelId="{B92BEEC7-AF52-4FD3-86AF-7D68E5908225}" type="pres">
      <dgm:prSet presAssocID="{9DC78F37-AE9E-4811-8231-E63B506FCB5D}" presName="sibTrans" presStyleLbl="sibTrans2D1" presStyleIdx="3" presStyleCnt="4"/>
      <dgm:spPr/>
      <dgm:t>
        <a:bodyPr/>
        <a:lstStyle/>
        <a:p>
          <a:endParaRPr lang="en-US"/>
        </a:p>
      </dgm:t>
    </dgm:pt>
  </dgm:ptLst>
  <dgm:cxnLst>
    <dgm:cxn modelId="{1ED04598-FF44-4B14-992C-1F6AE33F2D2B}" type="presOf" srcId="{E4FF067B-72B8-44A5-9540-D8F26246DAF9}" destId="{C80DC0BD-DC00-4E83-9101-9401520AFD6F}" srcOrd="0" destOrd="0" presId="urn:microsoft.com/office/officeart/2005/8/layout/radial6"/>
    <dgm:cxn modelId="{DF7B3093-26FF-4A8F-B491-29B37A78E002}" srcId="{FA21F5C2-A25C-445A-B289-B5BFFA98A1CE}" destId="{3DB76317-7955-4C57-A277-30EFF2CE7AFC}" srcOrd="2" destOrd="0" parTransId="{2833A308-EE15-4FB5-819A-147BCD2D0B54}" sibTransId="{A0C3FA14-E71F-4BCC-AC65-31CFC7A35A2F}"/>
    <dgm:cxn modelId="{300E6BA5-69FB-4198-96F9-F751C83BA8BE}" type="presOf" srcId="{7ACF5924-F5D8-42C6-BD37-89B40C60B793}" destId="{74E40365-737F-4CDE-B045-C2E4CD3E1956}" srcOrd="0" destOrd="0" presId="urn:microsoft.com/office/officeart/2005/8/layout/radial6"/>
    <dgm:cxn modelId="{D092E659-9EFC-474A-AFD9-51B2E3A2CA18}" type="presOf" srcId="{A0C3FA14-E71F-4BCC-AC65-31CFC7A35A2F}" destId="{0F9AF674-79E7-464D-BF25-D3A3FB8092A1}" srcOrd="0" destOrd="0" presId="urn:microsoft.com/office/officeart/2005/8/layout/radial6"/>
    <dgm:cxn modelId="{F57A4829-B026-4D8B-AF00-7CB3B5ABBB0B}" type="presOf" srcId="{08FEBE02-DBED-4209-8DCA-BD0762F72CB1}" destId="{2001355A-9A56-44A7-9F3F-5DA9C7215143}" srcOrd="0" destOrd="0" presId="urn:microsoft.com/office/officeart/2005/8/layout/radial6"/>
    <dgm:cxn modelId="{14B8B314-CF36-483E-938B-4C938B966CE9}" type="presOf" srcId="{FA21F5C2-A25C-445A-B289-B5BFFA98A1CE}" destId="{9DC09A74-437B-4271-9033-2A2D61D4E2D2}" srcOrd="0" destOrd="0" presId="urn:microsoft.com/office/officeart/2005/8/layout/radial6"/>
    <dgm:cxn modelId="{3F05EFA8-A018-46D9-9E37-999A76262842}" srcId="{FC7CEA8B-91DA-4728-803A-25AF0BAF3346}" destId="{FA21F5C2-A25C-445A-B289-B5BFFA98A1CE}" srcOrd="0" destOrd="0" parTransId="{684F1760-1652-4395-BE96-54F11D6F9313}" sibTransId="{4187AED4-FE4E-4E14-8EE3-94BCDE21EE84}"/>
    <dgm:cxn modelId="{5ECECE17-7B40-4D27-8234-6E13A626F4AA}" srcId="{FA21F5C2-A25C-445A-B289-B5BFFA98A1CE}" destId="{08FEBE02-DBED-4209-8DCA-BD0762F72CB1}" srcOrd="0" destOrd="0" parTransId="{CFD4F5AA-13B7-4476-BDA9-1F625C33E897}" sibTransId="{7500888C-138B-4453-82F3-5495EC49BC01}"/>
    <dgm:cxn modelId="{C0CD16E6-DD1E-46A5-B0E6-4D9BAD148008}" type="presOf" srcId="{FC7CEA8B-91DA-4728-803A-25AF0BAF3346}" destId="{EE6F56F3-6E8B-4009-AF15-8CA9DA7A2110}" srcOrd="0" destOrd="0" presId="urn:microsoft.com/office/officeart/2005/8/layout/radial6"/>
    <dgm:cxn modelId="{E9DCC31B-414C-4C35-A7B6-5CD1463939F6}" type="presOf" srcId="{C12910C0-CCE1-4903-A910-8C0FE4EED852}" destId="{58F64662-D4C5-4C6C-BEA4-B649032EBE58}" srcOrd="0" destOrd="0" presId="urn:microsoft.com/office/officeart/2005/8/layout/radial6"/>
    <dgm:cxn modelId="{E67359AE-6EAB-4EA2-89E2-27E001A106F4}" srcId="{FA21F5C2-A25C-445A-B289-B5BFFA98A1CE}" destId="{7ACF5924-F5D8-42C6-BD37-89B40C60B793}" srcOrd="3" destOrd="0" parTransId="{EE07DD9F-27AC-4A2D-994E-0B17B3BF7354}" sibTransId="{9DC78F37-AE9E-4811-8231-E63B506FCB5D}"/>
    <dgm:cxn modelId="{77AF5068-702A-4A62-B30A-11F2EA26E861}" type="presOf" srcId="{9DC78F37-AE9E-4811-8231-E63B506FCB5D}" destId="{B92BEEC7-AF52-4FD3-86AF-7D68E5908225}" srcOrd="0" destOrd="0" presId="urn:microsoft.com/office/officeart/2005/8/layout/radial6"/>
    <dgm:cxn modelId="{1CBFE1A1-BD38-4810-B2E6-8AFC477CD2F3}" type="presOf" srcId="{3DB76317-7955-4C57-A277-30EFF2CE7AFC}" destId="{F4B62539-6B4F-4E11-8580-1BCB5F05EED3}" srcOrd="0" destOrd="0" presId="urn:microsoft.com/office/officeart/2005/8/layout/radial6"/>
    <dgm:cxn modelId="{A675ECD1-FFE8-4AC9-927D-D4E312B5B832}" type="presOf" srcId="{7500888C-138B-4453-82F3-5495EC49BC01}" destId="{E8018CC0-3DED-4E37-8450-333AC1FA60F6}" srcOrd="0" destOrd="0" presId="urn:microsoft.com/office/officeart/2005/8/layout/radial6"/>
    <dgm:cxn modelId="{5CAFD49D-6F6A-4899-9B66-4DD93E28B029}" srcId="{FA21F5C2-A25C-445A-B289-B5BFFA98A1CE}" destId="{E4FF067B-72B8-44A5-9540-D8F26246DAF9}" srcOrd="1" destOrd="0" parTransId="{A1678B84-E401-4050-8A20-5488C63A004B}" sibTransId="{C12910C0-CCE1-4903-A910-8C0FE4EED852}"/>
    <dgm:cxn modelId="{C328A685-9958-4B1F-AF29-6E3A1F51D5A2}" type="presParOf" srcId="{EE6F56F3-6E8B-4009-AF15-8CA9DA7A2110}" destId="{9DC09A74-437B-4271-9033-2A2D61D4E2D2}" srcOrd="0" destOrd="0" presId="urn:microsoft.com/office/officeart/2005/8/layout/radial6"/>
    <dgm:cxn modelId="{89091E84-4A11-425F-A9AD-31909A657FA4}" type="presParOf" srcId="{EE6F56F3-6E8B-4009-AF15-8CA9DA7A2110}" destId="{2001355A-9A56-44A7-9F3F-5DA9C7215143}" srcOrd="1" destOrd="0" presId="urn:microsoft.com/office/officeart/2005/8/layout/radial6"/>
    <dgm:cxn modelId="{B3D46FC5-18F8-4B99-8C12-20C9D3F1E77D}" type="presParOf" srcId="{EE6F56F3-6E8B-4009-AF15-8CA9DA7A2110}" destId="{52A4F4BE-53FB-433D-9F2C-661A7AD742A2}" srcOrd="2" destOrd="0" presId="urn:microsoft.com/office/officeart/2005/8/layout/radial6"/>
    <dgm:cxn modelId="{813A8318-D1CF-4B5C-BF8C-CAC9AA5A2F75}" type="presParOf" srcId="{EE6F56F3-6E8B-4009-AF15-8CA9DA7A2110}" destId="{E8018CC0-3DED-4E37-8450-333AC1FA60F6}" srcOrd="3" destOrd="0" presId="urn:microsoft.com/office/officeart/2005/8/layout/radial6"/>
    <dgm:cxn modelId="{06B1C994-E5BC-43EA-A446-91242E87D525}" type="presParOf" srcId="{EE6F56F3-6E8B-4009-AF15-8CA9DA7A2110}" destId="{C80DC0BD-DC00-4E83-9101-9401520AFD6F}" srcOrd="4" destOrd="0" presId="urn:microsoft.com/office/officeart/2005/8/layout/radial6"/>
    <dgm:cxn modelId="{254C317A-CAAE-4034-BA97-99AF540165EA}" type="presParOf" srcId="{EE6F56F3-6E8B-4009-AF15-8CA9DA7A2110}" destId="{C58956DA-CAF2-4E93-BFE9-0573174AE0F3}" srcOrd="5" destOrd="0" presId="urn:microsoft.com/office/officeart/2005/8/layout/radial6"/>
    <dgm:cxn modelId="{BBF6F3D7-2677-427F-AB8B-FDC4D74DE614}" type="presParOf" srcId="{EE6F56F3-6E8B-4009-AF15-8CA9DA7A2110}" destId="{58F64662-D4C5-4C6C-BEA4-B649032EBE58}" srcOrd="6" destOrd="0" presId="urn:microsoft.com/office/officeart/2005/8/layout/radial6"/>
    <dgm:cxn modelId="{D45A240B-BE70-44E3-BE90-0A6F877D1A36}" type="presParOf" srcId="{EE6F56F3-6E8B-4009-AF15-8CA9DA7A2110}" destId="{F4B62539-6B4F-4E11-8580-1BCB5F05EED3}" srcOrd="7" destOrd="0" presId="urn:microsoft.com/office/officeart/2005/8/layout/radial6"/>
    <dgm:cxn modelId="{EA249199-F4AF-4D8B-9B54-B491CCEB611E}" type="presParOf" srcId="{EE6F56F3-6E8B-4009-AF15-8CA9DA7A2110}" destId="{4CEB4064-199E-4816-BFE0-D918D636E7DF}" srcOrd="8" destOrd="0" presId="urn:microsoft.com/office/officeart/2005/8/layout/radial6"/>
    <dgm:cxn modelId="{23778D4B-8A4A-4B76-980B-F05A0AF5278E}" type="presParOf" srcId="{EE6F56F3-6E8B-4009-AF15-8CA9DA7A2110}" destId="{0F9AF674-79E7-464D-BF25-D3A3FB8092A1}" srcOrd="9" destOrd="0" presId="urn:microsoft.com/office/officeart/2005/8/layout/radial6"/>
    <dgm:cxn modelId="{F62F48B4-155A-44F6-AC97-AFC081992BDB}" type="presParOf" srcId="{EE6F56F3-6E8B-4009-AF15-8CA9DA7A2110}" destId="{74E40365-737F-4CDE-B045-C2E4CD3E1956}" srcOrd="10" destOrd="0" presId="urn:microsoft.com/office/officeart/2005/8/layout/radial6"/>
    <dgm:cxn modelId="{6E821F63-27F6-423E-B6E5-46E5BFB9061D}" type="presParOf" srcId="{EE6F56F3-6E8B-4009-AF15-8CA9DA7A2110}" destId="{878C02A0-EAFD-45BE-9AC5-9CC220FD79AE}" srcOrd="11" destOrd="0" presId="urn:microsoft.com/office/officeart/2005/8/layout/radial6"/>
    <dgm:cxn modelId="{C16B3E9E-8C47-4EFB-90F4-F2A3D9D0ABDE}" type="presParOf" srcId="{EE6F56F3-6E8B-4009-AF15-8CA9DA7A2110}" destId="{B92BEEC7-AF52-4FD3-86AF-7D68E5908225}"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471B77-A515-4B8E-8214-BEFDD0F76B6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CDE120C8-A6C3-4D93-989C-B6236137C591}">
      <dgm:prSet phldrT="[Text]"/>
      <dgm:spPr/>
      <dgm:t>
        <a:bodyPr/>
        <a:lstStyle/>
        <a:p>
          <a:r>
            <a:rPr lang="en-GB" dirty="0"/>
            <a:t>Waterfall</a:t>
          </a:r>
        </a:p>
      </dgm:t>
    </dgm:pt>
    <dgm:pt modelId="{7A9AD2F2-C4A1-4DD7-B6FD-FC63B71E876D}" type="parTrans" cxnId="{08B0DBA0-D678-49CB-885F-B56EDF295016}">
      <dgm:prSet/>
      <dgm:spPr/>
      <dgm:t>
        <a:bodyPr/>
        <a:lstStyle/>
        <a:p>
          <a:endParaRPr lang="en-GB"/>
        </a:p>
      </dgm:t>
    </dgm:pt>
    <dgm:pt modelId="{9FB2EDC7-163D-43D1-BDD4-9FE94BAED357}" type="sibTrans" cxnId="{08B0DBA0-D678-49CB-885F-B56EDF295016}">
      <dgm:prSet/>
      <dgm:spPr/>
      <dgm:t>
        <a:bodyPr/>
        <a:lstStyle/>
        <a:p>
          <a:endParaRPr lang="en-GB"/>
        </a:p>
      </dgm:t>
    </dgm:pt>
    <dgm:pt modelId="{5FD8EF00-8B89-422C-A6D6-7094EAF57A9C}">
      <dgm:prSet phldrT="[Text]"/>
      <dgm:spPr/>
      <dgm:t>
        <a:bodyPr/>
        <a:lstStyle/>
        <a:p>
          <a:r>
            <a:rPr lang="en-GB" dirty="0"/>
            <a:t>Project management process</a:t>
          </a:r>
        </a:p>
      </dgm:t>
    </dgm:pt>
    <dgm:pt modelId="{84431CE4-2A9A-4934-AA67-4E65F4471481}" type="parTrans" cxnId="{DC90CB18-FA22-4E91-BA64-178629CD27C9}">
      <dgm:prSet/>
      <dgm:spPr/>
      <dgm:t>
        <a:bodyPr/>
        <a:lstStyle/>
        <a:p>
          <a:endParaRPr lang="en-GB"/>
        </a:p>
      </dgm:t>
    </dgm:pt>
    <dgm:pt modelId="{7847DB6E-02A0-49D1-A488-E6C86127186F}" type="sibTrans" cxnId="{DC90CB18-FA22-4E91-BA64-178629CD27C9}">
      <dgm:prSet/>
      <dgm:spPr/>
      <dgm:t>
        <a:bodyPr/>
        <a:lstStyle/>
        <a:p>
          <a:endParaRPr lang="en-GB"/>
        </a:p>
      </dgm:t>
    </dgm:pt>
    <dgm:pt modelId="{A32E3AA3-6011-4BA9-BEF5-43645F77300B}">
      <dgm:prSet phldrT="[Text]"/>
      <dgm:spPr/>
      <dgm:t>
        <a:bodyPr/>
        <a:lstStyle/>
        <a:p>
          <a:r>
            <a:rPr lang="en-GB" dirty="0"/>
            <a:t>Time spent early in lifecycle to cut down on later mistakes</a:t>
          </a:r>
        </a:p>
      </dgm:t>
    </dgm:pt>
    <dgm:pt modelId="{74AA1A2B-965C-442F-94F3-BF5F91510595}" type="parTrans" cxnId="{F03A378A-1AE8-49D2-9C3D-C89318192080}">
      <dgm:prSet/>
      <dgm:spPr/>
      <dgm:t>
        <a:bodyPr/>
        <a:lstStyle/>
        <a:p>
          <a:endParaRPr lang="en-GB"/>
        </a:p>
      </dgm:t>
    </dgm:pt>
    <dgm:pt modelId="{D62A63F1-8AD0-4E23-B8C9-7B68D97C9F32}" type="sibTrans" cxnId="{F03A378A-1AE8-49D2-9C3D-C89318192080}">
      <dgm:prSet/>
      <dgm:spPr/>
      <dgm:t>
        <a:bodyPr/>
        <a:lstStyle/>
        <a:p>
          <a:endParaRPr lang="en-GB"/>
        </a:p>
      </dgm:t>
    </dgm:pt>
    <dgm:pt modelId="{C8003F3B-E679-4A28-A280-294422CC385C}">
      <dgm:prSet phldrT="[Text]"/>
      <dgm:spPr/>
      <dgm:t>
        <a:bodyPr/>
        <a:lstStyle/>
        <a:p>
          <a:r>
            <a:rPr lang="en-GB" dirty="0"/>
            <a:t>Agile</a:t>
          </a:r>
        </a:p>
      </dgm:t>
    </dgm:pt>
    <dgm:pt modelId="{C81BD575-3CFB-4BD9-BE4D-7312F658CB68}" type="parTrans" cxnId="{1334E110-A9CB-4B89-874B-3CDA171C7789}">
      <dgm:prSet/>
      <dgm:spPr/>
      <dgm:t>
        <a:bodyPr/>
        <a:lstStyle/>
        <a:p>
          <a:endParaRPr lang="en-GB"/>
        </a:p>
      </dgm:t>
    </dgm:pt>
    <dgm:pt modelId="{2FA9659E-85E8-442E-BCE2-B2898CB77503}" type="sibTrans" cxnId="{1334E110-A9CB-4B89-874B-3CDA171C7789}">
      <dgm:prSet/>
      <dgm:spPr/>
      <dgm:t>
        <a:bodyPr/>
        <a:lstStyle/>
        <a:p>
          <a:endParaRPr lang="en-GB"/>
        </a:p>
      </dgm:t>
    </dgm:pt>
    <dgm:pt modelId="{08F64F69-0805-45EA-AFF9-2813B8201750}">
      <dgm:prSet phldrT="[Text]"/>
      <dgm:spPr/>
      <dgm:t>
        <a:bodyPr/>
        <a:lstStyle/>
        <a:p>
          <a:r>
            <a:rPr lang="en-GB" dirty="0"/>
            <a:t>More lightweight and flexible than previous methods such as Waterfall</a:t>
          </a:r>
        </a:p>
      </dgm:t>
    </dgm:pt>
    <dgm:pt modelId="{D1632BFE-CC47-4100-BBC3-E06D6BC8BB64}" type="parTrans" cxnId="{D85DD5BA-4879-4289-A306-8FC53D9D3CE1}">
      <dgm:prSet/>
      <dgm:spPr/>
      <dgm:t>
        <a:bodyPr/>
        <a:lstStyle/>
        <a:p>
          <a:endParaRPr lang="en-GB"/>
        </a:p>
      </dgm:t>
    </dgm:pt>
    <dgm:pt modelId="{D1393B47-E24A-4723-9213-19290E43DF4A}" type="sibTrans" cxnId="{D85DD5BA-4879-4289-A306-8FC53D9D3CE1}">
      <dgm:prSet/>
      <dgm:spPr/>
      <dgm:t>
        <a:bodyPr/>
        <a:lstStyle/>
        <a:p>
          <a:endParaRPr lang="en-GB"/>
        </a:p>
      </dgm:t>
    </dgm:pt>
    <dgm:pt modelId="{DFC4A160-D6FE-446B-BAD7-123910D2F325}">
      <dgm:prSet phldrT="[Text]"/>
      <dgm:spPr/>
      <dgm:t>
        <a:bodyPr/>
        <a:lstStyle/>
        <a:p>
          <a:r>
            <a:rPr lang="en-GB" dirty="0"/>
            <a:t>Focus on individuals, interactions, and collaboration</a:t>
          </a:r>
        </a:p>
      </dgm:t>
    </dgm:pt>
    <dgm:pt modelId="{2D493B65-5EE4-403F-8E5A-9517DBE8AA6E}" type="parTrans" cxnId="{08F6042F-A195-4CB3-BED9-7680B01B611F}">
      <dgm:prSet/>
      <dgm:spPr/>
      <dgm:t>
        <a:bodyPr/>
        <a:lstStyle/>
        <a:p>
          <a:endParaRPr lang="en-GB"/>
        </a:p>
      </dgm:t>
    </dgm:pt>
    <dgm:pt modelId="{54712346-F0F0-40C3-BB9D-9F2FFF53E98E}" type="sibTrans" cxnId="{08F6042F-A195-4CB3-BED9-7680B01B611F}">
      <dgm:prSet/>
      <dgm:spPr/>
      <dgm:t>
        <a:bodyPr/>
        <a:lstStyle/>
        <a:p>
          <a:endParaRPr lang="en-GB"/>
        </a:p>
      </dgm:t>
    </dgm:pt>
    <dgm:pt modelId="{7CE772F5-DDA3-4E33-A803-EDB909151772}">
      <dgm:prSet phldrT="[Text]"/>
      <dgm:spPr/>
      <dgm:t>
        <a:bodyPr/>
        <a:lstStyle/>
        <a:p>
          <a:r>
            <a:rPr lang="en-GB" dirty="0"/>
            <a:t>Scrum (an Agile method)</a:t>
          </a:r>
        </a:p>
      </dgm:t>
    </dgm:pt>
    <dgm:pt modelId="{EA12AE3E-D158-4F45-8ACD-01E4EEAC79BD}" type="parTrans" cxnId="{94382FB7-7E87-4CBC-A68F-2FA5606FDB35}">
      <dgm:prSet/>
      <dgm:spPr/>
      <dgm:t>
        <a:bodyPr/>
        <a:lstStyle/>
        <a:p>
          <a:endParaRPr lang="en-GB"/>
        </a:p>
      </dgm:t>
    </dgm:pt>
    <dgm:pt modelId="{6F5134B5-246B-4B48-BF95-A1580EC884FF}" type="sibTrans" cxnId="{94382FB7-7E87-4CBC-A68F-2FA5606FDB35}">
      <dgm:prSet/>
      <dgm:spPr/>
      <dgm:t>
        <a:bodyPr/>
        <a:lstStyle/>
        <a:p>
          <a:endParaRPr lang="en-GB"/>
        </a:p>
      </dgm:t>
    </dgm:pt>
    <dgm:pt modelId="{5E2D2C44-FB05-4C36-9E4C-7C7C5CC7535D}">
      <dgm:prSet phldrT="[Text]"/>
      <dgm:spPr/>
      <dgm:t>
        <a:bodyPr/>
        <a:lstStyle/>
        <a:p>
          <a:r>
            <a:rPr lang="en-GB" dirty="0"/>
            <a:t>Focuses on maximizing a development team’s ability to quickly respond to changes in requirements</a:t>
          </a:r>
        </a:p>
      </dgm:t>
    </dgm:pt>
    <dgm:pt modelId="{7ABEB22A-09C6-425D-AA24-FE5BDDA49498}" type="parTrans" cxnId="{5DFF380C-0B33-4AC4-A605-9AC31A2A7FBD}">
      <dgm:prSet/>
      <dgm:spPr/>
      <dgm:t>
        <a:bodyPr/>
        <a:lstStyle/>
        <a:p>
          <a:endParaRPr lang="en-GB"/>
        </a:p>
      </dgm:t>
    </dgm:pt>
    <dgm:pt modelId="{47D4AA1A-F9DA-4F5D-A506-F1B345CCF092}" type="sibTrans" cxnId="{5DFF380C-0B33-4AC4-A605-9AC31A2A7FBD}">
      <dgm:prSet/>
      <dgm:spPr/>
      <dgm:t>
        <a:bodyPr/>
        <a:lstStyle/>
        <a:p>
          <a:endParaRPr lang="en-GB"/>
        </a:p>
      </dgm:t>
    </dgm:pt>
    <dgm:pt modelId="{3D286828-5F36-441B-B0DB-B8BFE2728DA8}">
      <dgm:prSet phldrT="[Text]"/>
      <dgm:spPr/>
      <dgm:t>
        <a:bodyPr/>
        <a:lstStyle/>
        <a:p>
          <a:r>
            <a:rPr lang="en-GB" dirty="0"/>
            <a:t>Stories, Sprints, Daily scrum meetings, Scrum Master, definition of done</a:t>
          </a:r>
        </a:p>
      </dgm:t>
    </dgm:pt>
    <dgm:pt modelId="{713E170E-327C-45CD-A583-09CCAE9ABF7C}" type="parTrans" cxnId="{765F6D77-FEB4-4E69-9F3E-63DB186CDC39}">
      <dgm:prSet/>
      <dgm:spPr/>
      <dgm:t>
        <a:bodyPr/>
        <a:lstStyle/>
        <a:p>
          <a:endParaRPr lang="en-GB"/>
        </a:p>
      </dgm:t>
    </dgm:pt>
    <dgm:pt modelId="{338F89CD-BE09-4231-99C7-9C49B974D323}" type="sibTrans" cxnId="{765F6D77-FEB4-4E69-9F3E-63DB186CDC39}">
      <dgm:prSet/>
      <dgm:spPr/>
      <dgm:t>
        <a:bodyPr/>
        <a:lstStyle/>
        <a:p>
          <a:endParaRPr lang="en-GB"/>
        </a:p>
      </dgm:t>
    </dgm:pt>
    <dgm:pt modelId="{8F889607-41EB-465A-A7C0-DA2639D65294}">
      <dgm:prSet phldrT="[Text]"/>
      <dgm:spPr/>
      <dgm:t>
        <a:bodyPr/>
        <a:lstStyle/>
        <a:p>
          <a:r>
            <a:rPr lang="en-GB" dirty="0"/>
            <a:t>Sequential progression from one stage to the next</a:t>
          </a:r>
        </a:p>
      </dgm:t>
    </dgm:pt>
    <dgm:pt modelId="{234E015F-BEB7-4B53-92B2-421BDE3AD629}" type="parTrans" cxnId="{332156DA-23F0-431E-AACE-133C784AA5C7}">
      <dgm:prSet/>
      <dgm:spPr/>
    </dgm:pt>
    <dgm:pt modelId="{3E39A72D-3C97-49E3-89DE-9ECBE20E40DB}" type="sibTrans" cxnId="{332156DA-23F0-431E-AACE-133C784AA5C7}">
      <dgm:prSet/>
      <dgm:spPr/>
    </dgm:pt>
    <dgm:pt modelId="{8124942C-FF56-48F8-ACA4-22BB0BD12ED1}">
      <dgm:prSet phldrT="[Text]"/>
      <dgm:spPr/>
      <dgm:t>
        <a:bodyPr/>
        <a:lstStyle/>
        <a:p>
          <a:r>
            <a:rPr lang="en-GB" dirty="0"/>
            <a:t>Get working software out quickly in short iterations</a:t>
          </a:r>
        </a:p>
      </dgm:t>
    </dgm:pt>
    <dgm:pt modelId="{E6274ABE-0A4A-48F4-8AAC-B3F881124E29}" type="parTrans" cxnId="{2FC4FB97-7081-4349-8E7D-D9AB7CBA98E5}">
      <dgm:prSet/>
      <dgm:spPr/>
    </dgm:pt>
    <dgm:pt modelId="{3ADCB828-32D2-465A-BEE9-9BD86513E83E}" type="sibTrans" cxnId="{2FC4FB97-7081-4349-8E7D-D9AB7CBA98E5}">
      <dgm:prSet/>
      <dgm:spPr/>
    </dgm:pt>
    <dgm:pt modelId="{25DCE576-5745-4630-8F0D-9DD7FD0B9B08}" type="pres">
      <dgm:prSet presAssocID="{06471B77-A515-4B8E-8214-BEFDD0F76B6A}" presName="Name0" presStyleCnt="0">
        <dgm:presLayoutVars>
          <dgm:dir/>
          <dgm:animLvl val="lvl"/>
          <dgm:resizeHandles val="exact"/>
        </dgm:presLayoutVars>
      </dgm:prSet>
      <dgm:spPr/>
      <dgm:t>
        <a:bodyPr/>
        <a:lstStyle/>
        <a:p>
          <a:endParaRPr lang="en-US"/>
        </a:p>
      </dgm:t>
    </dgm:pt>
    <dgm:pt modelId="{EC4492FE-6924-4C5A-A515-7904C56AD10E}" type="pres">
      <dgm:prSet presAssocID="{CDE120C8-A6C3-4D93-989C-B6236137C591}" presName="composite" presStyleCnt="0"/>
      <dgm:spPr/>
    </dgm:pt>
    <dgm:pt modelId="{AF2070D1-5DDD-4FFD-9005-D4879663D701}" type="pres">
      <dgm:prSet presAssocID="{CDE120C8-A6C3-4D93-989C-B6236137C591}" presName="parTx" presStyleLbl="alignNode1" presStyleIdx="0" presStyleCnt="3">
        <dgm:presLayoutVars>
          <dgm:chMax val="0"/>
          <dgm:chPref val="0"/>
          <dgm:bulletEnabled val="1"/>
        </dgm:presLayoutVars>
      </dgm:prSet>
      <dgm:spPr/>
      <dgm:t>
        <a:bodyPr/>
        <a:lstStyle/>
        <a:p>
          <a:endParaRPr lang="en-US"/>
        </a:p>
      </dgm:t>
    </dgm:pt>
    <dgm:pt modelId="{D044E3F5-02F1-4A9B-B0DE-6EA411705454}" type="pres">
      <dgm:prSet presAssocID="{CDE120C8-A6C3-4D93-989C-B6236137C591}" presName="desTx" presStyleLbl="alignAccFollowNode1" presStyleIdx="0" presStyleCnt="3">
        <dgm:presLayoutVars>
          <dgm:bulletEnabled val="1"/>
        </dgm:presLayoutVars>
      </dgm:prSet>
      <dgm:spPr/>
      <dgm:t>
        <a:bodyPr/>
        <a:lstStyle/>
        <a:p>
          <a:endParaRPr lang="en-US"/>
        </a:p>
      </dgm:t>
    </dgm:pt>
    <dgm:pt modelId="{DA639A30-E491-4EED-837C-733D3235B69B}" type="pres">
      <dgm:prSet presAssocID="{9FB2EDC7-163D-43D1-BDD4-9FE94BAED357}" presName="space" presStyleCnt="0"/>
      <dgm:spPr/>
    </dgm:pt>
    <dgm:pt modelId="{413AECD6-3856-4507-8F18-9B64CF9C2B43}" type="pres">
      <dgm:prSet presAssocID="{C8003F3B-E679-4A28-A280-294422CC385C}" presName="composite" presStyleCnt="0"/>
      <dgm:spPr/>
    </dgm:pt>
    <dgm:pt modelId="{85A4FB66-364E-4A80-9167-83DA5F652EF6}" type="pres">
      <dgm:prSet presAssocID="{C8003F3B-E679-4A28-A280-294422CC385C}" presName="parTx" presStyleLbl="alignNode1" presStyleIdx="1" presStyleCnt="3">
        <dgm:presLayoutVars>
          <dgm:chMax val="0"/>
          <dgm:chPref val="0"/>
          <dgm:bulletEnabled val="1"/>
        </dgm:presLayoutVars>
      </dgm:prSet>
      <dgm:spPr/>
      <dgm:t>
        <a:bodyPr/>
        <a:lstStyle/>
        <a:p>
          <a:endParaRPr lang="en-US"/>
        </a:p>
      </dgm:t>
    </dgm:pt>
    <dgm:pt modelId="{E3B93046-187C-4871-9BA4-A10BA89BAC0D}" type="pres">
      <dgm:prSet presAssocID="{C8003F3B-E679-4A28-A280-294422CC385C}" presName="desTx" presStyleLbl="alignAccFollowNode1" presStyleIdx="1" presStyleCnt="3">
        <dgm:presLayoutVars>
          <dgm:bulletEnabled val="1"/>
        </dgm:presLayoutVars>
      </dgm:prSet>
      <dgm:spPr/>
      <dgm:t>
        <a:bodyPr/>
        <a:lstStyle/>
        <a:p>
          <a:endParaRPr lang="en-US"/>
        </a:p>
      </dgm:t>
    </dgm:pt>
    <dgm:pt modelId="{4F56A798-B2F2-45E7-9191-EA33C82F6995}" type="pres">
      <dgm:prSet presAssocID="{2FA9659E-85E8-442E-BCE2-B2898CB77503}" presName="space" presStyleCnt="0"/>
      <dgm:spPr/>
    </dgm:pt>
    <dgm:pt modelId="{0A685AE2-F00C-4799-9D31-DFCEA3BD95BC}" type="pres">
      <dgm:prSet presAssocID="{7CE772F5-DDA3-4E33-A803-EDB909151772}" presName="composite" presStyleCnt="0"/>
      <dgm:spPr/>
    </dgm:pt>
    <dgm:pt modelId="{C48A989B-91F8-467C-A45D-A5E44B338213}" type="pres">
      <dgm:prSet presAssocID="{7CE772F5-DDA3-4E33-A803-EDB909151772}" presName="parTx" presStyleLbl="alignNode1" presStyleIdx="2" presStyleCnt="3">
        <dgm:presLayoutVars>
          <dgm:chMax val="0"/>
          <dgm:chPref val="0"/>
          <dgm:bulletEnabled val="1"/>
        </dgm:presLayoutVars>
      </dgm:prSet>
      <dgm:spPr/>
      <dgm:t>
        <a:bodyPr/>
        <a:lstStyle/>
        <a:p>
          <a:endParaRPr lang="en-US"/>
        </a:p>
      </dgm:t>
    </dgm:pt>
    <dgm:pt modelId="{8988EFF7-848D-4AD4-8021-974FA09FB35E}" type="pres">
      <dgm:prSet presAssocID="{7CE772F5-DDA3-4E33-A803-EDB909151772}" presName="desTx" presStyleLbl="alignAccFollowNode1" presStyleIdx="2" presStyleCnt="3">
        <dgm:presLayoutVars>
          <dgm:bulletEnabled val="1"/>
        </dgm:presLayoutVars>
      </dgm:prSet>
      <dgm:spPr/>
      <dgm:t>
        <a:bodyPr/>
        <a:lstStyle/>
        <a:p>
          <a:endParaRPr lang="en-US"/>
        </a:p>
      </dgm:t>
    </dgm:pt>
  </dgm:ptLst>
  <dgm:cxnLst>
    <dgm:cxn modelId="{12374F54-21F7-46A2-8E39-555DB521D5E9}" type="presOf" srcId="{08F64F69-0805-45EA-AFF9-2813B8201750}" destId="{E3B93046-187C-4871-9BA4-A10BA89BAC0D}" srcOrd="0" destOrd="0" presId="urn:microsoft.com/office/officeart/2005/8/layout/hList1"/>
    <dgm:cxn modelId="{5DFF380C-0B33-4AC4-A605-9AC31A2A7FBD}" srcId="{7CE772F5-DDA3-4E33-A803-EDB909151772}" destId="{5E2D2C44-FB05-4C36-9E4C-7C7C5CC7535D}" srcOrd="0" destOrd="0" parTransId="{7ABEB22A-09C6-425D-AA24-FE5BDDA49498}" sibTransId="{47D4AA1A-F9DA-4F5D-A506-F1B345CCF092}"/>
    <dgm:cxn modelId="{CD7CD49A-ABD6-444B-BD54-E7872D3E3C62}" type="presOf" srcId="{DFC4A160-D6FE-446B-BAD7-123910D2F325}" destId="{E3B93046-187C-4871-9BA4-A10BA89BAC0D}" srcOrd="0" destOrd="1" presId="urn:microsoft.com/office/officeart/2005/8/layout/hList1"/>
    <dgm:cxn modelId="{ADD868AE-FB0E-493E-8CBD-5CC222BB5D04}" type="presOf" srcId="{CDE120C8-A6C3-4D93-989C-B6236137C591}" destId="{AF2070D1-5DDD-4FFD-9005-D4879663D701}" srcOrd="0" destOrd="0" presId="urn:microsoft.com/office/officeart/2005/8/layout/hList1"/>
    <dgm:cxn modelId="{1334E110-A9CB-4B89-874B-3CDA171C7789}" srcId="{06471B77-A515-4B8E-8214-BEFDD0F76B6A}" destId="{C8003F3B-E679-4A28-A280-294422CC385C}" srcOrd="1" destOrd="0" parTransId="{C81BD575-3CFB-4BD9-BE4D-7312F658CB68}" sibTransId="{2FA9659E-85E8-442E-BCE2-B2898CB77503}"/>
    <dgm:cxn modelId="{88A4DE9D-78C8-4295-A407-B67D0F4F6FAD}" type="presOf" srcId="{06471B77-A515-4B8E-8214-BEFDD0F76B6A}" destId="{25DCE576-5745-4630-8F0D-9DD7FD0B9B08}" srcOrd="0" destOrd="0" presId="urn:microsoft.com/office/officeart/2005/8/layout/hList1"/>
    <dgm:cxn modelId="{08F6042F-A195-4CB3-BED9-7680B01B611F}" srcId="{C8003F3B-E679-4A28-A280-294422CC385C}" destId="{DFC4A160-D6FE-446B-BAD7-123910D2F325}" srcOrd="1" destOrd="0" parTransId="{2D493B65-5EE4-403F-8E5A-9517DBE8AA6E}" sibTransId="{54712346-F0F0-40C3-BB9D-9F2FFF53E98E}"/>
    <dgm:cxn modelId="{2FC4FB97-7081-4349-8E7D-D9AB7CBA98E5}" srcId="{C8003F3B-E679-4A28-A280-294422CC385C}" destId="{8124942C-FF56-48F8-ACA4-22BB0BD12ED1}" srcOrd="2" destOrd="0" parTransId="{E6274ABE-0A4A-48F4-8AAC-B3F881124E29}" sibTransId="{3ADCB828-32D2-465A-BEE9-9BD86513E83E}"/>
    <dgm:cxn modelId="{D4722529-CF00-409E-A9C0-A3C220177C15}" type="presOf" srcId="{8F889607-41EB-465A-A7C0-DA2639D65294}" destId="{D044E3F5-02F1-4A9B-B0DE-6EA411705454}" srcOrd="0" destOrd="1" presId="urn:microsoft.com/office/officeart/2005/8/layout/hList1"/>
    <dgm:cxn modelId="{F03A378A-1AE8-49D2-9C3D-C89318192080}" srcId="{CDE120C8-A6C3-4D93-989C-B6236137C591}" destId="{A32E3AA3-6011-4BA9-BEF5-43645F77300B}" srcOrd="2" destOrd="0" parTransId="{74AA1A2B-965C-442F-94F3-BF5F91510595}" sibTransId="{D62A63F1-8AD0-4E23-B8C9-7B68D97C9F32}"/>
    <dgm:cxn modelId="{08B0DBA0-D678-49CB-885F-B56EDF295016}" srcId="{06471B77-A515-4B8E-8214-BEFDD0F76B6A}" destId="{CDE120C8-A6C3-4D93-989C-B6236137C591}" srcOrd="0" destOrd="0" parTransId="{7A9AD2F2-C4A1-4DD7-B6FD-FC63B71E876D}" sibTransId="{9FB2EDC7-163D-43D1-BDD4-9FE94BAED357}"/>
    <dgm:cxn modelId="{765F6D77-FEB4-4E69-9F3E-63DB186CDC39}" srcId="{7CE772F5-DDA3-4E33-A803-EDB909151772}" destId="{3D286828-5F36-441B-B0DB-B8BFE2728DA8}" srcOrd="1" destOrd="0" parTransId="{713E170E-327C-45CD-A583-09CCAE9ABF7C}" sibTransId="{338F89CD-BE09-4231-99C7-9C49B974D323}"/>
    <dgm:cxn modelId="{DC90CB18-FA22-4E91-BA64-178629CD27C9}" srcId="{CDE120C8-A6C3-4D93-989C-B6236137C591}" destId="{5FD8EF00-8B89-422C-A6D6-7094EAF57A9C}" srcOrd="0" destOrd="0" parTransId="{84431CE4-2A9A-4934-AA67-4E65F4471481}" sibTransId="{7847DB6E-02A0-49D1-A488-E6C86127186F}"/>
    <dgm:cxn modelId="{C5EE2B31-B498-4705-9FDA-6115B0BAFCF4}" type="presOf" srcId="{8124942C-FF56-48F8-ACA4-22BB0BD12ED1}" destId="{E3B93046-187C-4871-9BA4-A10BA89BAC0D}" srcOrd="0" destOrd="2" presId="urn:microsoft.com/office/officeart/2005/8/layout/hList1"/>
    <dgm:cxn modelId="{FCE6EAD7-AC18-462E-AE75-72CB05767511}" type="presOf" srcId="{5FD8EF00-8B89-422C-A6D6-7094EAF57A9C}" destId="{D044E3F5-02F1-4A9B-B0DE-6EA411705454}" srcOrd="0" destOrd="0" presId="urn:microsoft.com/office/officeart/2005/8/layout/hList1"/>
    <dgm:cxn modelId="{332156DA-23F0-431E-AACE-133C784AA5C7}" srcId="{CDE120C8-A6C3-4D93-989C-B6236137C591}" destId="{8F889607-41EB-465A-A7C0-DA2639D65294}" srcOrd="1" destOrd="0" parTransId="{234E015F-BEB7-4B53-92B2-421BDE3AD629}" sibTransId="{3E39A72D-3C97-49E3-89DE-9ECBE20E40DB}"/>
    <dgm:cxn modelId="{54F5D410-F480-4EA9-9E42-1760F57CFEF5}" type="presOf" srcId="{A32E3AA3-6011-4BA9-BEF5-43645F77300B}" destId="{D044E3F5-02F1-4A9B-B0DE-6EA411705454}" srcOrd="0" destOrd="2" presId="urn:microsoft.com/office/officeart/2005/8/layout/hList1"/>
    <dgm:cxn modelId="{94382FB7-7E87-4CBC-A68F-2FA5606FDB35}" srcId="{06471B77-A515-4B8E-8214-BEFDD0F76B6A}" destId="{7CE772F5-DDA3-4E33-A803-EDB909151772}" srcOrd="2" destOrd="0" parTransId="{EA12AE3E-D158-4F45-8ACD-01E4EEAC79BD}" sibTransId="{6F5134B5-246B-4B48-BF95-A1580EC884FF}"/>
    <dgm:cxn modelId="{B8E3E03A-5EF5-48C5-8D7B-91E0CD9CC079}" type="presOf" srcId="{3D286828-5F36-441B-B0DB-B8BFE2728DA8}" destId="{8988EFF7-848D-4AD4-8021-974FA09FB35E}" srcOrd="0" destOrd="1" presId="urn:microsoft.com/office/officeart/2005/8/layout/hList1"/>
    <dgm:cxn modelId="{C3924E8A-6FC9-4B95-832A-087B8FCF298F}" type="presOf" srcId="{C8003F3B-E679-4A28-A280-294422CC385C}" destId="{85A4FB66-364E-4A80-9167-83DA5F652EF6}" srcOrd="0" destOrd="0" presId="urn:microsoft.com/office/officeart/2005/8/layout/hList1"/>
    <dgm:cxn modelId="{D85DD5BA-4879-4289-A306-8FC53D9D3CE1}" srcId="{C8003F3B-E679-4A28-A280-294422CC385C}" destId="{08F64F69-0805-45EA-AFF9-2813B8201750}" srcOrd="0" destOrd="0" parTransId="{D1632BFE-CC47-4100-BBC3-E06D6BC8BB64}" sibTransId="{D1393B47-E24A-4723-9213-19290E43DF4A}"/>
    <dgm:cxn modelId="{230E588A-CE48-4440-BBF6-6E7FE93D26A4}" type="presOf" srcId="{7CE772F5-DDA3-4E33-A803-EDB909151772}" destId="{C48A989B-91F8-467C-A45D-A5E44B338213}" srcOrd="0" destOrd="0" presId="urn:microsoft.com/office/officeart/2005/8/layout/hList1"/>
    <dgm:cxn modelId="{9B3F4B11-5519-4C98-93BC-B5F605626AA4}" type="presOf" srcId="{5E2D2C44-FB05-4C36-9E4C-7C7C5CC7535D}" destId="{8988EFF7-848D-4AD4-8021-974FA09FB35E}" srcOrd="0" destOrd="0" presId="urn:microsoft.com/office/officeart/2005/8/layout/hList1"/>
    <dgm:cxn modelId="{91186A26-D437-4ADF-9E10-BF91369A5D7C}" type="presParOf" srcId="{25DCE576-5745-4630-8F0D-9DD7FD0B9B08}" destId="{EC4492FE-6924-4C5A-A515-7904C56AD10E}" srcOrd="0" destOrd="0" presId="urn:microsoft.com/office/officeart/2005/8/layout/hList1"/>
    <dgm:cxn modelId="{19ABAAEE-D989-463D-A320-A4B05C7E6109}" type="presParOf" srcId="{EC4492FE-6924-4C5A-A515-7904C56AD10E}" destId="{AF2070D1-5DDD-4FFD-9005-D4879663D701}" srcOrd="0" destOrd="0" presId="urn:microsoft.com/office/officeart/2005/8/layout/hList1"/>
    <dgm:cxn modelId="{AEEBEA26-A3C2-4441-BDD0-7CE274DAD105}" type="presParOf" srcId="{EC4492FE-6924-4C5A-A515-7904C56AD10E}" destId="{D044E3F5-02F1-4A9B-B0DE-6EA411705454}" srcOrd="1" destOrd="0" presId="urn:microsoft.com/office/officeart/2005/8/layout/hList1"/>
    <dgm:cxn modelId="{610E178C-4F33-427A-8BD1-163B5F87DDB8}" type="presParOf" srcId="{25DCE576-5745-4630-8F0D-9DD7FD0B9B08}" destId="{DA639A30-E491-4EED-837C-733D3235B69B}" srcOrd="1" destOrd="0" presId="urn:microsoft.com/office/officeart/2005/8/layout/hList1"/>
    <dgm:cxn modelId="{F03321EB-75D0-4F4E-A079-5B41F6EF3761}" type="presParOf" srcId="{25DCE576-5745-4630-8F0D-9DD7FD0B9B08}" destId="{413AECD6-3856-4507-8F18-9B64CF9C2B43}" srcOrd="2" destOrd="0" presId="urn:microsoft.com/office/officeart/2005/8/layout/hList1"/>
    <dgm:cxn modelId="{6DB676D4-1F9D-428C-BC6D-281E46499BCD}" type="presParOf" srcId="{413AECD6-3856-4507-8F18-9B64CF9C2B43}" destId="{85A4FB66-364E-4A80-9167-83DA5F652EF6}" srcOrd="0" destOrd="0" presId="urn:microsoft.com/office/officeart/2005/8/layout/hList1"/>
    <dgm:cxn modelId="{0E0B5E8B-3389-411D-8908-A4F48881A2BE}" type="presParOf" srcId="{413AECD6-3856-4507-8F18-9B64CF9C2B43}" destId="{E3B93046-187C-4871-9BA4-A10BA89BAC0D}" srcOrd="1" destOrd="0" presId="urn:microsoft.com/office/officeart/2005/8/layout/hList1"/>
    <dgm:cxn modelId="{D9729937-4766-42FE-AA19-E7ABFBA2F68F}" type="presParOf" srcId="{25DCE576-5745-4630-8F0D-9DD7FD0B9B08}" destId="{4F56A798-B2F2-45E7-9191-EA33C82F6995}" srcOrd="3" destOrd="0" presId="urn:microsoft.com/office/officeart/2005/8/layout/hList1"/>
    <dgm:cxn modelId="{6A293C9E-513D-4171-863B-31E9B2AE9420}" type="presParOf" srcId="{25DCE576-5745-4630-8F0D-9DD7FD0B9B08}" destId="{0A685AE2-F00C-4799-9D31-DFCEA3BD95BC}" srcOrd="4" destOrd="0" presId="urn:microsoft.com/office/officeart/2005/8/layout/hList1"/>
    <dgm:cxn modelId="{8FD3AED8-2868-4D93-A8E9-05B44F0E70BD}" type="presParOf" srcId="{0A685AE2-F00C-4799-9D31-DFCEA3BD95BC}" destId="{C48A989B-91F8-467C-A45D-A5E44B338213}" srcOrd="0" destOrd="0" presId="urn:microsoft.com/office/officeart/2005/8/layout/hList1"/>
    <dgm:cxn modelId="{45B07FF1-7362-4D2C-97CC-4C813747F92B}" type="presParOf" srcId="{0A685AE2-F00C-4799-9D31-DFCEA3BD95BC}" destId="{8988EFF7-848D-4AD4-8021-974FA09FB35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BE55BE-352A-4B1B-8F13-3A327B1CAEC6}"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GB"/>
        </a:p>
      </dgm:t>
    </dgm:pt>
    <dgm:pt modelId="{C4543071-A7B7-401E-BA15-AC4B087EB8E7}">
      <dgm:prSet phldrT="[Text]"/>
      <dgm:spPr/>
      <dgm:t>
        <a:bodyPr/>
        <a:lstStyle/>
        <a:p>
          <a:r>
            <a:rPr lang="en-GB" dirty="0"/>
            <a:t>Lifecycle Management</a:t>
          </a:r>
        </a:p>
      </dgm:t>
    </dgm:pt>
    <dgm:pt modelId="{B0CB78B2-D5F6-4D56-B435-66C7614E0EFA}" type="parTrans" cxnId="{BE5141ED-5087-460A-A959-3072AADAF5F0}">
      <dgm:prSet/>
      <dgm:spPr/>
      <dgm:t>
        <a:bodyPr/>
        <a:lstStyle/>
        <a:p>
          <a:endParaRPr lang="en-GB"/>
        </a:p>
      </dgm:t>
    </dgm:pt>
    <dgm:pt modelId="{997FE053-E0AB-4F9F-A628-096A34F14756}" type="sibTrans" cxnId="{BE5141ED-5087-460A-A959-3072AADAF5F0}">
      <dgm:prSet/>
      <dgm:spPr/>
      <dgm:t>
        <a:bodyPr/>
        <a:lstStyle/>
        <a:p>
          <a:endParaRPr lang="en-GB"/>
        </a:p>
      </dgm:t>
    </dgm:pt>
    <dgm:pt modelId="{44DA0E48-570C-4BB2-A3E6-FB09F0AEDA1B}">
      <dgm:prSet phldrT="[Text]"/>
      <dgm:spPr/>
      <dgm:t>
        <a:bodyPr/>
        <a:lstStyle/>
        <a:p>
          <a:r>
            <a:rPr lang="en-GB" dirty="0"/>
            <a:t>Focus on the development of the application</a:t>
          </a:r>
        </a:p>
      </dgm:t>
    </dgm:pt>
    <dgm:pt modelId="{389FF6C9-0B62-4626-A5C5-3323AA953592}" type="parTrans" cxnId="{185E1E75-4BC7-4DC5-9B9A-B6791093495A}">
      <dgm:prSet/>
      <dgm:spPr/>
      <dgm:t>
        <a:bodyPr/>
        <a:lstStyle/>
        <a:p>
          <a:endParaRPr lang="en-GB"/>
        </a:p>
      </dgm:t>
    </dgm:pt>
    <dgm:pt modelId="{B936D780-B9FC-4BCA-B401-7A39594189CD}" type="sibTrans" cxnId="{185E1E75-4BC7-4DC5-9B9A-B6791093495A}">
      <dgm:prSet/>
      <dgm:spPr/>
      <dgm:t>
        <a:bodyPr/>
        <a:lstStyle/>
        <a:p>
          <a:endParaRPr lang="en-GB"/>
        </a:p>
      </dgm:t>
    </dgm:pt>
    <dgm:pt modelId="{F0183182-C782-449A-86FF-B43915E660C3}">
      <dgm:prSet phldrT="[Text]"/>
      <dgm:spPr/>
      <dgm:t>
        <a:bodyPr/>
        <a:lstStyle/>
        <a:p>
          <a:r>
            <a:rPr lang="en-GB" dirty="0"/>
            <a:t>Service</a:t>
          </a:r>
        </a:p>
      </dgm:t>
    </dgm:pt>
    <dgm:pt modelId="{CB31A6F1-FFD2-41D4-8488-6EFDE4B2A678}" type="parTrans" cxnId="{2E59731D-C079-40C2-A822-5C6E3D6EEBCD}">
      <dgm:prSet/>
      <dgm:spPr/>
      <dgm:t>
        <a:bodyPr/>
        <a:lstStyle/>
        <a:p>
          <a:endParaRPr lang="en-GB"/>
        </a:p>
      </dgm:t>
    </dgm:pt>
    <dgm:pt modelId="{A26C23E6-6E5D-4713-A631-19D8B597D62F}" type="sibTrans" cxnId="{2E59731D-C079-40C2-A822-5C6E3D6EEBCD}">
      <dgm:prSet/>
      <dgm:spPr/>
      <dgm:t>
        <a:bodyPr/>
        <a:lstStyle/>
        <a:p>
          <a:endParaRPr lang="en-GB"/>
        </a:p>
      </dgm:t>
    </dgm:pt>
    <dgm:pt modelId="{2B638F1A-B0D5-429E-9397-676A5970BA69}">
      <dgm:prSet phldrT="[Text]"/>
      <dgm:spPr/>
      <dgm:t>
        <a:bodyPr/>
        <a:lstStyle/>
        <a:p>
          <a:r>
            <a:rPr lang="en-GB" dirty="0"/>
            <a:t>Lifecycle Management</a:t>
          </a:r>
        </a:p>
      </dgm:t>
    </dgm:pt>
    <dgm:pt modelId="{52225515-E6E6-4105-961B-21323226C5B6}" type="parTrans" cxnId="{7F54C84B-B447-4B44-9D54-4AD71696B58C}">
      <dgm:prSet/>
      <dgm:spPr/>
      <dgm:t>
        <a:bodyPr/>
        <a:lstStyle/>
        <a:p>
          <a:endParaRPr lang="en-GB"/>
        </a:p>
      </dgm:t>
    </dgm:pt>
    <dgm:pt modelId="{2AA831A0-373E-425E-9B0A-AABF6DF2D6FE}" type="sibTrans" cxnId="{7F54C84B-B447-4B44-9D54-4AD71696B58C}">
      <dgm:prSet/>
      <dgm:spPr/>
      <dgm:t>
        <a:bodyPr/>
        <a:lstStyle/>
        <a:p>
          <a:endParaRPr lang="en-GB"/>
        </a:p>
      </dgm:t>
    </dgm:pt>
    <dgm:pt modelId="{CE610BA9-D3A5-416D-B8A5-527A2083CF65}">
      <dgm:prSet phldrT="[Text]"/>
      <dgm:spPr/>
      <dgm:t>
        <a:bodyPr/>
        <a:lstStyle/>
        <a:p>
          <a:r>
            <a:rPr lang="en-GB" dirty="0"/>
            <a:t>Focus on preparing for service delivery during the application development</a:t>
          </a:r>
        </a:p>
      </dgm:t>
    </dgm:pt>
    <dgm:pt modelId="{1202AE7E-8C8C-4EDD-A63A-77F8F60E4827}" type="parTrans" cxnId="{D02C238E-F0CF-4963-BB66-ACFC8D87B064}">
      <dgm:prSet/>
      <dgm:spPr/>
      <dgm:t>
        <a:bodyPr/>
        <a:lstStyle/>
        <a:p>
          <a:endParaRPr lang="en-GB"/>
        </a:p>
      </dgm:t>
    </dgm:pt>
    <dgm:pt modelId="{34C6EE37-DA23-4098-AAF0-B644ABD4B025}" type="sibTrans" cxnId="{D02C238E-F0CF-4963-BB66-ACFC8D87B064}">
      <dgm:prSet/>
      <dgm:spPr/>
      <dgm:t>
        <a:bodyPr/>
        <a:lstStyle/>
        <a:p>
          <a:endParaRPr lang="en-GB"/>
        </a:p>
      </dgm:t>
    </dgm:pt>
    <dgm:pt modelId="{1C503EDD-E3F6-4AB6-A43D-BA5EFD61667D}">
      <dgm:prSet phldrT="[Text]"/>
      <dgm:spPr/>
      <dgm:t>
        <a:bodyPr/>
        <a:lstStyle/>
        <a:p>
          <a:r>
            <a:rPr lang="en-GB" dirty="0"/>
            <a:t>Application Operation and Maintenance is a cycle of the application lifecycle that delivers the service</a:t>
          </a:r>
        </a:p>
      </dgm:t>
    </dgm:pt>
    <dgm:pt modelId="{2EA84022-DBA5-4BED-9964-EA11E85178A1}" type="parTrans" cxnId="{25FE2697-D5E9-4610-877F-99F9F62A4BFE}">
      <dgm:prSet/>
      <dgm:spPr/>
      <dgm:t>
        <a:bodyPr/>
        <a:lstStyle/>
        <a:p>
          <a:endParaRPr lang="en-GB"/>
        </a:p>
      </dgm:t>
    </dgm:pt>
    <dgm:pt modelId="{D5B053E9-F0A1-4A82-A0B2-5366ED7F1AB8}" type="sibTrans" cxnId="{25FE2697-D5E9-4610-877F-99F9F62A4BFE}">
      <dgm:prSet/>
      <dgm:spPr/>
      <dgm:t>
        <a:bodyPr/>
        <a:lstStyle/>
        <a:p>
          <a:endParaRPr lang="en-GB"/>
        </a:p>
      </dgm:t>
    </dgm:pt>
    <dgm:pt modelId="{6732506A-E23B-4EFC-A97C-DD552EFA90C4}">
      <dgm:prSet phldrT="[Text]"/>
      <dgm:spPr/>
      <dgm:t>
        <a:bodyPr/>
        <a:lstStyle/>
        <a:p>
          <a:r>
            <a:rPr lang="en-GB" dirty="0"/>
            <a:t>Service delivery has its own lifecycle – strategy, design, transition, operation, improvement</a:t>
          </a:r>
        </a:p>
      </dgm:t>
    </dgm:pt>
    <dgm:pt modelId="{9D9EBC35-1411-48D7-A938-4FF5146DB114}" type="parTrans" cxnId="{BB0B4812-EFDC-4ABB-9203-CB52D9993DA9}">
      <dgm:prSet/>
      <dgm:spPr/>
      <dgm:t>
        <a:bodyPr/>
        <a:lstStyle/>
        <a:p>
          <a:endParaRPr lang="en-GB"/>
        </a:p>
      </dgm:t>
    </dgm:pt>
    <dgm:pt modelId="{B7D3BC9F-79FB-40EF-9C11-1176B66EF8EC}" type="sibTrans" cxnId="{BB0B4812-EFDC-4ABB-9203-CB52D9993DA9}">
      <dgm:prSet/>
      <dgm:spPr/>
      <dgm:t>
        <a:bodyPr/>
        <a:lstStyle/>
        <a:p>
          <a:endParaRPr lang="en-GB"/>
        </a:p>
      </dgm:t>
    </dgm:pt>
    <dgm:pt modelId="{E756E243-DC7E-4E9F-A14A-9E53CCD12D3B}">
      <dgm:prSet phldrT="[Text]"/>
      <dgm:spPr/>
      <dgm:t>
        <a:bodyPr/>
        <a:lstStyle/>
        <a:p>
          <a:r>
            <a:rPr lang="en-GB" dirty="0"/>
            <a:t>Application</a:t>
          </a:r>
        </a:p>
      </dgm:t>
    </dgm:pt>
    <dgm:pt modelId="{579138AC-BEE0-4993-8C97-E67A8C9831B5}" type="sibTrans" cxnId="{92F2243C-7023-4EAA-897F-F5830D5F1B7F}">
      <dgm:prSet/>
      <dgm:spPr/>
      <dgm:t>
        <a:bodyPr/>
        <a:lstStyle/>
        <a:p>
          <a:endParaRPr lang="en-GB"/>
        </a:p>
      </dgm:t>
    </dgm:pt>
    <dgm:pt modelId="{785D842A-ADD2-4F67-8082-85CC0D6AAC51}" type="parTrans" cxnId="{92F2243C-7023-4EAA-897F-F5830D5F1B7F}">
      <dgm:prSet/>
      <dgm:spPr/>
      <dgm:t>
        <a:bodyPr/>
        <a:lstStyle/>
        <a:p>
          <a:endParaRPr lang="en-GB"/>
        </a:p>
      </dgm:t>
    </dgm:pt>
    <dgm:pt modelId="{ADF6592A-AE48-4167-B501-BA9E4FD6E899}" type="pres">
      <dgm:prSet presAssocID="{E9BE55BE-352A-4B1B-8F13-3A327B1CAEC6}" presName="Name0" presStyleCnt="0">
        <dgm:presLayoutVars>
          <dgm:chMax/>
          <dgm:chPref val="3"/>
          <dgm:dir/>
          <dgm:animOne val="branch"/>
          <dgm:animLvl val="lvl"/>
        </dgm:presLayoutVars>
      </dgm:prSet>
      <dgm:spPr/>
      <dgm:t>
        <a:bodyPr/>
        <a:lstStyle/>
        <a:p>
          <a:endParaRPr lang="en-US"/>
        </a:p>
      </dgm:t>
    </dgm:pt>
    <dgm:pt modelId="{60827360-E8C2-4CAD-844A-DEBA894E1FDF}" type="pres">
      <dgm:prSet presAssocID="{E756E243-DC7E-4E9F-A14A-9E53CCD12D3B}" presName="composite" presStyleCnt="0"/>
      <dgm:spPr/>
    </dgm:pt>
    <dgm:pt modelId="{1BD4C750-99C5-43A6-986E-8F170C8FC703}" type="pres">
      <dgm:prSet presAssocID="{E756E243-DC7E-4E9F-A14A-9E53CCD12D3B}" presName="FirstChild" presStyleLbl="revTx" presStyleIdx="0" presStyleCnt="4">
        <dgm:presLayoutVars>
          <dgm:chMax val="0"/>
          <dgm:chPref val="0"/>
          <dgm:bulletEnabled val="1"/>
        </dgm:presLayoutVars>
      </dgm:prSet>
      <dgm:spPr/>
      <dgm:t>
        <a:bodyPr/>
        <a:lstStyle/>
        <a:p>
          <a:endParaRPr lang="en-US"/>
        </a:p>
      </dgm:t>
    </dgm:pt>
    <dgm:pt modelId="{EC351151-D65C-4C6F-B94B-37FB75EECC41}" type="pres">
      <dgm:prSet presAssocID="{E756E243-DC7E-4E9F-A14A-9E53CCD12D3B}" presName="Parent" presStyleLbl="alignNode1" presStyleIdx="0" presStyleCnt="2">
        <dgm:presLayoutVars>
          <dgm:chMax val="3"/>
          <dgm:chPref val="3"/>
          <dgm:bulletEnabled val="1"/>
        </dgm:presLayoutVars>
      </dgm:prSet>
      <dgm:spPr/>
      <dgm:t>
        <a:bodyPr/>
        <a:lstStyle/>
        <a:p>
          <a:endParaRPr lang="en-US"/>
        </a:p>
      </dgm:t>
    </dgm:pt>
    <dgm:pt modelId="{434B6637-4DA2-48B8-8F2A-F030524EA957}" type="pres">
      <dgm:prSet presAssocID="{E756E243-DC7E-4E9F-A14A-9E53CCD12D3B}" presName="Accent" presStyleLbl="parChTrans1D1" presStyleIdx="0" presStyleCnt="2"/>
      <dgm:spPr/>
    </dgm:pt>
    <dgm:pt modelId="{9CB8B6D3-0BC1-47C8-853F-E81CD8E7E72A}" type="pres">
      <dgm:prSet presAssocID="{E756E243-DC7E-4E9F-A14A-9E53CCD12D3B}" presName="Child" presStyleLbl="revTx" presStyleIdx="1" presStyleCnt="4">
        <dgm:presLayoutVars>
          <dgm:chMax val="0"/>
          <dgm:chPref val="0"/>
          <dgm:bulletEnabled val="1"/>
        </dgm:presLayoutVars>
      </dgm:prSet>
      <dgm:spPr/>
      <dgm:t>
        <a:bodyPr/>
        <a:lstStyle/>
        <a:p>
          <a:endParaRPr lang="en-US"/>
        </a:p>
      </dgm:t>
    </dgm:pt>
    <dgm:pt modelId="{5C92BF33-2A4E-4A3F-9C65-EB7C2471BA64}" type="pres">
      <dgm:prSet presAssocID="{579138AC-BEE0-4993-8C97-E67A8C9831B5}" presName="sibTrans" presStyleCnt="0"/>
      <dgm:spPr/>
    </dgm:pt>
    <dgm:pt modelId="{43BB5E18-B6DE-4AA7-A7D2-4984A19E2F8F}" type="pres">
      <dgm:prSet presAssocID="{F0183182-C782-449A-86FF-B43915E660C3}" presName="composite" presStyleCnt="0"/>
      <dgm:spPr/>
    </dgm:pt>
    <dgm:pt modelId="{2D57A525-43DB-49F5-B6FF-FF2CF8246E78}" type="pres">
      <dgm:prSet presAssocID="{F0183182-C782-449A-86FF-B43915E660C3}" presName="FirstChild" presStyleLbl="revTx" presStyleIdx="2" presStyleCnt="4">
        <dgm:presLayoutVars>
          <dgm:chMax val="0"/>
          <dgm:chPref val="0"/>
          <dgm:bulletEnabled val="1"/>
        </dgm:presLayoutVars>
      </dgm:prSet>
      <dgm:spPr/>
      <dgm:t>
        <a:bodyPr/>
        <a:lstStyle/>
        <a:p>
          <a:endParaRPr lang="en-US"/>
        </a:p>
      </dgm:t>
    </dgm:pt>
    <dgm:pt modelId="{E9A9DE7C-B919-43ED-950D-32B13BFDB1A2}" type="pres">
      <dgm:prSet presAssocID="{F0183182-C782-449A-86FF-B43915E660C3}" presName="Parent" presStyleLbl="alignNode1" presStyleIdx="1" presStyleCnt="2">
        <dgm:presLayoutVars>
          <dgm:chMax val="3"/>
          <dgm:chPref val="3"/>
          <dgm:bulletEnabled val="1"/>
        </dgm:presLayoutVars>
      </dgm:prSet>
      <dgm:spPr/>
      <dgm:t>
        <a:bodyPr/>
        <a:lstStyle/>
        <a:p>
          <a:endParaRPr lang="en-US"/>
        </a:p>
      </dgm:t>
    </dgm:pt>
    <dgm:pt modelId="{7ECC6478-2F73-4B40-A188-85532B3BBEDB}" type="pres">
      <dgm:prSet presAssocID="{F0183182-C782-449A-86FF-B43915E660C3}" presName="Accent" presStyleLbl="parChTrans1D1" presStyleIdx="1" presStyleCnt="2"/>
      <dgm:spPr/>
    </dgm:pt>
    <dgm:pt modelId="{9A7EF145-D179-4BA9-8059-8C1510A3AD5C}" type="pres">
      <dgm:prSet presAssocID="{F0183182-C782-449A-86FF-B43915E660C3}" presName="Child" presStyleLbl="revTx" presStyleIdx="3" presStyleCnt="4">
        <dgm:presLayoutVars>
          <dgm:chMax val="0"/>
          <dgm:chPref val="0"/>
          <dgm:bulletEnabled val="1"/>
        </dgm:presLayoutVars>
      </dgm:prSet>
      <dgm:spPr/>
      <dgm:t>
        <a:bodyPr/>
        <a:lstStyle/>
        <a:p>
          <a:endParaRPr lang="en-US"/>
        </a:p>
      </dgm:t>
    </dgm:pt>
  </dgm:ptLst>
  <dgm:cxnLst>
    <dgm:cxn modelId="{F86671FF-D25D-408D-BF37-4120893F03F1}" type="presOf" srcId="{2B638F1A-B0D5-429E-9397-676A5970BA69}" destId="{2D57A525-43DB-49F5-B6FF-FF2CF8246E78}" srcOrd="0" destOrd="0" presId="urn:microsoft.com/office/officeart/2011/layout/TabList"/>
    <dgm:cxn modelId="{2E59731D-C079-40C2-A822-5C6E3D6EEBCD}" srcId="{E9BE55BE-352A-4B1B-8F13-3A327B1CAEC6}" destId="{F0183182-C782-449A-86FF-B43915E660C3}" srcOrd="1" destOrd="0" parTransId="{CB31A6F1-FFD2-41D4-8488-6EFDE4B2A678}" sibTransId="{A26C23E6-6E5D-4713-A631-19D8B597D62F}"/>
    <dgm:cxn modelId="{48E7A169-32A7-4FE5-9CF2-CD1C7D6CACBE}" type="presOf" srcId="{E756E243-DC7E-4E9F-A14A-9E53CCD12D3B}" destId="{EC351151-D65C-4C6F-B94B-37FB75EECC41}" srcOrd="0" destOrd="0" presId="urn:microsoft.com/office/officeart/2011/layout/TabList"/>
    <dgm:cxn modelId="{92F2243C-7023-4EAA-897F-F5830D5F1B7F}" srcId="{E9BE55BE-352A-4B1B-8F13-3A327B1CAEC6}" destId="{E756E243-DC7E-4E9F-A14A-9E53CCD12D3B}" srcOrd="0" destOrd="0" parTransId="{785D842A-ADD2-4F67-8082-85CC0D6AAC51}" sibTransId="{579138AC-BEE0-4993-8C97-E67A8C9831B5}"/>
    <dgm:cxn modelId="{98CF0FCE-FF0E-4460-9846-0775B821C51B}" type="presOf" srcId="{1C503EDD-E3F6-4AB6-A43D-BA5EFD61667D}" destId="{9CB8B6D3-0BC1-47C8-853F-E81CD8E7E72A}" srcOrd="0" destOrd="1" presId="urn:microsoft.com/office/officeart/2011/layout/TabList"/>
    <dgm:cxn modelId="{D02C238E-F0CF-4963-BB66-ACFC8D87B064}" srcId="{F0183182-C782-449A-86FF-B43915E660C3}" destId="{CE610BA9-D3A5-416D-B8A5-527A2083CF65}" srcOrd="1" destOrd="0" parTransId="{1202AE7E-8C8C-4EDD-A63A-77F8F60E4827}" sibTransId="{34C6EE37-DA23-4098-AAF0-B644ABD4B025}"/>
    <dgm:cxn modelId="{BB0B4812-EFDC-4ABB-9203-CB52D9993DA9}" srcId="{F0183182-C782-449A-86FF-B43915E660C3}" destId="{6732506A-E23B-4EFC-A97C-DD552EFA90C4}" srcOrd="2" destOrd="0" parTransId="{9D9EBC35-1411-48D7-A938-4FF5146DB114}" sibTransId="{B7D3BC9F-79FB-40EF-9C11-1176B66EF8EC}"/>
    <dgm:cxn modelId="{184119A8-F0AA-49E4-9F82-F0EE3052ED9A}" type="presOf" srcId="{C4543071-A7B7-401E-BA15-AC4B087EB8E7}" destId="{1BD4C750-99C5-43A6-986E-8F170C8FC703}" srcOrd="0" destOrd="0" presId="urn:microsoft.com/office/officeart/2011/layout/TabList"/>
    <dgm:cxn modelId="{BE393A89-2223-43F8-BFC5-56E1049277C0}" type="presOf" srcId="{44DA0E48-570C-4BB2-A3E6-FB09F0AEDA1B}" destId="{9CB8B6D3-0BC1-47C8-853F-E81CD8E7E72A}" srcOrd="0" destOrd="0" presId="urn:microsoft.com/office/officeart/2011/layout/TabList"/>
    <dgm:cxn modelId="{EB8FCF41-B2A6-45BD-B9BF-D574B785799E}" type="presOf" srcId="{CE610BA9-D3A5-416D-B8A5-527A2083CF65}" destId="{9A7EF145-D179-4BA9-8059-8C1510A3AD5C}" srcOrd="0" destOrd="0" presId="urn:microsoft.com/office/officeart/2011/layout/TabList"/>
    <dgm:cxn modelId="{25FE2697-D5E9-4610-877F-99F9F62A4BFE}" srcId="{E756E243-DC7E-4E9F-A14A-9E53CCD12D3B}" destId="{1C503EDD-E3F6-4AB6-A43D-BA5EFD61667D}" srcOrd="2" destOrd="0" parTransId="{2EA84022-DBA5-4BED-9964-EA11E85178A1}" sibTransId="{D5B053E9-F0A1-4A82-A0B2-5366ED7F1AB8}"/>
    <dgm:cxn modelId="{185E1E75-4BC7-4DC5-9B9A-B6791093495A}" srcId="{E756E243-DC7E-4E9F-A14A-9E53CCD12D3B}" destId="{44DA0E48-570C-4BB2-A3E6-FB09F0AEDA1B}" srcOrd="1" destOrd="0" parTransId="{389FF6C9-0B62-4626-A5C5-3323AA953592}" sibTransId="{B936D780-B9FC-4BCA-B401-7A39594189CD}"/>
    <dgm:cxn modelId="{7F54C84B-B447-4B44-9D54-4AD71696B58C}" srcId="{F0183182-C782-449A-86FF-B43915E660C3}" destId="{2B638F1A-B0D5-429E-9397-676A5970BA69}" srcOrd="0" destOrd="0" parTransId="{52225515-E6E6-4105-961B-21323226C5B6}" sibTransId="{2AA831A0-373E-425E-9B0A-AABF6DF2D6FE}"/>
    <dgm:cxn modelId="{475CEB8A-F056-45A5-BA53-4F8F4F66B9D1}" type="presOf" srcId="{F0183182-C782-449A-86FF-B43915E660C3}" destId="{E9A9DE7C-B919-43ED-950D-32B13BFDB1A2}" srcOrd="0" destOrd="0" presId="urn:microsoft.com/office/officeart/2011/layout/TabList"/>
    <dgm:cxn modelId="{9C3F3B6E-20B0-462D-B90A-0B74DD9BA7D6}" type="presOf" srcId="{E9BE55BE-352A-4B1B-8F13-3A327B1CAEC6}" destId="{ADF6592A-AE48-4167-B501-BA9E4FD6E899}" srcOrd="0" destOrd="0" presId="urn:microsoft.com/office/officeart/2011/layout/TabList"/>
    <dgm:cxn modelId="{BE5141ED-5087-460A-A959-3072AADAF5F0}" srcId="{E756E243-DC7E-4E9F-A14A-9E53CCD12D3B}" destId="{C4543071-A7B7-401E-BA15-AC4B087EB8E7}" srcOrd="0" destOrd="0" parTransId="{B0CB78B2-D5F6-4D56-B435-66C7614E0EFA}" sibTransId="{997FE053-E0AB-4F9F-A628-096A34F14756}"/>
    <dgm:cxn modelId="{DCAAF20A-2D60-46A7-802C-14DD565056DD}" type="presOf" srcId="{6732506A-E23B-4EFC-A97C-DD552EFA90C4}" destId="{9A7EF145-D179-4BA9-8059-8C1510A3AD5C}" srcOrd="0" destOrd="1" presId="urn:microsoft.com/office/officeart/2011/layout/TabList"/>
    <dgm:cxn modelId="{67187FEF-7B57-4FFA-A95E-018CF52F70E7}" type="presParOf" srcId="{ADF6592A-AE48-4167-B501-BA9E4FD6E899}" destId="{60827360-E8C2-4CAD-844A-DEBA894E1FDF}" srcOrd="0" destOrd="0" presId="urn:microsoft.com/office/officeart/2011/layout/TabList"/>
    <dgm:cxn modelId="{A5564F35-CB97-47CB-A41A-A0CF3112CE94}" type="presParOf" srcId="{60827360-E8C2-4CAD-844A-DEBA894E1FDF}" destId="{1BD4C750-99C5-43A6-986E-8F170C8FC703}" srcOrd="0" destOrd="0" presId="urn:microsoft.com/office/officeart/2011/layout/TabList"/>
    <dgm:cxn modelId="{73B86765-38FF-4451-A0CF-5CE93CF13338}" type="presParOf" srcId="{60827360-E8C2-4CAD-844A-DEBA894E1FDF}" destId="{EC351151-D65C-4C6F-B94B-37FB75EECC41}" srcOrd="1" destOrd="0" presId="urn:microsoft.com/office/officeart/2011/layout/TabList"/>
    <dgm:cxn modelId="{80E0106E-0257-441D-AD1F-B6A5E00D2C40}" type="presParOf" srcId="{60827360-E8C2-4CAD-844A-DEBA894E1FDF}" destId="{434B6637-4DA2-48B8-8F2A-F030524EA957}" srcOrd="2" destOrd="0" presId="urn:microsoft.com/office/officeart/2011/layout/TabList"/>
    <dgm:cxn modelId="{1DB9B1D2-0B13-478A-870A-69B64B2CA556}" type="presParOf" srcId="{ADF6592A-AE48-4167-B501-BA9E4FD6E899}" destId="{9CB8B6D3-0BC1-47C8-853F-E81CD8E7E72A}" srcOrd="1" destOrd="0" presId="urn:microsoft.com/office/officeart/2011/layout/TabList"/>
    <dgm:cxn modelId="{A9A22FA2-0057-4511-BCB0-9A7F2F65A426}" type="presParOf" srcId="{ADF6592A-AE48-4167-B501-BA9E4FD6E899}" destId="{5C92BF33-2A4E-4A3F-9C65-EB7C2471BA64}" srcOrd="2" destOrd="0" presId="urn:microsoft.com/office/officeart/2011/layout/TabList"/>
    <dgm:cxn modelId="{E1066A96-3CEF-4A3E-B21F-10BB63008B0E}" type="presParOf" srcId="{ADF6592A-AE48-4167-B501-BA9E4FD6E899}" destId="{43BB5E18-B6DE-4AA7-A7D2-4984A19E2F8F}" srcOrd="3" destOrd="0" presId="urn:microsoft.com/office/officeart/2011/layout/TabList"/>
    <dgm:cxn modelId="{F66B2716-000D-4520-9C1B-A5018E823144}" type="presParOf" srcId="{43BB5E18-B6DE-4AA7-A7D2-4984A19E2F8F}" destId="{2D57A525-43DB-49F5-B6FF-FF2CF8246E78}" srcOrd="0" destOrd="0" presId="urn:microsoft.com/office/officeart/2011/layout/TabList"/>
    <dgm:cxn modelId="{36DD3811-ED24-44F9-B2CC-FE332C8C3F02}" type="presParOf" srcId="{43BB5E18-B6DE-4AA7-A7D2-4984A19E2F8F}" destId="{E9A9DE7C-B919-43ED-950D-32B13BFDB1A2}" srcOrd="1" destOrd="0" presId="urn:microsoft.com/office/officeart/2011/layout/TabList"/>
    <dgm:cxn modelId="{2F383781-37B0-4BAC-BCE5-13A59025F20B}" type="presParOf" srcId="{43BB5E18-B6DE-4AA7-A7D2-4984A19E2F8F}" destId="{7ECC6478-2F73-4B40-A188-85532B3BBEDB}" srcOrd="2" destOrd="0" presId="urn:microsoft.com/office/officeart/2011/layout/TabList"/>
    <dgm:cxn modelId="{BF669856-66D3-4BFF-927E-04B02AC3D3E3}" type="presParOf" srcId="{ADF6592A-AE48-4167-B501-BA9E4FD6E899}" destId="{9A7EF145-D179-4BA9-8059-8C1510A3AD5C}" srcOrd="4"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9BD458C-3F92-4444-8055-F4403C62F53B}"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GB"/>
        </a:p>
      </dgm:t>
    </dgm:pt>
    <dgm:pt modelId="{5BC51233-62E7-4C3B-8BC4-D77B3247F390}">
      <dgm:prSet phldrT="[Text]"/>
      <dgm:spPr/>
      <dgm:t>
        <a:bodyPr/>
        <a:lstStyle/>
        <a:p>
          <a:r>
            <a:rPr lang="en-GB" dirty="0"/>
            <a:t>Automation supports the goals of DevOps</a:t>
          </a:r>
        </a:p>
      </dgm:t>
    </dgm:pt>
    <dgm:pt modelId="{E9EFE22A-3B88-4DBB-866F-1242F7ECDEAA}" type="parTrans" cxnId="{710A075A-5A21-4F80-86D1-1747424C793A}">
      <dgm:prSet/>
      <dgm:spPr/>
      <dgm:t>
        <a:bodyPr/>
        <a:lstStyle/>
        <a:p>
          <a:endParaRPr lang="en-GB"/>
        </a:p>
      </dgm:t>
    </dgm:pt>
    <dgm:pt modelId="{548A7D9B-F851-4A65-AEE3-316462BDB223}" type="sibTrans" cxnId="{710A075A-5A21-4F80-86D1-1747424C793A}">
      <dgm:prSet/>
      <dgm:spPr/>
      <dgm:t>
        <a:bodyPr/>
        <a:lstStyle/>
        <a:p>
          <a:endParaRPr lang="en-GB"/>
        </a:p>
      </dgm:t>
    </dgm:pt>
    <dgm:pt modelId="{28F90A2E-7415-4B42-9AB6-45EFACA02623}">
      <dgm:prSet phldrT="[Text]"/>
      <dgm:spPr/>
      <dgm:t>
        <a:bodyPr/>
        <a:lstStyle/>
        <a:p>
          <a:r>
            <a:rPr lang="en-GB" dirty="0"/>
            <a:t>by simplifying and removing the repetitive tasks that can be subject to human error</a:t>
          </a:r>
        </a:p>
      </dgm:t>
    </dgm:pt>
    <dgm:pt modelId="{F4EFBDEB-3780-4D9D-B9F4-92657750E853}" type="parTrans" cxnId="{E7273046-576A-4FD2-BF1E-57E2BF632C15}">
      <dgm:prSet/>
      <dgm:spPr/>
      <dgm:t>
        <a:bodyPr/>
        <a:lstStyle/>
        <a:p>
          <a:endParaRPr lang="en-GB"/>
        </a:p>
      </dgm:t>
    </dgm:pt>
    <dgm:pt modelId="{86B51DD1-041C-483C-9231-B0B2FB0B2218}" type="sibTrans" cxnId="{E7273046-576A-4FD2-BF1E-57E2BF632C15}">
      <dgm:prSet/>
      <dgm:spPr/>
      <dgm:t>
        <a:bodyPr/>
        <a:lstStyle/>
        <a:p>
          <a:endParaRPr lang="en-GB"/>
        </a:p>
      </dgm:t>
    </dgm:pt>
    <dgm:pt modelId="{318BC321-1A3C-46A9-94DA-2ABF9B820C1F}">
      <dgm:prSet phldrT="[Text]"/>
      <dgm:spPr/>
      <dgm:t>
        <a:bodyPr/>
        <a:lstStyle/>
        <a:p>
          <a:endParaRPr lang="en-GB" dirty="0"/>
        </a:p>
      </dgm:t>
    </dgm:pt>
    <dgm:pt modelId="{194C3084-6457-4FD8-AEBD-08D0BF74B36C}" type="parTrans" cxnId="{BA7DB051-3AEE-433F-8463-2E914216B5F8}">
      <dgm:prSet/>
      <dgm:spPr/>
      <dgm:t>
        <a:bodyPr/>
        <a:lstStyle/>
        <a:p>
          <a:endParaRPr lang="en-GB"/>
        </a:p>
      </dgm:t>
    </dgm:pt>
    <dgm:pt modelId="{46223C69-2A7B-4408-BA66-3DDE76DF2947}" type="sibTrans" cxnId="{BA7DB051-3AEE-433F-8463-2E914216B5F8}">
      <dgm:prSet/>
      <dgm:spPr/>
      <dgm:t>
        <a:bodyPr/>
        <a:lstStyle/>
        <a:p>
          <a:endParaRPr lang="en-GB"/>
        </a:p>
      </dgm:t>
    </dgm:pt>
    <dgm:pt modelId="{C8617C44-2826-4699-BF8B-58C227E5607A}">
      <dgm:prSet phldrT="[Text]"/>
      <dgm:spPr/>
      <dgm:t>
        <a:bodyPr/>
        <a:lstStyle/>
        <a:p>
          <a:r>
            <a:rPr lang="en-GB" dirty="0"/>
            <a:t>to improve quality, precision and accuracy</a:t>
          </a:r>
        </a:p>
      </dgm:t>
    </dgm:pt>
    <dgm:pt modelId="{3680E93A-C78A-487C-827B-9381A92E86A2}" type="parTrans" cxnId="{C1B781F6-DA7E-444B-BD3F-3141CC205F7B}">
      <dgm:prSet/>
      <dgm:spPr/>
      <dgm:t>
        <a:bodyPr/>
        <a:lstStyle/>
        <a:p>
          <a:endParaRPr lang="en-GB"/>
        </a:p>
      </dgm:t>
    </dgm:pt>
    <dgm:pt modelId="{9FF683CD-BF4B-48E6-9C2D-4A3EEF43ED70}" type="sibTrans" cxnId="{C1B781F6-DA7E-444B-BD3F-3141CC205F7B}">
      <dgm:prSet/>
      <dgm:spPr/>
      <dgm:t>
        <a:bodyPr/>
        <a:lstStyle/>
        <a:p>
          <a:endParaRPr lang="en-GB"/>
        </a:p>
      </dgm:t>
    </dgm:pt>
    <dgm:pt modelId="{FEC92E80-54AD-49B3-A372-BB3A70D8130E}">
      <dgm:prSet phldrT="[Text]"/>
      <dgm:spPr/>
      <dgm:t>
        <a:bodyPr/>
        <a:lstStyle/>
        <a:p>
          <a:r>
            <a:rPr lang="en-GB" dirty="0"/>
            <a:t>and by reducing labour, energy and/or materials</a:t>
          </a:r>
        </a:p>
      </dgm:t>
    </dgm:pt>
    <dgm:pt modelId="{70BC49FD-BA21-46D4-B9E3-C07D2AF6CEB2}" type="parTrans" cxnId="{A6BB6CFE-531B-4E97-A67F-F86246B26049}">
      <dgm:prSet/>
      <dgm:spPr/>
      <dgm:t>
        <a:bodyPr/>
        <a:lstStyle/>
        <a:p>
          <a:endParaRPr lang="en-GB"/>
        </a:p>
      </dgm:t>
    </dgm:pt>
    <dgm:pt modelId="{530BD3CE-9328-4F3D-993F-C7A5AE3ABF66}" type="sibTrans" cxnId="{A6BB6CFE-531B-4E97-A67F-F86246B26049}">
      <dgm:prSet/>
      <dgm:spPr/>
      <dgm:t>
        <a:bodyPr/>
        <a:lstStyle/>
        <a:p>
          <a:endParaRPr lang="en-GB"/>
        </a:p>
      </dgm:t>
    </dgm:pt>
    <dgm:pt modelId="{581A6A54-B717-489C-9DAD-6925D2E6D6C0}" type="pres">
      <dgm:prSet presAssocID="{C9BD458C-3F92-4444-8055-F4403C62F53B}" presName="composite" presStyleCnt="0">
        <dgm:presLayoutVars>
          <dgm:chMax val="1"/>
          <dgm:dir/>
          <dgm:resizeHandles val="exact"/>
        </dgm:presLayoutVars>
      </dgm:prSet>
      <dgm:spPr/>
      <dgm:t>
        <a:bodyPr/>
        <a:lstStyle/>
        <a:p>
          <a:endParaRPr lang="en-US"/>
        </a:p>
      </dgm:t>
    </dgm:pt>
    <dgm:pt modelId="{DE80C41B-F156-468D-831B-EE0F45A6958F}" type="pres">
      <dgm:prSet presAssocID="{5BC51233-62E7-4C3B-8BC4-D77B3247F390}" presName="roof" presStyleLbl="dkBgShp" presStyleIdx="0" presStyleCnt="2" custLinFactNeighborY="5906"/>
      <dgm:spPr/>
      <dgm:t>
        <a:bodyPr/>
        <a:lstStyle/>
        <a:p>
          <a:endParaRPr lang="en-US"/>
        </a:p>
      </dgm:t>
    </dgm:pt>
    <dgm:pt modelId="{202B97EB-4BFB-4DF5-ACBF-6048A3CD54D6}" type="pres">
      <dgm:prSet presAssocID="{5BC51233-62E7-4C3B-8BC4-D77B3247F390}" presName="pillars" presStyleCnt="0"/>
      <dgm:spPr/>
    </dgm:pt>
    <dgm:pt modelId="{6610242A-19D0-47F4-BF2D-AF10FF3AE524}" type="pres">
      <dgm:prSet presAssocID="{5BC51233-62E7-4C3B-8BC4-D77B3247F390}" presName="pillar1" presStyleLbl="node1" presStyleIdx="0" presStyleCnt="3">
        <dgm:presLayoutVars>
          <dgm:bulletEnabled val="1"/>
        </dgm:presLayoutVars>
      </dgm:prSet>
      <dgm:spPr/>
      <dgm:t>
        <a:bodyPr/>
        <a:lstStyle/>
        <a:p>
          <a:endParaRPr lang="en-US"/>
        </a:p>
      </dgm:t>
    </dgm:pt>
    <dgm:pt modelId="{1D4388BB-D669-44B3-A1B3-329A59DAFF04}" type="pres">
      <dgm:prSet presAssocID="{FEC92E80-54AD-49B3-A372-BB3A70D8130E}" presName="pillarX" presStyleLbl="node1" presStyleIdx="1" presStyleCnt="3">
        <dgm:presLayoutVars>
          <dgm:bulletEnabled val="1"/>
        </dgm:presLayoutVars>
      </dgm:prSet>
      <dgm:spPr/>
      <dgm:t>
        <a:bodyPr/>
        <a:lstStyle/>
        <a:p>
          <a:endParaRPr lang="en-US"/>
        </a:p>
      </dgm:t>
    </dgm:pt>
    <dgm:pt modelId="{33F3DA98-C6F6-4C1B-B778-131CFA2399B7}" type="pres">
      <dgm:prSet presAssocID="{C8617C44-2826-4699-BF8B-58C227E5607A}" presName="pillarX" presStyleLbl="node1" presStyleIdx="2" presStyleCnt="3">
        <dgm:presLayoutVars>
          <dgm:bulletEnabled val="1"/>
        </dgm:presLayoutVars>
      </dgm:prSet>
      <dgm:spPr/>
      <dgm:t>
        <a:bodyPr/>
        <a:lstStyle/>
        <a:p>
          <a:endParaRPr lang="en-US"/>
        </a:p>
      </dgm:t>
    </dgm:pt>
    <dgm:pt modelId="{72BD8E74-C2DF-4059-A1B3-139700881525}" type="pres">
      <dgm:prSet presAssocID="{5BC51233-62E7-4C3B-8BC4-D77B3247F390}" presName="base" presStyleLbl="dkBgShp" presStyleIdx="1" presStyleCnt="2"/>
      <dgm:spPr/>
    </dgm:pt>
  </dgm:ptLst>
  <dgm:cxnLst>
    <dgm:cxn modelId="{E7273046-576A-4FD2-BF1E-57E2BF632C15}" srcId="{5BC51233-62E7-4C3B-8BC4-D77B3247F390}" destId="{28F90A2E-7415-4B42-9AB6-45EFACA02623}" srcOrd="0" destOrd="0" parTransId="{F4EFBDEB-3780-4D9D-B9F4-92657750E853}" sibTransId="{86B51DD1-041C-483C-9231-B0B2FB0B2218}"/>
    <dgm:cxn modelId="{764FED2A-538C-42AD-ADCF-0CC540AC59B5}" type="presOf" srcId="{FEC92E80-54AD-49B3-A372-BB3A70D8130E}" destId="{1D4388BB-D669-44B3-A1B3-329A59DAFF04}" srcOrd="0" destOrd="0" presId="urn:microsoft.com/office/officeart/2005/8/layout/hList3"/>
    <dgm:cxn modelId="{95E418E6-41ED-469E-AA64-4A9F8F360644}" type="presOf" srcId="{C8617C44-2826-4699-BF8B-58C227E5607A}" destId="{33F3DA98-C6F6-4C1B-B778-131CFA2399B7}" srcOrd="0" destOrd="0" presId="urn:microsoft.com/office/officeart/2005/8/layout/hList3"/>
    <dgm:cxn modelId="{C1B781F6-DA7E-444B-BD3F-3141CC205F7B}" srcId="{5BC51233-62E7-4C3B-8BC4-D77B3247F390}" destId="{C8617C44-2826-4699-BF8B-58C227E5607A}" srcOrd="2" destOrd="0" parTransId="{3680E93A-C78A-487C-827B-9381A92E86A2}" sibTransId="{9FF683CD-BF4B-48E6-9C2D-4A3EEF43ED70}"/>
    <dgm:cxn modelId="{805AB50F-7AFA-4F05-9E59-09A644517502}" type="presOf" srcId="{28F90A2E-7415-4B42-9AB6-45EFACA02623}" destId="{6610242A-19D0-47F4-BF2D-AF10FF3AE524}" srcOrd="0" destOrd="0" presId="urn:microsoft.com/office/officeart/2005/8/layout/hList3"/>
    <dgm:cxn modelId="{710A075A-5A21-4F80-86D1-1747424C793A}" srcId="{C9BD458C-3F92-4444-8055-F4403C62F53B}" destId="{5BC51233-62E7-4C3B-8BC4-D77B3247F390}" srcOrd="0" destOrd="0" parTransId="{E9EFE22A-3B88-4DBB-866F-1242F7ECDEAA}" sibTransId="{548A7D9B-F851-4A65-AEE3-316462BDB223}"/>
    <dgm:cxn modelId="{BA7DB051-3AEE-433F-8463-2E914216B5F8}" srcId="{C9BD458C-3F92-4444-8055-F4403C62F53B}" destId="{318BC321-1A3C-46A9-94DA-2ABF9B820C1F}" srcOrd="1" destOrd="0" parTransId="{194C3084-6457-4FD8-AEBD-08D0BF74B36C}" sibTransId="{46223C69-2A7B-4408-BA66-3DDE76DF2947}"/>
    <dgm:cxn modelId="{82317DB6-F99E-4566-98B9-68023C3DBE82}" type="presOf" srcId="{5BC51233-62E7-4C3B-8BC4-D77B3247F390}" destId="{DE80C41B-F156-468D-831B-EE0F45A6958F}" srcOrd="0" destOrd="0" presId="urn:microsoft.com/office/officeart/2005/8/layout/hList3"/>
    <dgm:cxn modelId="{A6BB6CFE-531B-4E97-A67F-F86246B26049}" srcId="{5BC51233-62E7-4C3B-8BC4-D77B3247F390}" destId="{FEC92E80-54AD-49B3-A372-BB3A70D8130E}" srcOrd="1" destOrd="0" parTransId="{70BC49FD-BA21-46D4-B9E3-C07D2AF6CEB2}" sibTransId="{530BD3CE-9328-4F3D-993F-C7A5AE3ABF66}"/>
    <dgm:cxn modelId="{8DA96FED-6DAC-4C98-905A-E0078BE48570}" type="presOf" srcId="{C9BD458C-3F92-4444-8055-F4403C62F53B}" destId="{581A6A54-B717-489C-9DAD-6925D2E6D6C0}" srcOrd="0" destOrd="0" presId="urn:microsoft.com/office/officeart/2005/8/layout/hList3"/>
    <dgm:cxn modelId="{5622CD6A-CF37-4DB4-85F7-17F8F9FFBEF3}" type="presParOf" srcId="{581A6A54-B717-489C-9DAD-6925D2E6D6C0}" destId="{DE80C41B-F156-468D-831B-EE0F45A6958F}" srcOrd="0" destOrd="0" presId="urn:microsoft.com/office/officeart/2005/8/layout/hList3"/>
    <dgm:cxn modelId="{9636E9D7-5B5F-4CF0-A6DE-4AD66D50771D}" type="presParOf" srcId="{581A6A54-B717-489C-9DAD-6925D2E6D6C0}" destId="{202B97EB-4BFB-4DF5-ACBF-6048A3CD54D6}" srcOrd="1" destOrd="0" presId="urn:microsoft.com/office/officeart/2005/8/layout/hList3"/>
    <dgm:cxn modelId="{F94E2364-006A-4BA2-A794-705C03F3D90C}" type="presParOf" srcId="{202B97EB-4BFB-4DF5-ACBF-6048A3CD54D6}" destId="{6610242A-19D0-47F4-BF2D-AF10FF3AE524}" srcOrd="0" destOrd="0" presId="urn:microsoft.com/office/officeart/2005/8/layout/hList3"/>
    <dgm:cxn modelId="{3912127C-0615-463A-8E35-BCE5C54612B1}" type="presParOf" srcId="{202B97EB-4BFB-4DF5-ACBF-6048A3CD54D6}" destId="{1D4388BB-D669-44B3-A1B3-329A59DAFF04}" srcOrd="1" destOrd="0" presId="urn:microsoft.com/office/officeart/2005/8/layout/hList3"/>
    <dgm:cxn modelId="{A2C70DD3-8B6D-431E-A47D-B0F4AA42D4EB}" type="presParOf" srcId="{202B97EB-4BFB-4DF5-ACBF-6048A3CD54D6}" destId="{33F3DA98-C6F6-4C1B-B778-131CFA2399B7}" srcOrd="2" destOrd="0" presId="urn:microsoft.com/office/officeart/2005/8/layout/hList3"/>
    <dgm:cxn modelId="{3AA7C1DF-AC29-4C99-A42A-F3B023AD63CB}" type="presParOf" srcId="{581A6A54-B717-489C-9DAD-6925D2E6D6C0}" destId="{72BD8E74-C2DF-4059-A1B3-139700881525}"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8474F9-7538-4B47-B3B6-D13EEDA0A4C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GB"/>
        </a:p>
      </dgm:t>
    </dgm:pt>
    <dgm:pt modelId="{8C22D298-4ECD-4515-8728-5A1979A48CF4}">
      <dgm:prSet phldrT="[Text]"/>
      <dgm:spPr/>
      <dgm:t>
        <a:bodyPr/>
        <a:lstStyle/>
        <a:p>
          <a:r>
            <a:rPr lang="en-GB" dirty="0"/>
            <a:t>Automated testing</a:t>
          </a:r>
        </a:p>
      </dgm:t>
    </dgm:pt>
    <dgm:pt modelId="{78A1D8B9-E71A-4EBB-ADA2-BD87AD4294C7}" type="parTrans" cxnId="{09AC95F5-BB91-42FB-8761-CE32577BA86B}">
      <dgm:prSet/>
      <dgm:spPr/>
      <dgm:t>
        <a:bodyPr/>
        <a:lstStyle/>
        <a:p>
          <a:endParaRPr lang="en-GB"/>
        </a:p>
      </dgm:t>
    </dgm:pt>
    <dgm:pt modelId="{73D12DD8-0F10-415E-B816-9B4E89889229}" type="sibTrans" cxnId="{09AC95F5-BB91-42FB-8761-CE32577BA86B}">
      <dgm:prSet/>
      <dgm:spPr/>
      <dgm:t>
        <a:bodyPr/>
        <a:lstStyle/>
        <a:p>
          <a:endParaRPr lang="en-GB"/>
        </a:p>
      </dgm:t>
    </dgm:pt>
    <dgm:pt modelId="{FDF2A677-0822-45D5-B1A1-7AC2D2ABD75E}">
      <dgm:prSet phldrT="[Text]"/>
      <dgm:spPr/>
      <dgm:t>
        <a:bodyPr/>
        <a:lstStyle/>
        <a:p>
          <a:r>
            <a:rPr lang="en-GB" dirty="0"/>
            <a:t>Manual testing</a:t>
          </a:r>
        </a:p>
      </dgm:t>
    </dgm:pt>
    <dgm:pt modelId="{B083970F-7A42-4A27-9721-157BE8AC1A9F}" type="parTrans" cxnId="{8D7C0E59-AAED-4E62-B593-090A84A53208}">
      <dgm:prSet/>
      <dgm:spPr/>
      <dgm:t>
        <a:bodyPr/>
        <a:lstStyle/>
        <a:p>
          <a:endParaRPr lang="en-GB"/>
        </a:p>
      </dgm:t>
    </dgm:pt>
    <dgm:pt modelId="{B4D3E08F-C334-4C02-9AB6-FA7C8616A369}" type="sibTrans" cxnId="{8D7C0E59-AAED-4E62-B593-090A84A53208}">
      <dgm:prSet/>
      <dgm:spPr/>
      <dgm:t>
        <a:bodyPr/>
        <a:lstStyle/>
        <a:p>
          <a:endParaRPr lang="en-GB"/>
        </a:p>
      </dgm:t>
    </dgm:pt>
    <dgm:pt modelId="{C8E11E65-A4E1-4652-91BC-35B11D7DFD8D}">
      <dgm:prSet phldrT="[Text]"/>
      <dgm:spPr/>
      <dgm:t>
        <a:bodyPr/>
        <a:lstStyle/>
        <a:p>
          <a:r>
            <a:rPr lang="en-GB" dirty="0"/>
            <a:t>‘Done’</a:t>
          </a:r>
        </a:p>
      </dgm:t>
    </dgm:pt>
    <dgm:pt modelId="{1D638888-63A6-4C9F-AFEB-B237A6807A6D}" type="parTrans" cxnId="{37F88E3E-2F55-42D5-BB1E-00D2F26B4276}">
      <dgm:prSet/>
      <dgm:spPr/>
      <dgm:t>
        <a:bodyPr/>
        <a:lstStyle/>
        <a:p>
          <a:endParaRPr lang="en-GB"/>
        </a:p>
      </dgm:t>
    </dgm:pt>
    <dgm:pt modelId="{D5323DE3-5015-40FC-8924-BD7229A69575}" type="sibTrans" cxnId="{37F88E3E-2F55-42D5-BB1E-00D2F26B4276}">
      <dgm:prSet/>
      <dgm:spPr/>
      <dgm:t>
        <a:bodyPr/>
        <a:lstStyle/>
        <a:p>
          <a:endParaRPr lang="en-GB"/>
        </a:p>
      </dgm:t>
    </dgm:pt>
    <dgm:pt modelId="{2E6A6DD8-9F72-4B1A-9301-20E0444E5DDB}">
      <dgm:prSet phldrT="[Text]"/>
      <dgm:spPr/>
      <dgm:t>
        <a:bodyPr/>
        <a:lstStyle/>
        <a:p>
          <a:r>
            <a:rPr lang="en-GB" dirty="0"/>
            <a:t>Feedback</a:t>
          </a:r>
        </a:p>
      </dgm:t>
    </dgm:pt>
    <dgm:pt modelId="{5F176189-CD8B-4CCA-BE64-E5713E220BBB}" type="parTrans" cxnId="{4CD93DD2-DFC0-47A5-834B-5D85110ACBD1}">
      <dgm:prSet/>
      <dgm:spPr/>
    </dgm:pt>
    <dgm:pt modelId="{0151EB29-26EA-4CA9-9E4F-C63427B0BEB0}" type="sibTrans" cxnId="{4CD93DD2-DFC0-47A5-834B-5D85110ACBD1}">
      <dgm:prSet/>
      <dgm:spPr/>
    </dgm:pt>
    <dgm:pt modelId="{A1E683DC-BD49-4D7A-A9EC-D14117A8458A}" type="pres">
      <dgm:prSet presAssocID="{E08474F9-7538-4B47-B3B6-D13EEDA0A4C8}" presName="Name0" presStyleCnt="0">
        <dgm:presLayoutVars>
          <dgm:chMax val="7"/>
          <dgm:chPref val="7"/>
          <dgm:dir/>
          <dgm:animLvl val="lvl"/>
        </dgm:presLayoutVars>
      </dgm:prSet>
      <dgm:spPr/>
      <dgm:t>
        <a:bodyPr/>
        <a:lstStyle/>
        <a:p>
          <a:endParaRPr lang="en-US"/>
        </a:p>
      </dgm:t>
    </dgm:pt>
    <dgm:pt modelId="{34F292BD-76EF-494E-814E-926B7FFF7E88}" type="pres">
      <dgm:prSet presAssocID="{8C22D298-4ECD-4515-8728-5A1979A48CF4}" presName="Accent1" presStyleCnt="0"/>
      <dgm:spPr/>
    </dgm:pt>
    <dgm:pt modelId="{5BD19E25-0C9A-450A-8887-3619B56A9DCA}" type="pres">
      <dgm:prSet presAssocID="{8C22D298-4ECD-4515-8728-5A1979A48CF4}" presName="Accent" presStyleLbl="node1" presStyleIdx="0" presStyleCnt="4"/>
      <dgm:spPr/>
    </dgm:pt>
    <dgm:pt modelId="{16579007-F459-405B-94E5-C819DB0E11C3}" type="pres">
      <dgm:prSet presAssocID="{8C22D298-4ECD-4515-8728-5A1979A48CF4}" presName="Parent1" presStyleLbl="revTx" presStyleIdx="0" presStyleCnt="4">
        <dgm:presLayoutVars>
          <dgm:chMax val="1"/>
          <dgm:chPref val="1"/>
          <dgm:bulletEnabled val="1"/>
        </dgm:presLayoutVars>
      </dgm:prSet>
      <dgm:spPr/>
      <dgm:t>
        <a:bodyPr/>
        <a:lstStyle/>
        <a:p>
          <a:endParaRPr lang="en-US"/>
        </a:p>
      </dgm:t>
    </dgm:pt>
    <dgm:pt modelId="{BD144E3A-DFF5-4A23-99EE-0E85C799BE52}" type="pres">
      <dgm:prSet presAssocID="{FDF2A677-0822-45D5-B1A1-7AC2D2ABD75E}" presName="Accent2" presStyleCnt="0"/>
      <dgm:spPr/>
    </dgm:pt>
    <dgm:pt modelId="{7297C943-B0E9-456C-ACF7-C0FE8F2D9C1D}" type="pres">
      <dgm:prSet presAssocID="{FDF2A677-0822-45D5-B1A1-7AC2D2ABD75E}" presName="Accent" presStyleLbl="node1" presStyleIdx="1" presStyleCnt="4"/>
      <dgm:spPr/>
    </dgm:pt>
    <dgm:pt modelId="{E5379882-BF74-49D0-B1BD-E1C310AAC791}" type="pres">
      <dgm:prSet presAssocID="{FDF2A677-0822-45D5-B1A1-7AC2D2ABD75E}" presName="Parent2" presStyleLbl="revTx" presStyleIdx="1" presStyleCnt="4">
        <dgm:presLayoutVars>
          <dgm:chMax val="1"/>
          <dgm:chPref val="1"/>
          <dgm:bulletEnabled val="1"/>
        </dgm:presLayoutVars>
      </dgm:prSet>
      <dgm:spPr/>
      <dgm:t>
        <a:bodyPr/>
        <a:lstStyle/>
        <a:p>
          <a:endParaRPr lang="en-US"/>
        </a:p>
      </dgm:t>
    </dgm:pt>
    <dgm:pt modelId="{7CA37E99-8088-48BB-94E5-5535DF5445F6}" type="pres">
      <dgm:prSet presAssocID="{2E6A6DD8-9F72-4B1A-9301-20E0444E5DDB}" presName="Accent3" presStyleCnt="0"/>
      <dgm:spPr/>
    </dgm:pt>
    <dgm:pt modelId="{72FE5998-913C-4830-8175-E8FB78DA473B}" type="pres">
      <dgm:prSet presAssocID="{2E6A6DD8-9F72-4B1A-9301-20E0444E5DDB}" presName="Accent" presStyleLbl="node1" presStyleIdx="2" presStyleCnt="4"/>
      <dgm:spPr/>
    </dgm:pt>
    <dgm:pt modelId="{DA3E5E94-6C74-470D-B42B-BAFE9E1E5E6F}" type="pres">
      <dgm:prSet presAssocID="{2E6A6DD8-9F72-4B1A-9301-20E0444E5DDB}" presName="Parent3" presStyleLbl="revTx" presStyleIdx="2" presStyleCnt="4">
        <dgm:presLayoutVars>
          <dgm:chMax val="1"/>
          <dgm:chPref val="1"/>
          <dgm:bulletEnabled val="1"/>
        </dgm:presLayoutVars>
      </dgm:prSet>
      <dgm:spPr/>
      <dgm:t>
        <a:bodyPr/>
        <a:lstStyle/>
        <a:p>
          <a:endParaRPr lang="en-US"/>
        </a:p>
      </dgm:t>
    </dgm:pt>
    <dgm:pt modelId="{8901B800-E66F-42CC-9B4E-6F5E3D2AB0F5}" type="pres">
      <dgm:prSet presAssocID="{C8E11E65-A4E1-4652-91BC-35B11D7DFD8D}" presName="Accent4" presStyleCnt="0"/>
      <dgm:spPr/>
    </dgm:pt>
    <dgm:pt modelId="{4960CC8A-F279-45AB-995D-C521930A9A8D}" type="pres">
      <dgm:prSet presAssocID="{C8E11E65-A4E1-4652-91BC-35B11D7DFD8D}" presName="Accent" presStyleLbl="node1" presStyleIdx="3" presStyleCnt="4"/>
      <dgm:spPr/>
    </dgm:pt>
    <dgm:pt modelId="{9C33E34D-DF82-4EFC-B332-F05A9742198E}" type="pres">
      <dgm:prSet presAssocID="{C8E11E65-A4E1-4652-91BC-35B11D7DFD8D}" presName="Parent4" presStyleLbl="revTx" presStyleIdx="3" presStyleCnt="4">
        <dgm:presLayoutVars>
          <dgm:chMax val="1"/>
          <dgm:chPref val="1"/>
          <dgm:bulletEnabled val="1"/>
        </dgm:presLayoutVars>
      </dgm:prSet>
      <dgm:spPr/>
      <dgm:t>
        <a:bodyPr/>
        <a:lstStyle/>
        <a:p>
          <a:endParaRPr lang="en-US"/>
        </a:p>
      </dgm:t>
    </dgm:pt>
  </dgm:ptLst>
  <dgm:cxnLst>
    <dgm:cxn modelId="{4339DC31-4EFD-4BB1-9ED6-DA5658661D3A}" type="presOf" srcId="{FDF2A677-0822-45D5-B1A1-7AC2D2ABD75E}" destId="{E5379882-BF74-49D0-B1BD-E1C310AAC791}" srcOrd="0" destOrd="0" presId="urn:microsoft.com/office/officeart/2009/layout/CircleArrowProcess"/>
    <dgm:cxn modelId="{13913ACC-6988-4346-BD9E-3B5D8F1F8FFA}" type="presOf" srcId="{C8E11E65-A4E1-4652-91BC-35B11D7DFD8D}" destId="{9C33E34D-DF82-4EFC-B332-F05A9742198E}" srcOrd="0" destOrd="0" presId="urn:microsoft.com/office/officeart/2009/layout/CircleArrowProcess"/>
    <dgm:cxn modelId="{98F015B1-3062-499D-AE1C-2EF7984050AF}" type="presOf" srcId="{E08474F9-7538-4B47-B3B6-D13EEDA0A4C8}" destId="{A1E683DC-BD49-4D7A-A9EC-D14117A8458A}" srcOrd="0" destOrd="0" presId="urn:microsoft.com/office/officeart/2009/layout/CircleArrowProcess"/>
    <dgm:cxn modelId="{4CD93DD2-DFC0-47A5-834B-5D85110ACBD1}" srcId="{E08474F9-7538-4B47-B3B6-D13EEDA0A4C8}" destId="{2E6A6DD8-9F72-4B1A-9301-20E0444E5DDB}" srcOrd="2" destOrd="0" parTransId="{5F176189-CD8B-4CCA-BE64-E5713E220BBB}" sibTransId="{0151EB29-26EA-4CA9-9E4F-C63427B0BEB0}"/>
    <dgm:cxn modelId="{09AC95F5-BB91-42FB-8761-CE32577BA86B}" srcId="{E08474F9-7538-4B47-B3B6-D13EEDA0A4C8}" destId="{8C22D298-4ECD-4515-8728-5A1979A48CF4}" srcOrd="0" destOrd="0" parTransId="{78A1D8B9-E71A-4EBB-ADA2-BD87AD4294C7}" sibTransId="{73D12DD8-0F10-415E-B816-9B4E89889229}"/>
    <dgm:cxn modelId="{37F88E3E-2F55-42D5-BB1E-00D2F26B4276}" srcId="{E08474F9-7538-4B47-B3B6-D13EEDA0A4C8}" destId="{C8E11E65-A4E1-4652-91BC-35B11D7DFD8D}" srcOrd="3" destOrd="0" parTransId="{1D638888-63A6-4C9F-AFEB-B237A6807A6D}" sibTransId="{D5323DE3-5015-40FC-8924-BD7229A69575}"/>
    <dgm:cxn modelId="{34579390-FF19-4979-897C-4957797C8BEF}" type="presOf" srcId="{8C22D298-4ECD-4515-8728-5A1979A48CF4}" destId="{16579007-F459-405B-94E5-C819DB0E11C3}" srcOrd="0" destOrd="0" presId="urn:microsoft.com/office/officeart/2009/layout/CircleArrowProcess"/>
    <dgm:cxn modelId="{8D7C0E59-AAED-4E62-B593-090A84A53208}" srcId="{E08474F9-7538-4B47-B3B6-D13EEDA0A4C8}" destId="{FDF2A677-0822-45D5-B1A1-7AC2D2ABD75E}" srcOrd="1" destOrd="0" parTransId="{B083970F-7A42-4A27-9721-157BE8AC1A9F}" sibTransId="{B4D3E08F-C334-4C02-9AB6-FA7C8616A369}"/>
    <dgm:cxn modelId="{5F960E80-5BE3-454D-8F02-419C18F4A2F0}" type="presOf" srcId="{2E6A6DD8-9F72-4B1A-9301-20E0444E5DDB}" destId="{DA3E5E94-6C74-470D-B42B-BAFE9E1E5E6F}" srcOrd="0" destOrd="0" presId="urn:microsoft.com/office/officeart/2009/layout/CircleArrowProcess"/>
    <dgm:cxn modelId="{0CE3871A-B3D3-45A0-B717-69D807B95DE5}" type="presParOf" srcId="{A1E683DC-BD49-4D7A-A9EC-D14117A8458A}" destId="{34F292BD-76EF-494E-814E-926B7FFF7E88}" srcOrd="0" destOrd="0" presId="urn:microsoft.com/office/officeart/2009/layout/CircleArrowProcess"/>
    <dgm:cxn modelId="{EEBB92A6-958A-43D8-82AF-C5A36BA36378}" type="presParOf" srcId="{34F292BD-76EF-494E-814E-926B7FFF7E88}" destId="{5BD19E25-0C9A-450A-8887-3619B56A9DCA}" srcOrd="0" destOrd="0" presId="urn:microsoft.com/office/officeart/2009/layout/CircleArrowProcess"/>
    <dgm:cxn modelId="{194767A6-A0CF-4B36-88DD-698CCA50F679}" type="presParOf" srcId="{A1E683DC-BD49-4D7A-A9EC-D14117A8458A}" destId="{16579007-F459-405B-94E5-C819DB0E11C3}" srcOrd="1" destOrd="0" presId="urn:microsoft.com/office/officeart/2009/layout/CircleArrowProcess"/>
    <dgm:cxn modelId="{728807F7-C076-4569-B74F-B6930F103FDB}" type="presParOf" srcId="{A1E683DC-BD49-4D7A-A9EC-D14117A8458A}" destId="{BD144E3A-DFF5-4A23-99EE-0E85C799BE52}" srcOrd="2" destOrd="0" presId="urn:microsoft.com/office/officeart/2009/layout/CircleArrowProcess"/>
    <dgm:cxn modelId="{6C3DCE0D-538A-4F2F-BFC3-98D4423CA1CF}" type="presParOf" srcId="{BD144E3A-DFF5-4A23-99EE-0E85C799BE52}" destId="{7297C943-B0E9-456C-ACF7-C0FE8F2D9C1D}" srcOrd="0" destOrd="0" presId="urn:microsoft.com/office/officeart/2009/layout/CircleArrowProcess"/>
    <dgm:cxn modelId="{C4ADB7ED-9917-436D-A3BF-FC80B747BCA7}" type="presParOf" srcId="{A1E683DC-BD49-4D7A-A9EC-D14117A8458A}" destId="{E5379882-BF74-49D0-B1BD-E1C310AAC791}" srcOrd="3" destOrd="0" presId="urn:microsoft.com/office/officeart/2009/layout/CircleArrowProcess"/>
    <dgm:cxn modelId="{5BFD931B-E8DD-40AF-B948-4914E5DC342B}" type="presParOf" srcId="{A1E683DC-BD49-4D7A-A9EC-D14117A8458A}" destId="{7CA37E99-8088-48BB-94E5-5535DF5445F6}" srcOrd="4" destOrd="0" presId="urn:microsoft.com/office/officeart/2009/layout/CircleArrowProcess"/>
    <dgm:cxn modelId="{F7D8307E-F7D8-40B1-9D65-D135B3DB7114}" type="presParOf" srcId="{7CA37E99-8088-48BB-94E5-5535DF5445F6}" destId="{72FE5998-913C-4830-8175-E8FB78DA473B}" srcOrd="0" destOrd="0" presId="urn:microsoft.com/office/officeart/2009/layout/CircleArrowProcess"/>
    <dgm:cxn modelId="{8895BC2E-4795-4ADE-81E4-3C35E77169EB}" type="presParOf" srcId="{A1E683DC-BD49-4D7A-A9EC-D14117A8458A}" destId="{DA3E5E94-6C74-470D-B42B-BAFE9E1E5E6F}" srcOrd="5" destOrd="0" presId="urn:microsoft.com/office/officeart/2009/layout/CircleArrowProcess"/>
    <dgm:cxn modelId="{CC23A473-1824-423E-BA6E-F62DF3CFBC18}" type="presParOf" srcId="{A1E683DC-BD49-4D7A-A9EC-D14117A8458A}" destId="{8901B800-E66F-42CC-9B4E-6F5E3D2AB0F5}" srcOrd="6" destOrd="0" presId="urn:microsoft.com/office/officeart/2009/layout/CircleArrowProcess"/>
    <dgm:cxn modelId="{6B5860C7-868F-424A-9017-7ED43900BD65}" type="presParOf" srcId="{8901B800-E66F-42CC-9B4E-6F5E3D2AB0F5}" destId="{4960CC8A-F279-45AB-995D-C521930A9A8D}" srcOrd="0" destOrd="0" presId="urn:microsoft.com/office/officeart/2009/layout/CircleArrowProcess"/>
    <dgm:cxn modelId="{02F21E3D-23CC-435C-A175-4014B48C8F84}" type="presParOf" srcId="{A1E683DC-BD49-4D7A-A9EC-D14117A8458A}" destId="{9C33E34D-DF82-4EFC-B332-F05A9742198E}"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A54A80-D046-47CA-8486-B3CB91A68C7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GB"/>
        </a:p>
      </dgm:t>
    </dgm:pt>
    <dgm:pt modelId="{B5D929BC-3395-4665-BBFD-54B54AA5975D}">
      <dgm:prSet phldrT="[Text]" custT="1"/>
      <dgm:spPr/>
      <dgm:t>
        <a:bodyPr/>
        <a:lstStyle/>
        <a:p>
          <a:r>
            <a:rPr lang="en-GB" sz="1800" dirty="0"/>
            <a:t>Acceptance criteria</a:t>
          </a:r>
        </a:p>
      </dgm:t>
    </dgm:pt>
    <dgm:pt modelId="{37EC831B-314F-4EEC-984B-18C220E78013}" type="parTrans" cxnId="{A01AC200-360C-48E0-9E7D-76C2E52B139D}">
      <dgm:prSet/>
      <dgm:spPr/>
      <dgm:t>
        <a:bodyPr/>
        <a:lstStyle/>
        <a:p>
          <a:endParaRPr lang="en-GB"/>
        </a:p>
      </dgm:t>
    </dgm:pt>
    <dgm:pt modelId="{C69BCB0C-6F80-4087-B48B-A293B5DA38E5}" type="sibTrans" cxnId="{A01AC200-360C-48E0-9E7D-76C2E52B139D}">
      <dgm:prSet/>
      <dgm:spPr/>
      <dgm:t>
        <a:bodyPr/>
        <a:lstStyle/>
        <a:p>
          <a:endParaRPr lang="en-GB"/>
        </a:p>
      </dgm:t>
    </dgm:pt>
    <dgm:pt modelId="{130EDBBC-8427-445A-90B1-6625BBD17794}">
      <dgm:prSet phldrT="[Text]"/>
      <dgm:spPr/>
      <dgm:t>
        <a:bodyPr/>
        <a:lstStyle/>
        <a:p>
          <a:r>
            <a:rPr lang="en-GB" dirty="0"/>
            <a:t>Given</a:t>
          </a:r>
        </a:p>
      </dgm:t>
    </dgm:pt>
    <dgm:pt modelId="{A7854BE7-A850-4526-8B11-122FA94F9D41}" type="parTrans" cxnId="{D195487D-FD73-4A2E-80BB-97F2D7EA5A53}">
      <dgm:prSet/>
      <dgm:spPr/>
      <dgm:t>
        <a:bodyPr/>
        <a:lstStyle/>
        <a:p>
          <a:endParaRPr lang="en-GB"/>
        </a:p>
      </dgm:t>
    </dgm:pt>
    <dgm:pt modelId="{A58F3B9A-F521-4743-ABBB-3F5C8E66729E}" type="sibTrans" cxnId="{D195487D-FD73-4A2E-80BB-97F2D7EA5A53}">
      <dgm:prSet/>
      <dgm:spPr/>
      <dgm:t>
        <a:bodyPr/>
        <a:lstStyle/>
        <a:p>
          <a:endParaRPr lang="en-GB"/>
        </a:p>
      </dgm:t>
    </dgm:pt>
    <dgm:pt modelId="{1805155C-84BC-4B53-B1FB-719F1F3B015F}">
      <dgm:prSet phldrT="[Text]"/>
      <dgm:spPr/>
      <dgm:t>
        <a:bodyPr/>
        <a:lstStyle/>
        <a:p>
          <a:r>
            <a:rPr lang="en-GB" dirty="0"/>
            <a:t>When</a:t>
          </a:r>
        </a:p>
      </dgm:t>
    </dgm:pt>
    <dgm:pt modelId="{0A2E409E-BC6F-4CDC-A857-FCA0D7FC6FEC}" type="parTrans" cxnId="{FAE396F4-6EA4-4888-9D60-7B2BAFA5A4A4}">
      <dgm:prSet/>
      <dgm:spPr/>
      <dgm:t>
        <a:bodyPr/>
        <a:lstStyle/>
        <a:p>
          <a:endParaRPr lang="en-GB"/>
        </a:p>
      </dgm:t>
    </dgm:pt>
    <dgm:pt modelId="{1162997C-2F3B-4D1E-B27D-F56F799994B2}" type="sibTrans" cxnId="{FAE396F4-6EA4-4888-9D60-7B2BAFA5A4A4}">
      <dgm:prSet/>
      <dgm:spPr/>
      <dgm:t>
        <a:bodyPr/>
        <a:lstStyle/>
        <a:p>
          <a:endParaRPr lang="en-GB"/>
        </a:p>
      </dgm:t>
    </dgm:pt>
    <dgm:pt modelId="{DD456858-DBC1-425B-BA9E-A99DED2C839A}">
      <dgm:prSet phldrT="[Text]" custT="1"/>
      <dgm:spPr/>
      <dgm:t>
        <a:bodyPr/>
        <a:lstStyle/>
        <a:p>
          <a:r>
            <a:rPr lang="en-GB" sz="1800" dirty="0"/>
            <a:t>Test implementation layer</a:t>
          </a:r>
        </a:p>
      </dgm:t>
    </dgm:pt>
    <dgm:pt modelId="{006A22CB-D43D-43C3-9C9A-69728771636B}" type="parTrans" cxnId="{3738189C-9535-48D3-8B9F-693C9ABD0DA7}">
      <dgm:prSet/>
      <dgm:spPr/>
      <dgm:t>
        <a:bodyPr/>
        <a:lstStyle/>
        <a:p>
          <a:endParaRPr lang="en-GB"/>
        </a:p>
      </dgm:t>
    </dgm:pt>
    <dgm:pt modelId="{3A384686-F22D-4D1D-B72E-F81C58F69531}" type="sibTrans" cxnId="{3738189C-9535-48D3-8B9F-693C9ABD0DA7}">
      <dgm:prSet/>
      <dgm:spPr/>
      <dgm:t>
        <a:bodyPr/>
        <a:lstStyle/>
        <a:p>
          <a:endParaRPr lang="en-GB"/>
        </a:p>
      </dgm:t>
    </dgm:pt>
    <dgm:pt modelId="{7DE17654-9F65-4C80-A2DB-9C2DCC7B9A0C}">
      <dgm:prSet phldrT="[Text]"/>
      <dgm:spPr/>
      <dgm:t>
        <a:bodyPr/>
        <a:lstStyle/>
        <a:p>
          <a:r>
            <a:rPr lang="fr-FR" dirty="0"/>
            <a:t>Code uses domain language</a:t>
          </a:r>
          <a:endParaRPr lang="en-GB" dirty="0"/>
        </a:p>
      </dgm:t>
    </dgm:pt>
    <dgm:pt modelId="{29703F97-79AF-414C-B050-B0C2DB2C62BF}" type="parTrans" cxnId="{D50E565D-9E1B-4752-A4CF-398C19E235E4}">
      <dgm:prSet/>
      <dgm:spPr/>
      <dgm:t>
        <a:bodyPr/>
        <a:lstStyle/>
        <a:p>
          <a:endParaRPr lang="en-GB"/>
        </a:p>
      </dgm:t>
    </dgm:pt>
    <dgm:pt modelId="{16753C1C-D052-449F-98CB-15DF271A1CCC}" type="sibTrans" cxnId="{D50E565D-9E1B-4752-A4CF-398C19E235E4}">
      <dgm:prSet/>
      <dgm:spPr/>
      <dgm:t>
        <a:bodyPr/>
        <a:lstStyle/>
        <a:p>
          <a:endParaRPr lang="en-GB"/>
        </a:p>
      </dgm:t>
    </dgm:pt>
    <dgm:pt modelId="{5860E74D-14D4-4001-8C47-34C4FA43B859}">
      <dgm:prSet phldrT="[Text]"/>
      <dgm:spPr/>
      <dgm:t>
        <a:bodyPr/>
        <a:lstStyle/>
        <a:p>
          <a:r>
            <a:rPr lang="en-GB" dirty="0"/>
            <a:t>Application driver layer</a:t>
          </a:r>
        </a:p>
      </dgm:t>
    </dgm:pt>
    <dgm:pt modelId="{12DC5972-31A3-4F80-BD4B-D77683BEB89D}" type="parTrans" cxnId="{3281FD19-E933-44C9-A26C-C5638CE5B7DC}">
      <dgm:prSet/>
      <dgm:spPr/>
      <dgm:t>
        <a:bodyPr/>
        <a:lstStyle/>
        <a:p>
          <a:endParaRPr lang="en-GB"/>
        </a:p>
      </dgm:t>
    </dgm:pt>
    <dgm:pt modelId="{C6C56BE0-DF85-4F77-B134-D839DC473EDD}" type="sibTrans" cxnId="{3281FD19-E933-44C9-A26C-C5638CE5B7DC}">
      <dgm:prSet/>
      <dgm:spPr/>
      <dgm:t>
        <a:bodyPr/>
        <a:lstStyle/>
        <a:p>
          <a:endParaRPr lang="en-GB"/>
        </a:p>
      </dgm:t>
    </dgm:pt>
    <dgm:pt modelId="{9AD1AE85-93D8-407C-B787-741128DD85A2}">
      <dgm:prSet phldrT="[Text]"/>
      <dgm:spPr/>
      <dgm:t>
        <a:bodyPr/>
        <a:lstStyle/>
        <a:p>
          <a:r>
            <a:rPr lang="en-GB" dirty="0"/>
            <a:t>Understands how to interact with the application to perform actions and return results</a:t>
          </a:r>
        </a:p>
      </dgm:t>
    </dgm:pt>
    <dgm:pt modelId="{B43DBC69-F129-4754-B340-CACF3E58290A}" type="parTrans" cxnId="{521605EC-11B9-483A-A636-FD30F8827D2E}">
      <dgm:prSet/>
      <dgm:spPr/>
      <dgm:t>
        <a:bodyPr/>
        <a:lstStyle/>
        <a:p>
          <a:endParaRPr lang="en-GB"/>
        </a:p>
      </dgm:t>
    </dgm:pt>
    <dgm:pt modelId="{92B9A346-5C4B-4A84-AF5F-A2F56513958B}" type="sibTrans" cxnId="{521605EC-11B9-483A-A636-FD30F8827D2E}">
      <dgm:prSet/>
      <dgm:spPr/>
      <dgm:t>
        <a:bodyPr/>
        <a:lstStyle/>
        <a:p>
          <a:endParaRPr lang="en-GB"/>
        </a:p>
      </dgm:t>
    </dgm:pt>
    <dgm:pt modelId="{C9A4ED75-069A-4BDC-A9F6-2B3C43069D22}">
      <dgm:prSet phldrT="[Text]"/>
      <dgm:spPr/>
      <dgm:t>
        <a:bodyPr/>
        <a:lstStyle/>
        <a:p>
          <a:r>
            <a:rPr lang="en-GB" dirty="0"/>
            <a:t>Then</a:t>
          </a:r>
        </a:p>
      </dgm:t>
    </dgm:pt>
    <dgm:pt modelId="{F0CEA46E-7594-4608-8B7D-E9D78D040C05}" type="parTrans" cxnId="{ECE811B8-08E4-4250-A149-84E7C535E96A}">
      <dgm:prSet/>
      <dgm:spPr/>
      <dgm:t>
        <a:bodyPr/>
        <a:lstStyle/>
        <a:p>
          <a:endParaRPr lang="en-GB"/>
        </a:p>
      </dgm:t>
    </dgm:pt>
    <dgm:pt modelId="{80E3B9D3-27F3-437B-B2C3-4ABCBFBDFC24}" type="sibTrans" cxnId="{ECE811B8-08E4-4250-A149-84E7C535E96A}">
      <dgm:prSet/>
      <dgm:spPr/>
      <dgm:t>
        <a:bodyPr/>
        <a:lstStyle/>
        <a:p>
          <a:endParaRPr lang="en-GB"/>
        </a:p>
      </dgm:t>
    </dgm:pt>
    <dgm:pt modelId="{E33511A8-F8DA-4406-BC81-1C5CFD01B258}">
      <dgm:prSet/>
      <dgm:spPr/>
      <dgm:t>
        <a:bodyPr/>
        <a:lstStyle/>
        <a:p>
          <a:r>
            <a:rPr lang="en-GB" dirty="0"/>
            <a:t>No reference to user interface elements</a:t>
          </a:r>
        </a:p>
      </dgm:t>
    </dgm:pt>
    <dgm:pt modelId="{9E3FDCBB-924A-4396-A0CF-37B498FA1061}" type="parTrans" cxnId="{68CEE75C-D680-452A-A68F-AA8BC1BB4457}">
      <dgm:prSet/>
      <dgm:spPr/>
      <dgm:t>
        <a:bodyPr/>
        <a:lstStyle/>
        <a:p>
          <a:endParaRPr lang="en-GB"/>
        </a:p>
      </dgm:t>
    </dgm:pt>
    <dgm:pt modelId="{B03FF8C0-BF84-486C-8019-D2353EA9B661}" type="sibTrans" cxnId="{68CEE75C-D680-452A-A68F-AA8BC1BB4457}">
      <dgm:prSet/>
      <dgm:spPr/>
      <dgm:t>
        <a:bodyPr/>
        <a:lstStyle/>
        <a:p>
          <a:endParaRPr lang="en-GB"/>
        </a:p>
      </dgm:t>
    </dgm:pt>
    <dgm:pt modelId="{7A19FFFD-335F-4AB1-8A53-A811AC21248F}" type="pres">
      <dgm:prSet presAssocID="{9EA54A80-D046-47CA-8486-B3CB91A68C7B}" presName="linearFlow" presStyleCnt="0">
        <dgm:presLayoutVars>
          <dgm:dir/>
          <dgm:animLvl val="lvl"/>
          <dgm:resizeHandles val="exact"/>
        </dgm:presLayoutVars>
      </dgm:prSet>
      <dgm:spPr/>
      <dgm:t>
        <a:bodyPr/>
        <a:lstStyle/>
        <a:p>
          <a:endParaRPr lang="en-US"/>
        </a:p>
      </dgm:t>
    </dgm:pt>
    <dgm:pt modelId="{3C1D33F6-4DDE-4D16-82CD-797062F6A73C}" type="pres">
      <dgm:prSet presAssocID="{B5D929BC-3395-4665-BBFD-54B54AA5975D}" presName="composite" presStyleCnt="0"/>
      <dgm:spPr/>
    </dgm:pt>
    <dgm:pt modelId="{F481AA4E-0831-473E-8255-A1E51C6A093A}" type="pres">
      <dgm:prSet presAssocID="{B5D929BC-3395-4665-BBFD-54B54AA5975D}" presName="parentText" presStyleLbl="alignNode1" presStyleIdx="0" presStyleCnt="3">
        <dgm:presLayoutVars>
          <dgm:chMax val="1"/>
          <dgm:bulletEnabled val="1"/>
        </dgm:presLayoutVars>
      </dgm:prSet>
      <dgm:spPr/>
      <dgm:t>
        <a:bodyPr/>
        <a:lstStyle/>
        <a:p>
          <a:endParaRPr lang="en-US"/>
        </a:p>
      </dgm:t>
    </dgm:pt>
    <dgm:pt modelId="{D598A579-E955-40B1-9FC5-879882CA2EB9}" type="pres">
      <dgm:prSet presAssocID="{B5D929BC-3395-4665-BBFD-54B54AA5975D}" presName="descendantText" presStyleLbl="alignAcc1" presStyleIdx="0" presStyleCnt="3">
        <dgm:presLayoutVars>
          <dgm:bulletEnabled val="1"/>
        </dgm:presLayoutVars>
      </dgm:prSet>
      <dgm:spPr/>
      <dgm:t>
        <a:bodyPr/>
        <a:lstStyle/>
        <a:p>
          <a:endParaRPr lang="en-US"/>
        </a:p>
      </dgm:t>
    </dgm:pt>
    <dgm:pt modelId="{3CAD4F2E-2D1B-411C-9310-F44416DF640E}" type="pres">
      <dgm:prSet presAssocID="{C69BCB0C-6F80-4087-B48B-A293B5DA38E5}" presName="sp" presStyleCnt="0"/>
      <dgm:spPr/>
    </dgm:pt>
    <dgm:pt modelId="{BB7CA84C-AC2C-49EF-AAB7-47926369B033}" type="pres">
      <dgm:prSet presAssocID="{DD456858-DBC1-425B-BA9E-A99DED2C839A}" presName="composite" presStyleCnt="0"/>
      <dgm:spPr/>
    </dgm:pt>
    <dgm:pt modelId="{9CF5A892-0B3F-4D62-8142-346E6BFFA3CE}" type="pres">
      <dgm:prSet presAssocID="{DD456858-DBC1-425B-BA9E-A99DED2C839A}" presName="parentText" presStyleLbl="alignNode1" presStyleIdx="1" presStyleCnt="3">
        <dgm:presLayoutVars>
          <dgm:chMax val="1"/>
          <dgm:bulletEnabled val="1"/>
        </dgm:presLayoutVars>
      </dgm:prSet>
      <dgm:spPr/>
      <dgm:t>
        <a:bodyPr/>
        <a:lstStyle/>
        <a:p>
          <a:endParaRPr lang="en-US"/>
        </a:p>
      </dgm:t>
    </dgm:pt>
    <dgm:pt modelId="{230EAD89-CC95-4E92-8111-A5AE31359A72}" type="pres">
      <dgm:prSet presAssocID="{DD456858-DBC1-425B-BA9E-A99DED2C839A}" presName="descendantText" presStyleLbl="alignAcc1" presStyleIdx="1" presStyleCnt="3">
        <dgm:presLayoutVars>
          <dgm:bulletEnabled val="1"/>
        </dgm:presLayoutVars>
      </dgm:prSet>
      <dgm:spPr/>
      <dgm:t>
        <a:bodyPr/>
        <a:lstStyle/>
        <a:p>
          <a:endParaRPr lang="en-US"/>
        </a:p>
      </dgm:t>
    </dgm:pt>
    <dgm:pt modelId="{4119783A-026B-4C21-B647-E13BC4814CBB}" type="pres">
      <dgm:prSet presAssocID="{3A384686-F22D-4D1D-B72E-F81C58F69531}" presName="sp" presStyleCnt="0"/>
      <dgm:spPr/>
    </dgm:pt>
    <dgm:pt modelId="{84436452-ADF3-4F8E-9E2E-9BF77146B397}" type="pres">
      <dgm:prSet presAssocID="{5860E74D-14D4-4001-8C47-34C4FA43B859}" presName="composite" presStyleCnt="0"/>
      <dgm:spPr/>
    </dgm:pt>
    <dgm:pt modelId="{3B04A485-5B03-4159-9BBB-C90F1403284F}" type="pres">
      <dgm:prSet presAssocID="{5860E74D-14D4-4001-8C47-34C4FA43B859}" presName="parentText" presStyleLbl="alignNode1" presStyleIdx="2" presStyleCnt="3">
        <dgm:presLayoutVars>
          <dgm:chMax val="1"/>
          <dgm:bulletEnabled val="1"/>
        </dgm:presLayoutVars>
      </dgm:prSet>
      <dgm:spPr/>
      <dgm:t>
        <a:bodyPr/>
        <a:lstStyle/>
        <a:p>
          <a:endParaRPr lang="en-US"/>
        </a:p>
      </dgm:t>
    </dgm:pt>
    <dgm:pt modelId="{DA58635E-C0F4-474F-84DD-24EECF16D9AF}" type="pres">
      <dgm:prSet presAssocID="{5860E74D-14D4-4001-8C47-34C4FA43B859}" presName="descendantText" presStyleLbl="alignAcc1" presStyleIdx="2" presStyleCnt="3">
        <dgm:presLayoutVars>
          <dgm:bulletEnabled val="1"/>
        </dgm:presLayoutVars>
      </dgm:prSet>
      <dgm:spPr/>
      <dgm:t>
        <a:bodyPr/>
        <a:lstStyle/>
        <a:p>
          <a:endParaRPr lang="en-US"/>
        </a:p>
      </dgm:t>
    </dgm:pt>
  </dgm:ptLst>
  <dgm:cxnLst>
    <dgm:cxn modelId="{5DA1738F-786B-4A42-B409-F3AC074CFCFE}" type="presOf" srcId="{130EDBBC-8427-445A-90B1-6625BBD17794}" destId="{D598A579-E955-40B1-9FC5-879882CA2EB9}" srcOrd="0" destOrd="0" presId="urn:microsoft.com/office/officeart/2005/8/layout/chevron2"/>
    <dgm:cxn modelId="{A01AC200-360C-48E0-9E7D-76C2E52B139D}" srcId="{9EA54A80-D046-47CA-8486-B3CB91A68C7B}" destId="{B5D929BC-3395-4665-BBFD-54B54AA5975D}" srcOrd="0" destOrd="0" parTransId="{37EC831B-314F-4EEC-984B-18C220E78013}" sibTransId="{C69BCB0C-6F80-4087-B48B-A293B5DA38E5}"/>
    <dgm:cxn modelId="{ECE811B8-08E4-4250-A149-84E7C535E96A}" srcId="{B5D929BC-3395-4665-BBFD-54B54AA5975D}" destId="{C9A4ED75-069A-4BDC-A9F6-2B3C43069D22}" srcOrd="2" destOrd="0" parTransId="{F0CEA46E-7594-4608-8B7D-E9D78D040C05}" sibTransId="{80E3B9D3-27F3-437B-B2C3-4ABCBFBDFC24}"/>
    <dgm:cxn modelId="{D195487D-FD73-4A2E-80BB-97F2D7EA5A53}" srcId="{B5D929BC-3395-4665-BBFD-54B54AA5975D}" destId="{130EDBBC-8427-445A-90B1-6625BBD17794}" srcOrd="0" destOrd="0" parTransId="{A7854BE7-A850-4526-8B11-122FA94F9D41}" sibTransId="{A58F3B9A-F521-4743-ABBB-3F5C8E66729E}"/>
    <dgm:cxn modelId="{6E24AAA3-FF3E-4ABA-91D4-53157337EFF0}" type="presOf" srcId="{9EA54A80-D046-47CA-8486-B3CB91A68C7B}" destId="{7A19FFFD-335F-4AB1-8A53-A811AC21248F}" srcOrd="0" destOrd="0" presId="urn:microsoft.com/office/officeart/2005/8/layout/chevron2"/>
    <dgm:cxn modelId="{5D80A27D-D07F-4CD5-9518-F5F145CB18CF}" type="presOf" srcId="{5860E74D-14D4-4001-8C47-34C4FA43B859}" destId="{3B04A485-5B03-4159-9BBB-C90F1403284F}" srcOrd="0" destOrd="0" presId="urn:microsoft.com/office/officeart/2005/8/layout/chevron2"/>
    <dgm:cxn modelId="{521605EC-11B9-483A-A636-FD30F8827D2E}" srcId="{5860E74D-14D4-4001-8C47-34C4FA43B859}" destId="{9AD1AE85-93D8-407C-B787-741128DD85A2}" srcOrd="0" destOrd="0" parTransId="{B43DBC69-F129-4754-B340-CACF3E58290A}" sibTransId="{92B9A346-5C4B-4A84-AF5F-A2F56513958B}"/>
    <dgm:cxn modelId="{FAE396F4-6EA4-4888-9D60-7B2BAFA5A4A4}" srcId="{B5D929BC-3395-4665-BBFD-54B54AA5975D}" destId="{1805155C-84BC-4B53-B1FB-719F1F3B015F}" srcOrd="1" destOrd="0" parTransId="{0A2E409E-BC6F-4CDC-A857-FCA0D7FC6FEC}" sibTransId="{1162997C-2F3B-4D1E-B27D-F56F799994B2}"/>
    <dgm:cxn modelId="{FE626FDF-53BE-4CC1-B507-00008E2231B4}" type="presOf" srcId="{C9A4ED75-069A-4BDC-A9F6-2B3C43069D22}" destId="{D598A579-E955-40B1-9FC5-879882CA2EB9}" srcOrd="0" destOrd="2" presId="urn:microsoft.com/office/officeart/2005/8/layout/chevron2"/>
    <dgm:cxn modelId="{E62CFCF2-32E9-4D55-82C7-D03EBC60A6D3}" type="presOf" srcId="{B5D929BC-3395-4665-BBFD-54B54AA5975D}" destId="{F481AA4E-0831-473E-8255-A1E51C6A093A}" srcOrd="0" destOrd="0" presId="urn:microsoft.com/office/officeart/2005/8/layout/chevron2"/>
    <dgm:cxn modelId="{095B0EFC-B974-4E2A-85FB-1C56E14539B7}" type="presOf" srcId="{9AD1AE85-93D8-407C-B787-741128DD85A2}" destId="{DA58635E-C0F4-474F-84DD-24EECF16D9AF}" srcOrd="0" destOrd="0" presId="urn:microsoft.com/office/officeart/2005/8/layout/chevron2"/>
    <dgm:cxn modelId="{45FCA0FF-276B-455C-BE0A-E3150C7E1345}" type="presOf" srcId="{1805155C-84BC-4B53-B1FB-719F1F3B015F}" destId="{D598A579-E955-40B1-9FC5-879882CA2EB9}" srcOrd="0" destOrd="1" presId="urn:microsoft.com/office/officeart/2005/8/layout/chevron2"/>
    <dgm:cxn modelId="{D50E565D-9E1B-4752-A4CF-398C19E235E4}" srcId="{DD456858-DBC1-425B-BA9E-A99DED2C839A}" destId="{7DE17654-9F65-4C80-A2DB-9C2DCC7B9A0C}" srcOrd="0" destOrd="0" parTransId="{29703F97-79AF-414C-B050-B0C2DB2C62BF}" sibTransId="{16753C1C-D052-449F-98CB-15DF271A1CCC}"/>
    <dgm:cxn modelId="{3D3EE922-3607-40DE-90D2-BA5A17CF7645}" type="presOf" srcId="{DD456858-DBC1-425B-BA9E-A99DED2C839A}" destId="{9CF5A892-0B3F-4D62-8142-346E6BFFA3CE}" srcOrd="0" destOrd="0" presId="urn:microsoft.com/office/officeart/2005/8/layout/chevron2"/>
    <dgm:cxn modelId="{19699ED6-47C6-4797-8B0D-5A6838BAE077}" type="presOf" srcId="{7DE17654-9F65-4C80-A2DB-9C2DCC7B9A0C}" destId="{230EAD89-CC95-4E92-8111-A5AE31359A72}" srcOrd="0" destOrd="0" presId="urn:microsoft.com/office/officeart/2005/8/layout/chevron2"/>
    <dgm:cxn modelId="{E9C6572D-F2C5-4AA6-828B-F26B14BC4105}" type="presOf" srcId="{E33511A8-F8DA-4406-BC81-1C5CFD01B258}" destId="{230EAD89-CC95-4E92-8111-A5AE31359A72}" srcOrd="0" destOrd="1" presId="urn:microsoft.com/office/officeart/2005/8/layout/chevron2"/>
    <dgm:cxn modelId="{68CEE75C-D680-452A-A68F-AA8BC1BB4457}" srcId="{DD456858-DBC1-425B-BA9E-A99DED2C839A}" destId="{E33511A8-F8DA-4406-BC81-1C5CFD01B258}" srcOrd="1" destOrd="0" parTransId="{9E3FDCBB-924A-4396-A0CF-37B498FA1061}" sibTransId="{B03FF8C0-BF84-486C-8019-D2353EA9B661}"/>
    <dgm:cxn modelId="{3281FD19-E933-44C9-A26C-C5638CE5B7DC}" srcId="{9EA54A80-D046-47CA-8486-B3CB91A68C7B}" destId="{5860E74D-14D4-4001-8C47-34C4FA43B859}" srcOrd="2" destOrd="0" parTransId="{12DC5972-31A3-4F80-BD4B-D77683BEB89D}" sibTransId="{C6C56BE0-DF85-4F77-B134-D839DC473EDD}"/>
    <dgm:cxn modelId="{3738189C-9535-48D3-8B9F-693C9ABD0DA7}" srcId="{9EA54A80-D046-47CA-8486-B3CB91A68C7B}" destId="{DD456858-DBC1-425B-BA9E-A99DED2C839A}" srcOrd="1" destOrd="0" parTransId="{006A22CB-D43D-43C3-9C9A-69728771636B}" sibTransId="{3A384686-F22D-4D1D-B72E-F81C58F69531}"/>
    <dgm:cxn modelId="{411942CB-B959-489E-9ADB-101273139088}" type="presParOf" srcId="{7A19FFFD-335F-4AB1-8A53-A811AC21248F}" destId="{3C1D33F6-4DDE-4D16-82CD-797062F6A73C}" srcOrd="0" destOrd="0" presId="urn:microsoft.com/office/officeart/2005/8/layout/chevron2"/>
    <dgm:cxn modelId="{60A31707-CF24-4D80-B60D-D1E288800C52}" type="presParOf" srcId="{3C1D33F6-4DDE-4D16-82CD-797062F6A73C}" destId="{F481AA4E-0831-473E-8255-A1E51C6A093A}" srcOrd="0" destOrd="0" presId="urn:microsoft.com/office/officeart/2005/8/layout/chevron2"/>
    <dgm:cxn modelId="{2CA5074C-BB7E-49BD-9734-8264F461093C}" type="presParOf" srcId="{3C1D33F6-4DDE-4D16-82CD-797062F6A73C}" destId="{D598A579-E955-40B1-9FC5-879882CA2EB9}" srcOrd="1" destOrd="0" presId="urn:microsoft.com/office/officeart/2005/8/layout/chevron2"/>
    <dgm:cxn modelId="{049159E7-7E94-4E72-980F-679DF9B4E393}" type="presParOf" srcId="{7A19FFFD-335F-4AB1-8A53-A811AC21248F}" destId="{3CAD4F2E-2D1B-411C-9310-F44416DF640E}" srcOrd="1" destOrd="0" presId="urn:microsoft.com/office/officeart/2005/8/layout/chevron2"/>
    <dgm:cxn modelId="{969EB260-E317-4AA7-821B-16734787CC17}" type="presParOf" srcId="{7A19FFFD-335F-4AB1-8A53-A811AC21248F}" destId="{BB7CA84C-AC2C-49EF-AAB7-47926369B033}" srcOrd="2" destOrd="0" presId="urn:microsoft.com/office/officeart/2005/8/layout/chevron2"/>
    <dgm:cxn modelId="{09F4B0FB-8163-4519-A1EA-62A2F63F7A8A}" type="presParOf" srcId="{BB7CA84C-AC2C-49EF-AAB7-47926369B033}" destId="{9CF5A892-0B3F-4D62-8142-346E6BFFA3CE}" srcOrd="0" destOrd="0" presId="urn:microsoft.com/office/officeart/2005/8/layout/chevron2"/>
    <dgm:cxn modelId="{931902C0-BD6A-426F-BC56-AA626D97EEA8}" type="presParOf" srcId="{BB7CA84C-AC2C-49EF-AAB7-47926369B033}" destId="{230EAD89-CC95-4E92-8111-A5AE31359A72}" srcOrd="1" destOrd="0" presId="urn:microsoft.com/office/officeart/2005/8/layout/chevron2"/>
    <dgm:cxn modelId="{A2F0FC69-5924-493F-939B-944715A68F51}" type="presParOf" srcId="{7A19FFFD-335F-4AB1-8A53-A811AC21248F}" destId="{4119783A-026B-4C21-B647-E13BC4814CBB}" srcOrd="3" destOrd="0" presId="urn:microsoft.com/office/officeart/2005/8/layout/chevron2"/>
    <dgm:cxn modelId="{29CF116E-579E-4451-8CCD-DA37451EB0CE}" type="presParOf" srcId="{7A19FFFD-335F-4AB1-8A53-A811AC21248F}" destId="{84436452-ADF3-4F8E-9E2E-9BF77146B397}" srcOrd="4" destOrd="0" presId="urn:microsoft.com/office/officeart/2005/8/layout/chevron2"/>
    <dgm:cxn modelId="{0EF40A94-B1D2-4020-AEF8-DCC582FAB947}" type="presParOf" srcId="{84436452-ADF3-4F8E-9E2E-9BF77146B397}" destId="{3B04A485-5B03-4159-9BBB-C90F1403284F}" srcOrd="0" destOrd="0" presId="urn:microsoft.com/office/officeart/2005/8/layout/chevron2"/>
    <dgm:cxn modelId="{77D464CE-8C58-43FB-A91D-3D52F6F36821}" type="presParOf" srcId="{84436452-ADF3-4F8E-9E2E-9BF77146B397}" destId="{DA58635E-C0F4-474F-84DD-24EECF16D9A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10.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17C11-330C-4D47-8186-80F9B2DA44FF}" type="datetimeFigureOut">
              <a:rPr lang="en-GB" smtClean="0"/>
              <a:t>06/11/2017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343004-4FA7-4497-A0A6-B92C04851CFB}" type="slidenum">
              <a:rPr lang="en-GB" smtClean="0"/>
              <a:t>‹#›</a:t>
            </a:fld>
            <a:endParaRPr lang="en-GB" dirty="0"/>
          </a:p>
        </p:txBody>
      </p:sp>
    </p:spTree>
    <p:extLst>
      <p:ext uri="{BB962C8B-B14F-4D97-AF65-F5344CB8AC3E}">
        <p14:creationId xmlns:p14="http://schemas.microsoft.com/office/powerpoint/2010/main" val="2125843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a:t>
            </a:fld>
            <a:endParaRPr lang="en-GB" dirty="0"/>
          </a:p>
        </p:txBody>
      </p:sp>
    </p:spTree>
    <p:extLst>
      <p:ext uri="{BB962C8B-B14F-4D97-AF65-F5344CB8AC3E}">
        <p14:creationId xmlns:p14="http://schemas.microsoft.com/office/powerpoint/2010/main" val="4254778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11</a:t>
            </a:fld>
            <a:endParaRPr lang="en-GB" dirty="0"/>
          </a:p>
        </p:txBody>
      </p:sp>
    </p:spTree>
    <p:extLst>
      <p:ext uri="{BB962C8B-B14F-4D97-AF65-F5344CB8AC3E}">
        <p14:creationId xmlns:p14="http://schemas.microsoft.com/office/powerpoint/2010/main" val="1149337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DevOps aims at establishing a culture and environment where building, testing, and releasing software and services can happen rapidly, frequently, and with minimal support, in order to continuously grow business advantage and customer satisfaction. </a:t>
            </a: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b="0" i="0" u="none" strike="noStrike" kern="1200" baseline="0" dirty="0">
              <a:solidFill>
                <a:schemeClr val="tx1"/>
              </a:solidFill>
              <a:latin typeface="+mn-lt"/>
              <a:ea typeface="+mn-ea"/>
              <a:cs typeface="+mn-cs"/>
            </a:endParaRPr>
          </a:p>
          <a:p>
            <a:r>
              <a:rPr lang="en-GB" sz="1400" dirty="0"/>
              <a:t>The main elements of DevOps are: </a:t>
            </a:r>
          </a:p>
          <a:p>
            <a:pPr lvl="1"/>
            <a:r>
              <a:rPr lang="en-GB" sz="1400" dirty="0"/>
              <a:t>Implementing a blame-free, diverse culture, in which it becomes easy to fail fast and often </a:t>
            </a:r>
          </a:p>
          <a:p>
            <a:pPr lvl="1"/>
            <a:r>
              <a:rPr lang="en-GB" sz="1400" dirty="0"/>
              <a:t>Providing applications and services for the business Just-in-Time (JiT) by streamlining Continuous Delivery (Agile) and assuring frequent feedback loops  </a:t>
            </a:r>
          </a:p>
          <a:p>
            <a:pPr lvl="1"/>
            <a:r>
              <a:rPr lang="en-GB" sz="1400" dirty="0"/>
              <a:t>Ensuring continuity of IT services by a risk based approach of business needs  </a:t>
            </a:r>
          </a:p>
          <a:p>
            <a:pPr lvl="1"/>
            <a:r>
              <a:rPr lang="en-GB" sz="1400" dirty="0"/>
              <a:t>Managing the lifecycle of applications and services, including end-of-life conditions.</a:t>
            </a: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12</a:t>
            </a:fld>
            <a:endParaRPr lang="en-GB" dirty="0"/>
          </a:p>
        </p:txBody>
      </p:sp>
    </p:spTree>
    <p:extLst>
      <p:ext uri="{BB962C8B-B14F-4D97-AF65-F5344CB8AC3E}">
        <p14:creationId xmlns:p14="http://schemas.microsoft.com/office/powerpoint/2010/main" val="141267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Literature</a:t>
            </a:r>
            <a:r>
              <a:rPr lang="en-GB" sz="1200" baseline="0" dirty="0"/>
              <a:t> </a:t>
            </a:r>
            <a:r>
              <a:rPr lang="fr-FR" sz="1200" kern="1200" dirty="0">
                <a:solidFill>
                  <a:schemeClr val="tx1"/>
                </a:solidFill>
                <a:effectLst/>
                <a:latin typeface="+mn-lt"/>
                <a:ea typeface="+mn-ea"/>
                <a:cs typeface="+mn-cs"/>
              </a:rPr>
              <a:t>A: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5,</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B: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1,</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C: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2</a:t>
            </a:r>
          </a:p>
          <a:p>
            <a:endParaRPr lang="en-GB" sz="1200" dirty="0"/>
          </a:p>
          <a:p>
            <a:r>
              <a:rPr lang="en-GB" sz="1200" dirty="0"/>
              <a:t>Here are a few common antipatterns that prevent a reliable release process, but nevertheless are so common as to be the norm in our industry.</a:t>
            </a:r>
          </a:p>
          <a:p>
            <a:endParaRPr lang="en-GB" sz="1200" b="1" i="1" dirty="0"/>
          </a:p>
          <a:p>
            <a:r>
              <a:rPr lang="en-GB" b="1" i="1" dirty="0"/>
              <a:t>Example </a:t>
            </a:r>
            <a:r>
              <a:rPr lang="en-GB" sz="1200" b="1" i="1" dirty="0"/>
              <a:t>Antipattern: Deploying Software Manually</a:t>
            </a:r>
          </a:p>
          <a:p>
            <a:endParaRPr lang="en-GB" sz="1200" dirty="0"/>
          </a:p>
          <a:p>
            <a:r>
              <a:rPr lang="en-GB" sz="1200" dirty="0"/>
              <a:t>Other anti-patterns:</a:t>
            </a:r>
          </a:p>
          <a:p>
            <a:r>
              <a:rPr lang="en-GB" sz="1200" baseline="0" dirty="0"/>
              <a:t> - blame culture</a:t>
            </a:r>
          </a:p>
          <a:p>
            <a:r>
              <a:rPr lang="en-GB" sz="1200" baseline="0" dirty="0"/>
              <a:t> - silos</a:t>
            </a:r>
          </a:p>
          <a:p>
            <a:r>
              <a:rPr lang="en-GB" sz="1200" baseline="0" dirty="0"/>
              <a:t> - Root cause analysis – focus on one root cause rather than many contributing factors</a:t>
            </a:r>
          </a:p>
          <a:p>
            <a:r>
              <a:rPr lang="en-GB" sz="1200" baseline="0" dirty="0"/>
              <a:t> - Human error – human error is always within the context, not blaming an individual</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13</a:t>
            </a:fld>
            <a:endParaRPr lang="en-GB" dirty="0"/>
          </a:p>
        </p:txBody>
      </p:sp>
    </p:spTree>
    <p:extLst>
      <p:ext uri="{BB962C8B-B14F-4D97-AF65-F5344CB8AC3E}">
        <p14:creationId xmlns:p14="http://schemas.microsoft.com/office/powerpoint/2010/main" val="3775976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a:t>
            </a:r>
            <a:r>
              <a:rPr lang="en-GB" baseline="0" dirty="0"/>
              <a:t> </a:t>
            </a:r>
            <a:r>
              <a:rPr lang="en-US" sz="1200" kern="1200" dirty="0">
                <a:solidFill>
                  <a:schemeClr val="tx1"/>
                </a:solidFill>
                <a:effectLst/>
                <a:latin typeface="+mn-lt"/>
                <a:ea typeface="+mn-ea"/>
                <a:cs typeface="+mn-cs"/>
              </a:rPr>
              <a:t>B: Chapter 1, C: Chapter 4</a:t>
            </a:r>
            <a:endParaRPr lang="en-GB" dirty="0"/>
          </a:p>
          <a:p>
            <a:endParaRPr lang="en-GB" dirty="0"/>
          </a:p>
          <a:p>
            <a:r>
              <a:rPr lang="en-GB" dirty="0"/>
              <a:t>A sustainable, successful business is more than the development and operations teams. Limiting our thinking to just those teams who write software or deploy it into production does the entire business a disservice.</a:t>
            </a:r>
          </a:p>
          <a:p>
            <a:r>
              <a:rPr lang="en-GB" dirty="0"/>
              <a:t>The 2015 State of DevOps Report, published by Puppet, found that companies that are doing devops are outperforming those that are not. That an emphasis on having teams and individuals work together effectively is better for business than silos full of engineers who do not exactly play well with others. High-performing DevOps organizations deploy code more frequently, have fewer failures, recover from those failures faster, and have happier employees. Trend of focusing on outcomes rather than people and processes.</a:t>
            </a:r>
          </a:p>
          <a:p>
            <a:r>
              <a:rPr lang="en-GB" dirty="0"/>
              <a:t>Focusing on the culture and processes encourages iteration and improvement in how and why we do things. When we shift our focus from </a:t>
            </a:r>
            <a:r>
              <a:rPr lang="en-GB" i="1" dirty="0"/>
              <a:t>what </a:t>
            </a:r>
            <a:r>
              <a:rPr lang="en-GB" dirty="0"/>
              <a:t>to </a:t>
            </a:r>
            <a:r>
              <a:rPr lang="en-GB" i="1" dirty="0"/>
              <a:t>why</a:t>
            </a:r>
            <a:r>
              <a:rPr lang="en-GB" dirty="0"/>
              <a:t>, we are given the freedom and trust to establish meaningfulness and purpose for our work, which is a key element of job satisfaction.</a:t>
            </a:r>
          </a:p>
          <a:p>
            <a:r>
              <a:rPr lang="en-GB" dirty="0"/>
              <a:t>The introduction of DevOps has changed our industry by focusing on people and processes across roles to encourage collaboration and cooperation, rather than competing with specialization.</a:t>
            </a:r>
          </a:p>
          <a:p>
            <a:r>
              <a:rPr lang="en-GB" dirty="0"/>
              <a:t>As we said, our goal as software professionals is to deliver useful, working software to users as quickly as possible. Speed is essential because there is an opportunity cost associated with not delivering software. You can only start to get a return on your investment once your software is released. </a:t>
            </a:r>
          </a:p>
          <a:p>
            <a:r>
              <a:rPr lang="en-GB" dirty="0"/>
              <a:t>DevOps is not just support IT. </a:t>
            </a:r>
            <a:r>
              <a:rPr lang="en-GB" dirty="0" err="1"/>
              <a:t>DevOpd</a:t>
            </a:r>
            <a:r>
              <a:rPr lang="en-GB" dirty="0"/>
              <a:t> scan also be used to support the business strategy and to improve business processes.</a:t>
            </a:r>
          </a:p>
          <a:p>
            <a:endParaRPr lang="en-GB" dirty="0"/>
          </a:p>
          <a:p>
            <a:r>
              <a:rPr lang="en-GB" dirty="0"/>
              <a:t> </a:t>
            </a:r>
          </a:p>
        </p:txBody>
      </p:sp>
      <p:sp>
        <p:nvSpPr>
          <p:cNvPr id="4" name="Slide Number Placeholder 3"/>
          <p:cNvSpPr>
            <a:spLocks noGrp="1"/>
          </p:cNvSpPr>
          <p:nvPr>
            <p:ph type="sldNum" sz="quarter" idx="10"/>
          </p:nvPr>
        </p:nvSpPr>
        <p:spPr/>
        <p:txBody>
          <a:bodyPr/>
          <a:lstStyle/>
          <a:p>
            <a:fld id="{D9343004-4FA7-4497-A0A6-B92C04851CFB}" type="slidenum">
              <a:rPr lang="en-GB" smtClean="0"/>
              <a:t>14</a:t>
            </a:fld>
            <a:endParaRPr lang="en-GB" dirty="0"/>
          </a:p>
        </p:txBody>
      </p:sp>
    </p:spTree>
    <p:extLst>
      <p:ext uri="{BB962C8B-B14F-4D97-AF65-F5344CB8AC3E}">
        <p14:creationId xmlns:p14="http://schemas.microsoft.com/office/powerpoint/2010/main" val="193566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Literature: </a:t>
            </a:r>
            <a:r>
              <a:rPr lang="fr-FR" sz="1200" kern="1200" dirty="0">
                <a:solidFill>
                  <a:schemeClr val="tx1"/>
                </a:solidFill>
                <a:effectLst/>
                <a:latin typeface="+mn-lt"/>
                <a:ea typeface="+mn-ea"/>
                <a:cs typeface="+mn-cs"/>
              </a:rPr>
              <a:t>A: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3, B: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1, C :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4</a:t>
            </a:r>
            <a:endParaRPr lang="en-GB" sz="1200" dirty="0"/>
          </a:p>
          <a:p>
            <a:endParaRPr lang="en-GB" sz="1200" dirty="0"/>
          </a:p>
          <a:p>
            <a:r>
              <a:rPr lang="en-GB" sz="1200" dirty="0"/>
              <a:t>Software we create does not exist separately from the people who use it and the people who create it. DevOps is about finding ways to adapt and innovate social structure, culture, and technology together in order to work more effectively.</a:t>
            </a:r>
          </a:p>
          <a:p>
            <a:r>
              <a:rPr lang="en-GB" sz="1200" dirty="0"/>
              <a:t>There are many software development methodologies, but they focus primarily on requirement management and its impact on the development effort. There are many excellent books that cover in detail different approaches to software design, development, and testing; but these, too, cover only a fragment of the </a:t>
            </a:r>
            <a:r>
              <a:rPr lang="en-GB" sz="1200" i="1" dirty="0"/>
              <a:t>value stream </a:t>
            </a:r>
            <a:r>
              <a:rPr lang="en-GB" sz="1200" dirty="0"/>
              <a:t>that delivers value to the people and organizations that sponsor our efforts.</a:t>
            </a:r>
          </a:p>
          <a:p>
            <a:r>
              <a:rPr lang="en-GB" sz="1200" dirty="0"/>
              <a:t>What happens once requirements are identified, solutions designed, developed, and tested? How are these activities joined together and coordinated to make the process as efficient and reliable as we can make it? How do we enable developers, testers, build and operations personnel to work together effectively?</a:t>
            </a:r>
          </a:p>
          <a:p>
            <a:r>
              <a:rPr lang="en-GB" sz="1200" dirty="0"/>
              <a:t>DevOps describes an effective pattern for getting software from development to release. We describe techniques and best practices that help to implement this pattern and show how this approach interfaces with other aspects of software delivery.</a:t>
            </a:r>
          </a:p>
          <a:p>
            <a:r>
              <a:rPr lang="en-GB" sz="1200" dirty="0"/>
              <a:t>The pattern that is central is the </a:t>
            </a:r>
            <a:r>
              <a:rPr lang="en-GB" sz="1200" i="1" dirty="0"/>
              <a:t>deployment pipeline</a:t>
            </a:r>
            <a:r>
              <a:rPr lang="en-GB" sz="1200" dirty="0"/>
              <a:t>. A deployment pipeline is, in essence, an automated implementation of your application’s build, deploy, test, and release process. Every organization will have differences in the implementation of their deployment pipelines, depending on their value</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15</a:t>
            </a:fld>
            <a:endParaRPr lang="en-GB" dirty="0"/>
          </a:p>
        </p:txBody>
      </p:sp>
    </p:spTree>
    <p:extLst>
      <p:ext uri="{BB962C8B-B14F-4D97-AF65-F5344CB8AC3E}">
        <p14:creationId xmlns:p14="http://schemas.microsoft.com/office/powerpoint/2010/main" val="187754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Literature: </a:t>
            </a:r>
            <a:r>
              <a:rPr lang="en-US" sz="1200" kern="1200" dirty="0">
                <a:solidFill>
                  <a:schemeClr val="tx1"/>
                </a:solidFill>
                <a:effectLst/>
                <a:latin typeface="+mn-lt"/>
                <a:ea typeface="+mn-ea"/>
                <a:cs typeface="+mn-cs"/>
              </a:rPr>
              <a:t>A: Chapter 1, 2, 4,</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 Chapter 4 </a:t>
            </a:r>
          </a:p>
          <a:p>
            <a:endParaRPr lang="en-US" sz="1200" kern="1200" dirty="0">
              <a:solidFill>
                <a:schemeClr val="tx1"/>
              </a:solidFill>
              <a:effectLst/>
              <a:latin typeface="+mn-lt"/>
              <a:ea typeface="+mn-ea"/>
              <a:cs typeface="+mn-cs"/>
            </a:endParaRPr>
          </a:p>
          <a:p>
            <a:r>
              <a:rPr lang="en-GB" sz="1200" dirty="0"/>
              <a:t>DevOps is a cultural movement that changes how individuals think about their work, values the diversity of work done, supports intentional processes that accelerate the rate by which businesses realize value, and measures the effect of social and technical change. It is a way of thinking and a way of working that enables individuals and organizations to develop and maintain sustainable work practices. It is a cultural framework for sharing stories and developing empathy, enabling people and teams to practice their crafts in effective and lasting ways. One of the fundamentals of our approach is the need for fast feedback.</a:t>
            </a:r>
          </a:p>
          <a:p>
            <a:endParaRPr lang="en-GB" sz="1200" dirty="0"/>
          </a:p>
          <a:p>
            <a:r>
              <a:rPr lang="en-GB" sz="1200" dirty="0"/>
              <a:t>DevOps is not a single tools, methodology, skill sets or organization structure. DevOps is a framework combining all of these for organizations to establish stream-lined processes to enable the business to operate faster and react to changes more quickly. </a:t>
            </a:r>
          </a:p>
          <a:p>
            <a:endParaRPr lang="en-GB" sz="1200" dirty="0"/>
          </a:p>
          <a:p>
            <a:r>
              <a:rPr lang="en-GB" sz="1200" dirty="0"/>
              <a:t>DevOps can also enable maturity by using W.E. Deming’s Plan-Do-Check-Act cycle. </a:t>
            </a:r>
            <a:r>
              <a:rPr lang="en-US" sz="1200" dirty="0"/>
              <a:t>The PDCA Cycle (Plan-Do-Check-Act) is a systematic process for gaining valuable learning and knowledge for the continual improvement of a product, process, or service. Also known as the Deming Wheel, or Deming Cycle, this integrated learning - improvement model was first introduced to Dr. Deming by his mentor, Walter Shewhart of the famous Bell Laboratories in New York.</a:t>
            </a:r>
          </a:p>
          <a:p>
            <a:endParaRPr lang="en-US" sz="1200" dirty="0"/>
          </a:p>
          <a:p>
            <a:r>
              <a:rPr lang="en-US" sz="1200" dirty="0"/>
              <a:t>In Lean, Kaizen plays a central role. "Kaizen (</a:t>
            </a:r>
            <a:r>
              <a:rPr lang="en-US" sz="1200" dirty="0" err="1"/>
              <a:t>改善</a:t>
            </a:r>
            <a:r>
              <a:rPr lang="en-US" sz="1200" dirty="0"/>
              <a:t>) is the Japanese word for "continuous improvement "; continuous improvement means circulate PDCA cycle by daily, by weekly. Find a root cause by asking "Why" 5 times. Problems defined by Data. Does everybody recognize the problems clearly? Set hypothesis by found problems, then think counter measure actions for verifying your hypothesis. Counter measure actions must be defined daily base activities and also set KPI by weekly because people can feel a sense of accomplishment."</a:t>
            </a:r>
          </a:p>
          <a:p>
            <a:endParaRPr lang="en-GB"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The first environment views “human error as the cause of trouble.” This “old view” is described as a mindset in which the focus is on elimination of human error. Mistakes are made by “bad apples” who need to be thrown out. This view is found in blameful cultures, as it assumes that errors are often caused by malice or incompetence. Individuals responsible for failure must be blamed and shamed (or simply fired). The second environment views “human error as a symptom of trouble deeper in the system.” This “new view” is a mindset that sees human errors as structural rather than personal. People make choices and take the actions based on their context and what makes most sense to them, not intentional malice or incompetence. Organizations should consider systems holistically when looking to minimize or respond to issues. Understanding and embracing the “new view” is key to understanding the DevOps movement. This view encourages us to share stories, as everything is a learning opportunity.</a:t>
            </a:r>
          </a:p>
          <a:p>
            <a:endParaRPr lang="en-GB" sz="1200" dirty="0"/>
          </a:p>
          <a:p>
            <a:endParaRPr lang="en-GB" sz="120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16</a:t>
            </a:fld>
            <a:endParaRPr lang="en-GB" dirty="0"/>
          </a:p>
        </p:txBody>
      </p:sp>
    </p:spTree>
    <p:extLst>
      <p:ext uri="{BB962C8B-B14F-4D97-AF65-F5344CB8AC3E}">
        <p14:creationId xmlns:p14="http://schemas.microsoft.com/office/powerpoint/2010/main" val="4099109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a:t>
            </a:r>
            <a:r>
              <a:rPr lang="en-GB" baseline="0" dirty="0"/>
              <a:t> </a:t>
            </a:r>
            <a:r>
              <a:rPr lang="en-US" sz="1200" kern="1200" dirty="0">
                <a:solidFill>
                  <a:schemeClr val="tx1"/>
                </a:solidFill>
                <a:effectLst/>
                <a:latin typeface="+mn-lt"/>
                <a:ea typeface="+mn-ea"/>
                <a:cs typeface="+mn-cs"/>
              </a:rPr>
              <a:t>B: Chapter 15,</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 Chapter 1, 4</a:t>
            </a:r>
          </a:p>
          <a:p>
            <a:endParaRPr lang="en-US" sz="1200" kern="1200" dirty="0">
              <a:solidFill>
                <a:schemeClr val="tx1"/>
              </a:solidFill>
              <a:effectLst/>
              <a:latin typeface="+mn-lt"/>
              <a:ea typeface="+mn-ea"/>
              <a:cs typeface="+mn-cs"/>
            </a:endParaRPr>
          </a:p>
          <a:p>
            <a:r>
              <a:rPr lang="en-GB" dirty="0"/>
              <a:t>Enterprise DevOps is not only an enhancement of Agile development and continuous delivery but also IT service management and application management to enable growth of the business and to maintain business continuity.</a:t>
            </a:r>
          </a:p>
          <a:p>
            <a:r>
              <a:rPr lang="en-GB" dirty="0"/>
              <a:t>Frequent delivery of usable code, moving toward smaller, more frequent deployments rather than large, infrequent ones;</a:t>
            </a:r>
          </a:p>
          <a:p>
            <a:r>
              <a:rPr lang="en-GB" dirty="0"/>
              <a:t>Reflective improvement, or using reflections on what worked well and what worked poorly in previous work to help guide future work; and Osmotic communication between developers—the idea that if developers are in the same room, information will drift through the background to be picked up informally, as by osmosis.</a:t>
            </a:r>
          </a:p>
          <a:p>
            <a:r>
              <a:rPr lang="en-GB" dirty="0"/>
              <a:t>XP was Agile development that was designed to be more responsive to changing requirements than previous development software methodologies, known for short release cycles, extensive testing, and pair programming</a:t>
            </a:r>
          </a:p>
          <a:p>
            <a:r>
              <a:rPr lang="en-GB" dirty="0"/>
              <a:t>We, and our fellow practitioners, have discovered that in order to achieve these goals—low cycle time and high quality—we need to make frequent, automated releases of our software.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17</a:t>
            </a:fld>
            <a:endParaRPr lang="en-GB" dirty="0"/>
          </a:p>
        </p:txBody>
      </p:sp>
    </p:spTree>
    <p:extLst>
      <p:ext uri="{BB962C8B-B14F-4D97-AF65-F5344CB8AC3E}">
        <p14:creationId xmlns:p14="http://schemas.microsoft.com/office/powerpoint/2010/main" val="2077279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18</a:t>
            </a:fld>
            <a:endParaRPr lang="en-GB" dirty="0"/>
          </a:p>
        </p:txBody>
      </p:sp>
    </p:spTree>
    <p:extLst>
      <p:ext uri="{BB962C8B-B14F-4D97-AF65-F5344CB8AC3E}">
        <p14:creationId xmlns:p14="http://schemas.microsoft.com/office/powerpoint/2010/main" val="3298891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A: Chapter 6, 7</a:t>
            </a:r>
          </a:p>
          <a:p>
            <a:endParaRPr lang="en-US" sz="1200" b="0" i="0" u="none" strike="noStrike" kern="1200" baseline="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The combination of these four pillars will enable you to address both the cultural and technical aspects of your organization. It makes sense for your organization to focus on one or two pillars at a time while trying to make changes, but ultimately it is the combination of all four working together that will enable lasting, effective change.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 is important not to gloss over the first two pillars, which cover the norms and values</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of our cultures and interpersonal interactions, in favour of skipping straight to reading about tools. Effective tool usage is necessary for a successful DevOps transformation,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but not sufficient—if that were the case, we could just provide a list of best</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practices for Chef or Docker and be done. However, resolving the interpersonal and</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interteam conflicts that arise within organizations is critical to fostering the lasting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relationships that ultimately make a DevOps environment.</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19</a:t>
            </a:fld>
            <a:endParaRPr lang="en-GB" dirty="0"/>
          </a:p>
        </p:txBody>
      </p:sp>
    </p:spTree>
    <p:extLst>
      <p:ext uri="{BB962C8B-B14F-4D97-AF65-F5344CB8AC3E}">
        <p14:creationId xmlns:p14="http://schemas.microsoft.com/office/powerpoint/2010/main" val="3462228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Literature: A: Chapter 7. (For Organizational Learning see literature A: Chapter 4)</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err="1">
                <a:solidFill>
                  <a:schemeClr val="tx1"/>
                </a:solidFill>
                <a:latin typeface="+mn-lt"/>
                <a:ea typeface="+mn-ea"/>
                <a:cs typeface="+mn-cs"/>
              </a:rPr>
              <a:t>Mindsets</a:t>
            </a:r>
            <a:r>
              <a:rPr lang="en-GB" sz="1200" b="0" i="0" u="none" strike="noStrike" kern="1200" baseline="0" dirty="0">
                <a:solidFill>
                  <a:schemeClr val="tx1"/>
                </a:solidFill>
                <a:latin typeface="+mn-lt"/>
                <a:ea typeface="+mn-ea"/>
                <a:cs typeface="+mn-cs"/>
              </a:rPr>
              <a:t> are our personal beliefs about ourselves, and how we approach our possibilities. With a </a:t>
            </a:r>
            <a:r>
              <a:rPr lang="en-GB" sz="1200" b="0" i="1" u="none" strike="noStrike" kern="1200" baseline="0" dirty="0">
                <a:solidFill>
                  <a:schemeClr val="tx1"/>
                </a:solidFill>
                <a:latin typeface="+mn-lt"/>
                <a:ea typeface="+mn-ea"/>
                <a:cs typeface="+mn-cs"/>
              </a:rPr>
              <a:t>fixed mindset</a:t>
            </a:r>
            <a:r>
              <a:rPr lang="en-GB" sz="1200" b="0" i="0" u="none" strike="noStrike" kern="1200" baseline="0" dirty="0">
                <a:solidFill>
                  <a:schemeClr val="tx1"/>
                </a:solidFill>
                <a:latin typeface="+mn-lt"/>
                <a:ea typeface="+mn-ea"/>
                <a:cs typeface="+mn-cs"/>
              </a:rPr>
              <a:t>, people believe talents</a:t>
            </a:r>
          </a:p>
          <a:p>
            <a:r>
              <a:rPr lang="en-GB" sz="1200" b="0" i="0" u="none" strike="noStrike" kern="1200" baseline="0" dirty="0">
                <a:solidFill>
                  <a:schemeClr val="tx1"/>
                </a:solidFill>
                <a:latin typeface="+mn-lt"/>
                <a:ea typeface="+mn-ea"/>
                <a:cs typeface="+mn-cs"/>
              </a:rPr>
              <a:t>and abilities are innate, fixed traits—either they are naturally good at something or they aren’t, and that state is immutable. In a </a:t>
            </a:r>
            <a:r>
              <a:rPr lang="en-GB" sz="1200" b="0" i="1" u="none" strike="noStrike" kern="1200" baseline="0" dirty="0">
                <a:solidFill>
                  <a:schemeClr val="tx1"/>
                </a:solidFill>
                <a:latin typeface="+mn-lt"/>
                <a:ea typeface="+mn-ea"/>
                <a:cs typeface="+mn-cs"/>
              </a:rPr>
              <a:t>growth mindset</a:t>
            </a:r>
            <a:r>
              <a:rPr lang="en-GB" sz="1200" b="0" i="0" u="none" strike="noStrike" kern="1200" baseline="0" dirty="0">
                <a:solidFill>
                  <a:schemeClr val="tx1"/>
                </a:solidFill>
                <a:latin typeface="+mn-lt"/>
                <a:ea typeface="+mn-ea"/>
                <a:cs typeface="+mn-cs"/>
              </a:rPr>
              <a:t>, talents and abilities are learned and improved with effort and practice. Mindsets can greatly impact how people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work, approach challenges, and deal with failure.</a:t>
            </a:r>
          </a:p>
          <a:p>
            <a:endParaRPr lang="en-GB"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20</a:t>
            </a:fld>
            <a:endParaRPr lang="en-GB" dirty="0"/>
          </a:p>
        </p:txBody>
      </p:sp>
    </p:spTree>
    <p:extLst>
      <p:ext uri="{BB962C8B-B14F-4D97-AF65-F5344CB8AC3E}">
        <p14:creationId xmlns:p14="http://schemas.microsoft.com/office/powerpoint/2010/main" val="2830277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43004-4FA7-4497-A0A6-B92C04851CFB}" type="slidenum">
              <a:rPr lang="en-GB" smtClean="0"/>
              <a:t>3</a:t>
            </a:fld>
            <a:endParaRPr lang="en-GB" dirty="0"/>
          </a:p>
        </p:txBody>
      </p:sp>
    </p:spTree>
    <p:extLst>
      <p:ext uri="{BB962C8B-B14F-4D97-AF65-F5344CB8AC3E}">
        <p14:creationId xmlns:p14="http://schemas.microsoft.com/office/powerpoint/2010/main" val="2443299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Literature: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Chapter 7, 9</a:t>
            </a:r>
          </a:p>
          <a:p>
            <a:endParaRPr lang="en-US" sz="1200" b="0" i="0" u="none" strike="noStrike" kern="1200" baseline="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Social capital, or the value of people’s social networks and interactions, works through</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greater information flow, reciprocity and helpfulness, and interdependency and trust.</a:t>
            </a:r>
          </a:p>
          <a:p>
            <a:r>
              <a:rPr lang="en-GB" sz="1200" b="0" i="0" u="none" strike="noStrike" kern="1200" baseline="0" dirty="0">
                <a:solidFill>
                  <a:schemeClr val="tx1"/>
                </a:solidFill>
                <a:latin typeface="+mn-lt"/>
                <a:ea typeface="+mn-ea"/>
                <a:cs typeface="+mn-cs"/>
              </a:rPr>
              <a:t>Compare this to a team that is focused around a superstar employee, where help and information are likely to flow only in one direction, there is no interdependency, and there is likely very little trust.</a:t>
            </a:r>
          </a:p>
          <a:p>
            <a:r>
              <a:rPr lang="en-GB" sz="1200" b="0" i="0" u="none" strike="noStrike" kern="1200" baseline="0" dirty="0">
                <a:solidFill>
                  <a:schemeClr val="tx1"/>
                </a:solidFill>
                <a:latin typeface="+mn-lt"/>
                <a:ea typeface="+mn-ea"/>
                <a:cs typeface="+mn-cs"/>
              </a:rPr>
              <a:t>Social capital takes time to develop, and its benefits become increasingly apparent as time progresses. To get the productive teams and organizations we want, we need to stop focusing on “superstar” employees that erode trust and social capital, and instead</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focus on growing empathy among our existing teams, and working toward</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cooperation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rather than competition.</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For a team to best work toward its goals, its members must be able to work together. Teams with more collaboration are more productive as a whole, as well as being viewed more favourably by their members—and because lower turnover is usually better</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for team morale and productivity, this is a positively reinforcing cycle.</a:t>
            </a:r>
          </a:p>
          <a:p>
            <a:r>
              <a:rPr lang="en-GB" dirty="0"/>
              <a:t>Collaboration 1</a:t>
            </a:r>
          </a:p>
          <a:p>
            <a:pPr lvl="1"/>
            <a:r>
              <a:rPr lang="en-GB" dirty="0"/>
              <a:t>single individual responsible</a:t>
            </a:r>
          </a:p>
          <a:p>
            <a:pPr lvl="1"/>
            <a:r>
              <a:rPr lang="en-GB" dirty="0"/>
              <a:t>co-ordination of others</a:t>
            </a:r>
          </a:p>
          <a:p>
            <a:r>
              <a:rPr lang="en-GB" dirty="0"/>
              <a:t>Collaboration 2</a:t>
            </a:r>
          </a:p>
          <a:p>
            <a:pPr lvl="1"/>
            <a:r>
              <a:rPr lang="en-GB" dirty="0"/>
              <a:t>Two or more working together</a:t>
            </a:r>
          </a:p>
          <a:p>
            <a:pPr lvl="1"/>
            <a:r>
              <a:rPr lang="en-GB" dirty="0"/>
              <a:t>Working continuously towards objective</a:t>
            </a:r>
          </a:p>
          <a:p>
            <a:pPr lvl="0"/>
            <a:r>
              <a:rPr lang="en-GB" dirty="0"/>
              <a:t>Both are valid methods appropriate for different scenarios.</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9343004-4FA7-4497-A0A6-B92C04851CFB}" type="slidenum">
              <a:rPr lang="en-GB" smtClean="0"/>
              <a:t>21</a:t>
            </a:fld>
            <a:endParaRPr lang="en-GB" dirty="0"/>
          </a:p>
        </p:txBody>
      </p:sp>
    </p:spTree>
    <p:extLst>
      <p:ext uri="{BB962C8B-B14F-4D97-AF65-F5344CB8AC3E}">
        <p14:creationId xmlns:p14="http://schemas.microsoft.com/office/powerpoint/2010/main" val="3701043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A: Chapter 7, 8, 9, 16</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 is important to recognize the value and purpose of different forms</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of collaboration. Some collaborative work is done in coordination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with others, with a single individual responsible for some piece of</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the collective work and focused on accomplishing her part toward</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the mutual goal. Other collaborative work is done continuously, with two or more individuals working together to accomplish an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objective. These collaborative approaches are the right choice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depending on the work and surrounding context.</a:t>
            </a:r>
          </a:p>
          <a:p>
            <a:r>
              <a:rPr lang="en-GB" sz="1200" b="0" i="0" u="none" strike="noStrike" kern="1200" baseline="0" dirty="0">
                <a:solidFill>
                  <a:schemeClr val="tx1"/>
                </a:solidFill>
                <a:latin typeface="+mn-lt"/>
                <a:ea typeface="+mn-ea"/>
                <a:cs typeface="+mn-cs"/>
              </a:rPr>
              <a:t>Problems arise in collaborating effectively when people have differences in professional</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and individual backgrounds that create friction if not handled. Being able to help</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people identify, shape, and actively work toward their different motivations and goals</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is a big part of being able to lead people, either in an official capacity as a manager or</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in any individual contributor-level leadership position. Many misconceptions around collaboration ultimately have to do with concerns about how much people are willing or able to learn and grow within their roles or in the organization in general. New skills require time and practice for everyone. Do not assume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that anyone older than you, different from you, or with a different</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background from yours is incapable of learning.</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DevOps roles (see Literature C: Chapter 5)</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DevOps Engineer; has a mission to improve and maintain automated process. The engineer will examine the whole automated process and tools.</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Gatekeeper (AKA Release Coordinator); Responsible for monitoring the operational status and progress of the next release of the IT service. Make go/no go decisions about deployment according to criteria including security, compliance, regulatory requirements, maturity of operation team and their process views.</a:t>
            </a:r>
            <a:r>
              <a:rPr lang="en-US" dirty="0"/>
              <a:t>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Process Master; Leads the team leads and facilitates, this role is the same as “Scrum Master” in Scrum. Implements visual control across the entire process and has a strong focus one stablishing stream-lined process with one-piece flow.</a:t>
            </a:r>
            <a:r>
              <a:rPr lang="en-US" dirty="0"/>
              <a:t> </a:t>
            </a: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Release Coordinator; Responsible for monitoring the operational status and progress of the next release of the IT service. Make go/no go decisions about deployment according to criteria including security, compliance, regulatory requirements, maturity of operation team and their process views.</a:t>
            </a:r>
            <a:r>
              <a:rPr lang="en-US" dirty="0"/>
              <a:t> </a:t>
            </a:r>
            <a:endParaRPr lang="en-GB" sz="1200" b="1"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Service Master (Scrum: product owner); Has all the responsibility for providing IT services Just In Time (JIT). This role is like the “Product Owner” in Scrum, which is managing and prioritizing product backlogs and the new additional responsibility of cost planning for the IT service.</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Infrastructure management team. Almost all medium and large companies separate the activities of development and infrastructure management (or operations as it is often known) into different groups or silos. It is often the case that these two groups of stakeholders have an uneasy relationship. This is because development teams are incentivized to deliver software as rapidly as possible, whereas operations teams aim for stability.</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US" sz="1200" b="1" i="0" u="none" strike="noStrike" kern="1200" baseline="0" dirty="0">
                <a:solidFill>
                  <a:schemeClr val="tx1"/>
                </a:solidFill>
                <a:latin typeface="+mn-lt"/>
                <a:ea typeface="+mn-ea"/>
                <a:cs typeface="+mn-cs"/>
              </a:rPr>
              <a:t>Just In Time (JIT)</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Just-in-time (JIT) manufacturing, also known as Just-in-Time production or the Toyota Production System (TPS), is a methodology aimed primarily at reducing flow times within production system as well as response times from suppliers and to customers. </a:t>
            </a:r>
          </a:p>
          <a:p>
            <a:pPr marL="0" indent="0">
              <a:buFont typeface="Arial" panose="020B0604020202020204" pitchFamily="34" charset="0"/>
              <a:buNone/>
            </a:pPr>
            <a:endParaRPr lang="en-US" sz="1200" b="1"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US" sz="1200" b="1" i="0" u="none" strike="noStrike" kern="1200" baseline="0" dirty="0">
                <a:solidFill>
                  <a:schemeClr val="tx1"/>
                </a:solidFill>
                <a:latin typeface="+mn-lt"/>
                <a:ea typeface="+mn-ea"/>
                <a:cs typeface="+mn-cs"/>
              </a:rPr>
              <a:t>Communication and learning</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Communication styles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Negotiation styles</a:t>
            </a:r>
          </a:p>
          <a:p>
            <a:pPr marL="171450" indent="-171450">
              <a:buFont typeface="Arial" panose="020B0604020202020204" pitchFamily="34" charset="0"/>
              <a:buChar char="•"/>
            </a:pPr>
            <a:r>
              <a:rPr lang="nl-NL" sz="1200" b="0" i="0" u="none" strike="noStrike" kern="1200" dirty="0" err="1">
                <a:solidFill>
                  <a:schemeClr val="tx1"/>
                </a:solidFill>
                <a:effectLst/>
                <a:latin typeface="+mn-lt"/>
                <a:ea typeface="+mn-ea"/>
                <a:cs typeface="+mn-cs"/>
              </a:rPr>
              <a:t>Organizational</a:t>
            </a:r>
            <a:r>
              <a:rPr lang="nl-NL" sz="1200" b="0" i="0" u="none" strike="noStrike" kern="1200" dirty="0">
                <a:solidFill>
                  <a:schemeClr val="tx1"/>
                </a:solidFill>
                <a:effectLst/>
                <a:latin typeface="+mn-lt"/>
                <a:ea typeface="+mn-ea"/>
                <a:cs typeface="+mn-cs"/>
              </a:rPr>
              <a:t> Learning</a:t>
            </a:r>
            <a:r>
              <a:rPr lang="nl-NL" dirty="0"/>
              <a:t> (</a:t>
            </a:r>
            <a:r>
              <a:rPr lang="nl-NL" dirty="0" err="1"/>
              <a:t>see</a:t>
            </a:r>
            <a:r>
              <a:rPr lang="nl-NL" baseline="0" dirty="0"/>
              <a:t> </a:t>
            </a:r>
            <a:r>
              <a:rPr lang="nl-NL" baseline="0" dirty="0" err="1"/>
              <a:t>Literature</a:t>
            </a:r>
            <a:r>
              <a:rPr lang="nl-NL" baseline="0" dirty="0"/>
              <a:t> </a:t>
            </a:r>
            <a:r>
              <a:rPr lang="nl-NL" dirty="0"/>
              <a:t>A: </a:t>
            </a:r>
            <a:r>
              <a:rPr lang="nl-NL" dirty="0" err="1"/>
              <a:t>Chapter</a:t>
            </a:r>
            <a:r>
              <a:rPr lang="nl-NL" baseline="0" dirty="0"/>
              <a:t> </a:t>
            </a:r>
            <a:r>
              <a:rPr lang="nl-NL" dirty="0"/>
              <a:t>4)</a:t>
            </a:r>
            <a:endParaRPr lang="en-US"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22</a:t>
            </a:fld>
            <a:endParaRPr lang="en-GB" dirty="0"/>
          </a:p>
        </p:txBody>
      </p:sp>
    </p:spTree>
    <p:extLst>
      <p:ext uri="{BB962C8B-B14F-4D97-AF65-F5344CB8AC3E}">
        <p14:creationId xmlns:p14="http://schemas.microsoft.com/office/powerpoint/2010/main" val="732177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 Chapter 7, 14</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Each of us has a different cultural background with unique experiences that inform our choices of how and why we work. Respecting our individual differences can help build mutual understanding and resolve conflict in a way that is crucial to the DevOps compact. There are great benefits to be gained from diverse teams in terms of creativity,</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problem solving, and productivity, but this differentiation can lead to short-term</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interpersonal conflicts, either personally or professionally.</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23</a:t>
            </a:fld>
            <a:endParaRPr lang="en-GB" dirty="0"/>
          </a:p>
        </p:txBody>
      </p:sp>
    </p:spTree>
    <p:extLst>
      <p:ext uri="{BB962C8B-B14F-4D97-AF65-F5344CB8AC3E}">
        <p14:creationId xmlns:p14="http://schemas.microsoft.com/office/powerpoint/2010/main" val="3955677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A: Chapter 7</a:t>
            </a:r>
          </a:p>
          <a:p>
            <a:endParaRPr lang="en-US" sz="1200" b="0" i="0" u="none" strike="noStrike" kern="1200" baseline="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Increasing the diversity of a team means ensuring a wider range of personal backgrounds. Including aspects such as gender, sexuality, race, class, primary language, ability, and education level. Diverse personal backgrounds can increase the strength of</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an engineering, product-focused, or customer-support-driven organization by bringing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 greater number of experiences and points of view to the table. A diverse workforce benefits teams, organizations, and the industry as a whole.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An HR department that understands diversity-related concerns is a critical part of the organization in helping prevent friction between individuals due to these kind of personal</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differences. Individual contributors and managers should be able and encouraged</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to take unconscious bias training to help explore the assumptions that are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impacting and influencing their work interactions.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Studies have shown that more diverse teams will often see more conflict </a:t>
            </a:r>
            <a:r>
              <a:rPr lang="en-GB" sz="1200" b="0" i="1" u="none" strike="noStrike" kern="1200" baseline="0" dirty="0">
                <a:solidFill>
                  <a:schemeClr val="tx1"/>
                </a:solidFill>
                <a:latin typeface="+mn-lt"/>
                <a:ea typeface="+mn-ea"/>
                <a:cs typeface="+mn-cs"/>
              </a:rPr>
              <a:t>in the short term</a:t>
            </a:r>
            <a:r>
              <a:rPr lang="en-GB" sz="1200" b="0" i="0" u="none" strike="noStrike" kern="1200" baseline="0" dirty="0">
                <a:solidFill>
                  <a:schemeClr val="tx1"/>
                </a:solidFill>
                <a:latin typeface="+mn-lt"/>
                <a:ea typeface="+mn-ea"/>
                <a:cs typeface="+mn-cs"/>
              </a:rPr>
              <a:t>, these effects are balanced out not only by the fact that the creativity and problem-solving benefits </a:t>
            </a:r>
            <a:r>
              <a:rPr lang="en-GB" sz="1200" b="0" i="1" u="none" strike="noStrike" kern="1200" baseline="0" dirty="0">
                <a:solidFill>
                  <a:schemeClr val="tx1"/>
                </a:solidFill>
                <a:latin typeface="+mn-lt"/>
                <a:ea typeface="+mn-ea"/>
                <a:cs typeface="+mn-cs"/>
              </a:rPr>
              <a:t>in the long term </a:t>
            </a:r>
            <a:r>
              <a:rPr lang="en-GB" sz="1200" b="0" i="0" u="none" strike="noStrike" kern="1200" baseline="0" dirty="0">
                <a:solidFill>
                  <a:schemeClr val="tx1"/>
                </a:solidFill>
                <a:latin typeface="+mn-lt"/>
                <a:ea typeface="+mn-ea"/>
                <a:cs typeface="+mn-cs"/>
              </a:rPr>
              <a:t>outweigh these costs, but also by the fact that team members will learn collaborate and work well with a wider variety of people.</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24</a:t>
            </a:fld>
            <a:endParaRPr lang="en-GB" dirty="0"/>
          </a:p>
        </p:txBody>
      </p:sp>
    </p:spTree>
    <p:extLst>
      <p:ext uri="{BB962C8B-B14F-4D97-AF65-F5344CB8AC3E}">
        <p14:creationId xmlns:p14="http://schemas.microsoft.com/office/powerpoint/2010/main" val="212352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25</a:t>
            </a:fld>
            <a:endParaRPr lang="en-GB" dirty="0"/>
          </a:p>
        </p:txBody>
      </p:sp>
    </p:spTree>
    <p:extLst>
      <p:ext uri="{BB962C8B-B14F-4D97-AF65-F5344CB8AC3E}">
        <p14:creationId xmlns:p14="http://schemas.microsoft.com/office/powerpoint/2010/main" val="2496309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fr-FR" sz="1200" kern="1200" dirty="0">
                <a:solidFill>
                  <a:schemeClr val="tx1"/>
                </a:solidFill>
                <a:effectLst/>
                <a:latin typeface="+mn-lt"/>
                <a:ea typeface="+mn-ea"/>
                <a:cs typeface="+mn-cs"/>
              </a:rPr>
              <a:t>A: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4, B: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1, C: </a:t>
            </a:r>
            <a:r>
              <a:rPr lang="fr-FR" sz="1200" kern="1200" err="1">
                <a:solidFill>
                  <a:schemeClr val="tx1"/>
                </a:solidFill>
                <a:effectLst/>
                <a:latin typeface="+mn-lt"/>
                <a:ea typeface="+mn-ea"/>
                <a:cs typeface="+mn-cs"/>
              </a:rPr>
              <a:t>Chapter</a:t>
            </a:r>
            <a:r>
              <a:rPr lang="fr-FR" sz="1200" kern="1200">
                <a:solidFill>
                  <a:schemeClr val="tx1"/>
                </a:solidFill>
                <a:effectLst/>
                <a:latin typeface="+mn-lt"/>
                <a:ea typeface="+mn-ea"/>
                <a:cs typeface="+mn-cs"/>
              </a:rPr>
              <a:t> 5</a:t>
            </a:r>
          </a:p>
          <a:p>
            <a:endParaRPr lang="fr-FR" sz="1200" kern="120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DevOps is not so rigidly defined as to prohibit any particular methodology. While DevOps arose from practitioners who were advocating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for Agile system administration and cooperation between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development and operations teams, the details of its practice are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unique per environment. A key part of devops is being able to assess and evaluate different</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tools and processes to find the most effective ones for your</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environment.</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Waterfall - The original stages were requirements specification, design,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implementation, integration,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testing, installation, and maintenance, and progress was visualized as flowing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from one stage to another (hence the name).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Agile values:</a:t>
            </a:r>
          </a:p>
          <a:p>
            <a:r>
              <a:rPr lang="en-GB" sz="1200" b="0" i="0" u="none" strike="noStrike" kern="1200" baseline="0" dirty="0">
                <a:solidFill>
                  <a:schemeClr val="tx1"/>
                </a:solidFill>
                <a:latin typeface="+mn-lt"/>
                <a:ea typeface="+mn-ea"/>
                <a:cs typeface="+mn-cs"/>
              </a:rPr>
              <a:t>individuals and interactions over processes and tools</a:t>
            </a:r>
          </a:p>
          <a:p>
            <a:r>
              <a:rPr lang="en-GB" sz="1200" b="0" i="0" u="none" strike="noStrike" kern="1200" baseline="0" dirty="0">
                <a:solidFill>
                  <a:schemeClr val="tx1"/>
                </a:solidFill>
                <a:latin typeface="+mn-lt"/>
                <a:ea typeface="+mn-ea"/>
                <a:cs typeface="+mn-cs"/>
              </a:rPr>
              <a:t>working software over comprehensive documentation</a:t>
            </a:r>
          </a:p>
          <a:p>
            <a:r>
              <a:rPr lang="en-GB" sz="1200" b="0" i="0" u="none" strike="noStrike" kern="1200" baseline="0" dirty="0">
                <a:solidFill>
                  <a:schemeClr val="tx1"/>
                </a:solidFill>
                <a:latin typeface="+mn-lt"/>
                <a:ea typeface="+mn-ea"/>
                <a:cs typeface="+mn-cs"/>
              </a:rPr>
              <a:t>customer collaboration over contract negotiation</a:t>
            </a:r>
          </a:p>
          <a:p>
            <a:r>
              <a:rPr lang="en-GB" sz="1200" b="0" i="0" u="none" strike="noStrike" kern="1200" baseline="0" dirty="0">
                <a:solidFill>
                  <a:schemeClr val="tx1"/>
                </a:solidFill>
                <a:latin typeface="+mn-lt"/>
                <a:ea typeface="+mn-ea"/>
                <a:cs typeface="+mn-cs"/>
              </a:rPr>
              <a:t>responding to change over following a plan</a:t>
            </a:r>
          </a:p>
          <a:p>
            <a:endParaRPr lang="en-GB" sz="1200" b="0" i="1"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DevOps adopts and extends Agile principles and applies them to the entire organization, not only the development process. DevOps has cultural implications beyond Agile and a focus that is broader than speed of delivery.</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26</a:t>
            </a:fld>
            <a:endParaRPr lang="en-GB" dirty="0"/>
          </a:p>
        </p:txBody>
      </p:sp>
    </p:spTree>
    <p:extLst>
      <p:ext uri="{BB962C8B-B14F-4D97-AF65-F5344CB8AC3E}">
        <p14:creationId xmlns:p14="http://schemas.microsoft.com/office/powerpoint/2010/main" val="1382944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C: Chapter 3, 4</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(fitness for purpose) of a service. If service continuity cannot be maintained and/or restored in accordance with the requirements of the business, then the business will not experience the value that has been promised. Without continuity the utility (fitness for purpose) of the service cannot be accessed.</a:t>
            </a:r>
          </a:p>
          <a:p>
            <a:r>
              <a:rPr lang="en-GB" sz="1200" b="0" i="0" u="none" strike="noStrike" kern="1200" baseline="0" dirty="0">
                <a:solidFill>
                  <a:schemeClr val="tx1"/>
                </a:solidFill>
                <a:latin typeface="+mn-lt"/>
                <a:ea typeface="+mn-ea"/>
                <a:cs typeface="+mn-cs"/>
              </a:rPr>
              <a:t>It is necessary to think about how to reduce management workload. It is necessary to realign ITSM for DevOps, creating light-weight ITSM which is strictly focused on business continuity with a set of minimum required information (MRI). The MRI set for each organization depends on their business.</a:t>
            </a:r>
          </a:p>
          <a:p>
            <a:endParaRPr lang="en-GB" sz="1200" b="0" i="0" u="none" strike="noStrike" kern="1200" baseline="0" dirty="0">
              <a:solidFill>
                <a:schemeClr val="tx1"/>
              </a:solidFill>
              <a:latin typeface="+mn-lt"/>
              <a:ea typeface="+mn-ea"/>
              <a:cs typeface="+mn-cs"/>
            </a:endParaRPr>
          </a:p>
          <a:p>
            <a:r>
              <a:rPr lang="en-US" b="1" dirty="0"/>
              <a:t>Incident Management</a:t>
            </a:r>
            <a:r>
              <a:rPr lang="en-US" dirty="0"/>
              <a:t> is the process of taking action to rapidly restore interruptions in service due to incidents. Incidents may include, password resets, printer failure, or an error message. (For more information, including Incident Management benefits, roles and responsibilities, process flow, KPIs, and implementation best practices.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Problem Management</a:t>
            </a:r>
            <a:r>
              <a:rPr lang="en-US" dirty="0"/>
              <a:t> works to pinpoint and prevent the recurrence problems and incidents. (For more in depth coverage of Problem Management</a:t>
            </a:r>
          </a:p>
          <a:p>
            <a:endParaRPr lang="en-US" dirty="0"/>
          </a:p>
          <a:p>
            <a:r>
              <a:rPr lang="en-US" b="1" dirty="0"/>
              <a:t>Availability Management</a:t>
            </a:r>
            <a:r>
              <a:rPr lang="en-US" dirty="0"/>
              <a:t> entails making sure that services are always available to the customer. </a:t>
            </a:r>
          </a:p>
          <a:p>
            <a:endParaRPr lang="en-US" dirty="0"/>
          </a:p>
          <a:p>
            <a:r>
              <a:rPr lang="en-US" b="1" dirty="0"/>
              <a:t>IT Service Continuity Management</a:t>
            </a:r>
            <a:r>
              <a:rPr lang="en-US" dirty="0"/>
              <a:t> involves risk management and ensuring business continuity. </a:t>
            </a:r>
          </a:p>
          <a:p>
            <a:endParaRPr lang="en-US" dirty="0"/>
          </a:p>
          <a:p>
            <a:r>
              <a:rPr lang="en-US" b="1" dirty="0"/>
              <a:t>Service Level Management </a:t>
            </a:r>
            <a:r>
              <a:rPr lang="en-US" dirty="0"/>
              <a:t>involves planning for and defining organizational service delivery targets, and then measuring performance against those targets. Service level agreements (SLAs) are often used to spell out service level goals for easy measurement and comparisons against actual service performance.</a:t>
            </a:r>
          </a:p>
          <a:p>
            <a:endParaRPr lang="en-US" dirty="0"/>
          </a:p>
          <a:p>
            <a:r>
              <a:rPr lang="en-US" b="1" dirty="0"/>
              <a:t>Supplier Management</a:t>
            </a:r>
            <a:r>
              <a:rPr lang="en-US" dirty="0"/>
              <a:t> monitors all supplier relationships, including whether parties are adhering to contracts and agreements.</a:t>
            </a:r>
          </a:p>
          <a:p>
            <a:endParaRPr lang="en-US" dirty="0"/>
          </a:p>
          <a:p>
            <a:r>
              <a:rPr lang="en-US" b="1" dirty="0"/>
              <a:t>ITIL Continual Service Improvement (CSI) </a:t>
            </a:r>
            <a:r>
              <a:rPr lang="en-US" dirty="0"/>
              <a:t>focuses on finding opportunities for service growth and enhancement.</a:t>
            </a:r>
          </a:p>
          <a:p>
            <a:endParaRPr lang="en-US" dirty="0"/>
          </a:p>
          <a:p>
            <a:endParaRPr lang="en-US"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9343004-4FA7-4497-A0A6-B92C04851CFB}" type="slidenum">
              <a:rPr lang="en-GB" smtClean="0"/>
              <a:t>27</a:t>
            </a:fld>
            <a:endParaRPr lang="en-GB" dirty="0"/>
          </a:p>
        </p:txBody>
      </p:sp>
    </p:spTree>
    <p:extLst>
      <p:ext uri="{BB962C8B-B14F-4D97-AF65-F5344CB8AC3E}">
        <p14:creationId xmlns:p14="http://schemas.microsoft.com/office/powerpoint/2010/main" val="2162027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A: Chapter 4</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These ideas, especially the pursuit of perfection through systemic identification and elimination of waste, drove the definition of </a:t>
            </a:r>
            <a:r>
              <a:rPr lang="en-GB" sz="1200" b="0" i="1" u="none" strike="noStrike" kern="1200" baseline="0" dirty="0">
                <a:solidFill>
                  <a:schemeClr val="tx1"/>
                </a:solidFill>
                <a:latin typeface="+mn-lt"/>
                <a:ea typeface="+mn-ea"/>
                <a:cs typeface="+mn-cs"/>
              </a:rPr>
              <a:t>Lean </a:t>
            </a:r>
            <a:r>
              <a:rPr lang="en-GB" sz="1200" b="0" i="0" u="none" strike="noStrike" kern="1200" baseline="0" dirty="0">
                <a:solidFill>
                  <a:schemeClr val="tx1"/>
                </a:solidFill>
                <a:latin typeface="+mn-lt"/>
                <a:ea typeface="+mn-ea"/>
                <a:cs typeface="+mn-cs"/>
              </a:rPr>
              <a:t>as the maximization of customer value and minimization of waste.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Lean systems focus on the parts of the system that add value by eliminating waste everywhere else, whether that be overproduction of some parts, defective products that have to be rebuilt, or time spent waiting on some other part of the system. Stemming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from this are the concepts of Lean IT and Lean software development, which</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apply these same concepts to software engineering and IT operations.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Waste to be eliminated in these areas can include:</a:t>
            </a:r>
          </a:p>
          <a:p>
            <a:r>
              <a:rPr lang="en-GB" sz="1200" b="0" i="0" u="none" strike="noStrike" kern="1200" baseline="0" dirty="0">
                <a:solidFill>
                  <a:schemeClr val="tx1"/>
                </a:solidFill>
                <a:latin typeface="+mn-lt"/>
                <a:ea typeface="+mn-ea"/>
                <a:cs typeface="+mn-cs"/>
              </a:rPr>
              <a:t>• Unnecessary software features</a:t>
            </a:r>
          </a:p>
          <a:p>
            <a:r>
              <a:rPr lang="en-GB" sz="1200" b="0" i="0" u="none" strike="noStrike" kern="1200" baseline="0" dirty="0">
                <a:solidFill>
                  <a:schemeClr val="tx1"/>
                </a:solidFill>
                <a:latin typeface="+mn-lt"/>
                <a:ea typeface="+mn-ea"/>
                <a:cs typeface="+mn-cs"/>
              </a:rPr>
              <a:t>• Communication delays</a:t>
            </a:r>
          </a:p>
          <a:p>
            <a:r>
              <a:rPr lang="en-GB" sz="1200" b="0" i="0" u="none" strike="noStrike" kern="1200" baseline="0" dirty="0">
                <a:solidFill>
                  <a:schemeClr val="tx1"/>
                </a:solidFill>
                <a:latin typeface="+mn-lt"/>
                <a:ea typeface="+mn-ea"/>
                <a:cs typeface="+mn-cs"/>
              </a:rPr>
              <a:t>• Slow application response times</a:t>
            </a:r>
          </a:p>
          <a:p>
            <a:r>
              <a:rPr lang="en-GB" sz="1200" b="0" i="0" u="none" strike="noStrike" kern="1200" baseline="0" dirty="0">
                <a:solidFill>
                  <a:schemeClr val="tx1"/>
                </a:solidFill>
                <a:latin typeface="+mn-lt"/>
                <a:ea typeface="+mn-ea"/>
                <a:cs typeface="+mn-cs"/>
              </a:rPr>
              <a:t>• Overbearing bureaucratic processes</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Minimum viable product (MVP)</a:t>
            </a:r>
          </a:p>
          <a:p>
            <a:r>
              <a:rPr lang="en-US" sz="1200" b="0" i="0" u="none" strike="noStrike" kern="1200" baseline="0" dirty="0">
                <a:solidFill>
                  <a:schemeClr val="tx1"/>
                </a:solidFill>
                <a:latin typeface="+mn-lt"/>
                <a:ea typeface="+mn-ea"/>
                <a:cs typeface="+mn-cs"/>
              </a:rPr>
              <a:t>A minimum viable product is a product with just enough features to satisfy early customers, and to provide feedback for future product development.</a:t>
            </a:r>
            <a:endParaRPr lang="en-GB"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Purposes: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Enables testing of a product hypothesis with minimal resources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Accelerates learning</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Reduces wasted engineering hours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Gets the product to early customers as soon as possible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Forms the base for other products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Establishes a builder's abilities in crafting the product required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Allows testing of customer pull</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US" sz="1200" b="1" i="0" u="none" strike="noStrike" kern="1200" baseline="0" dirty="0">
                <a:solidFill>
                  <a:schemeClr val="tx1"/>
                </a:solidFill>
                <a:latin typeface="+mn-lt"/>
                <a:ea typeface="+mn-ea"/>
                <a:cs typeface="+mn-cs"/>
              </a:rPr>
              <a:t>Lean startup</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Lean startup is a methodology for developing businesses and products, which aims to shorten product development cycles by adopting a combination of business-hypothesis-driven experimentation, iterative product releases, and validated learning. </a:t>
            </a:r>
          </a:p>
          <a:p>
            <a:pPr marL="0" indent="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Related terminology: continuous deployment (in software development), split testing (aka A/B testing), lean canvas.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a:p>
            <a:r>
              <a:rPr lang="en-US" b="1" dirty="0"/>
              <a:t>Push vs. Pull</a:t>
            </a:r>
            <a:r>
              <a:rPr lang="en-US" dirty="0"/>
              <a:t>;  Push is when deployment and infrastructure changes are pushed from a central place to the servers, and Pull is when each server queries a central place for deployment and infrastructure changes, and apply the changes locally. Rather than push changes out to clients, each individual client machine needs to be responsible for polling the server at boot, and periodically afterwards, to maintain its own revision level. The more established configuration management (CM) systems use a pull-based approach: clients poll a centralized master periodically for updates.</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28</a:t>
            </a:fld>
            <a:endParaRPr lang="en-GB" dirty="0"/>
          </a:p>
        </p:txBody>
      </p:sp>
    </p:spTree>
    <p:extLst>
      <p:ext uri="{BB962C8B-B14F-4D97-AF65-F5344CB8AC3E}">
        <p14:creationId xmlns:p14="http://schemas.microsoft.com/office/powerpoint/2010/main" val="1030883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29</a:t>
            </a:fld>
            <a:endParaRPr lang="en-GB" dirty="0"/>
          </a:p>
        </p:txBody>
      </p:sp>
    </p:spTree>
    <p:extLst>
      <p:ext uri="{BB962C8B-B14F-4D97-AF65-F5344CB8AC3E}">
        <p14:creationId xmlns:p14="http://schemas.microsoft.com/office/powerpoint/2010/main" val="2422238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30</a:t>
            </a:fld>
            <a:endParaRPr lang="en-GB" dirty="0"/>
          </a:p>
        </p:txBody>
      </p:sp>
    </p:spTree>
    <p:extLst>
      <p:ext uri="{BB962C8B-B14F-4D97-AF65-F5344CB8AC3E}">
        <p14:creationId xmlns:p14="http://schemas.microsoft.com/office/powerpoint/2010/main" val="3991496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11299F7-6CB6-4D97-8506-9D2BA16DCB1C}" type="slidenum">
              <a:rPr lang="nl-NL" smtClean="0"/>
              <a:t>4</a:t>
            </a:fld>
            <a:endParaRPr lang="nl-NL"/>
          </a:p>
        </p:txBody>
      </p:sp>
    </p:spTree>
    <p:extLst>
      <p:ext uri="{BB962C8B-B14F-4D97-AF65-F5344CB8AC3E}">
        <p14:creationId xmlns:p14="http://schemas.microsoft.com/office/powerpoint/2010/main" val="3077228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C: Chapter 1</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31</a:t>
            </a:fld>
            <a:endParaRPr lang="en-GB" dirty="0"/>
          </a:p>
        </p:txBody>
      </p:sp>
    </p:spTree>
    <p:extLst>
      <p:ext uri="{BB962C8B-B14F-4D97-AF65-F5344CB8AC3E}">
        <p14:creationId xmlns:p14="http://schemas.microsoft.com/office/powerpoint/2010/main" val="3021956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C: Chapter 4</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32</a:t>
            </a:fld>
            <a:endParaRPr lang="en-GB" dirty="0"/>
          </a:p>
        </p:txBody>
      </p:sp>
    </p:spTree>
    <p:extLst>
      <p:ext uri="{BB962C8B-B14F-4D97-AF65-F5344CB8AC3E}">
        <p14:creationId xmlns:p14="http://schemas.microsoft.com/office/powerpoint/2010/main" val="1328034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Project Charter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Why a project should not start without a project charter?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One of the most critical and important documents for every project is the project charter. It is the first document for a project and lays down the foundation for the project. A project charter is a document which explains about the project at a very high level and highlights the stakeholders and the approach towards the project. It introduces the project manager to the project. A project charter is owned by the project sponsor. Project sponsor authorizes the project charter but it can be created by the project manager. Every project charter should be approved by the project stakeholders. Once the project charter is approved, it cannot be changed throughout the project life cycle.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a:t>A useful project charter contains three key elements:</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0" dirty="0"/>
              <a:t>1. Vision: The vision defines the “Why” of the project. This is the higher purpose, or the reason for the project’s existence.</a:t>
            </a:r>
            <a:br>
              <a:rPr lang="en-US" b="0" dirty="0"/>
            </a:br>
            <a:r>
              <a:rPr lang="en-US" b="0" dirty="0"/>
              <a:t>2. Mission: This is the “What” of the project and it states what will be done in the project to achieve its higher purpose.</a:t>
            </a:r>
            <a:br>
              <a:rPr lang="en-US" b="0" dirty="0"/>
            </a:br>
            <a:r>
              <a:rPr lang="en-US" b="0" dirty="0"/>
              <a:t>3. Success Criteria: The success criteria are management tests that describe effects outside of the solution itself. </a:t>
            </a:r>
            <a:r>
              <a:rPr lang="en-US" sz="1200" b="0" i="0" u="none" strike="noStrike" kern="1200" baseline="0" dirty="0">
                <a:solidFill>
                  <a:schemeClr val="tx1"/>
                </a:solidFill>
                <a:latin typeface="+mn-lt"/>
                <a:ea typeface="+mn-ea"/>
                <a:cs typeface="+mn-cs"/>
              </a:rPr>
              <a:t>(source: simplilearn.com &amp; infoq.com)</a:t>
            </a:r>
            <a:endParaRPr lang="pt-BR" sz="1200" b="0" i="0" u="none" strike="noStrike" kern="1200" baseline="0" dirty="0">
              <a:solidFill>
                <a:schemeClr val="tx1"/>
              </a:solidFill>
              <a:latin typeface="+mn-lt"/>
              <a:ea typeface="+mn-ea"/>
              <a:cs typeface="+mn-cs"/>
            </a:endParaRPr>
          </a:p>
          <a:p>
            <a:endParaRPr lang="en-GB"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33</a:t>
            </a:fld>
            <a:endParaRPr lang="en-GB" dirty="0"/>
          </a:p>
        </p:txBody>
      </p:sp>
    </p:spTree>
    <p:extLst>
      <p:ext uri="{BB962C8B-B14F-4D97-AF65-F5344CB8AC3E}">
        <p14:creationId xmlns:p14="http://schemas.microsoft.com/office/powerpoint/2010/main" val="2166653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34</a:t>
            </a:fld>
            <a:endParaRPr lang="en-GB" dirty="0"/>
          </a:p>
        </p:txBody>
      </p:sp>
    </p:spTree>
    <p:extLst>
      <p:ext uri="{BB962C8B-B14F-4D97-AF65-F5344CB8AC3E}">
        <p14:creationId xmlns:p14="http://schemas.microsoft.com/office/powerpoint/2010/main" val="3497464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5, C: Chapter 7</a:t>
            </a:r>
            <a:endParaRPr lang="en-GB" dirty="0"/>
          </a:p>
          <a:p>
            <a:endParaRPr lang="en-GB" dirty="0"/>
          </a:p>
          <a:p>
            <a:r>
              <a:rPr lang="en-GB" dirty="0"/>
              <a:t>Tools:</a:t>
            </a:r>
          </a:p>
          <a:p>
            <a:pPr marL="171450" indent="-171450">
              <a:buFont typeface="Arial" panose="020B0604020202020204" pitchFamily="34" charset="0"/>
              <a:buChar char="•"/>
            </a:pPr>
            <a:r>
              <a:rPr lang="en-US" dirty="0"/>
              <a:t>An information radiator, also known as a Big Visible Chart (BVC), is a large graphical representation of project information kept plainly in sight within an agile development team’s shared workspace.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Kanban (</a:t>
            </a:r>
            <a:r>
              <a:rPr lang="en-US" dirty="0" err="1"/>
              <a:t>看板</a:t>
            </a:r>
            <a:r>
              <a:rPr lang="en-US" dirty="0"/>
              <a:t>) (literally signboard or billboard in Japanese) is a scheduling system for lean manufacturing and Just-in-Time manufacturing (JIT). Kanban is an inventory-control system to control the supply chain. Kanban is an integral part of a pull-system. (see 1.3.3)</a:t>
            </a:r>
          </a:p>
          <a:p>
            <a:pPr marL="0" indent="0">
              <a:buFont typeface="Arial" panose="020B0604020202020204" pitchFamily="34" charset="0"/>
              <a:buNone/>
            </a:pPr>
            <a:endParaRPr lang="en-US"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35</a:t>
            </a:fld>
            <a:endParaRPr lang="en-GB" dirty="0"/>
          </a:p>
        </p:txBody>
      </p:sp>
    </p:spTree>
    <p:extLst>
      <p:ext uri="{BB962C8B-B14F-4D97-AF65-F5344CB8AC3E}">
        <p14:creationId xmlns:p14="http://schemas.microsoft.com/office/powerpoint/2010/main" val="2307781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36</a:t>
            </a:fld>
            <a:endParaRPr lang="en-GB" dirty="0"/>
          </a:p>
        </p:txBody>
      </p:sp>
    </p:spTree>
    <p:extLst>
      <p:ext uri="{BB962C8B-B14F-4D97-AF65-F5344CB8AC3E}">
        <p14:creationId xmlns:p14="http://schemas.microsoft.com/office/powerpoint/2010/main" val="3834257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B: Chapter 11</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DevOps goal is that all testing environments (including continuous integration environments) should be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production-like, particularly in the way they are managed. An environment is all of the resources that your application needs to work and their configuration. The following attributes describe the environment:</a:t>
            </a:r>
          </a:p>
          <a:p>
            <a:r>
              <a:rPr lang="en-GB" sz="1200" b="0" i="0" u="none" strike="noStrike" kern="1200" baseline="0" dirty="0">
                <a:solidFill>
                  <a:schemeClr val="tx1"/>
                </a:solidFill>
                <a:latin typeface="+mn-lt"/>
                <a:ea typeface="+mn-ea"/>
                <a:cs typeface="+mn-cs"/>
              </a:rPr>
              <a:t>• The hardware configuration of the servers that form the environment (such as the number and type of CPUs, amount of memory, spindles, NICs, and so on) and the networking infrastructure that connects them</a:t>
            </a:r>
          </a:p>
          <a:p>
            <a:r>
              <a:rPr lang="en-GB" sz="1200" b="0" i="0" u="none" strike="noStrike" kern="1200" baseline="0" dirty="0">
                <a:solidFill>
                  <a:schemeClr val="tx1"/>
                </a:solidFill>
                <a:latin typeface="+mn-lt"/>
                <a:ea typeface="+mn-ea"/>
                <a:cs typeface="+mn-cs"/>
              </a:rPr>
              <a:t>• The configuration of the operating system and middleware (such as messaging systems, application and web servers, database servers) required to support the applications that will run within it</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general term infrastructure represents all environments in your organization, along with the services that support them, such as DNS servers, firewalls, </a:t>
            </a:r>
            <a:r>
              <a:rPr lang="fr-FR" sz="1200" b="0" i="0" u="none" strike="noStrike" kern="1200" baseline="0" dirty="0" err="1">
                <a:solidFill>
                  <a:schemeClr val="tx1"/>
                </a:solidFill>
                <a:latin typeface="+mn-lt"/>
                <a:ea typeface="+mn-ea"/>
                <a:cs typeface="+mn-cs"/>
              </a:rPr>
              <a:t>routers</a:t>
            </a:r>
            <a:r>
              <a:rPr lang="fr-FR" sz="1200" b="0" i="0" u="none" strike="noStrike" kern="1200" baseline="0" dirty="0">
                <a:solidFill>
                  <a:schemeClr val="tx1"/>
                </a:solidFill>
                <a:latin typeface="+mn-lt"/>
                <a:ea typeface="+mn-ea"/>
                <a:cs typeface="+mn-cs"/>
              </a:rPr>
              <a:t>, version control repositories, storage, monitoring applications, mail </a:t>
            </a:r>
            <a:r>
              <a:rPr lang="en-GB" sz="1200" b="0" i="0" u="none" strike="noStrike" kern="1200" baseline="0" dirty="0">
                <a:solidFill>
                  <a:schemeClr val="tx1"/>
                </a:solidFill>
                <a:latin typeface="+mn-lt"/>
                <a:ea typeface="+mn-ea"/>
                <a:cs typeface="+mn-cs"/>
              </a:rPr>
              <a:t>servers, and so on. Indeed, the boundary between an application’s environment and the rest of your organization’s infrastructure can vary from very clearly defined (in the case of embedded software, for example) to extremely fuzzy (in the case of service-oriented architectures, in which much infrastructure is shared and relied upon by applications). This combination of automated provisioning and autonomic maintenance ensures that infrastructure can be rebuilt in a predictable amount of time in the event of failure.</a:t>
            </a:r>
          </a:p>
          <a:p>
            <a:endParaRPr lang="en-GB"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37</a:t>
            </a:fld>
            <a:endParaRPr lang="en-GB" dirty="0"/>
          </a:p>
        </p:txBody>
      </p:sp>
    </p:spTree>
    <p:extLst>
      <p:ext uri="{BB962C8B-B14F-4D97-AF65-F5344CB8AC3E}">
        <p14:creationId xmlns:p14="http://schemas.microsoft.com/office/powerpoint/2010/main" val="13418496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B: Chapter 11</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In general, virtualization is a technique that adds a layer of abstraction on top of one or more computer resources. However, here we are mostly concerned with platform virtualization. Platform virtualization means simulating an entire computer system so as to run multiple instances of operating systems simultaneously on a single physical machine. In this configuration, there is a virtual machine monitor (VMM), or hypervisor, which has full control of the physical machine’s hardware resources. Guest operating systems run on virtual machines, which are managed by the VMM. Environment</a:t>
            </a:r>
          </a:p>
          <a:p>
            <a:r>
              <a:rPr lang="en-GB" sz="1200" b="0" i="0" u="none" strike="noStrike" kern="1200" baseline="0" dirty="0">
                <a:solidFill>
                  <a:schemeClr val="tx1"/>
                </a:solidFill>
                <a:latin typeface="+mn-lt"/>
                <a:ea typeface="+mn-ea"/>
                <a:cs typeface="+mn-cs"/>
              </a:rPr>
              <a:t>virtualization involves simulating one or more virtual machines as well as the network connections between them. Virtualization was originally developed by IBM in the 1960s as an alternative to creating a multitasking time-sharing operating system. The main application for virtualization technology is server consolidation. Indeed there was a period when IBM avoided</a:t>
            </a:r>
            <a:r>
              <a:rPr lang="en-GB" sz="1200" b="0" i="1" u="none" strike="noStrike" kern="1200" baseline="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recommending its VM family to its customers, since it would result in lower hardware sales. However, there are many other applications of this powerful technology. It can be used in a wide range of situations, such as simulating historical computer systems on modern hardware (a common practice in the retro-games community), or as a mechanism to support disaster recovery, or as part of a configuration management system to support software deployment.</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defining characteristic of cloud computing is that the computing resources you use, such</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as CPU, memory, storage, and so on, can expand and contract to meet your need,</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and you pay only for what you use. Cloud computing can refer to both the software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services themselves, and the hardware and software environments that they</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run on.</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38</a:t>
            </a:fld>
            <a:endParaRPr lang="en-GB" dirty="0"/>
          </a:p>
        </p:txBody>
      </p:sp>
    </p:spTree>
    <p:extLst>
      <p:ext uri="{BB962C8B-B14F-4D97-AF65-F5344CB8AC3E}">
        <p14:creationId xmlns:p14="http://schemas.microsoft.com/office/powerpoint/2010/main" val="2663701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39</a:t>
            </a:fld>
            <a:endParaRPr lang="en-GB" dirty="0"/>
          </a:p>
        </p:txBody>
      </p:sp>
    </p:spTree>
    <p:extLst>
      <p:ext uri="{BB962C8B-B14F-4D97-AF65-F5344CB8AC3E}">
        <p14:creationId xmlns:p14="http://schemas.microsoft.com/office/powerpoint/2010/main" val="2256629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12, C: Chapter 4</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40</a:t>
            </a:fld>
            <a:endParaRPr lang="en-GB" dirty="0"/>
          </a:p>
        </p:txBody>
      </p:sp>
    </p:spTree>
    <p:extLst>
      <p:ext uri="{BB962C8B-B14F-4D97-AF65-F5344CB8AC3E}">
        <p14:creationId xmlns:p14="http://schemas.microsoft.com/office/powerpoint/2010/main" val="313079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9343004-4FA7-4497-A0A6-B92C04851CFB}" type="slidenum">
              <a:rPr lang="en-GB" smtClean="0"/>
              <a:t>5</a:t>
            </a:fld>
            <a:endParaRPr lang="en-GB" dirty="0"/>
          </a:p>
        </p:txBody>
      </p:sp>
    </p:spTree>
    <p:extLst>
      <p:ext uri="{BB962C8B-B14F-4D97-AF65-F5344CB8AC3E}">
        <p14:creationId xmlns:p14="http://schemas.microsoft.com/office/powerpoint/2010/main" val="38569859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See: Scrum Guide</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41</a:t>
            </a:fld>
            <a:endParaRPr lang="en-GB" dirty="0"/>
          </a:p>
        </p:txBody>
      </p:sp>
    </p:spTree>
    <p:extLst>
      <p:ext uri="{BB962C8B-B14F-4D97-AF65-F5344CB8AC3E}">
        <p14:creationId xmlns:p14="http://schemas.microsoft.com/office/powerpoint/2010/main" val="113402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b="0" i="0" u="none" strike="noStrike" kern="1200" dirty="0" err="1">
                <a:solidFill>
                  <a:schemeClr val="tx1"/>
                </a:solidFill>
                <a:effectLst/>
                <a:latin typeface="+mn-lt"/>
                <a:ea typeface="+mn-ea"/>
                <a:cs typeface="+mn-cs"/>
              </a:rPr>
              <a:t>Literature</a:t>
            </a:r>
            <a:r>
              <a:rPr lang="nl-NL" sz="1200" b="0" i="0" u="none" strike="noStrike"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 Chapter 4</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Automated testing</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Unit test;</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Usability test; </a:t>
            </a:r>
            <a:r>
              <a:rPr lang="en-US" sz="1200" b="0" i="0" u="none" strike="noStrike" kern="1200" baseline="0" dirty="0">
                <a:solidFill>
                  <a:schemeClr val="tx1"/>
                </a:solidFill>
                <a:latin typeface="+mn-lt"/>
                <a:ea typeface="+mn-ea"/>
                <a:cs typeface="+mn-cs"/>
              </a:rPr>
              <a:t>Usability testing is done to discover how easy it is for users to accomplish their </a:t>
            </a:r>
            <a:r>
              <a:rPr lang="nl-NL" sz="1200" b="0" i="0" u="none" strike="noStrike" kern="1200" baseline="0" dirty="0">
                <a:solidFill>
                  <a:schemeClr val="tx1"/>
                </a:solidFill>
                <a:latin typeface="+mn-lt"/>
                <a:ea typeface="+mn-ea"/>
                <a:cs typeface="+mn-cs"/>
              </a:rPr>
              <a:t>goals </a:t>
            </a:r>
            <a:r>
              <a:rPr lang="nl-NL" sz="1200" b="0" i="0" u="none" strike="noStrike" kern="1200" baseline="0" dirty="0" err="1">
                <a:solidFill>
                  <a:schemeClr val="tx1"/>
                </a:solidFill>
                <a:latin typeface="+mn-lt"/>
                <a:ea typeface="+mn-ea"/>
                <a:cs typeface="+mn-cs"/>
              </a:rPr>
              <a:t>with</a:t>
            </a:r>
            <a:r>
              <a:rPr lang="nl-NL" sz="1200" b="0" i="0" u="none" strike="noStrike" kern="1200" baseline="0" dirty="0">
                <a:solidFill>
                  <a:schemeClr val="tx1"/>
                </a:solidFill>
                <a:latin typeface="+mn-lt"/>
                <a:ea typeface="+mn-ea"/>
                <a:cs typeface="+mn-cs"/>
              </a:rPr>
              <a:t> </a:t>
            </a:r>
            <a:r>
              <a:rPr lang="nl-NL" sz="1200" b="0" i="0" u="none" strike="noStrike" kern="1200" baseline="0" dirty="0" err="1">
                <a:solidFill>
                  <a:schemeClr val="tx1"/>
                </a:solidFill>
                <a:latin typeface="+mn-lt"/>
                <a:ea typeface="+mn-ea"/>
                <a:cs typeface="+mn-cs"/>
              </a:rPr>
              <a:t>your</a:t>
            </a:r>
            <a:r>
              <a:rPr lang="nl-NL" sz="1200" b="0" i="0" u="none" strike="noStrike" kern="1200" baseline="0" dirty="0">
                <a:solidFill>
                  <a:schemeClr val="tx1"/>
                </a:solidFill>
                <a:latin typeface="+mn-lt"/>
                <a:ea typeface="+mn-ea"/>
                <a:cs typeface="+mn-cs"/>
              </a:rPr>
              <a:t> software.</a:t>
            </a:r>
            <a:endParaRPr lang="en-US" sz="1200" b="1"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dirty="0">
                <a:solidFill>
                  <a:schemeClr val="tx1"/>
                </a:solidFill>
                <a:effectLst/>
                <a:latin typeface="+mn-lt"/>
                <a:ea typeface="+mn-ea"/>
                <a:cs typeface="+mn-cs"/>
              </a:rPr>
              <a:t>Functional Test; </a:t>
            </a:r>
            <a:r>
              <a:rPr lang="en-US" sz="1200" b="0" i="0" u="none" strike="noStrike" kern="1200" dirty="0">
                <a:solidFill>
                  <a:schemeClr val="tx1"/>
                </a:solidFill>
                <a:effectLst/>
                <a:latin typeface="+mn-lt"/>
                <a:ea typeface="+mn-ea"/>
                <a:cs typeface="+mn-cs"/>
              </a:rPr>
              <a:t>testing of the end-to-end system to validate (new) functionality. With executable specifications, Functional Testing is carried out by running the specifications against the application.</a:t>
            </a:r>
          </a:p>
          <a:p>
            <a:pPr marL="0" indent="0">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Manual testing</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Showcasing (test); </a:t>
            </a:r>
            <a:r>
              <a:rPr lang="en-US" sz="1200" b="0" i="0" u="none" strike="noStrike" kern="1200" baseline="0" dirty="0">
                <a:solidFill>
                  <a:schemeClr val="tx1"/>
                </a:solidFill>
                <a:latin typeface="+mn-lt"/>
                <a:ea typeface="+mn-ea"/>
                <a:cs typeface="+mn-cs"/>
              </a:rPr>
              <a:t>A particularly important form of business-facing, project-critique tests are showcases. Agile teams perform showcases to users at the end of every iteration to demonstrate the new functionality that they have delivered. Functionality should also be demonstrated to customers as often as possible during development, so as to ensure that any misunderstandings or specification problems are caught </a:t>
            </a:r>
            <a:r>
              <a:rPr lang="en-GB" sz="1200" b="0" i="0" u="none" strike="noStrike" kern="1200" baseline="0" noProof="0" dirty="0">
                <a:solidFill>
                  <a:schemeClr val="tx1"/>
                </a:solidFill>
                <a:latin typeface="+mn-lt"/>
                <a:ea typeface="+mn-ea"/>
                <a:cs typeface="+mn-cs"/>
              </a:rPr>
              <a:t>as early as possible.</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Usability test; </a:t>
            </a:r>
            <a:r>
              <a:rPr lang="en-US" sz="1200" b="0" i="0" u="none" strike="noStrike" kern="1200" baseline="0" dirty="0">
                <a:solidFill>
                  <a:schemeClr val="tx1"/>
                </a:solidFill>
                <a:latin typeface="+mn-lt"/>
                <a:ea typeface="+mn-ea"/>
                <a:cs typeface="+mn-cs"/>
              </a:rPr>
              <a:t>Usability testing is done to discover how easy it is for users to accomplish their </a:t>
            </a:r>
            <a:r>
              <a:rPr lang="en-US" sz="1200" b="0" i="0" u="none" strike="noStrike" kern="1200" baseline="0" noProof="0" dirty="0">
                <a:solidFill>
                  <a:schemeClr val="tx1"/>
                </a:solidFill>
                <a:latin typeface="+mn-lt"/>
                <a:ea typeface="+mn-ea"/>
                <a:cs typeface="+mn-cs"/>
              </a:rPr>
              <a:t>goals with your software.</a:t>
            </a:r>
            <a:endParaRPr lang="en-US" sz="1200" b="1" i="0" u="none" strike="noStrike" kern="1200" noProof="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Exploratory test; </a:t>
            </a:r>
            <a:r>
              <a:rPr lang="en-US" sz="1200" b="0" i="0" u="none" strike="noStrike" kern="1200" baseline="0" dirty="0">
                <a:solidFill>
                  <a:schemeClr val="tx1"/>
                </a:solidFill>
                <a:latin typeface="+mn-lt"/>
                <a:ea typeface="+mn-ea"/>
                <a:cs typeface="+mn-cs"/>
              </a:rPr>
              <a:t>Exploratory testing is described by James Bach as a form of manual testing in which “the tester actively controls the design of the tests as those tests are performed and uses information gained while testing to design new and better tests.”</a:t>
            </a:r>
            <a:endParaRPr lang="en-US" sz="1200" b="0" i="0" u="none" strike="noStrike" kern="1200" dirty="0">
              <a:solidFill>
                <a:schemeClr val="tx1"/>
              </a:solidFill>
              <a:effectLst/>
              <a:latin typeface="+mn-lt"/>
              <a:ea typeface="+mn-ea"/>
              <a:cs typeface="+mn-cs"/>
            </a:endParaRPr>
          </a:p>
          <a:p>
            <a:pPr marL="0" lvl="0" indent="0">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dirty="0">
                <a:solidFill>
                  <a:schemeClr val="tx1"/>
                </a:solidFill>
                <a:effectLst/>
                <a:latin typeface="+mn-lt"/>
                <a:ea typeface="+mn-ea"/>
                <a:cs typeface="+mn-cs"/>
              </a:rPr>
              <a:t>(system) Integration test; </a:t>
            </a:r>
            <a:r>
              <a:rPr lang="en-US" sz="1200" b="0" i="0" u="none" strike="noStrike" kern="1200" dirty="0">
                <a:solidFill>
                  <a:schemeClr val="tx1"/>
                </a:solidFill>
                <a:effectLst/>
                <a:latin typeface="+mn-lt"/>
                <a:ea typeface="+mn-ea"/>
                <a:cs typeface="+mn-cs"/>
              </a:rPr>
              <a:t>is the phase in software testing in which individual software modules are combined and tested as a group. </a:t>
            </a:r>
            <a:r>
              <a:rPr lang="en-US" sz="1200" b="0" i="0" u="none" strike="noStrike" kern="1200" baseline="0" dirty="0">
                <a:solidFill>
                  <a:schemeClr val="tx1"/>
                </a:solidFill>
                <a:latin typeface="+mn-lt"/>
                <a:ea typeface="+mn-ea"/>
                <a:cs typeface="+mn-cs"/>
              </a:rPr>
              <a:t>System tests are run against a production-like environment.</a:t>
            </a: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Regression test; </a:t>
            </a:r>
            <a:r>
              <a:rPr lang="en-US" sz="1200" b="0" i="0" u="none" strike="noStrike" kern="1200" dirty="0">
                <a:solidFill>
                  <a:schemeClr val="tx1"/>
                </a:solidFill>
                <a:effectLst/>
                <a:latin typeface="+mn-lt"/>
                <a:ea typeface="+mn-ea"/>
                <a:cs typeface="+mn-cs"/>
              </a:rPr>
              <a:t>a type of testing used to verify that software still performs the same way after it was changed or interfaced with other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dirty="0">
                <a:solidFill>
                  <a:schemeClr val="tx1"/>
                </a:solidFill>
                <a:effectLst/>
                <a:latin typeface="+mn-lt"/>
                <a:ea typeface="+mn-ea"/>
                <a:cs typeface="+mn-cs"/>
              </a:rPr>
              <a:t>Acceptance tests </a:t>
            </a:r>
            <a:r>
              <a:rPr lang="en-US" sz="1200" b="0" i="0" u="none" strike="noStrike" kern="1200" dirty="0">
                <a:solidFill>
                  <a:schemeClr val="tx1"/>
                </a:solidFill>
                <a:effectLst/>
                <a:latin typeface="+mn-lt"/>
                <a:ea typeface="+mn-ea"/>
                <a:cs typeface="+mn-cs"/>
              </a:rPr>
              <a:t>that concern the functionality of the system are known as functional acceptance tests</a:t>
            </a:r>
          </a:p>
          <a:p>
            <a:endParaRPr lang="en-US" sz="1200" b="0" i="0" u="none" strike="noStrike" kern="120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Testing is a cross-functional activity that involves the whole team, and should be done continuously from the beginning of the project. Building quality in means writing automated tests at multiple</a:t>
            </a:r>
          </a:p>
          <a:p>
            <a:r>
              <a:rPr lang="en-GB" sz="1200" b="0" i="0" u="none" strike="noStrike" kern="1200" baseline="0" dirty="0">
                <a:solidFill>
                  <a:schemeClr val="tx1"/>
                </a:solidFill>
                <a:latin typeface="+mn-lt"/>
                <a:ea typeface="+mn-ea"/>
                <a:cs typeface="+mn-cs"/>
              </a:rPr>
              <a:t>levels (unit, component, and acceptance) and running them as part of the deployment</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pipeline, which is triggered every time a change is made to your application,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its configuration, or the environment and software stack that it runs on. Manual</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testing is also an essential part of building quality in: Showcases, usability testing,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and exploratory testing need to be done continuously throughout the project.</a:t>
            </a:r>
          </a:p>
          <a:p>
            <a:r>
              <a:rPr lang="en-GB" sz="1200" b="0" i="0" u="none" strike="noStrike" kern="1200" baseline="0" dirty="0">
                <a:solidFill>
                  <a:schemeClr val="tx1"/>
                </a:solidFill>
                <a:latin typeface="+mn-lt"/>
                <a:ea typeface="+mn-ea"/>
                <a:cs typeface="+mn-cs"/>
              </a:rPr>
              <a:t>Building quality in also means constantly working to improve your automated testing strategy. In our ideal project, testers collaborate with developers and users to write automated tests from the start of the project. These tests are written before developers</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start work on the features that they test. Together, these tests form an executable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specification of the behaviour of the system, and when they pass, they demonstrate that the functionality required by the customer has been implemented completely and correctly. The automated test suite is run by the CI system every time a change is made to the application—which means the suite also serves as a set of regression tests.</a:t>
            </a:r>
          </a:p>
          <a:p>
            <a:r>
              <a:rPr lang="en-GB" sz="1200" b="0" i="0" u="none" strike="noStrike" kern="1200" baseline="0" dirty="0">
                <a:solidFill>
                  <a:schemeClr val="tx1"/>
                </a:solidFill>
                <a:latin typeface="+mn-lt"/>
                <a:ea typeface="+mn-ea"/>
                <a:cs typeface="+mn-cs"/>
              </a:rPr>
              <a:t>Acceptance tests are critical in an agile environment because they answer the questions, “How do I know when I am done?” for developers and “Did I get what I wanted?” for users.</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42</a:t>
            </a:fld>
            <a:endParaRPr lang="en-GB" dirty="0"/>
          </a:p>
        </p:txBody>
      </p:sp>
    </p:spTree>
    <p:extLst>
      <p:ext uri="{BB962C8B-B14F-4D97-AF65-F5344CB8AC3E}">
        <p14:creationId xmlns:p14="http://schemas.microsoft.com/office/powerpoint/2010/main" val="2500588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B: Chapter 4</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User stories need to follow the INVEST </a:t>
            </a:r>
            <a:r>
              <a:rPr lang="en-US" dirty="0" smtClean="0"/>
              <a:t>principles [</a:t>
            </a:r>
            <a:r>
              <a:rPr lang="en-US" dirty="0" err="1" smtClean="0"/>
              <a:t>ddVMFH</a:t>
            </a:r>
            <a:r>
              <a:rPr lang="en-US" dirty="0" smtClean="0"/>
              <a:t>] (they should be Independent, Negotiable, Valuable, Estimable, Small, and </a:t>
            </a:r>
            <a:r>
              <a:rPr lang="en-US" smtClean="0"/>
              <a:t>Testable).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Acceptance tests should be written, and ideally automated, before development starts on a story. Acceptance tests, like acceptance criteria, can test all kinds of attributes of the system being built, including functionality, capacity, usability, security, modifiability, availability, and so on. Acceptance tests are critical in an agile environment because they answer the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questions, “How do I know when I am done?” for developers and “Did I get</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what I wanted?” for users.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In general, for each story or requirement there is a single canonical path through the application in terms of the actions that the user will perform. This is known as the </a:t>
            </a:r>
            <a:r>
              <a:rPr lang="en-GB" sz="1200" b="0" i="1" u="none" strike="noStrike" kern="1200" baseline="0" dirty="0">
                <a:solidFill>
                  <a:schemeClr val="tx1"/>
                </a:solidFill>
                <a:latin typeface="+mn-lt"/>
                <a:ea typeface="+mn-ea"/>
                <a:cs typeface="+mn-cs"/>
              </a:rPr>
              <a:t>happy path</a:t>
            </a:r>
            <a:r>
              <a:rPr lang="en-GB" sz="1200" b="0" i="0" u="none" strike="noStrike" kern="1200" baseline="0" dirty="0">
                <a:solidFill>
                  <a:schemeClr val="tx1"/>
                </a:solidFill>
                <a:latin typeface="+mn-lt"/>
                <a:ea typeface="+mn-ea"/>
                <a:cs typeface="+mn-cs"/>
              </a:rPr>
              <a:t>. This is often expressed using the form “Given [a few important characteristics of the state of the system when testing begins], when [the user performs some set of actions], then [a few important characteristics of the new state of the system] will result.” This is sometimes referred to as the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“given-when-then” model for tests.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However, any use case will, in all but the simplest of systems, allow for variations in the initial state, the actions to be performed, and the final state of the application. Sometimes, these variations constitute distinct use cases, which are then known as </a:t>
            </a:r>
            <a:r>
              <a:rPr lang="en-GB" sz="1200" b="0" i="1" u="none" strike="noStrike" kern="1200" baseline="0" dirty="0">
                <a:solidFill>
                  <a:schemeClr val="tx1"/>
                </a:solidFill>
                <a:latin typeface="+mn-lt"/>
                <a:ea typeface="+mn-ea"/>
                <a:cs typeface="+mn-cs"/>
              </a:rPr>
              <a:t>alternate paths</a:t>
            </a:r>
            <a:r>
              <a:rPr lang="en-GB" sz="1200" b="0" i="0" u="none" strike="noStrike" kern="1200" baseline="0" dirty="0">
                <a:solidFill>
                  <a:schemeClr val="tx1"/>
                </a:solidFill>
                <a:latin typeface="+mn-lt"/>
                <a:ea typeface="+mn-ea"/>
                <a:cs typeface="+mn-cs"/>
              </a:rPr>
              <a:t>. In other cases, they should cause error conditions, resulting in what is called </a:t>
            </a:r>
            <a:r>
              <a:rPr lang="en-GB" sz="1200" b="0" i="1" u="none" strike="noStrike" kern="1200" baseline="0" dirty="0">
                <a:solidFill>
                  <a:schemeClr val="tx1"/>
                </a:solidFill>
                <a:latin typeface="+mn-lt"/>
                <a:ea typeface="+mn-ea"/>
                <a:cs typeface="+mn-cs"/>
              </a:rPr>
              <a:t>sad paths</a:t>
            </a:r>
            <a:r>
              <a:rPr lang="en-GB" sz="1200" b="0" i="0" u="none" strike="noStrike" kern="1200" baseline="0" dirty="0">
                <a:solidFill>
                  <a:schemeClr val="tx1"/>
                </a:solidFill>
                <a:latin typeface="+mn-lt"/>
                <a:ea typeface="+mn-ea"/>
                <a:cs typeface="+mn-cs"/>
              </a:rPr>
              <a:t>.</a:t>
            </a:r>
            <a:endParaRPr lang="en-GB"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43</a:t>
            </a:fld>
            <a:endParaRPr lang="en-GB" dirty="0"/>
          </a:p>
        </p:txBody>
      </p:sp>
    </p:spTree>
    <p:extLst>
      <p:ext uri="{BB962C8B-B14F-4D97-AF65-F5344CB8AC3E}">
        <p14:creationId xmlns:p14="http://schemas.microsoft.com/office/powerpoint/2010/main" val="20180784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44</a:t>
            </a:fld>
            <a:endParaRPr lang="en-GB" dirty="0"/>
          </a:p>
        </p:txBody>
      </p:sp>
    </p:spTree>
    <p:extLst>
      <p:ext uri="{BB962C8B-B14F-4D97-AF65-F5344CB8AC3E}">
        <p14:creationId xmlns:p14="http://schemas.microsoft.com/office/powerpoint/2010/main" val="186264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basic continuous processes in DevOps:</a:t>
            </a:r>
          </a:p>
          <a:p>
            <a:r>
              <a:rPr lang="en-US" dirty="0"/>
              <a:t>Continuous Integration</a:t>
            </a:r>
          </a:p>
          <a:p>
            <a:r>
              <a:rPr lang="en-US" dirty="0"/>
              <a:t>Continuous Delivery</a:t>
            </a:r>
          </a:p>
          <a:p>
            <a:r>
              <a:rPr lang="en-US" dirty="0"/>
              <a:t>Continuous Testing</a:t>
            </a:r>
          </a:p>
          <a:p>
            <a:r>
              <a:rPr lang="en-US" dirty="0"/>
              <a:t>Continuous Monitoring</a:t>
            </a:r>
          </a:p>
          <a:p>
            <a:r>
              <a:rPr lang="pt-BR" dirty="0"/>
              <a:t>	</a:t>
            </a:r>
          </a:p>
          <a:p>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45</a:t>
            </a:fld>
            <a:endParaRPr lang="en-GB" dirty="0"/>
          </a:p>
        </p:txBody>
      </p:sp>
    </p:spTree>
    <p:extLst>
      <p:ext uri="{BB962C8B-B14F-4D97-AF65-F5344CB8AC3E}">
        <p14:creationId xmlns:p14="http://schemas.microsoft.com/office/powerpoint/2010/main" val="32011722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 Chapter 13, 15</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Continuous delivery, the foundation for DevOps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TPS (Lean) concept.</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Three DevOps pillars: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1. Disciplined Agile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2. Continuous delivery; Continuous delivery is the automated implementation of the application build, deploy,</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test and release processes.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3. IT Service Management; As technology is a core component of most business processes, continuous or high availability of IT services is critical to the survival of the business as a whole.</a:t>
            </a:r>
            <a:r>
              <a:rPr lang="en-US" dirty="0"/>
              <a:t>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Disciplined Agile means: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1. Stabilized Velocity*</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2. Adaptability for change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3. Always release high quality bug free code.</a:t>
            </a:r>
          </a:p>
          <a:p>
            <a:pPr marL="0" indent="0">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*Velocity (Agile scrum)</a:t>
            </a:r>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Team velocity is the rate at which a team delivers stories from the product backlog. If you know your velocity, you'll have an idea about:</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How much value you</a:t>
            </a:r>
            <a:r>
              <a:rPr lang="en-US" sz="1200" b="0" i="0" u="none" strike="noStrike" kern="1200" baseline="0" dirty="0">
                <a:solidFill>
                  <a:schemeClr val="tx1"/>
                </a:solidFill>
                <a:effectLst/>
                <a:latin typeface="+mn-lt"/>
                <a:ea typeface="+mn-ea"/>
                <a:cs typeface="+mn-cs"/>
              </a:rPr>
              <a:t> ha</a:t>
            </a:r>
            <a:r>
              <a:rPr lang="en-US" sz="1200" b="0" i="0" u="none" strike="noStrike" kern="1200" dirty="0">
                <a:solidFill>
                  <a:schemeClr val="tx1"/>
                </a:solidFill>
                <a:effectLst/>
                <a:latin typeface="+mn-lt"/>
                <a:ea typeface="+mn-ea"/>
                <a:cs typeface="+mn-cs"/>
              </a:rPr>
              <a:t>ve delivered until now (in story points and done user stories), and</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When you</a:t>
            </a:r>
            <a:r>
              <a:rPr lang="en-US" sz="1200" b="0" i="0" u="none" strike="noStrike" kern="1200" baseline="0" dirty="0">
                <a:solidFill>
                  <a:schemeClr val="tx1"/>
                </a:solidFill>
                <a:effectLst/>
                <a:latin typeface="+mn-lt"/>
                <a:ea typeface="+mn-ea"/>
                <a:cs typeface="+mn-cs"/>
              </a:rPr>
              <a:t> wi</a:t>
            </a:r>
            <a:r>
              <a:rPr lang="en-US" sz="1200" b="0" i="0" u="none" strike="noStrike" kern="1200" dirty="0">
                <a:solidFill>
                  <a:schemeClr val="tx1"/>
                </a:solidFill>
                <a:effectLst/>
                <a:latin typeface="+mn-lt"/>
                <a:ea typeface="+mn-ea"/>
                <a:cs typeface="+mn-cs"/>
              </a:rPr>
              <a:t>ll be able to deliver all user stories in the product backlog, and</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How many story points will you be able to deliver by a certain date.</a:t>
            </a:r>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(source: scrumalliance.org)</a:t>
            </a:r>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GB" sz="1200" b="0" i="0" u="none" strike="noStrike" kern="1200" baseline="0" dirty="0">
                <a:solidFill>
                  <a:schemeClr val="tx1"/>
                </a:solidFill>
                <a:latin typeface="+mn-lt"/>
                <a:ea typeface="+mn-ea"/>
                <a:cs typeface="+mn-cs"/>
              </a:rPr>
              <a:t>Using these practices, even large organizations with complex applications can deliver new versions of their software rapidly and reliably. That means not only that businesses can get a faster return on their investment, but that they can do so with reduced risks and without incurring the opportunity cost of long development cycles—or worse, delivering software that is not fit for purpose. To use an analogy with lean manufacturing, software that is not being delivered frequently is like inventory stored up in a warehouse. It has cost you money to manufacture, but is not making you any money—indeed, it is costing you money to store it.</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46</a:t>
            </a:fld>
            <a:endParaRPr lang="en-GB" dirty="0"/>
          </a:p>
        </p:txBody>
      </p:sp>
    </p:spTree>
    <p:extLst>
      <p:ext uri="{BB962C8B-B14F-4D97-AF65-F5344CB8AC3E}">
        <p14:creationId xmlns:p14="http://schemas.microsoft.com/office/powerpoint/2010/main" val="3547141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a:t>
            </a:r>
            <a:r>
              <a:rPr lang="en-GB" baseline="0" dirty="0"/>
              <a:t> </a:t>
            </a:r>
            <a:r>
              <a:rPr lang="en-US" sz="1200" kern="1200" dirty="0">
                <a:solidFill>
                  <a:schemeClr val="tx1"/>
                </a:solidFill>
                <a:effectLst/>
                <a:latin typeface="+mn-lt"/>
                <a:ea typeface="+mn-ea"/>
                <a:cs typeface="+mn-cs"/>
              </a:rPr>
              <a:t>B: Chapter 3, 5, 15</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47</a:t>
            </a:fld>
            <a:endParaRPr lang="en-GB" dirty="0"/>
          </a:p>
        </p:txBody>
      </p:sp>
    </p:spTree>
    <p:extLst>
      <p:ext uri="{BB962C8B-B14F-4D97-AF65-F5344CB8AC3E}">
        <p14:creationId xmlns:p14="http://schemas.microsoft.com/office/powerpoint/2010/main" val="11580564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0" i="0" u="none" strike="noStrike" kern="1200" baseline="0" dirty="0" err="1">
                <a:solidFill>
                  <a:schemeClr val="tx1"/>
                </a:solidFill>
                <a:latin typeface="+mn-lt"/>
                <a:ea typeface="+mn-ea"/>
                <a:cs typeface="+mn-cs"/>
              </a:rPr>
              <a:t>Literature</a:t>
            </a:r>
            <a:r>
              <a:rPr lang="nl-NL" sz="1200" b="0" i="0" u="none" strike="noStrike" kern="1200" baseline="0" dirty="0">
                <a:solidFill>
                  <a:schemeClr val="tx1"/>
                </a:solidFill>
                <a:latin typeface="+mn-lt"/>
                <a:ea typeface="+mn-ea"/>
                <a:cs typeface="+mn-cs"/>
              </a:rPr>
              <a:t>: </a:t>
            </a:r>
            <a:r>
              <a:rPr lang="en-US" sz="1200" kern="1200" dirty="0">
                <a:solidFill>
                  <a:schemeClr val="tx1"/>
                </a:solidFill>
                <a:effectLst/>
                <a:latin typeface="+mn-lt"/>
                <a:ea typeface="+mn-ea"/>
                <a:cs typeface="+mn-cs"/>
              </a:rPr>
              <a:t>B: Chapter 3, 5, 15</a:t>
            </a:r>
          </a:p>
          <a:p>
            <a:endParaRPr lang="nl-NL" sz="1200" b="0" i="0" u="none" strike="noStrike" kern="1200" baseline="0" dirty="0">
              <a:solidFill>
                <a:schemeClr val="tx1"/>
              </a:solidFill>
              <a:latin typeface="+mn-lt"/>
              <a:ea typeface="+mn-ea"/>
              <a:cs typeface="+mn-cs"/>
            </a:endParaRPr>
          </a:p>
          <a:p>
            <a:r>
              <a:rPr lang="nl-NL" sz="1200" b="0" i="0" u="none" strike="noStrike" kern="1200" baseline="0" dirty="0">
                <a:solidFill>
                  <a:schemeClr val="tx1"/>
                </a:solidFill>
                <a:latin typeface="+mn-lt"/>
                <a:ea typeface="+mn-ea"/>
                <a:cs typeface="+mn-cs"/>
              </a:rPr>
              <a:t>Quote: “</a:t>
            </a:r>
            <a:r>
              <a:rPr lang="en-US" sz="1200" b="0" i="0" u="none" strike="noStrike" kern="1200" baseline="0" dirty="0">
                <a:solidFill>
                  <a:schemeClr val="tx1"/>
                </a:solidFill>
                <a:latin typeface="+mn-lt"/>
                <a:ea typeface="+mn-ea"/>
                <a:cs typeface="+mn-cs"/>
              </a:rPr>
              <a:t>We believe that this maturity model can act as a guide to help you achieve all of these outcomes. We recommend, as ever, that you apply the Deming cycle—plan,</a:t>
            </a:r>
          </a:p>
          <a:p>
            <a:r>
              <a:rPr lang="en-US" sz="1200" b="0" i="0" u="none" strike="noStrike" kern="1200" baseline="0" dirty="0">
                <a:solidFill>
                  <a:schemeClr val="tx1"/>
                </a:solidFill>
                <a:latin typeface="+mn-lt"/>
                <a:ea typeface="+mn-ea"/>
                <a:cs typeface="+mn-cs"/>
              </a:rPr>
              <a:t>do, check, act.”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Use the model to classify your organization’s configuration and release management maturity. You may find that different parts of your organization achieve different levels in each of the different categories.</a:t>
            </a:r>
          </a:p>
          <a:p>
            <a:r>
              <a:rPr lang="en-US" sz="1200" b="0" i="0" u="none" strike="noStrike" kern="1200" baseline="0" dirty="0">
                <a:solidFill>
                  <a:schemeClr val="tx1"/>
                </a:solidFill>
                <a:latin typeface="+mn-lt"/>
                <a:ea typeface="+mn-ea"/>
                <a:cs typeface="+mn-cs"/>
              </a:rPr>
              <a:t>2. Choose an area to focus on where your immaturity is especially painful. Value stream mapping will help you identify areas that need improvement. This book will help you understand what each improvement brings to the table and how to implement it. You should decide which improvements make sense for your organization, estimate their costs and benefits, and prioritize. You should define acceptance criteria to specify the results that you expect and how they will be measured, so that you can decide if the changes were successful.</a:t>
            </a:r>
          </a:p>
          <a:p>
            <a:r>
              <a:rPr lang="en-US" sz="1200" b="0" i="0" u="none" strike="noStrike" kern="1200" baseline="0" dirty="0">
                <a:solidFill>
                  <a:schemeClr val="tx1"/>
                </a:solidFill>
                <a:latin typeface="+mn-lt"/>
                <a:ea typeface="+mn-ea"/>
                <a:cs typeface="+mn-cs"/>
              </a:rPr>
              <a:t>3. Implement the changes. First, create an implementation plan. It will probably make sense to begin with a proof of concept. If so, choose a part of your organization that is really suffering—these people will have the best motivation to implement change, and it is here that you will see the most dramatic change.</a:t>
            </a:r>
          </a:p>
          <a:p>
            <a:r>
              <a:rPr lang="en-US" sz="1200" b="0" i="0" u="none" strike="noStrike" kern="1200" baseline="0" dirty="0">
                <a:solidFill>
                  <a:schemeClr val="tx1"/>
                </a:solidFill>
                <a:latin typeface="+mn-lt"/>
                <a:ea typeface="+mn-ea"/>
                <a:cs typeface="+mn-cs"/>
              </a:rPr>
              <a:t>4. Once the changes have been made, use the acceptance criteria you created to measure if the changes had the desired effect. Hold a retrospective meeting* of all stakeholders and participants to find out how well the changes were executed and where the potential areas for improvement are.</a:t>
            </a:r>
          </a:p>
          <a:p>
            <a:r>
              <a:rPr lang="en-US" sz="1200" b="0" i="0" u="none" strike="noStrike" kern="1200" baseline="0" dirty="0">
                <a:solidFill>
                  <a:schemeClr val="tx1"/>
                </a:solidFill>
                <a:latin typeface="+mn-lt"/>
                <a:ea typeface="+mn-ea"/>
                <a:cs typeface="+mn-cs"/>
              </a:rPr>
              <a:t>5. Repeat these steps, building upon your knowledge. Roll out improvements incrementally, and roll them out across your whole organization.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retrospective is a discussion of a project that takes place after it has been completed. A retrospective functions as a debriefing. The process may look as follows:</a:t>
            </a:r>
          </a:p>
          <a:p>
            <a:r>
              <a:rPr lang="en-US" sz="1200" b="0" i="0" u="none" strike="noStrike" kern="1200" baseline="0" dirty="0">
                <a:solidFill>
                  <a:schemeClr val="tx1"/>
                </a:solidFill>
                <a:latin typeface="+mn-lt"/>
                <a:ea typeface="+mn-ea"/>
                <a:cs typeface="+mn-cs"/>
              </a:rPr>
              <a:t>1. Review; project facts: goals, timeline, budget, major events, success factors, metrics.</a:t>
            </a:r>
          </a:p>
          <a:p>
            <a:r>
              <a:rPr lang="en-US" sz="1200" b="0" i="0" u="none" strike="noStrike" kern="1200" baseline="0" dirty="0">
                <a:solidFill>
                  <a:schemeClr val="tx1"/>
                </a:solidFill>
                <a:latin typeface="+mn-lt"/>
                <a:ea typeface="+mn-ea"/>
                <a:cs typeface="+mn-cs"/>
              </a:rPr>
              <a:t>2. What worked, and what did not?</a:t>
            </a:r>
          </a:p>
          <a:p>
            <a:r>
              <a:rPr lang="en-US" sz="1200" b="0" i="0" u="none" strike="noStrike" kern="1200" baseline="0" dirty="0">
                <a:solidFill>
                  <a:schemeClr val="tx1"/>
                </a:solidFill>
                <a:latin typeface="+mn-lt"/>
                <a:ea typeface="+mn-ea"/>
                <a:cs typeface="+mn-cs"/>
              </a:rPr>
              <a:t>3. Planning for future improvements</a:t>
            </a:r>
          </a:p>
          <a:p>
            <a:r>
              <a:rPr lang="en-US" sz="1200" b="0" i="0" u="none" strike="noStrike" kern="1200" baseline="0" dirty="0">
                <a:solidFill>
                  <a:schemeClr val="tx1"/>
                </a:solidFill>
                <a:latin typeface="+mn-lt"/>
                <a:ea typeface="+mn-ea"/>
                <a:cs typeface="+mn-cs"/>
              </a:rPr>
              <a:t>(source: blog.lucidmeetings.com)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Organizational change is hard, and a detailed guide is beyond the scope of this book. The most important advice that we can offer is to implement change incrementally, and measure the impact as you go. If you try and go from level one to level five across your whole organization in one step, you will fail. Changing large organizations can take several years.</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48</a:t>
            </a:fld>
            <a:endParaRPr lang="en-GB" dirty="0"/>
          </a:p>
        </p:txBody>
      </p:sp>
    </p:spTree>
    <p:extLst>
      <p:ext uri="{BB962C8B-B14F-4D97-AF65-F5344CB8AC3E}">
        <p14:creationId xmlns:p14="http://schemas.microsoft.com/office/powerpoint/2010/main" val="2102420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15</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49</a:t>
            </a:fld>
            <a:endParaRPr lang="en-GB" dirty="0"/>
          </a:p>
        </p:txBody>
      </p:sp>
    </p:spTree>
    <p:extLst>
      <p:ext uri="{BB962C8B-B14F-4D97-AF65-F5344CB8AC3E}">
        <p14:creationId xmlns:p14="http://schemas.microsoft.com/office/powerpoint/2010/main" val="211817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b="0" kern="1200" dirty="0">
                <a:solidFill>
                  <a:schemeClr val="tx1"/>
                </a:solidFill>
                <a:effectLst/>
                <a:latin typeface="+mn-lt"/>
                <a:ea typeface="+mn-ea"/>
                <a:cs typeface="+mn-cs"/>
              </a:rPr>
              <a:t>B: Chapter 3</a:t>
            </a:r>
            <a:endParaRPr lang="en-GB" sz="1200" b="0"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Continuous integration </a:t>
            </a:r>
            <a:r>
              <a:rPr lang="en-GB" sz="1200" b="0" i="0" u="none" strike="noStrike" kern="1200" baseline="0" dirty="0">
                <a:solidFill>
                  <a:schemeClr val="tx1"/>
                </a:solidFill>
                <a:latin typeface="+mn-lt"/>
                <a:ea typeface="+mn-ea"/>
                <a:cs typeface="+mn-cs"/>
              </a:rPr>
              <a:t>requires that every time somebody commits any change, the entire application is built and a comprehensive set of automated tests is run against it. Crucially, if the build or test process fails, the development team stops whatever they are doing and fixes the problem immediately. The goal of continuous integration is that the software is in a working state all the time. Continuous integration represents a paradigm shift. Without continuous integration, your software is broken until somebody proves it works, usually during a testing or integration stage. With continuous integration, your software is proven to work (assuming a sufficiently comprehensive set of automated tests) with every new change—and you know the moment it breaks and can fix it immediately. The teams that use continuous integration effectively are able to deliver software much faster, and with fewer bugs, than teams that do not. Bugs are caught much earlier in the delivery process when they are cheaper to fix, providing significant cost and time savings. Hence we consider it an essential practice for professional teams.</a:t>
            </a: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50</a:t>
            </a:fld>
            <a:endParaRPr lang="en-GB" dirty="0"/>
          </a:p>
        </p:txBody>
      </p:sp>
    </p:spTree>
    <p:extLst>
      <p:ext uri="{BB962C8B-B14F-4D97-AF65-F5344CB8AC3E}">
        <p14:creationId xmlns:p14="http://schemas.microsoft.com/office/powerpoint/2010/main" val="4036445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a:t>
            </a:fld>
            <a:endParaRPr lang="en-GB" dirty="0"/>
          </a:p>
        </p:txBody>
      </p:sp>
    </p:spTree>
    <p:extLst>
      <p:ext uri="{BB962C8B-B14F-4D97-AF65-F5344CB8AC3E}">
        <p14:creationId xmlns:p14="http://schemas.microsoft.com/office/powerpoint/2010/main" val="34081153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3</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51</a:t>
            </a:fld>
            <a:endParaRPr lang="en-GB" dirty="0"/>
          </a:p>
        </p:txBody>
      </p:sp>
    </p:spTree>
    <p:extLst>
      <p:ext uri="{BB962C8B-B14F-4D97-AF65-F5344CB8AC3E}">
        <p14:creationId xmlns:p14="http://schemas.microsoft.com/office/powerpoint/2010/main" val="9706560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B: Chapter 3</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Continuous integration is a practice, not a tool. It requires a degree of commitment and discipline from your development team. You need everyone to check in small incremental changes frequently to mainline and agree that the highest priority task on the project is to fix any change that breaks the application. If people do not adopt the discipline necessary for it to work, your attempts at continuous</a:t>
            </a:r>
          </a:p>
          <a:p>
            <a:r>
              <a:rPr lang="en-GB" sz="1200" b="0" i="0" u="none" strike="noStrike" kern="1200" baseline="0" dirty="0">
                <a:solidFill>
                  <a:schemeClr val="tx1"/>
                </a:solidFill>
                <a:latin typeface="+mn-lt"/>
                <a:ea typeface="+mn-ea"/>
                <a:cs typeface="+mn-cs"/>
              </a:rPr>
              <a:t>integration will not lead to the improvement in quality that you hope for.</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52</a:t>
            </a:fld>
            <a:endParaRPr lang="en-GB" dirty="0"/>
          </a:p>
        </p:txBody>
      </p:sp>
    </p:spTree>
    <p:extLst>
      <p:ext uri="{BB962C8B-B14F-4D97-AF65-F5344CB8AC3E}">
        <p14:creationId xmlns:p14="http://schemas.microsoft.com/office/powerpoint/2010/main" val="39138903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53</a:t>
            </a:fld>
            <a:endParaRPr lang="en-GB" dirty="0"/>
          </a:p>
        </p:txBody>
      </p:sp>
    </p:spTree>
    <p:extLst>
      <p:ext uri="{BB962C8B-B14F-4D97-AF65-F5344CB8AC3E}">
        <p14:creationId xmlns:p14="http://schemas.microsoft.com/office/powerpoint/2010/main" val="20766500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5, 8,</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 Chapter 7</a:t>
            </a:r>
          </a:p>
          <a:p>
            <a:endParaRPr lang="en-US" sz="1200" kern="1200" dirty="0">
              <a:solidFill>
                <a:schemeClr val="tx1"/>
              </a:solidFill>
              <a:effectLst/>
              <a:latin typeface="+mn-lt"/>
              <a:ea typeface="+mn-ea"/>
              <a:cs typeface="+mn-cs"/>
            </a:endParaRPr>
          </a:p>
          <a:p>
            <a:r>
              <a:rPr lang="en-GB" dirty="0"/>
              <a:t>Deployment of builds can be to test or live environments. </a:t>
            </a:r>
            <a:r>
              <a:rPr lang="en-GB" sz="1200" b="0" i="0" u="none" strike="noStrike" kern="1200" baseline="0" dirty="0">
                <a:solidFill>
                  <a:schemeClr val="tx1"/>
                </a:solidFill>
                <a:latin typeface="+mn-lt"/>
                <a:ea typeface="+mn-ea"/>
                <a:cs typeface="+mn-cs"/>
              </a:rPr>
              <a:t>At an abstract level, a deployment pipeline is an automated manifestation of your process for getting software from version control into the hands of your users. Every change to your software goes through a complex process on its way to being released. </a:t>
            </a:r>
            <a:r>
              <a:rPr lang="en-GB" sz="1200" b="0" i="1" u="none" strike="noStrike" kern="1200" baseline="0" dirty="0">
                <a:solidFill>
                  <a:schemeClr val="tx1"/>
                </a:solidFill>
                <a:latin typeface="+mn-lt"/>
                <a:ea typeface="+mn-ea"/>
                <a:cs typeface="+mn-cs"/>
              </a:rPr>
              <a:t>The commit stage </a:t>
            </a:r>
            <a:r>
              <a:rPr lang="en-GB" sz="1200" b="0" i="0" u="none" strike="noStrike" kern="1200" baseline="0" dirty="0">
                <a:solidFill>
                  <a:schemeClr val="tx1"/>
                </a:solidFill>
                <a:latin typeface="+mn-lt"/>
                <a:ea typeface="+mn-ea"/>
                <a:cs typeface="+mn-cs"/>
              </a:rPr>
              <a:t>asserts that the system works at the technical level. It compiles, passes a suite of (primarily unit-level) automated tests, and runs code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 </a:t>
            </a:r>
            <a:r>
              <a:rPr lang="en-GB" sz="1200" b="0" i="1" u="none" strike="noStrike" kern="1200" baseline="0" dirty="0">
                <a:solidFill>
                  <a:schemeClr val="tx1"/>
                </a:solidFill>
                <a:latin typeface="+mn-lt"/>
                <a:ea typeface="+mn-ea"/>
                <a:cs typeface="+mn-cs"/>
              </a:rPr>
              <a:t>Automated acceptance test stages </a:t>
            </a:r>
            <a:r>
              <a:rPr lang="en-GB" sz="1200" b="0" i="0" u="none" strike="noStrike" kern="1200" baseline="0" dirty="0">
                <a:solidFill>
                  <a:schemeClr val="tx1"/>
                </a:solidFill>
                <a:latin typeface="+mn-lt"/>
                <a:ea typeface="+mn-ea"/>
                <a:cs typeface="+mn-cs"/>
              </a:rPr>
              <a:t>assert that the system works at the functional and nonfunctional level, that behaviourally it meets the needs of its users and the specifications of the customer.</a:t>
            </a:r>
          </a:p>
          <a:p>
            <a:r>
              <a:rPr lang="en-GB" sz="1200" b="0" i="0" u="none" strike="noStrike" kern="1200" baseline="0" dirty="0">
                <a:solidFill>
                  <a:schemeClr val="tx1"/>
                </a:solidFill>
                <a:latin typeface="+mn-lt"/>
                <a:ea typeface="+mn-ea"/>
                <a:cs typeface="+mn-cs"/>
              </a:rPr>
              <a:t>• </a:t>
            </a:r>
            <a:r>
              <a:rPr lang="en-GB" sz="1200" b="0" i="1" u="none" strike="noStrike" kern="1200" baseline="0" dirty="0">
                <a:solidFill>
                  <a:schemeClr val="tx1"/>
                </a:solidFill>
                <a:latin typeface="+mn-lt"/>
                <a:ea typeface="+mn-ea"/>
                <a:cs typeface="+mn-cs"/>
              </a:rPr>
              <a:t>Manual test stages </a:t>
            </a:r>
            <a:r>
              <a:rPr lang="en-GB" sz="1200" b="0" i="0" u="none" strike="noStrike" kern="1200" baseline="0" dirty="0">
                <a:solidFill>
                  <a:schemeClr val="tx1"/>
                </a:solidFill>
                <a:latin typeface="+mn-lt"/>
                <a:ea typeface="+mn-ea"/>
                <a:cs typeface="+mn-cs"/>
              </a:rPr>
              <a:t>assert that the system is usable and fulfils its requirements, detect any defects not caught by automated tests, and verify that it provides value to its users. These stages might typically include exploratory testing environments, integration environments, and UAT (user acceptance testing).</a:t>
            </a:r>
          </a:p>
          <a:p>
            <a:r>
              <a:rPr lang="en-GB" sz="1200" b="0" i="0" u="none" strike="noStrike" kern="1200" baseline="0" dirty="0">
                <a:solidFill>
                  <a:schemeClr val="tx1"/>
                </a:solidFill>
                <a:latin typeface="+mn-lt"/>
                <a:ea typeface="+mn-ea"/>
                <a:cs typeface="+mn-cs"/>
              </a:rPr>
              <a:t>• </a:t>
            </a:r>
            <a:r>
              <a:rPr lang="en-GB" sz="1200" b="0" i="1" u="none" strike="noStrike" kern="1200" baseline="0" dirty="0">
                <a:solidFill>
                  <a:schemeClr val="tx1"/>
                </a:solidFill>
                <a:latin typeface="+mn-lt"/>
                <a:ea typeface="+mn-ea"/>
                <a:cs typeface="+mn-cs"/>
              </a:rPr>
              <a:t>Release stage </a:t>
            </a:r>
            <a:r>
              <a:rPr lang="en-GB" sz="1200" b="0" i="0" u="none" strike="noStrike" kern="1200" baseline="0" dirty="0">
                <a:solidFill>
                  <a:schemeClr val="tx1"/>
                </a:solidFill>
                <a:latin typeface="+mn-lt"/>
                <a:ea typeface="+mn-ea"/>
                <a:cs typeface="+mn-cs"/>
              </a:rPr>
              <a:t>delivers the system to users, either as packaged software or by deploying it into a production or staging environment (a staging environment is a testing environment identical to the production environment).</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Canary releasing (also known as 'canary process'):</a:t>
            </a:r>
            <a:r>
              <a:rPr lang="en-US" dirty="0"/>
              <a:t> </a:t>
            </a:r>
            <a:r>
              <a:rPr lang="en-US" sz="1200" b="0" i="0" u="none" strike="noStrike" kern="1200" dirty="0">
                <a:solidFill>
                  <a:schemeClr val="tx1"/>
                </a:solidFill>
                <a:effectLst/>
                <a:latin typeface="+mn-lt"/>
                <a:ea typeface="+mn-ea"/>
                <a:cs typeface="+mn-cs"/>
              </a:rPr>
              <a:t>Rolling out a system to a small group of users before rolling it out to everybody.</a:t>
            </a:r>
            <a:r>
              <a:rPr lang="en-US" dirty="0"/>
              <a:t> </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Figure from 5.3 in B, see also figure 5.4</a:t>
            </a:r>
          </a:p>
        </p:txBody>
      </p:sp>
      <p:sp>
        <p:nvSpPr>
          <p:cNvPr id="4" name="Slide Number Placeholder 3"/>
          <p:cNvSpPr>
            <a:spLocks noGrp="1"/>
          </p:cNvSpPr>
          <p:nvPr>
            <p:ph type="sldNum" sz="quarter" idx="10"/>
          </p:nvPr>
        </p:nvSpPr>
        <p:spPr/>
        <p:txBody>
          <a:bodyPr/>
          <a:lstStyle/>
          <a:p>
            <a:fld id="{D9343004-4FA7-4497-A0A6-B92C04851CFB}" type="slidenum">
              <a:rPr lang="en-GB" smtClean="0"/>
              <a:t>54</a:t>
            </a:fld>
            <a:endParaRPr lang="en-GB" dirty="0"/>
          </a:p>
        </p:txBody>
      </p:sp>
    </p:spTree>
    <p:extLst>
      <p:ext uri="{BB962C8B-B14F-4D97-AF65-F5344CB8AC3E}">
        <p14:creationId xmlns:p14="http://schemas.microsoft.com/office/powerpoint/2010/main" val="30806753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B: Chapter 1, 6</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We use the term “script” in quite a broad sense. Generally, by this we mean all the automation that helps us build, test, deploy, and release our software. When you approach that broad collection of scripts from the end of the deployment pipeline, it looks dauntingly complex. However, each task in a build or deployment script is simple, and the process itself is not a complex one. A very strong advice is to use the build and deployment process as a guide to your collection of scripts. Grow your automated build and deployment capabilities step by step, working through the deployment pipeline by iteratively identifying and then automating the most painful steps. Keep the end goal in mind all the time—that is, the goal of sharing the same deployment mechanism between development, testing, and production, but do not get too hung up on that thought early in the creation of your tools. Do, however, involve both operations and developers in the creation of these mechanisms. Finally, it bears reiterating that scripts are first-class parts of your system. They should live for its entire life. They should be version-controlled, maintained, tested, and refactored, and be the </a:t>
            </a:r>
            <a:r>
              <a:rPr lang="en-GB" sz="1200" b="0" i="1" u="none" strike="noStrike" kern="1200" baseline="0" dirty="0">
                <a:solidFill>
                  <a:schemeClr val="tx1"/>
                </a:solidFill>
                <a:latin typeface="+mn-lt"/>
                <a:ea typeface="+mn-ea"/>
                <a:cs typeface="+mn-cs"/>
              </a:rPr>
              <a:t>only </a:t>
            </a:r>
            <a:r>
              <a:rPr lang="en-GB" sz="1200" b="0" i="0" u="none" strike="noStrike" kern="1200" baseline="0" dirty="0">
                <a:solidFill>
                  <a:schemeClr val="tx1"/>
                </a:solidFill>
                <a:latin typeface="+mn-lt"/>
                <a:ea typeface="+mn-ea"/>
                <a:cs typeface="+mn-cs"/>
              </a:rPr>
              <a:t>mechanism that you use to deploy your software. So many teams treat their build system as an afterthought; in our experience,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build and deployment systems are nearly always the poor relation when it comes to design. As a result, such poorly maintained systems are often the barrier to a sensible, repeatable release process, rather than its foundation. Delivery teams should spend time and care to get the build and deployment scripts right. This is not a task for an intern on your team to cut his or her teeth on. Spend some time, think about the goals you want to achieve, and design your build and deployment process to attain them.</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55</a:t>
            </a:fld>
            <a:endParaRPr lang="en-GB" dirty="0"/>
          </a:p>
        </p:txBody>
      </p:sp>
    </p:spTree>
    <p:extLst>
      <p:ext uri="{BB962C8B-B14F-4D97-AF65-F5344CB8AC3E}">
        <p14:creationId xmlns:p14="http://schemas.microsoft.com/office/powerpoint/2010/main" val="9252576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product lifecycle can be broken up into three stages.</a:t>
            </a:r>
          </a:p>
          <a:p>
            <a:r>
              <a:rPr lang="en-US" b="1" dirty="0"/>
              <a:t>Build time</a:t>
            </a:r>
          </a:p>
          <a:p>
            <a:r>
              <a:rPr lang="en-US" dirty="0"/>
              <a:t>A product begins its life in "build time". This is where the product is created. The WiX toolset usually plays a significant role during the latter phases of "build time" when the product is packaged, signed and released.</a:t>
            </a:r>
          </a:p>
          <a:p>
            <a:r>
              <a:rPr lang="en-US" b="1" dirty="0"/>
              <a:t>Deploy time </a:t>
            </a:r>
            <a:r>
              <a:rPr lang="en-US" dirty="0"/>
              <a:t>(aka Install time)</a:t>
            </a:r>
          </a:p>
          <a:p>
            <a:r>
              <a:rPr lang="en-US" dirty="0"/>
              <a:t>When a product is deployed it enters "install time". This is where the customer's first impression of the product is formed.</a:t>
            </a:r>
          </a:p>
          <a:p>
            <a:r>
              <a:rPr lang="en-US" b="1" dirty="0"/>
              <a:t>Run time</a:t>
            </a:r>
          </a:p>
          <a:p>
            <a:r>
              <a:rPr lang="en-US" dirty="0"/>
              <a:t>Hopefully, a product spends the bulk of its life doing what it was designed to do in "run time".</a:t>
            </a:r>
          </a:p>
          <a:p>
            <a:endParaRPr lang="en-US" dirty="0"/>
          </a:p>
          <a:p>
            <a:r>
              <a:rPr lang="en-US" dirty="0"/>
              <a:t>The cycle repeats for updates to the product.</a:t>
            </a:r>
            <a:endParaRPr lang="en-GB" dirty="0"/>
          </a:p>
          <a:p>
            <a:r>
              <a:rPr lang="pt-BR" dirty="0"/>
              <a:t>(source: firegiant.com)</a:t>
            </a:r>
          </a:p>
          <a:p>
            <a:endParaRPr lang="pt-BR" dirty="0"/>
          </a:p>
          <a:p>
            <a:r>
              <a:rPr lang="en-US" dirty="0"/>
              <a:t>In Cloud computing, Run time as a Service (</a:t>
            </a:r>
            <a:r>
              <a:rPr lang="en-US" dirty="0" err="1"/>
              <a:t>RaaS</a:t>
            </a:r>
            <a:r>
              <a:rPr lang="en-US" dirty="0"/>
              <a:t>) allows IT pros to avoid paying for idle compute, instead paying for cloud resources when their function, or runtime, is invoked. </a:t>
            </a:r>
            <a:r>
              <a:rPr lang="en-US" dirty="0" err="1"/>
              <a:t>RaaS</a:t>
            </a:r>
            <a:r>
              <a:rPr lang="en-US" dirty="0"/>
              <a:t> is also known as </a:t>
            </a:r>
            <a:r>
              <a:rPr lang="en-US" dirty="0" err="1"/>
              <a:t>serverless</a:t>
            </a:r>
            <a:r>
              <a:rPr lang="en-US" dirty="0"/>
              <a:t> computing and function as a service.</a:t>
            </a:r>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56</a:t>
            </a:fld>
            <a:endParaRPr lang="en-GB" dirty="0"/>
          </a:p>
        </p:txBody>
      </p:sp>
    </p:spTree>
    <p:extLst>
      <p:ext uri="{BB962C8B-B14F-4D97-AF65-F5344CB8AC3E}">
        <p14:creationId xmlns:p14="http://schemas.microsoft.com/office/powerpoint/2010/main" val="2238970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C: Chapter 5, 7</a:t>
            </a:r>
          </a:p>
          <a:p>
            <a:endParaRPr lang="en-US" sz="1200" b="0" i="0" u="none" strike="noStrike" kern="1200" baseline="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As your application grows and becomes more complex, so will your deployment pipeline implementation. Since your deployment pipeline should model your test and release process, you need first to work out what this process is. While this is often expressed in terms of promoting builds between environments, there are more details that we care about. In particular, it is important to capture.</a:t>
            </a:r>
          </a:p>
          <a:p>
            <a:r>
              <a:rPr lang="en-GB" sz="1200" b="0" i="0" u="none" strike="noStrike" kern="1200" baseline="0" dirty="0">
                <a:solidFill>
                  <a:schemeClr val="tx1"/>
                </a:solidFill>
                <a:latin typeface="+mn-lt"/>
                <a:ea typeface="+mn-ea"/>
                <a:cs typeface="+mn-cs"/>
              </a:rPr>
              <a:t>• What stages a build has to go through in order to be released (for example, integration testing, QA acceptance testing, user acceptance testing, staging, production)</a:t>
            </a:r>
          </a:p>
          <a:p>
            <a:r>
              <a:rPr lang="en-GB" sz="1200" b="0" i="0" u="none" strike="noStrike" kern="1200" baseline="0" dirty="0">
                <a:solidFill>
                  <a:schemeClr val="tx1"/>
                </a:solidFill>
                <a:latin typeface="+mn-lt"/>
                <a:ea typeface="+mn-ea"/>
                <a:cs typeface="+mn-cs"/>
              </a:rPr>
              <a:t>• What the required gates or approval are</a:t>
            </a:r>
          </a:p>
          <a:p>
            <a:r>
              <a:rPr lang="en-GB" sz="1200" b="0" i="0" u="none" strike="noStrike" kern="1200" baseline="0" dirty="0">
                <a:solidFill>
                  <a:schemeClr val="tx1"/>
                </a:solidFill>
                <a:latin typeface="+mn-lt"/>
                <a:ea typeface="+mn-ea"/>
                <a:cs typeface="+mn-cs"/>
              </a:rPr>
              <a:t>• For each gate, who has the authority to approve a build passing through that gate.</a:t>
            </a:r>
          </a:p>
          <a:p>
            <a:r>
              <a:rPr lang="en-GB" sz="1200" b="0" i="0" u="none" strike="noStrike" kern="1200" baseline="0" dirty="0">
                <a:solidFill>
                  <a:schemeClr val="tx1"/>
                </a:solidFill>
                <a:latin typeface="+mn-lt"/>
                <a:ea typeface="+mn-ea"/>
                <a:cs typeface="+mn-cs"/>
              </a:rPr>
              <a:t>The first deployment of any application should happen in the first iteration when you showcase your first stories or requirements to the customer. Choose one or two stories or requirements that are of high priority but very simple to deliver in your first iteration (assuming your iterations are one or two weeks and you have a small team—you should choose more if these conditions do not apply).</a:t>
            </a:r>
          </a:p>
          <a:p>
            <a:r>
              <a:rPr lang="en-GB" sz="1200" b="0" i="0" u="none" strike="noStrike" kern="1200" baseline="0" dirty="0">
                <a:solidFill>
                  <a:schemeClr val="tx1"/>
                </a:solidFill>
                <a:latin typeface="+mn-lt"/>
                <a:ea typeface="+mn-ea"/>
                <a:cs typeface="+mn-cs"/>
              </a:rPr>
              <a:t>Use this showcase as a reason to make the application deployable to a production lik</a:t>
            </a:r>
            <a:r>
              <a:rPr lang="en-GB" dirty="0"/>
              <a:t>e </a:t>
            </a:r>
            <a:r>
              <a:rPr lang="en-GB" sz="1200" b="0" i="0" u="none" strike="noStrike" kern="1200" baseline="0" dirty="0">
                <a:solidFill>
                  <a:schemeClr val="tx1"/>
                </a:solidFill>
                <a:latin typeface="+mn-lt"/>
                <a:ea typeface="+mn-ea"/>
                <a:cs typeface="+mn-cs"/>
              </a:rPr>
              <a:t>showcase environment (UAT). In our minds, one of the principal goals of the first iteration of a project is to get the early stages of our deployment pipeline running and to be able to deploy and demonstrate something, no matter how small, at the end. This is one of the very few situations where we recommend prioritizing technical value over business value. You can think of this strategy as priming the pump of your development process.</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57</a:t>
            </a:fld>
            <a:endParaRPr lang="en-GB" dirty="0"/>
          </a:p>
        </p:txBody>
      </p:sp>
    </p:spTree>
    <p:extLst>
      <p:ext uri="{BB962C8B-B14F-4D97-AF65-F5344CB8AC3E}">
        <p14:creationId xmlns:p14="http://schemas.microsoft.com/office/powerpoint/2010/main" val="1019994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B: Chapter 10</a:t>
            </a:r>
          </a:p>
          <a:p>
            <a:endParaRPr lang="en-US" sz="1200" b="0" i="0" u="none" strike="noStrike" kern="1200" baseline="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The intuitive objection to continuous deployment is that it is too risky. But, as we have said before, more frequent releases lead to lower risk in putting out any particular release.  You cannot do it without automating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your entire build, deploy, test, and release process. You cannot do it without a</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comprehensive, reliable set of automated tests. You cannot do it without writing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system tests that run against a production-like environment.</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Blue-green deployment.</a:t>
            </a:r>
            <a:r>
              <a:rPr lang="en-US" b="0" dirty="0"/>
              <a:t> </a:t>
            </a:r>
            <a:r>
              <a:rPr lang="en-US" dirty="0"/>
              <a:t>In blue-green model, two identical application stacks are maintained (for convenience, I will refer to our application server instances and service instances as a stack, database deployments are done separately). One of the stack is always live, let us say green is live and blue is standby. When we want to deploy a new build to production, we deploy it on blue stack and do thorough testing. Once new build seems to work fine, the blue stack goes live and green becomes standby. This helps us do a quick rollback if issues are identified during deployment or sanity check. (source: medium.com)</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58</a:t>
            </a:fld>
            <a:endParaRPr lang="en-GB" dirty="0"/>
          </a:p>
        </p:txBody>
      </p:sp>
    </p:spTree>
    <p:extLst>
      <p:ext uri="{BB962C8B-B14F-4D97-AF65-F5344CB8AC3E}">
        <p14:creationId xmlns:p14="http://schemas.microsoft.com/office/powerpoint/2010/main" val="5024589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59</a:t>
            </a:fld>
            <a:endParaRPr lang="en-GB" dirty="0"/>
          </a:p>
        </p:txBody>
      </p:sp>
    </p:spTree>
    <p:extLst>
      <p:ext uri="{BB962C8B-B14F-4D97-AF65-F5344CB8AC3E}">
        <p14:creationId xmlns:p14="http://schemas.microsoft.com/office/powerpoint/2010/main" val="813754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Literature: </a:t>
            </a:r>
            <a:r>
              <a:rPr lang="en-US" sz="1200" kern="1200" dirty="0">
                <a:solidFill>
                  <a:schemeClr val="tx1"/>
                </a:solidFill>
                <a:effectLst/>
                <a:latin typeface="+mn-lt"/>
                <a:ea typeface="+mn-ea"/>
                <a:cs typeface="+mn-cs"/>
              </a:rPr>
              <a:t>C: Chapter 4, 7</a:t>
            </a:r>
            <a:endParaRPr lang="en-GB"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JKK – Toyota</a:t>
            </a:r>
            <a:r>
              <a:rPr lang="en-GB" sz="1200" kern="1200" baseline="0" dirty="0">
                <a:solidFill>
                  <a:schemeClr val="tx1"/>
                </a:solidFill>
                <a:effectLst/>
                <a:latin typeface="+mn-lt"/>
                <a:ea typeface="+mn-ea"/>
                <a:cs typeface="+mn-cs"/>
              </a:rPr>
              <a:t> - </a:t>
            </a:r>
            <a:r>
              <a:rPr lang="en-GB" sz="1200" kern="1200" dirty="0">
                <a:solidFill>
                  <a:schemeClr val="tx1"/>
                </a:solidFill>
                <a:effectLst/>
                <a:latin typeface="+mn-lt"/>
                <a:ea typeface="+mn-ea"/>
                <a:cs typeface="+mn-cs"/>
              </a:rPr>
              <a:t>With this method of approach, which means that “to ensure that no defects occur at the lines and that defective items are never passed on to the next process”, required actions are taken to achieve “zero defect” goal in all production processes.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One-piece continuous flow can take place in a single team working as a tightly-knit unit, in a single work cell (or Scrum team), to apply several transformations to work in progress (which is limited to a single piece at a time). The team does a little analysis, a little design, a little building, and a little testing all at once in very short cycles. Individuals are multi-talented. </a:t>
            </a:r>
            <a:r>
              <a:rPr lang="en-GB" dirty="0"/>
              <a:t>Limiting the amount of WIP you have (in other words, the amount of work you have started but is not yet completed) is an excellent way to increase throughput in your software development pipeline.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Toyota Production System (TPS)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production system which is steeped in the philosophy of "the complete elimination of all waste" imbuing all aspects of production in pursuit of the most efficient methods. (source: Toyota)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Cycle time and Lead time</a:t>
            </a:r>
          </a:p>
          <a:p>
            <a:r>
              <a:rPr lang="en-US" sz="1200" b="0" i="1" u="none" strike="noStrike" kern="1200" baseline="0" dirty="0">
                <a:solidFill>
                  <a:schemeClr val="tx1"/>
                </a:solidFill>
                <a:latin typeface="+mn-lt"/>
                <a:ea typeface="+mn-ea"/>
                <a:cs typeface="+mn-cs"/>
              </a:rPr>
              <a:t>Cycle time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lead time </a:t>
            </a:r>
            <a:r>
              <a:rPr lang="en-US" sz="1200" b="0" i="0" u="none" strike="noStrike" kern="1200" baseline="0" dirty="0">
                <a:solidFill>
                  <a:schemeClr val="tx1"/>
                </a:solidFill>
                <a:latin typeface="+mn-lt"/>
                <a:ea typeface="+mn-ea"/>
                <a:cs typeface="+mn-cs"/>
              </a:rPr>
              <a:t>are both measures of work and productivity that have roots in the Kanban system, a scheduling system for Lean production developed at Toyota in the 1950s.19 Lead time is the time from when a request is made to when the final result is delivered, or the customer’s point of view on how long something takes to complete. Cycle time also ends with delivery but begins instead when work begins on a request, not when a request is received.</a:t>
            </a: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60</a:t>
            </a:fld>
            <a:endParaRPr lang="en-GB" dirty="0"/>
          </a:p>
        </p:txBody>
      </p:sp>
    </p:spTree>
    <p:extLst>
      <p:ext uri="{BB962C8B-B14F-4D97-AF65-F5344CB8AC3E}">
        <p14:creationId xmlns:p14="http://schemas.microsoft.com/office/powerpoint/2010/main" val="2308557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9343004-4FA7-4497-A0A6-B92C04851CFB}" type="slidenum">
              <a:rPr lang="en-GB" smtClean="0"/>
              <a:t>7</a:t>
            </a:fld>
            <a:endParaRPr lang="en-GB" dirty="0"/>
          </a:p>
        </p:txBody>
      </p:sp>
    </p:spTree>
    <p:extLst>
      <p:ext uri="{BB962C8B-B14F-4D97-AF65-F5344CB8AC3E}">
        <p14:creationId xmlns:p14="http://schemas.microsoft.com/office/powerpoint/2010/main" val="3351821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fr-FR" sz="1200" kern="1200" dirty="0">
                <a:solidFill>
                  <a:schemeClr val="tx1"/>
                </a:solidFill>
                <a:effectLst/>
                <a:latin typeface="+mn-lt"/>
                <a:ea typeface="+mn-ea"/>
                <a:cs typeface="+mn-cs"/>
              </a:rPr>
              <a:t>A: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1, 2, 9, B: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1, C: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4</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61</a:t>
            </a:fld>
            <a:endParaRPr lang="en-GB" dirty="0"/>
          </a:p>
        </p:txBody>
      </p:sp>
    </p:spTree>
    <p:extLst>
      <p:ext uri="{BB962C8B-B14F-4D97-AF65-F5344CB8AC3E}">
        <p14:creationId xmlns:p14="http://schemas.microsoft.com/office/powerpoint/2010/main" val="33806383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62</a:t>
            </a:fld>
            <a:endParaRPr lang="en-GB" dirty="0"/>
          </a:p>
        </p:txBody>
      </p:sp>
    </p:spTree>
    <p:extLst>
      <p:ext uri="{BB962C8B-B14F-4D97-AF65-F5344CB8AC3E}">
        <p14:creationId xmlns:p14="http://schemas.microsoft.com/office/powerpoint/2010/main" val="6805897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55976"/>
            <a:ext cx="5486400" cy="41148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a:t>
            </a:r>
            <a:r>
              <a:rPr lang="en-US" sz="1200" kern="1200" dirty="0">
                <a:solidFill>
                  <a:schemeClr val="tx1"/>
                </a:solidFill>
                <a:effectLst/>
                <a:latin typeface="+mn-lt"/>
                <a:ea typeface="+mn-ea"/>
                <a:cs typeface="+mn-cs"/>
              </a:rPr>
              <a:t>B: Chapter 1, 8</a:t>
            </a:r>
          </a:p>
          <a:p>
            <a:endParaRPr lang="en-GB" dirty="0"/>
          </a:p>
          <a:p>
            <a:r>
              <a:rPr lang="en-GB" dirty="0"/>
              <a:t>Continuous delivery and continuous deployment have freed humans up to focus on what matters. Automated shortened feedback cycles through build automation with tests give us additional confidence and insight into our systems.</a:t>
            </a:r>
          </a:p>
          <a:p>
            <a:endParaRPr lang="en-GB" dirty="0"/>
          </a:p>
          <a:p>
            <a:r>
              <a:rPr lang="en-GB" dirty="0"/>
              <a:t>Server installation is the automation of configuring and setting up individual servers.</a:t>
            </a:r>
          </a:p>
          <a:p>
            <a:endParaRPr lang="en-GB" dirty="0"/>
          </a:p>
          <a:p>
            <a:r>
              <a:rPr lang="en-GB" dirty="0"/>
              <a:t>Fundamentally, infrastructure automation is provisioning elements of infrastructure through code—treating this code just like the rest of your software, with the ability to recover business through data backups, code repository, and compute resources. </a:t>
            </a:r>
          </a:p>
          <a:p>
            <a:endParaRPr lang="en-GB" dirty="0"/>
          </a:p>
          <a:p>
            <a:r>
              <a:rPr lang="en-GB" dirty="0"/>
              <a:t>While companies once had to plan, buy, and provision hardware in data centres, now they have the option to invest in cloud infrastructure. Build automation tools today usually specify both how the software is to be built (what steps need to be done and in what order) and what dependencies are required (what other software needs to be present in order for the build to succeed).</a:t>
            </a:r>
          </a:p>
          <a:p>
            <a:endParaRPr lang="en-GB" dirty="0"/>
          </a:p>
          <a:p>
            <a:r>
              <a:rPr lang="en-GB" dirty="0"/>
              <a:t>Monitoring - Over time, you will want to tune and adjust your monitoring and alerting as you learn more about the true impact of your issues and  events. We recommend monitoring the trends of your alerting, including information such as whether or not any action was taken for each event, how many of your alerts were actionable overall, and how many of them occurred off-hours.</a:t>
            </a:r>
          </a:p>
          <a:p>
            <a:endParaRPr lang="en-GB"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63</a:t>
            </a:fld>
            <a:endParaRPr lang="en-GB" dirty="0"/>
          </a:p>
        </p:txBody>
      </p:sp>
    </p:spTree>
    <p:extLst>
      <p:ext uri="{BB962C8B-B14F-4D97-AF65-F5344CB8AC3E}">
        <p14:creationId xmlns:p14="http://schemas.microsoft.com/office/powerpoint/2010/main" val="34894013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B: Chapter 8</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Software development tools help with the process of programming, documenting, testing, and fixing bugs in applications and services. Not restricted to specific roles, these tools are important to anyone who works on software in some capacity.</a:t>
            </a:r>
          </a:p>
          <a:p>
            <a:endParaRPr lang="en-GB"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DevOps specific tooling exists to support and automate provisioning, orchestration and configuration management, containerization, clustering, artifact management, etc.</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Artifact management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Artifact; An artifact is one of many kinds of tangible by-products produced during the development of software. Some artifacts (e.g., use cases, class diagrams, and other Unified Modeling Language (UML) models, requirements and design documents) help describe the function, architecture, and design of software. Other artifacts are concerned with the process of development itself—such as project plans, business cases, and risk assessments.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Version control of artifacts; version control is one of the top two predictors of deployment lead time, deployment frequency and MTTR. (source: jfrog.com)</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Artifact repository (aka </a:t>
            </a:r>
            <a:r>
              <a:rPr lang="en-US" sz="1200" b="0" i="0" u="none" strike="noStrike" kern="1200" baseline="0" dirty="0" err="1">
                <a:solidFill>
                  <a:schemeClr val="tx1"/>
                </a:solidFill>
                <a:latin typeface="+mn-lt"/>
                <a:ea typeface="+mn-ea"/>
                <a:cs typeface="+mn-cs"/>
              </a:rPr>
              <a:t>artifactory</a:t>
            </a:r>
            <a:r>
              <a:rPr lang="en-US" sz="1200" b="0" i="0" u="none" strike="noStrike" kern="1200" baseline="0" dirty="0">
                <a:solidFill>
                  <a:schemeClr val="tx1"/>
                </a:solidFill>
                <a:latin typeface="+mn-lt"/>
                <a:ea typeface="+mn-ea"/>
                <a:cs typeface="+mn-cs"/>
              </a:rPr>
              <a:t>); a</a:t>
            </a:r>
            <a:r>
              <a:rPr lang="en-US" dirty="0"/>
              <a:t>rtifact repositories manage collections of artifacts (binaries or any type of files really) and metadata in a defined directory structure. E.g.</a:t>
            </a:r>
          </a:p>
          <a:p>
            <a:pPr marL="628650" lvl="1" indent="-171450">
              <a:buFont typeface="Arial" panose="020B0604020202020204" pitchFamily="34" charset="0"/>
              <a:buChar char="•"/>
            </a:pPr>
            <a:r>
              <a:rPr lang="en-US" dirty="0"/>
              <a:t>any type of binary (aka binary ‘artifacts’ i.e. those parts of software like models, use cases and diagrams that describe and denote functions (and architecture form) of software.</a:t>
            </a:r>
          </a:p>
          <a:p>
            <a:pPr marL="628650" lvl="1" indent="-171450">
              <a:buFont typeface="Arial" panose="020B0604020202020204" pitchFamily="34" charset="0"/>
              <a:buChar char="•"/>
            </a:pPr>
            <a:r>
              <a:rPr lang="en-US" dirty="0"/>
              <a:t>source archives</a:t>
            </a:r>
          </a:p>
          <a:p>
            <a:pPr marL="628650" lvl="1" indent="-171450">
              <a:buFont typeface="Arial" panose="020B0604020202020204" pitchFamily="34" charset="0"/>
              <a:buChar char="•"/>
            </a:pPr>
            <a:r>
              <a:rPr lang="en-US" dirty="0"/>
              <a:t>flash archives</a:t>
            </a:r>
          </a:p>
          <a:p>
            <a:pPr marL="628650" lvl="1" indent="-171450">
              <a:buFont typeface="Arial" panose="020B0604020202020204" pitchFamily="34" charset="0"/>
              <a:buChar char="•"/>
            </a:pPr>
            <a:r>
              <a:rPr lang="en-US" dirty="0"/>
              <a:t>documentation bundles, etc.) (source: automic.com)</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Containers/containerization</a:t>
            </a:r>
          </a:p>
          <a:p>
            <a:pPr marL="171450" indent="-171450">
              <a:buFont typeface="Arial" panose="020B0604020202020204" pitchFamily="34" charset="0"/>
              <a:buChar char="•"/>
            </a:pPr>
            <a:r>
              <a:rPr lang="en-US" dirty="0"/>
              <a:t>Containerization is a lightweight alternative to full machine virtualization that involves encapsulating an application in a container with its own operating environment. (own process space, can run commands, can install ad-hoc packages, can run services.</a:t>
            </a:r>
          </a:p>
          <a:p>
            <a:pPr marL="171450" indent="-171450">
              <a:buFont typeface="Arial" panose="020B0604020202020204" pitchFamily="34" charset="0"/>
              <a:buChar char="•"/>
            </a:pPr>
            <a:r>
              <a:rPr lang="en-US" dirty="0"/>
              <a:t>DevOps benefits: easy solution for making development, testing and production environments consistent, simple updates, support for multiple frameworks</a:t>
            </a:r>
          </a:p>
          <a:p>
            <a:pPr marL="0" indent="0">
              <a:buFont typeface="Arial" panose="020B0604020202020204" pitchFamily="34" charset="0"/>
              <a:buNone/>
            </a:pPr>
            <a:endParaRPr lang="en-US" dirty="0"/>
          </a:p>
          <a:p>
            <a:r>
              <a:rPr lang="en-US" sz="1200" b="0" i="0" u="none" strike="noStrike" kern="1200" baseline="0" dirty="0">
                <a:solidFill>
                  <a:schemeClr val="tx1"/>
                </a:solidFill>
                <a:latin typeface="+mn-lt"/>
                <a:ea typeface="+mn-ea"/>
                <a:cs typeface="+mn-cs"/>
              </a:rPr>
              <a:t>Similar to virtual machines, containers provide a way of sandboxing the code that runs in them, but unlike virtual machines, they generally have less overhead and less dependence on the operating system and hardware that support them. This makes it easier for developers to develop an application in a container in their local environment and deploy that same container into production, minimizing risk and development overhead while also cutting down on the amount of deployment effort required</a:t>
            </a:r>
          </a:p>
          <a:p>
            <a:r>
              <a:rPr lang="nl-NL" sz="1200" b="0" i="0" u="none" strike="noStrike" kern="1200" baseline="0" dirty="0">
                <a:solidFill>
                  <a:schemeClr val="tx1"/>
                </a:solidFill>
                <a:latin typeface="+mn-lt"/>
                <a:ea typeface="+mn-ea"/>
                <a:cs typeface="+mn-cs"/>
              </a:rPr>
              <a:t>of operations engineers.</a:t>
            </a:r>
            <a:endParaRPr lang="en-US" dirty="0"/>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Regular reviews of current processes and tools should be done to make sure that their</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usage is still effective. Automation and technical debt tracking can help identify processes</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and tools that should be eliminated. This can help prevent situations where a</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tool has been causing additional work for those using it, and help identify and eliminate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tools that serve the same purpose, reducing both cost and confusion.</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Examples of other methods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Architectural Tradeoff Analysis Method (ATAM; Software Engineering Institute). Helps teams decide upon a suitable architecture by a thorough analysis of its Non Functional Requirements (NFR).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Test-Driven Development (TDD)</a:t>
            </a:r>
            <a:r>
              <a:rPr lang="en-US" dirty="0"/>
              <a:t> </a:t>
            </a:r>
            <a:r>
              <a:rPr lang="en-US" sz="1200" b="0" i="0" u="none" strike="noStrike" kern="1200" dirty="0">
                <a:solidFill>
                  <a:schemeClr val="tx1"/>
                </a:solidFill>
                <a:effectLst/>
                <a:latin typeface="+mn-lt"/>
                <a:ea typeface="+mn-ea"/>
                <a:cs typeface="+mn-cs"/>
              </a:rPr>
              <a:t>A development practice in which small tests to verify the behavior of a piece of code are written before the code itself. The tests initially fail, and the aim of the developer(s) is then to add code to make them succeed.</a:t>
            </a:r>
            <a:r>
              <a:rPr lang="en-US" dirty="0"/>
              <a:t> </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A/B testing is a technique in which a new feature, or different variants of a feature, are made available to different sets of users and evaluated by comparing metrics and user behavior. (also known as 'split-testing')</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Canary process:</a:t>
            </a:r>
            <a:r>
              <a:rPr lang="en-US" dirty="0"/>
              <a:t> </a:t>
            </a:r>
            <a:r>
              <a:rPr lang="en-US" sz="1200" b="0" i="0" u="none" strike="noStrike" kern="1200" dirty="0">
                <a:solidFill>
                  <a:schemeClr val="tx1"/>
                </a:solidFill>
                <a:effectLst/>
                <a:latin typeface="+mn-lt"/>
                <a:ea typeface="+mn-ea"/>
                <a:cs typeface="+mn-cs"/>
              </a:rPr>
              <a:t>A go-live strategy in which a new application version is released to a small subset of production servers and heavily monitored to determine whether it behaves as expected. If everything seems stable, the new version is rolled out to the entire production environment.</a:t>
            </a:r>
            <a:r>
              <a:rPr lang="en-US" dirty="0"/>
              <a:t> </a:t>
            </a:r>
          </a:p>
          <a:p>
            <a:pPr marL="171450" indent="-171450">
              <a:buFont typeface="Arial" panose="020B0604020202020204" pitchFamily="34" charset="0"/>
              <a:buChar char="•"/>
            </a:pPr>
            <a:r>
              <a:rPr lang="nl-NL" sz="1200" b="0" i="0" u="none" strike="noStrike" kern="1200" dirty="0">
                <a:solidFill>
                  <a:schemeClr val="tx1"/>
                </a:solidFill>
                <a:effectLst/>
                <a:latin typeface="+mn-lt"/>
                <a:ea typeface="+mn-ea"/>
                <a:cs typeface="+mn-cs"/>
              </a:rPr>
              <a:t>Information radiators, </a:t>
            </a:r>
            <a:r>
              <a:rPr lang="en-US" noProof="0" dirty="0"/>
              <a:t>also known </a:t>
            </a:r>
            <a:r>
              <a:rPr lang="nl-NL" dirty="0"/>
              <a:t>as </a:t>
            </a:r>
            <a:r>
              <a:rPr lang="en-US" dirty="0"/>
              <a:t>a Big Visible Chart (BVC), is a large graphical representation of project information kept plainly in sight within an agile development team’s shared workspace.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Event management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Forensic tools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ITSM tools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Operations management tools</a:t>
            </a:r>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64</a:t>
            </a:fld>
            <a:endParaRPr lang="en-GB" dirty="0"/>
          </a:p>
        </p:txBody>
      </p:sp>
    </p:spTree>
    <p:extLst>
      <p:ext uri="{BB962C8B-B14F-4D97-AF65-F5344CB8AC3E}">
        <p14:creationId xmlns:p14="http://schemas.microsoft.com/office/powerpoint/2010/main" val="17200874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Literature: </a:t>
            </a:r>
            <a:r>
              <a:rPr lang="en-US" sz="1200" kern="1200" dirty="0">
                <a:solidFill>
                  <a:schemeClr val="tx1"/>
                </a:solidFill>
                <a:effectLst/>
                <a:latin typeface="+mn-lt"/>
                <a:ea typeface="+mn-ea"/>
                <a:cs typeface="+mn-cs"/>
              </a:rPr>
              <a:t>A: Chapter 12</a:t>
            </a:r>
          </a:p>
          <a:p>
            <a:endParaRPr lang="en-GB" dirty="0"/>
          </a:p>
          <a:p>
            <a:r>
              <a:rPr lang="en-GB" dirty="0"/>
              <a:t>The DevOps culture is one of collaboration across teams, organizations, and industries. When developing solutions, it is important to think about their impact on teams and organizations, not just individuals. DevOps tools stress “we” over “me”; they allow teams and organizations to build mutual understanding to get work done. Your choice of tools is a choice in a common language.</a:t>
            </a:r>
          </a:p>
          <a:p>
            <a:endParaRPr lang="en-GB" dirty="0"/>
          </a:p>
          <a:p>
            <a:r>
              <a:rPr lang="en-GB" dirty="0"/>
              <a:t>Tools are accelerators, increasing our velocity by driving change based on an organization’s current culture and direction.</a:t>
            </a:r>
          </a:p>
          <a:p>
            <a:endParaRPr lang="en-GB" dirty="0"/>
          </a:p>
          <a:p>
            <a:r>
              <a:rPr lang="en-GB" dirty="0"/>
              <a:t>While these tools are an important part of a devops environment, it is important to emphasize that they enhance, but can never replace, the interpersonal and cultural aspects of that environment. How tools are used, and the ease with which they can be used, impacts the acceptance and proliferation of specific aspects of culture. When we talk about devops tools, we mean both the tools themselves and the manner of their use, not their fundamental characteristics.</a:t>
            </a:r>
          </a:p>
          <a:p>
            <a:endParaRPr lang="en-GB" dirty="0"/>
          </a:p>
          <a:p>
            <a:r>
              <a:rPr lang="en-GB" dirty="0"/>
              <a:t>Finally, keep in mind that tools are not completely separate from the other three pillars of effective DevOps. Ultimately, tools are used by people, to help them work with other people, to create solutions for people, and we cannot remove this human side from the tooling equation. Tools can impact and be impacted by how we work and interact, and all of these factors and interactions must be considered in order to bring about significant, lasting change.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65</a:t>
            </a:fld>
            <a:endParaRPr lang="en-GB" dirty="0"/>
          </a:p>
        </p:txBody>
      </p:sp>
    </p:spTree>
    <p:extLst>
      <p:ext uri="{BB962C8B-B14F-4D97-AF65-F5344CB8AC3E}">
        <p14:creationId xmlns:p14="http://schemas.microsoft.com/office/powerpoint/2010/main" val="34533713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A: Chapter 1,</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 Chapter 3</a:t>
            </a:r>
          </a:p>
          <a:p>
            <a:endParaRPr lang="en-US" sz="1200" kern="120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Too many projects rely solely on manual acceptance testing to verify that a piece of software conforms to its functional and nonfunctional requirements. Even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where automated tests exist, they are often poorly maintained and out-of-date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and require supplementing with extensive manual testing.</a:t>
            </a:r>
          </a:p>
          <a:p>
            <a:endParaRPr lang="en-GB" dirty="0"/>
          </a:p>
          <a:p>
            <a:r>
              <a:rPr lang="en-GB" dirty="0"/>
              <a:t>Building quality in means writing automated tests at multiple levels (unit, component, and acceptance) and running them as part of the deployment pipeline, which is triggered every time a change is made to your application, its configuration, or the environment and software stack that it runs on. Manual testing is also an essential part of building quality in: Showcases, usability testing, and exploratory testing need to be done continuously throughout the project. Building quality in also means constantly working to improve your automated testing strategy.</a:t>
            </a:r>
          </a:p>
          <a:p>
            <a:endParaRPr lang="en-GB" dirty="0"/>
          </a:p>
          <a:p>
            <a:r>
              <a:rPr lang="en-GB" dirty="0"/>
              <a:t>In many projects, testing is treated as a distinct phase carried out by specialists. However, high-quality software is only possible if testing becomes the responsibility of everybody involved in delivering software and is practiced right from the beginning of the project and throughout its life. Testing is primarily concerned with establishing feedback loops that drive development, design, and release. Testing is fundamentally interconnected with your definition of “done,” and your testing strategy should be focused on being able to deliver that understanding feature by feature and ensuring that testing is pervasive throughout your process.</a:t>
            </a:r>
          </a:p>
          <a:p>
            <a:endParaRPr lang="en-GB" dirty="0"/>
          </a:p>
          <a:p>
            <a:r>
              <a:rPr lang="en-US" dirty="0"/>
              <a:t>Quality assurance (QA) is a way of preventing mistakes or defects in products and avoiding problems when delivering solutions or services to customers. Software Quality Assurance encompasses the entire software development process, which includes processes such as requirements definition, software design, coding, source code control, code reviews, software configuration management, testing, release management, and product integration. </a:t>
            </a:r>
            <a:r>
              <a:rPr lang="en-GB" dirty="0"/>
              <a:t>Some members of the DevOps community believe that implementing proper DevOps will eventually kill the traditional QA role. Built-in-quality and automation already diminishes this role.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66</a:t>
            </a:fld>
            <a:endParaRPr lang="en-GB" dirty="0"/>
          </a:p>
        </p:txBody>
      </p:sp>
    </p:spTree>
    <p:extLst>
      <p:ext uri="{BB962C8B-B14F-4D97-AF65-F5344CB8AC3E}">
        <p14:creationId xmlns:p14="http://schemas.microsoft.com/office/powerpoint/2010/main" val="6547142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8</a:t>
            </a:r>
          </a:p>
          <a:p>
            <a:endParaRPr lang="en-US" sz="1200" kern="1200" dirty="0">
              <a:solidFill>
                <a:schemeClr val="tx1"/>
              </a:solidFill>
              <a:effectLst/>
              <a:latin typeface="+mn-lt"/>
              <a:ea typeface="+mn-ea"/>
              <a:cs typeface="+mn-cs"/>
            </a:endParaRPr>
          </a:p>
          <a:p>
            <a:r>
              <a:rPr lang="en-GB" dirty="0"/>
              <a:t>Acceptance tests are a crucial stage in the deployment pipeline: They take delivery teams beyond basic continuous integration. Once you have automated acceptance tests in place, you are testing the business acceptance criteria of your application, that is, validating that it provides users with valuable functionality.</a:t>
            </a:r>
          </a:p>
          <a:p>
            <a:endParaRPr lang="en-GB" dirty="0"/>
          </a:p>
          <a:p>
            <a:r>
              <a:rPr lang="en-GB" dirty="0"/>
              <a:t>An individual acceptance test is intended to verify that the acceptance criteria of a story or requirement have been met. Acceptance criteria come in many different varieties; for one thing, they can be functional or </a:t>
            </a:r>
            <a:r>
              <a:rPr lang="en-GB" dirty="0" err="1"/>
              <a:t>nonfunctional</a:t>
            </a:r>
            <a:r>
              <a:rPr lang="en-GB" dirty="0"/>
              <a:t>.</a:t>
            </a:r>
            <a:r>
              <a:rPr lang="en-GB" baseline="0" dirty="0"/>
              <a:t> </a:t>
            </a:r>
            <a:r>
              <a:rPr lang="en-GB" dirty="0" err="1"/>
              <a:t>Nonfunctional</a:t>
            </a:r>
            <a:r>
              <a:rPr lang="en-GB" dirty="0"/>
              <a:t> acceptance criteria include things like capacity, performance, modifiability, availability, security, usability, and so forth.</a:t>
            </a:r>
          </a:p>
          <a:p>
            <a:endParaRPr lang="en-GB" dirty="0"/>
          </a:p>
          <a:p>
            <a:r>
              <a:rPr lang="en-GB" dirty="0"/>
              <a:t>The acceptance test suite as a whole both verifies that the application delivers the business value expected by the customer and guards against regressions or defects that break pre-existing functions of the application.</a:t>
            </a:r>
          </a:p>
          <a:p>
            <a:endParaRPr lang="en-GB" dirty="0"/>
          </a:p>
          <a:p>
            <a:r>
              <a:rPr lang="en-GB" dirty="0"/>
              <a:t>Acceptance tests</a:t>
            </a:r>
            <a:r>
              <a:rPr lang="en-GB" baseline="0" dirty="0"/>
              <a:t> </a:t>
            </a:r>
            <a:r>
              <a:rPr lang="en-GB" dirty="0"/>
              <a:t>are business-facing, not developer-facing. They test whole stories at a time against a running version of the application in a production-like environment. Unit tests are an essential part of any automated test strategy, but they usually do not provide a high enough level of confidence that the application can be released. The objective of acceptance tests is to prove that our application does what the customer meant it to, not that it works the way its programmers think it should.</a:t>
            </a:r>
          </a:p>
          <a:p>
            <a:endParaRPr lang="en-GB" dirty="0"/>
          </a:p>
          <a:p>
            <a:r>
              <a:rPr lang="en-GB" dirty="0"/>
              <a:t>The cost of a properly created</a:t>
            </a:r>
            <a:r>
              <a:rPr lang="en-GB" baseline="0" dirty="0"/>
              <a:t> </a:t>
            </a:r>
            <a:r>
              <a:rPr lang="en-GB" dirty="0"/>
              <a:t>and maintained automated acceptance test suite is much lower than that of performing frequent manual acceptance and regression testing, or that of the alternative of releasing poor-quality software.</a:t>
            </a:r>
          </a:p>
          <a:p>
            <a:endParaRPr lang="en-GB"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67</a:t>
            </a:fld>
            <a:endParaRPr lang="en-GB" dirty="0"/>
          </a:p>
        </p:txBody>
      </p:sp>
    </p:spTree>
    <p:extLst>
      <p:ext uri="{BB962C8B-B14F-4D97-AF65-F5344CB8AC3E}">
        <p14:creationId xmlns:p14="http://schemas.microsoft.com/office/powerpoint/2010/main" val="41293208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68</a:t>
            </a:fld>
            <a:endParaRPr lang="en-GB" dirty="0"/>
          </a:p>
        </p:txBody>
      </p:sp>
    </p:spTree>
    <p:extLst>
      <p:ext uri="{BB962C8B-B14F-4D97-AF65-F5344CB8AC3E}">
        <p14:creationId xmlns:p14="http://schemas.microsoft.com/office/powerpoint/2010/main" val="34380499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69</a:t>
            </a:fld>
            <a:endParaRPr lang="en-GB" dirty="0"/>
          </a:p>
        </p:txBody>
      </p:sp>
    </p:spTree>
    <p:extLst>
      <p:ext uri="{BB962C8B-B14F-4D97-AF65-F5344CB8AC3E}">
        <p14:creationId xmlns:p14="http://schemas.microsoft.com/office/powerpoint/2010/main" val="11592733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12</a:t>
            </a:r>
          </a:p>
          <a:p>
            <a:endParaRPr lang="en-US" sz="1200" kern="1200" dirty="0">
              <a:solidFill>
                <a:schemeClr val="tx1"/>
              </a:solidFill>
              <a:effectLst/>
              <a:latin typeface="+mn-lt"/>
              <a:ea typeface="+mn-ea"/>
              <a:cs typeface="+mn-cs"/>
            </a:endParaRPr>
          </a:p>
          <a:p>
            <a:r>
              <a:rPr lang="en-GB" dirty="0"/>
              <a:t>Data and its management and organization pose a particular set of problems for testing and deployment processes for two reasons. First, there is the sheer volume of information that is generally involved. The bytes allocated to encoding the behaviour of our application—its source code and configuration information—are usually vastly outweighed by the volume of data recording its state. Second is the fact that the lifecycle of application data differs from that of other parts of the system. Application data needs to be preserved—indeed, data usually outlasts the applications that were used to create and access it. Crucially, data needs to be preserved and migrated during new deployments or rollbacks of a system.</a:t>
            </a:r>
          </a:p>
          <a:p>
            <a:endParaRPr lang="en-GB"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70</a:t>
            </a:fld>
            <a:endParaRPr lang="en-GB" dirty="0"/>
          </a:p>
        </p:txBody>
      </p:sp>
    </p:spTree>
    <p:extLst>
      <p:ext uri="{BB962C8B-B14F-4D97-AF65-F5344CB8AC3E}">
        <p14:creationId xmlns:p14="http://schemas.microsoft.com/office/powerpoint/2010/main" val="267214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60648" y="4211960"/>
            <a:ext cx="6048672" cy="4114800"/>
          </a:xfrm>
        </p:spPr>
        <p:txBody>
          <a:bodyPr numCol="3"/>
          <a:lstStyle/>
          <a:p>
            <a:r>
              <a:rPr lang="en-GB" sz="1200" b="0" i="0" u="none" strike="noStrike" kern="1200" baseline="0" dirty="0">
                <a:solidFill>
                  <a:schemeClr val="tx1"/>
                </a:solidFill>
                <a:latin typeface="+mn-lt"/>
                <a:ea typeface="+mn-ea"/>
                <a:cs typeface="+mn-cs"/>
              </a:rPr>
              <a:t>A/B testing</a:t>
            </a:r>
          </a:p>
          <a:p>
            <a:r>
              <a:rPr lang="en-GB" sz="1200" b="0" i="0" u="none" strike="noStrike" kern="1200" baseline="0" dirty="0">
                <a:solidFill>
                  <a:schemeClr val="tx1"/>
                </a:solidFill>
                <a:latin typeface="+mn-lt"/>
                <a:ea typeface="+mn-ea"/>
                <a:cs typeface="+mn-cs"/>
              </a:rPr>
              <a:t>Acceptance Tests</a:t>
            </a:r>
          </a:p>
          <a:p>
            <a:r>
              <a:rPr lang="en-GB" sz="1200" b="0" i="0" u="none" strike="noStrike" kern="1200" baseline="0" dirty="0">
                <a:solidFill>
                  <a:schemeClr val="tx1"/>
                </a:solidFill>
                <a:latin typeface="+mn-lt"/>
                <a:ea typeface="+mn-ea"/>
                <a:cs typeface="+mn-cs"/>
              </a:rPr>
              <a:t>Affinity (in DevOps)	</a:t>
            </a:r>
          </a:p>
          <a:p>
            <a:r>
              <a:rPr lang="en-GB" sz="1200" b="0" i="0" u="none" strike="noStrike" kern="1200" baseline="0" dirty="0">
                <a:solidFill>
                  <a:schemeClr val="tx1"/>
                </a:solidFill>
                <a:latin typeface="+mn-lt"/>
                <a:ea typeface="+mn-ea"/>
                <a:cs typeface="+mn-cs"/>
              </a:rPr>
              <a:t>Agile</a:t>
            </a:r>
          </a:p>
          <a:p>
            <a:r>
              <a:rPr lang="en-GB" sz="1200" b="0" i="0" u="none" strike="noStrike" kern="1200" baseline="0" dirty="0">
                <a:solidFill>
                  <a:schemeClr val="tx1"/>
                </a:solidFill>
                <a:latin typeface="+mn-lt"/>
                <a:ea typeface="+mn-ea"/>
                <a:cs typeface="+mn-cs"/>
              </a:rPr>
              <a:t>Anti-Pattern</a:t>
            </a:r>
          </a:p>
          <a:p>
            <a:r>
              <a:rPr lang="en-GB" sz="1200" b="0" i="0" u="none" strike="noStrike" kern="1200" baseline="0" dirty="0">
                <a:solidFill>
                  <a:schemeClr val="tx1"/>
                </a:solidFill>
                <a:latin typeface="+mn-lt"/>
                <a:ea typeface="+mn-ea"/>
                <a:cs typeface="+mn-cs"/>
              </a:rPr>
              <a:t>Application Deployment</a:t>
            </a:r>
          </a:p>
          <a:p>
            <a:r>
              <a:rPr lang="en-GB" sz="1200" b="0" i="0" u="none" strike="noStrike" kern="1200" baseline="0" dirty="0" err="1" smtClean="0">
                <a:solidFill>
                  <a:schemeClr val="tx1"/>
                </a:solidFill>
                <a:latin typeface="+mn-lt"/>
                <a:ea typeface="+mn-ea"/>
                <a:cs typeface="+mn-cs"/>
              </a:rPr>
              <a:t>Artifact</a:t>
            </a:r>
            <a:r>
              <a:rPr lang="en-GB" sz="1200" b="0" i="0" u="none" strike="noStrike" kern="1200" baseline="0" dirty="0" smtClean="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Management	</a:t>
            </a:r>
          </a:p>
          <a:p>
            <a:r>
              <a:rPr lang="en-GB" sz="1200" b="0" i="0" u="none" strike="noStrike" kern="1200" baseline="0" dirty="0">
                <a:solidFill>
                  <a:schemeClr val="tx1"/>
                </a:solidFill>
                <a:latin typeface="+mn-lt"/>
                <a:ea typeface="+mn-ea"/>
                <a:cs typeface="+mn-cs"/>
              </a:rPr>
              <a:t>Architectural Trade-off Analysis Method (ATAM)</a:t>
            </a:r>
          </a:p>
          <a:p>
            <a:r>
              <a:rPr lang="en-GB" sz="1200" b="0" i="0" u="none" strike="noStrike" kern="1200" baseline="0" dirty="0">
                <a:solidFill>
                  <a:schemeClr val="tx1"/>
                </a:solidFill>
                <a:latin typeface="+mn-lt"/>
                <a:ea typeface="+mn-ea"/>
                <a:cs typeface="+mn-cs"/>
              </a:rPr>
              <a:t>Automated testing</a:t>
            </a:r>
          </a:p>
          <a:p>
            <a:r>
              <a:rPr lang="en-GB" sz="1200" b="0" i="0" u="none" strike="noStrike" kern="1200" baseline="0" dirty="0">
                <a:solidFill>
                  <a:schemeClr val="tx1"/>
                </a:solidFill>
                <a:latin typeface="+mn-lt"/>
                <a:ea typeface="+mn-ea"/>
                <a:cs typeface="+mn-cs"/>
              </a:rPr>
              <a:t>Automation</a:t>
            </a:r>
          </a:p>
          <a:p>
            <a:r>
              <a:rPr lang="en-GB" sz="1200" b="0" i="0" u="none" strike="noStrike" kern="1200" baseline="0" dirty="0">
                <a:solidFill>
                  <a:schemeClr val="tx1"/>
                </a:solidFill>
                <a:latin typeface="+mn-lt"/>
                <a:ea typeface="+mn-ea"/>
                <a:cs typeface="+mn-cs"/>
              </a:rPr>
              <a:t>Binary files</a:t>
            </a:r>
          </a:p>
          <a:p>
            <a:r>
              <a:rPr lang="en-GB" sz="1200" b="0" i="0" u="none" strike="noStrike" kern="1200" baseline="0" dirty="0">
                <a:solidFill>
                  <a:schemeClr val="tx1"/>
                </a:solidFill>
                <a:latin typeface="+mn-lt"/>
                <a:ea typeface="+mn-ea"/>
                <a:cs typeface="+mn-cs"/>
              </a:rPr>
              <a:t>Blamelessness 	</a:t>
            </a:r>
          </a:p>
          <a:p>
            <a:r>
              <a:rPr lang="en-GB" sz="1200" b="0" i="0" u="none" strike="noStrike" kern="1200" baseline="0" dirty="0">
                <a:solidFill>
                  <a:schemeClr val="tx1"/>
                </a:solidFill>
                <a:latin typeface="+mn-lt"/>
                <a:ea typeface="+mn-ea"/>
                <a:cs typeface="+mn-cs"/>
              </a:rPr>
              <a:t>Blue-Green deployment</a:t>
            </a:r>
          </a:p>
          <a:p>
            <a:r>
              <a:rPr lang="en-GB" sz="1200" b="0" i="0" u="none" strike="noStrike" kern="1200" baseline="0" dirty="0">
                <a:solidFill>
                  <a:schemeClr val="tx1"/>
                </a:solidFill>
                <a:latin typeface="+mn-lt"/>
                <a:ea typeface="+mn-ea"/>
                <a:cs typeface="+mn-cs"/>
              </a:rPr>
              <a:t>Build (Management)</a:t>
            </a:r>
          </a:p>
          <a:p>
            <a:r>
              <a:rPr lang="en-GB" sz="1200" b="0" i="0" u="none" strike="noStrike" kern="1200" baseline="0" dirty="0">
                <a:solidFill>
                  <a:schemeClr val="tx1"/>
                </a:solidFill>
                <a:latin typeface="+mn-lt"/>
                <a:ea typeface="+mn-ea"/>
                <a:cs typeface="+mn-cs"/>
              </a:rPr>
              <a:t>Build-time</a:t>
            </a:r>
          </a:p>
          <a:p>
            <a:r>
              <a:rPr lang="en-GB" sz="1200" b="0" i="0" u="none" strike="noStrike" kern="1200" baseline="0" dirty="0">
                <a:solidFill>
                  <a:schemeClr val="tx1"/>
                </a:solidFill>
                <a:latin typeface="+mn-lt"/>
                <a:ea typeface="+mn-ea"/>
                <a:cs typeface="+mn-cs"/>
              </a:rPr>
              <a:t>Canary Releasing</a:t>
            </a:r>
          </a:p>
          <a:p>
            <a:r>
              <a:rPr lang="en-GB" sz="1200" b="0" i="0" u="none" strike="noStrike" kern="1200" baseline="0" dirty="0">
                <a:solidFill>
                  <a:schemeClr val="tx1"/>
                </a:solidFill>
                <a:latin typeface="+mn-lt"/>
                <a:ea typeface="+mn-ea"/>
                <a:cs typeface="+mn-cs"/>
              </a:rPr>
              <a:t>Capacity testing</a:t>
            </a:r>
          </a:p>
          <a:p>
            <a:r>
              <a:rPr lang="en-GB" sz="1200" b="0" i="0" u="none" strike="noStrike" kern="1200" baseline="0" dirty="0">
                <a:solidFill>
                  <a:schemeClr val="tx1"/>
                </a:solidFill>
                <a:latin typeface="+mn-lt"/>
                <a:ea typeface="+mn-ea"/>
                <a:cs typeface="+mn-cs"/>
              </a:rPr>
              <a:t>Change Management</a:t>
            </a:r>
          </a:p>
          <a:p>
            <a:r>
              <a:rPr lang="en-GB" sz="1200" b="0" i="0" u="none" strike="noStrike" kern="1200" baseline="0" dirty="0">
                <a:solidFill>
                  <a:schemeClr val="tx1"/>
                </a:solidFill>
                <a:latin typeface="+mn-lt"/>
                <a:ea typeface="+mn-ea"/>
                <a:cs typeface="+mn-cs"/>
              </a:rPr>
              <a:t>Check-in</a:t>
            </a:r>
          </a:p>
          <a:p>
            <a:r>
              <a:rPr lang="en-GB" sz="1200" b="0" i="0" u="none" strike="noStrike" kern="1200" baseline="0" dirty="0">
                <a:solidFill>
                  <a:schemeClr val="tx1"/>
                </a:solidFill>
                <a:latin typeface="+mn-lt"/>
                <a:ea typeface="+mn-ea"/>
                <a:cs typeface="+mn-cs"/>
              </a:rPr>
              <a:t>Cloud Computing 	</a:t>
            </a:r>
          </a:p>
          <a:p>
            <a:r>
              <a:rPr lang="en-GB" sz="1200" b="0" i="0" u="none" strike="noStrike" kern="1200" baseline="0" dirty="0">
                <a:solidFill>
                  <a:schemeClr val="tx1"/>
                </a:solidFill>
                <a:latin typeface="+mn-lt"/>
                <a:ea typeface="+mn-ea"/>
                <a:cs typeface="+mn-cs"/>
              </a:rPr>
              <a:t>Collaboration (in DevOps)</a:t>
            </a:r>
          </a:p>
          <a:p>
            <a:r>
              <a:rPr lang="en-GB" sz="1200" b="0" i="0" u="none" strike="noStrike" kern="1200" baseline="0" dirty="0">
                <a:solidFill>
                  <a:schemeClr val="tx1"/>
                </a:solidFill>
                <a:latin typeface="+mn-lt"/>
                <a:ea typeface="+mn-ea"/>
                <a:cs typeface="+mn-cs"/>
              </a:rPr>
              <a:t>Commit (stage)</a:t>
            </a:r>
          </a:p>
          <a:p>
            <a:r>
              <a:rPr lang="en-GB" sz="1200" b="0" i="0" u="none" strike="noStrike" kern="1200" baseline="0" dirty="0">
                <a:solidFill>
                  <a:schemeClr val="tx1"/>
                </a:solidFill>
                <a:latin typeface="+mn-lt"/>
                <a:ea typeface="+mn-ea"/>
                <a:cs typeface="+mn-cs"/>
              </a:rPr>
              <a:t>Communication styles</a:t>
            </a:r>
          </a:p>
          <a:p>
            <a:r>
              <a:rPr lang="en-GB" sz="1200" b="0" i="0" u="none" strike="noStrike" kern="1200" baseline="0" dirty="0">
                <a:solidFill>
                  <a:schemeClr val="tx1"/>
                </a:solidFill>
                <a:latin typeface="+mn-lt"/>
                <a:ea typeface="+mn-ea"/>
                <a:cs typeface="+mn-cs"/>
              </a:rPr>
              <a:t>Compact</a:t>
            </a:r>
          </a:p>
          <a:p>
            <a:r>
              <a:rPr lang="en-GB" sz="1200" b="0" i="0" u="none" strike="noStrike" kern="1200" baseline="0" dirty="0">
                <a:solidFill>
                  <a:schemeClr val="tx1"/>
                </a:solidFill>
                <a:latin typeface="+mn-lt"/>
                <a:ea typeface="+mn-ea"/>
                <a:cs typeface="+mn-cs"/>
              </a:rPr>
              <a:t>Component (tests)</a:t>
            </a:r>
          </a:p>
          <a:p>
            <a:r>
              <a:rPr lang="en-GB" sz="1200" b="0" i="0" u="none" strike="noStrike" kern="1200" baseline="0" dirty="0">
                <a:solidFill>
                  <a:schemeClr val="tx1"/>
                </a:solidFill>
                <a:latin typeface="+mn-lt"/>
                <a:ea typeface="+mn-ea"/>
                <a:cs typeface="+mn-cs"/>
              </a:rPr>
              <a:t>Configuration Management 	</a:t>
            </a:r>
          </a:p>
          <a:p>
            <a:r>
              <a:rPr lang="en-GB" sz="1200" b="0" i="0" u="none" strike="noStrike" kern="1200" baseline="0" dirty="0">
                <a:solidFill>
                  <a:schemeClr val="tx1"/>
                </a:solidFill>
                <a:latin typeface="+mn-lt"/>
                <a:ea typeface="+mn-ea"/>
                <a:cs typeface="+mn-cs"/>
              </a:rPr>
              <a:t>Containers</a:t>
            </a:r>
          </a:p>
          <a:p>
            <a:r>
              <a:rPr lang="en-GB" sz="1200" b="0" i="0" u="none" strike="noStrike" kern="1200" baseline="0" dirty="0">
                <a:solidFill>
                  <a:schemeClr val="tx1"/>
                </a:solidFill>
                <a:latin typeface="+mn-lt"/>
                <a:ea typeface="+mn-ea"/>
                <a:cs typeface="+mn-cs"/>
              </a:rPr>
              <a:t>Continuous Delivery 	</a:t>
            </a:r>
          </a:p>
          <a:p>
            <a:r>
              <a:rPr lang="en-GB" sz="1200" b="0" i="0" u="none" strike="noStrike" kern="1200" baseline="0" dirty="0">
                <a:solidFill>
                  <a:schemeClr val="tx1"/>
                </a:solidFill>
                <a:latin typeface="+mn-lt"/>
                <a:ea typeface="+mn-ea"/>
                <a:cs typeface="+mn-cs"/>
              </a:rPr>
              <a:t>Continuous Deployment 	</a:t>
            </a:r>
          </a:p>
          <a:p>
            <a:r>
              <a:rPr lang="en-GB" sz="1200" b="0" i="0" u="none" strike="noStrike" kern="1200" baseline="0" dirty="0">
                <a:solidFill>
                  <a:schemeClr val="tx1"/>
                </a:solidFill>
                <a:latin typeface="+mn-lt"/>
                <a:ea typeface="+mn-ea"/>
                <a:cs typeface="+mn-cs"/>
              </a:rPr>
              <a:t>Continuous Integration</a:t>
            </a:r>
          </a:p>
          <a:p>
            <a:r>
              <a:rPr lang="en-GB" sz="1200" b="0" i="0" u="none" strike="noStrike" kern="1200" baseline="0" dirty="0">
                <a:solidFill>
                  <a:schemeClr val="tx1"/>
                </a:solidFill>
                <a:latin typeface="+mn-lt"/>
                <a:ea typeface="+mn-ea"/>
                <a:cs typeface="+mn-cs"/>
              </a:rPr>
              <a:t>Cycle time (in Lean)</a:t>
            </a:r>
          </a:p>
          <a:p>
            <a:r>
              <a:rPr lang="en-GB" sz="1200" b="0" i="0" u="none" strike="noStrike" kern="1200" baseline="0" dirty="0">
                <a:solidFill>
                  <a:schemeClr val="tx1"/>
                </a:solidFill>
                <a:latin typeface="+mn-lt"/>
                <a:ea typeface="+mn-ea"/>
                <a:cs typeface="+mn-cs"/>
              </a:rPr>
              <a:t>Definition of Done (in Agile Scrum)</a:t>
            </a:r>
          </a:p>
          <a:p>
            <a:r>
              <a:rPr lang="en-GB" sz="1200" b="0" i="0" u="none" strike="noStrike" kern="1200" baseline="0" dirty="0">
                <a:solidFill>
                  <a:schemeClr val="tx1"/>
                </a:solidFill>
                <a:latin typeface="+mn-lt"/>
                <a:ea typeface="+mn-ea"/>
                <a:cs typeface="+mn-cs"/>
              </a:rPr>
              <a:t>Dependency</a:t>
            </a:r>
          </a:p>
          <a:p>
            <a:r>
              <a:rPr lang="en-GB" sz="1200" b="0" i="0" u="none" strike="noStrike" kern="1200" baseline="0" dirty="0">
                <a:solidFill>
                  <a:schemeClr val="tx1"/>
                </a:solidFill>
                <a:latin typeface="+mn-lt"/>
                <a:ea typeface="+mn-ea"/>
                <a:cs typeface="+mn-cs"/>
              </a:rPr>
              <a:t>(Deployment) Pipeline</a:t>
            </a:r>
          </a:p>
          <a:p>
            <a:r>
              <a:rPr lang="en-GB" sz="1200" b="0" i="0" u="none" strike="noStrike" kern="1200" baseline="0" dirty="0">
                <a:solidFill>
                  <a:schemeClr val="tx1"/>
                </a:solidFill>
                <a:latin typeface="+mn-lt"/>
                <a:ea typeface="+mn-ea"/>
                <a:cs typeface="+mn-cs"/>
              </a:rPr>
              <a:t>Development Team</a:t>
            </a:r>
          </a:p>
          <a:p>
            <a:r>
              <a:rPr lang="en-GB" sz="1200" b="0" i="0" u="none" strike="noStrike" kern="1200" baseline="0" dirty="0">
                <a:solidFill>
                  <a:schemeClr val="tx1"/>
                </a:solidFill>
                <a:latin typeface="+mn-lt"/>
                <a:ea typeface="+mn-ea"/>
                <a:cs typeface="+mn-cs"/>
              </a:rPr>
              <a:t>DevOps engineer</a:t>
            </a:r>
          </a:p>
          <a:p>
            <a:r>
              <a:rPr lang="en-GB" sz="1200" b="0" i="0" u="none" strike="noStrike" kern="1200" baseline="0" dirty="0">
                <a:solidFill>
                  <a:schemeClr val="tx1"/>
                </a:solidFill>
                <a:latin typeface="+mn-lt"/>
                <a:ea typeface="+mn-ea"/>
                <a:cs typeface="+mn-cs"/>
              </a:rPr>
              <a:t>Disciplined Agile</a:t>
            </a:r>
          </a:p>
          <a:p>
            <a:r>
              <a:rPr lang="en-GB" sz="1200" b="0" i="0" u="none" strike="noStrike" kern="1200" baseline="0" dirty="0">
                <a:solidFill>
                  <a:schemeClr val="tx1"/>
                </a:solidFill>
                <a:latin typeface="+mn-lt"/>
                <a:ea typeface="+mn-ea"/>
                <a:cs typeface="+mn-cs"/>
              </a:rPr>
              <a:t>Distributed Team</a:t>
            </a:r>
          </a:p>
          <a:p>
            <a:r>
              <a:rPr lang="en-GB" sz="1200" b="0" i="0" u="none" strike="noStrike" kern="1200" baseline="0" dirty="0">
                <a:solidFill>
                  <a:schemeClr val="tx1"/>
                </a:solidFill>
                <a:latin typeface="+mn-lt"/>
                <a:ea typeface="+mn-ea"/>
                <a:cs typeface="+mn-cs"/>
              </a:rPr>
              <a:t>Effective DevOps</a:t>
            </a:r>
          </a:p>
          <a:p>
            <a:r>
              <a:rPr lang="en-GB" sz="1200" b="0" i="0" u="none" strike="noStrike" kern="1200" baseline="0" dirty="0">
                <a:solidFill>
                  <a:schemeClr val="tx1"/>
                </a:solidFill>
                <a:latin typeface="+mn-lt"/>
                <a:ea typeface="+mn-ea"/>
                <a:cs typeface="+mn-cs"/>
              </a:rPr>
              <a:t>Event (Management)</a:t>
            </a:r>
          </a:p>
          <a:p>
            <a:r>
              <a:rPr lang="en-GB" sz="1200" b="0" i="0" u="none" strike="noStrike" kern="1200" baseline="0" dirty="0">
                <a:solidFill>
                  <a:schemeClr val="tx1"/>
                </a:solidFill>
                <a:latin typeface="+mn-lt"/>
                <a:ea typeface="+mn-ea"/>
                <a:cs typeface="+mn-cs"/>
              </a:rPr>
              <a:t>Exploratory testing</a:t>
            </a:r>
          </a:p>
          <a:p>
            <a:r>
              <a:rPr lang="en-GB" sz="1200" b="0" i="0" u="none" strike="noStrike" kern="1200" baseline="0" dirty="0">
                <a:solidFill>
                  <a:schemeClr val="tx1"/>
                </a:solidFill>
                <a:latin typeface="+mn-lt"/>
                <a:ea typeface="+mn-ea"/>
                <a:cs typeface="+mn-cs"/>
              </a:rPr>
              <a:t>Flow</a:t>
            </a:r>
          </a:p>
          <a:p>
            <a:r>
              <a:rPr lang="en-GB" sz="1200" b="0" i="0" u="none" strike="noStrike" kern="1200" baseline="0" dirty="0">
                <a:solidFill>
                  <a:schemeClr val="tx1"/>
                </a:solidFill>
                <a:latin typeface="+mn-lt"/>
                <a:ea typeface="+mn-ea"/>
                <a:cs typeface="+mn-cs"/>
              </a:rPr>
              <a:t>Forensic (tools)</a:t>
            </a:r>
          </a:p>
          <a:p>
            <a:r>
              <a:rPr lang="en-GB" sz="1200" b="0" i="0" u="none" strike="noStrike" kern="1200" baseline="0" dirty="0">
                <a:solidFill>
                  <a:schemeClr val="tx1"/>
                </a:solidFill>
                <a:latin typeface="+mn-lt"/>
                <a:ea typeface="+mn-ea"/>
                <a:cs typeface="+mn-cs"/>
              </a:rPr>
              <a:t>Functional Acceptance Tests</a:t>
            </a:r>
          </a:p>
          <a:p>
            <a:r>
              <a:rPr lang="en-GB" sz="1200" b="0" i="0" u="none" strike="noStrike" kern="1200" baseline="0" dirty="0">
                <a:solidFill>
                  <a:schemeClr val="tx1"/>
                </a:solidFill>
                <a:latin typeface="+mn-lt"/>
                <a:ea typeface="+mn-ea"/>
                <a:cs typeface="+mn-cs"/>
              </a:rPr>
              <a:t>Gatekeeper</a:t>
            </a:r>
          </a:p>
          <a:p>
            <a:r>
              <a:rPr lang="en-GB" sz="1200" b="0" i="0" u="none" strike="noStrike" kern="1200" baseline="0" dirty="0">
                <a:solidFill>
                  <a:schemeClr val="tx1"/>
                </a:solidFill>
                <a:latin typeface="+mn-lt"/>
                <a:ea typeface="+mn-ea"/>
                <a:cs typeface="+mn-cs"/>
              </a:rPr>
              <a:t>Happy path</a:t>
            </a:r>
          </a:p>
          <a:p>
            <a:r>
              <a:rPr lang="en-GB" sz="1200" b="0" i="0" u="none" strike="noStrike" kern="1200" baseline="0" dirty="0">
                <a:solidFill>
                  <a:schemeClr val="tx1"/>
                </a:solidFill>
                <a:latin typeface="+mn-lt"/>
                <a:ea typeface="+mn-ea"/>
                <a:cs typeface="+mn-cs"/>
              </a:rPr>
              <a:t>Human error</a:t>
            </a:r>
          </a:p>
          <a:p>
            <a:r>
              <a:rPr lang="en-GB" sz="1200" b="0" i="0" u="none" strike="noStrike" kern="1200" baseline="0" dirty="0">
                <a:solidFill>
                  <a:schemeClr val="tx1"/>
                </a:solidFill>
                <a:latin typeface="+mn-lt"/>
                <a:ea typeface="+mn-ea"/>
                <a:cs typeface="+mn-cs"/>
              </a:rPr>
              <a:t>Incident management</a:t>
            </a:r>
          </a:p>
          <a:p>
            <a:r>
              <a:rPr lang="en-GB" sz="1200" b="0" i="0" u="none" strike="noStrike" kern="1200" baseline="0" dirty="0">
                <a:solidFill>
                  <a:schemeClr val="tx1"/>
                </a:solidFill>
                <a:latin typeface="+mn-lt"/>
                <a:ea typeface="+mn-ea"/>
                <a:cs typeface="+mn-cs"/>
              </a:rPr>
              <a:t>Information radiators</a:t>
            </a:r>
          </a:p>
          <a:p>
            <a:r>
              <a:rPr lang="en-GB" sz="1200" b="0" i="0" u="none" strike="noStrike" kern="1200" baseline="0" dirty="0">
                <a:solidFill>
                  <a:schemeClr val="tx1"/>
                </a:solidFill>
                <a:latin typeface="+mn-lt"/>
                <a:ea typeface="+mn-ea"/>
                <a:cs typeface="+mn-cs"/>
              </a:rPr>
              <a:t>Infrastructure Automation</a:t>
            </a:r>
          </a:p>
          <a:p>
            <a:r>
              <a:rPr lang="en-GB" sz="1200" b="0" i="0" u="none" strike="noStrike" kern="1200" baseline="0" dirty="0">
                <a:solidFill>
                  <a:schemeClr val="tx1"/>
                </a:solidFill>
                <a:latin typeface="+mn-lt"/>
                <a:ea typeface="+mn-ea"/>
                <a:cs typeface="+mn-cs"/>
              </a:rPr>
              <a:t>Infrastructure management (team, tools)</a:t>
            </a:r>
          </a:p>
          <a:p>
            <a:r>
              <a:rPr lang="en-GB" sz="1200" b="0" i="0" u="none" strike="noStrike" kern="1200" baseline="0" dirty="0">
                <a:solidFill>
                  <a:schemeClr val="tx1"/>
                </a:solidFill>
                <a:latin typeface="+mn-lt"/>
                <a:ea typeface="+mn-ea"/>
                <a:cs typeface="+mn-cs"/>
              </a:rPr>
              <a:t>Integration tests</a:t>
            </a:r>
          </a:p>
          <a:p>
            <a:r>
              <a:rPr lang="en-GB" sz="1200" b="0" i="0" u="none" strike="noStrike" kern="1200" baseline="0" dirty="0">
                <a:solidFill>
                  <a:schemeClr val="tx1"/>
                </a:solidFill>
                <a:latin typeface="+mn-lt"/>
                <a:ea typeface="+mn-ea"/>
                <a:cs typeface="+mn-cs"/>
              </a:rPr>
              <a:t>INVEST</a:t>
            </a:r>
          </a:p>
          <a:p>
            <a:r>
              <a:rPr lang="en-GB" sz="1200" b="0" i="0" u="none" strike="noStrike" kern="1200" baseline="0" dirty="0">
                <a:solidFill>
                  <a:schemeClr val="tx1"/>
                </a:solidFill>
                <a:latin typeface="+mn-lt"/>
                <a:ea typeface="+mn-ea"/>
                <a:cs typeface="+mn-cs"/>
              </a:rPr>
              <a:t>Iteration 	</a:t>
            </a:r>
          </a:p>
          <a:p>
            <a:r>
              <a:rPr lang="en-GB" sz="1200" b="0" i="0" u="none" strike="noStrike" kern="1200" baseline="0" dirty="0">
                <a:solidFill>
                  <a:schemeClr val="tx1"/>
                </a:solidFill>
                <a:latin typeface="+mn-lt"/>
                <a:ea typeface="+mn-ea"/>
                <a:cs typeface="+mn-cs"/>
              </a:rPr>
              <a:t>ITSM (IT Service Management) 	</a:t>
            </a:r>
          </a:p>
          <a:p>
            <a:r>
              <a:rPr lang="en-GB" sz="1200" b="0" i="0" u="none" strike="noStrike" kern="1200" baseline="0" dirty="0">
                <a:solidFill>
                  <a:schemeClr val="tx1"/>
                </a:solidFill>
                <a:latin typeface="+mn-lt"/>
                <a:ea typeface="+mn-ea"/>
                <a:cs typeface="+mn-cs"/>
              </a:rPr>
              <a:t>Ji-Kotei-Kanketsu (JKK) 	</a:t>
            </a:r>
          </a:p>
          <a:p>
            <a:r>
              <a:rPr lang="en-GB" sz="1200" b="0" i="0" u="none" strike="noStrike" kern="1200" baseline="0" dirty="0">
                <a:solidFill>
                  <a:schemeClr val="tx1"/>
                </a:solidFill>
                <a:latin typeface="+mn-lt"/>
                <a:ea typeface="+mn-ea"/>
                <a:cs typeface="+mn-cs"/>
              </a:rPr>
              <a:t>Just-in-Time (JiT) 	</a:t>
            </a:r>
          </a:p>
          <a:p>
            <a:r>
              <a:rPr lang="en-GB" sz="1200" b="0" i="0" u="none" strike="noStrike" kern="1200" baseline="0" dirty="0">
                <a:solidFill>
                  <a:schemeClr val="tx1"/>
                </a:solidFill>
                <a:latin typeface="+mn-lt"/>
                <a:ea typeface="+mn-ea"/>
                <a:cs typeface="+mn-cs"/>
              </a:rPr>
              <a:t>Kaizen (in Lean)</a:t>
            </a:r>
          </a:p>
          <a:p>
            <a:r>
              <a:rPr lang="en-GB" sz="1200" b="0" i="0" u="none" strike="noStrike" kern="1200" baseline="0" dirty="0">
                <a:solidFill>
                  <a:schemeClr val="tx1"/>
                </a:solidFill>
                <a:latin typeface="+mn-lt"/>
                <a:ea typeface="+mn-ea"/>
                <a:cs typeface="+mn-cs"/>
              </a:rPr>
              <a:t>Lean time (in Lean)</a:t>
            </a:r>
          </a:p>
          <a:p>
            <a:r>
              <a:rPr lang="en-GB" sz="1200" b="0" i="0" u="none" strike="noStrike" kern="1200" baseline="0" dirty="0">
                <a:solidFill>
                  <a:schemeClr val="tx1"/>
                </a:solidFill>
                <a:latin typeface="+mn-lt"/>
                <a:ea typeface="+mn-ea"/>
                <a:cs typeface="+mn-cs"/>
              </a:rPr>
              <a:t>Lean</a:t>
            </a:r>
          </a:p>
          <a:p>
            <a:r>
              <a:rPr lang="en-GB" sz="1200" b="0" i="0" u="none" strike="noStrike" kern="1200" baseline="0" dirty="0">
                <a:solidFill>
                  <a:schemeClr val="tx1"/>
                </a:solidFill>
                <a:latin typeface="+mn-lt"/>
                <a:ea typeface="+mn-ea"/>
                <a:cs typeface="+mn-cs"/>
              </a:rPr>
              <a:t>Libraries</a:t>
            </a:r>
          </a:p>
          <a:p>
            <a:r>
              <a:rPr lang="en-GB" sz="1200" b="0" i="0" u="none" strike="noStrike" kern="1200" baseline="0" dirty="0">
                <a:solidFill>
                  <a:schemeClr val="tx1"/>
                </a:solidFill>
                <a:latin typeface="+mn-lt"/>
                <a:ea typeface="+mn-ea"/>
                <a:cs typeface="+mn-cs"/>
              </a:rPr>
              <a:t>Light-weight ITSM</a:t>
            </a:r>
          </a:p>
          <a:p>
            <a:r>
              <a:rPr lang="en-GB" sz="1200" b="0" i="0" u="none" strike="noStrike" kern="1200" baseline="0" dirty="0">
                <a:solidFill>
                  <a:schemeClr val="tx1"/>
                </a:solidFill>
                <a:latin typeface="+mn-lt"/>
                <a:ea typeface="+mn-ea"/>
                <a:cs typeface="+mn-cs"/>
              </a:rPr>
              <a:t>Manual testing</a:t>
            </a:r>
          </a:p>
          <a:p>
            <a:r>
              <a:rPr lang="en-GB" sz="1200" b="0" i="0" u="none" strike="noStrike" kern="1200" baseline="0" dirty="0">
                <a:solidFill>
                  <a:schemeClr val="tx1"/>
                </a:solidFill>
                <a:latin typeface="+mn-lt"/>
                <a:ea typeface="+mn-ea"/>
                <a:cs typeface="+mn-cs"/>
              </a:rPr>
              <a:t>Minimum Viable Product</a:t>
            </a:r>
          </a:p>
          <a:p>
            <a:r>
              <a:rPr lang="en-GB" sz="1200" b="0" i="0" u="none" strike="noStrike" kern="1200" baseline="0" dirty="0">
                <a:solidFill>
                  <a:schemeClr val="tx1"/>
                </a:solidFill>
                <a:latin typeface="+mn-lt"/>
                <a:ea typeface="+mn-ea"/>
                <a:cs typeface="+mn-cs"/>
              </a:rPr>
              <a:t>Monitoring strategy</a:t>
            </a:r>
          </a:p>
          <a:p>
            <a:r>
              <a:rPr lang="en-GB" sz="1200" b="0" i="0" u="none" strike="noStrike" kern="1200" baseline="0" dirty="0">
                <a:solidFill>
                  <a:schemeClr val="tx1"/>
                </a:solidFill>
                <a:latin typeface="+mn-lt"/>
                <a:ea typeface="+mn-ea"/>
                <a:cs typeface="+mn-cs"/>
              </a:rPr>
              <a:t>Negotiation styles</a:t>
            </a:r>
          </a:p>
          <a:p>
            <a:r>
              <a:rPr lang="en-GB" sz="1200" b="0" i="0" u="none" strike="noStrike" kern="1200" baseline="0" dirty="0">
                <a:solidFill>
                  <a:schemeClr val="tx1"/>
                </a:solidFill>
                <a:latin typeface="+mn-lt"/>
                <a:ea typeface="+mn-ea"/>
                <a:cs typeface="+mn-cs"/>
              </a:rPr>
              <a:t>Non-functional testing</a:t>
            </a:r>
          </a:p>
          <a:p>
            <a:r>
              <a:rPr lang="en-GB" sz="1200" b="0" i="0" u="none" strike="noStrike" kern="1200" baseline="0" dirty="0" err="1">
                <a:solidFill>
                  <a:schemeClr val="tx1"/>
                </a:solidFill>
                <a:latin typeface="+mn-lt"/>
                <a:ea typeface="+mn-ea"/>
                <a:cs typeface="+mn-cs"/>
              </a:rPr>
              <a:t>Obeya</a:t>
            </a:r>
            <a:r>
              <a:rPr lang="en-GB" sz="1200" b="0" i="0" u="none" strike="noStrike" kern="1200" baseline="0" dirty="0">
                <a:solidFill>
                  <a:schemeClr val="tx1"/>
                </a:solidFill>
                <a:latin typeface="+mn-lt"/>
                <a:ea typeface="+mn-ea"/>
                <a:cs typeface="+mn-cs"/>
              </a:rPr>
              <a:t> (</a:t>
            </a:r>
            <a:r>
              <a:rPr lang="ja-JP" altLang="nl-NL" sz="1200" b="0" i="0" u="none" strike="noStrike" kern="1200" baseline="0" dirty="0">
                <a:solidFill>
                  <a:schemeClr val="tx1"/>
                </a:solidFill>
                <a:latin typeface="+mn-lt"/>
                <a:ea typeface="+mn-ea"/>
                <a:cs typeface="+mn-cs"/>
              </a:rPr>
              <a:t>大部屋</a:t>
            </a:r>
            <a:r>
              <a:rPr lang="en-US" altLang="ja-JP" sz="1200" b="0" i="0" u="none" strike="noStrike" kern="1200" baseline="0" dirty="0">
                <a:solidFill>
                  <a:schemeClr val="tx1"/>
                </a:solidFill>
                <a:latin typeface="+mn-lt"/>
                <a:ea typeface="+mn-ea"/>
                <a:cs typeface="+mn-cs"/>
              </a:rPr>
              <a:t>)</a:t>
            </a:r>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Orchestration</a:t>
            </a:r>
          </a:p>
          <a:p>
            <a:r>
              <a:rPr lang="en-GB" sz="1200" b="0" i="0" u="none" strike="noStrike" kern="1200" baseline="0" dirty="0">
                <a:solidFill>
                  <a:schemeClr val="tx1"/>
                </a:solidFill>
                <a:latin typeface="+mn-lt"/>
                <a:ea typeface="+mn-ea"/>
                <a:cs typeface="+mn-cs"/>
              </a:rPr>
              <a:t>One-piece-flow </a:t>
            </a:r>
          </a:p>
          <a:p>
            <a:r>
              <a:rPr lang="en-GB" sz="1200" b="0" i="0" u="none" strike="noStrike" kern="1200" baseline="0" dirty="0">
                <a:solidFill>
                  <a:schemeClr val="tx1"/>
                </a:solidFill>
                <a:latin typeface="+mn-lt"/>
                <a:ea typeface="+mn-ea"/>
                <a:cs typeface="+mn-cs"/>
              </a:rPr>
              <a:t>Operations Team</a:t>
            </a:r>
          </a:p>
          <a:p>
            <a:r>
              <a:rPr lang="en-GB" sz="1200" b="0" i="0" u="none" strike="noStrike" kern="1200" baseline="0" dirty="0">
                <a:solidFill>
                  <a:schemeClr val="tx1"/>
                </a:solidFill>
                <a:latin typeface="+mn-lt"/>
                <a:ea typeface="+mn-ea"/>
                <a:cs typeface="+mn-cs"/>
              </a:rPr>
              <a:t>Organizational Learning</a:t>
            </a:r>
          </a:p>
          <a:p>
            <a:r>
              <a:rPr lang="en-GB" sz="1200" b="0" i="0" u="none" strike="noStrike" kern="1200" baseline="0" dirty="0">
                <a:solidFill>
                  <a:schemeClr val="tx1"/>
                </a:solidFill>
                <a:latin typeface="+mn-lt"/>
                <a:ea typeface="+mn-ea"/>
                <a:cs typeface="+mn-cs"/>
              </a:rPr>
              <a:t>Plan-Do-Check-Act cycle (PDCA cycle) 	</a:t>
            </a:r>
          </a:p>
          <a:p>
            <a:r>
              <a:rPr lang="en-GB" sz="1200" b="0" i="0" u="none" strike="noStrike" kern="1200" baseline="0" dirty="0">
                <a:solidFill>
                  <a:schemeClr val="tx1"/>
                </a:solidFill>
                <a:latin typeface="+mn-lt"/>
                <a:ea typeface="+mn-ea"/>
                <a:cs typeface="+mn-cs"/>
              </a:rPr>
              <a:t>Process Master</a:t>
            </a:r>
          </a:p>
          <a:p>
            <a:r>
              <a:rPr lang="en-GB" sz="1200" b="0" i="0" u="none" strike="noStrike" kern="1200" baseline="0" dirty="0">
                <a:solidFill>
                  <a:schemeClr val="tx1"/>
                </a:solidFill>
                <a:latin typeface="+mn-lt"/>
                <a:ea typeface="+mn-ea"/>
                <a:cs typeface="+mn-cs"/>
              </a:rPr>
              <a:t>(Product) Backlog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Product Owner (in Agile Scrum)</a:t>
            </a:r>
          </a:p>
          <a:p>
            <a:r>
              <a:rPr lang="en-GB" sz="1200" b="0" i="0" u="none" strike="noStrike" kern="1200" baseline="0" dirty="0">
                <a:solidFill>
                  <a:schemeClr val="tx1"/>
                </a:solidFill>
                <a:latin typeface="+mn-lt"/>
                <a:ea typeface="+mn-ea"/>
                <a:cs typeface="+mn-cs"/>
              </a:rPr>
              <a:t>Project charter (project management)</a:t>
            </a:r>
          </a:p>
          <a:p>
            <a:r>
              <a:rPr lang="en-GB" sz="1200" b="0" i="0" u="none" strike="noStrike" kern="1200" baseline="0" dirty="0">
                <a:solidFill>
                  <a:schemeClr val="tx1"/>
                </a:solidFill>
                <a:latin typeface="+mn-lt"/>
                <a:ea typeface="+mn-ea"/>
                <a:cs typeface="+mn-cs"/>
              </a:rPr>
              <a:t>Pull system</a:t>
            </a:r>
          </a:p>
          <a:p>
            <a:r>
              <a:rPr lang="en-GB" sz="1200" b="0" i="0" u="none" strike="noStrike" kern="1200" baseline="0" dirty="0">
                <a:solidFill>
                  <a:schemeClr val="tx1"/>
                </a:solidFill>
                <a:latin typeface="+mn-lt"/>
                <a:ea typeface="+mn-ea"/>
                <a:cs typeface="+mn-cs"/>
              </a:rPr>
              <a:t>Quality Assurance (QA)</a:t>
            </a:r>
          </a:p>
          <a:p>
            <a:r>
              <a:rPr lang="en-GB" sz="1200" b="0" i="0" u="none" strike="noStrike" kern="1200" baseline="0" dirty="0">
                <a:solidFill>
                  <a:schemeClr val="tx1"/>
                </a:solidFill>
                <a:latin typeface="+mn-lt"/>
                <a:ea typeface="+mn-ea"/>
                <a:cs typeface="+mn-cs"/>
              </a:rPr>
              <a:t>Regression testing</a:t>
            </a:r>
          </a:p>
          <a:p>
            <a:r>
              <a:rPr lang="en-GB" sz="1200" b="0" i="0" u="none" strike="noStrike" kern="1200" baseline="0" dirty="0">
                <a:solidFill>
                  <a:schemeClr val="tx1"/>
                </a:solidFill>
                <a:latin typeface="+mn-lt"/>
                <a:ea typeface="+mn-ea"/>
                <a:cs typeface="+mn-cs"/>
              </a:rPr>
              <a:t>Release coordinator	</a:t>
            </a:r>
          </a:p>
          <a:p>
            <a:r>
              <a:rPr lang="en-GB" sz="1200" b="0" i="0" u="none" strike="noStrike" kern="1200" baseline="0" dirty="0">
                <a:solidFill>
                  <a:schemeClr val="tx1"/>
                </a:solidFill>
                <a:latin typeface="+mn-lt"/>
                <a:ea typeface="+mn-ea"/>
                <a:cs typeface="+mn-cs"/>
              </a:rPr>
              <a:t>Reliability Engineer</a:t>
            </a:r>
          </a:p>
          <a:p>
            <a:r>
              <a:rPr lang="en-GB" sz="1200" b="0" i="0" u="none" strike="noStrike" kern="1200" baseline="0" dirty="0">
                <a:solidFill>
                  <a:schemeClr val="tx1"/>
                </a:solidFill>
                <a:latin typeface="+mn-lt"/>
                <a:ea typeface="+mn-ea"/>
                <a:cs typeface="+mn-cs"/>
              </a:rPr>
              <a:t>Retrospective 	</a:t>
            </a:r>
          </a:p>
          <a:p>
            <a:r>
              <a:rPr lang="en-GB" sz="1200" b="0" i="0" u="none" strike="noStrike" kern="1200" baseline="0" dirty="0">
                <a:solidFill>
                  <a:schemeClr val="tx1"/>
                </a:solidFill>
                <a:latin typeface="+mn-lt"/>
                <a:ea typeface="+mn-ea"/>
                <a:cs typeface="+mn-cs"/>
              </a:rPr>
              <a:t>Rhythm (in Lean)</a:t>
            </a:r>
          </a:p>
          <a:p>
            <a:r>
              <a:rPr lang="en-GB" sz="1200" b="0" i="0" u="none" strike="noStrike" kern="1200" baseline="0" dirty="0">
                <a:solidFill>
                  <a:schemeClr val="tx1"/>
                </a:solidFill>
                <a:latin typeface="+mn-lt"/>
                <a:ea typeface="+mn-ea"/>
                <a:cs typeface="+mn-cs"/>
              </a:rPr>
              <a:t>Root Cause Analysis</a:t>
            </a:r>
          </a:p>
          <a:p>
            <a:r>
              <a:rPr lang="en-GB" sz="1200" b="0" i="0" u="none" strike="noStrike" kern="1200" baseline="0" dirty="0">
                <a:solidFill>
                  <a:schemeClr val="tx1"/>
                </a:solidFill>
                <a:latin typeface="+mn-lt"/>
                <a:ea typeface="+mn-ea"/>
                <a:cs typeface="+mn-cs"/>
              </a:rPr>
              <a:t>Run time	</a:t>
            </a:r>
          </a:p>
          <a:p>
            <a:r>
              <a:rPr lang="en-GB" sz="1200" b="0" i="0" u="none" strike="noStrike" kern="1200" baseline="0" dirty="0">
                <a:solidFill>
                  <a:schemeClr val="tx1"/>
                </a:solidFill>
                <a:latin typeface="+mn-lt"/>
                <a:ea typeface="+mn-ea"/>
                <a:cs typeface="+mn-cs"/>
              </a:rPr>
              <a:t>Sad path</a:t>
            </a:r>
          </a:p>
          <a:p>
            <a:r>
              <a:rPr lang="en-GB" sz="1200" b="0" i="0" u="none" strike="noStrike" kern="1200" baseline="0" dirty="0">
                <a:solidFill>
                  <a:schemeClr val="tx1"/>
                </a:solidFill>
                <a:latin typeface="+mn-lt"/>
                <a:ea typeface="+mn-ea"/>
                <a:cs typeface="+mn-cs"/>
              </a:rPr>
              <a:t>Scaling (of DevOps or Agile Scrum) 	</a:t>
            </a:r>
          </a:p>
          <a:p>
            <a:r>
              <a:rPr lang="en-GB" sz="1200" b="0" i="0" u="none" strike="noStrike" kern="1200" baseline="0" dirty="0">
                <a:solidFill>
                  <a:schemeClr val="tx1"/>
                </a:solidFill>
                <a:latin typeface="+mn-lt"/>
                <a:ea typeface="+mn-ea"/>
                <a:cs typeface="+mn-cs"/>
              </a:rPr>
              <a:t>Scrum </a:t>
            </a:r>
          </a:p>
          <a:p>
            <a:r>
              <a:rPr lang="en-GB" sz="1200" b="0" i="0" u="none" strike="noStrike" kern="1200" baseline="0" dirty="0">
                <a:solidFill>
                  <a:schemeClr val="tx1"/>
                </a:solidFill>
                <a:latin typeface="+mn-lt"/>
                <a:ea typeface="+mn-ea"/>
                <a:cs typeface="+mn-cs"/>
              </a:rPr>
              <a:t>Scrum Master (in Agile Scrum) 	</a:t>
            </a:r>
          </a:p>
          <a:p>
            <a:r>
              <a:rPr lang="en-GB" sz="1200" b="0" i="0" u="none" strike="noStrike" kern="1200" baseline="0" dirty="0">
                <a:solidFill>
                  <a:schemeClr val="tx1"/>
                </a:solidFill>
                <a:latin typeface="+mn-lt"/>
                <a:ea typeface="+mn-ea"/>
                <a:cs typeface="+mn-cs"/>
              </a:rPr>
              <a:t>Service Continuity</a:t>
            </a:r>
          </a:p>
          <a:p>
            <a:r>
              <a:rPr lang="en-GB" sz="1200" b="0" i="0" u="none" strike="noStrike" kern="1200" baseline="0" dirty="0">
                <a:solidFill>
                  <a:schemeClr val="tx1"/>
                </a:solidFill>
                <a:latin typeface="+mn-lt"/>
                <a:ea typeface="+mn-ea"/>
                <a:cs typeface="+mn-cs"/>
              </a:rPr>
              <a:t>Service Level Agreement (SLA) </a:t>
            </a:r>
          </a:p>
          <a:p>
            <a:r>
              <a:rPr lang="en-US" sz="1200" b="0" i="0" u="none" strike="noStrike" kern="1200" baseline="0" dirty="0">
                <a:solidFill>
                  <a:schemeClr val="tx1"/>
                </a:solidFill>
                <a:latin typeface="+mn-lt"/>
                <a:ea typeface="+mn-ea"/>
                <a:cs typeface="+mn-cs"/>
              </a:rPr>
              <a:t>Service Master (Scrum: product owner)</a:t>
            </a:r>
          </a:p>
          <a:p>
            <a:r>
              <a:rPr lang="en-GB" sz="1200" b="0" i="0" u="none" strike="noStrike" kern="1200" baseline="0" dirty="0">
                <a:solidFill>
                  <a:schemeClr val="tx1"/>
                </a:solidFill>
                <a:latin typeface="+mn-lt"/>
                <a:ea typeface="+mn-ea"/>
                <a:cs typeface="+mn-cs"/>
              </a:rPr>
              <a:t>Silos</a:t>
            </a:r>
          </a:p>
          <a:p>
            <a:r>
              <a:rPr lang="en-GB" sz="1200" b="0" i="0" u="none" strike="noStrike" kern="1200" baseline="0" dirty="0">
                <a:solidFill>
                  <a:schemeClr val="tx1"/>
                </a:solidFill>
                <a:latin typeface="+mn-lt"/>
                <a:ea typeface="+mn-ea"/>
                <a:cs typeface="+mn-cs"/>
              </a:rPr>
              <a:t>Sprint</a:t>
            </a:r>
          </a:p>
          <a:p>
            <a:r>
              <a:rPr lang="en-GB" sz="1200" b="0" i="0" u="none" strike="noStrike" kern="1200" baseline="0" dirty="0">
                <a:solidFill>
                  <a:schemeClr val="tx1"/>
                </a:solidFill>
                <a:latin typeface="+mn-lt"/>
                <a:ea typeface="+mn-ea"/>
                <a:cs typeface="+mn-cs"/>
              </a:rPr>
              <a:t>System of Engagement (</a:t>
            </a:r>
            <a:r>
              <a:rPr lang="en-GB" sz="1200" b="0" i="0" u="none" strike="noStrike" kern="1200" baseline="0" dirty="0" err="1">
                <a:solidFill>
                  <a:schemeClr val="tx1"/>
                </a:solidFill>
                <a:latin typeface="+mn-lt"/>
                <a:ea typeface="+mn-ea"/>
                <a:cs typeface="+mn-cs"/>
              </a:rPr>
              <a:t>SoE</a:t>
            </a:r>
            <a:r>
              <a:rPr lang="en-GB" sz="1200" b="0" i="0" u="none" strike="noStrike" kern="1200" baseline="0" dirty="0">
                <a:solidFill>
                  <a:schemeClr val="tx1"/>
                </a:solidFill>
                <a:latin typeface="+mn-lt"/>
                <a:ea typeface="+mn-ea"/>
                <a:cs typeface="+mn-cs"/>
              </a:rPr>
              <a:t>)</a:t>
            </a:r>
          </a:p>
          <a:p>
            <a:r>
              <a:rPr lang="en-GB" sz="1200" b="0" i="0" u="none" strike="noStrike" kern="1200" baseline="0" dirty="0">
                <a:solidFill>
                  <a:schemeClr val="tx1"/>
                </a:solidFill>
                <a:latin typeface="+mn-lt"/>
                <a:ea typeface="+mn-ea"/>
                <a:cs typeface="+mn-cs"/>
              </a:rPr>
              <a:t>System of Record (</a:t>
            </a:r>
            <a:r>
              <a:rPr lang="en-GB" sz="1200" b="0" i="0" u="none" strike="noStrike" kern="1200" baseline="0" dirty="0" err="1">
                <a:solidFill>
                  <a:schemeClr val="tx1"/>
                </a:solidFill>
                <a:latin typeface="+mn-lt"/>
                <a:ea typeface="+mn-ea"/>
                <a:cs typeface="+mn-cs"/>
              </a:rPr>
              <a:t>SoR</a:t>
            </a:r>
            <a:r>
              <a:rPr lang="en-GB" sz="1200" b="0" i="0" u="none" strike="noStrike" kern="1200" baseline="0" dirty="0">
                <a:solidFill>
                  <a:schemeClr val="tx1"/>
                </a:solidFill>
                <a:latin typeface="+mn-lt"/>
                <a:ea typeface="+mn-ea"/>
                <a:cs typeface="+mn-cs"/>
              </a:rPr>
              <a:t>)</a:t>
            </a:r>
          </a:p>
          <a:p>
            <a:r>
              <a:rPr lang="en-GB" sz="1200" b="0" i="0" u="none" strike="noStrike" kern="1200" baseline="0" dirty="0">
                <a:solidFill>
                  <a:schemeClr val="tx1"/>
                </a:solidFill>
                <a:latin typeface="+mn-lt"/>
                <a:ea typeface="+mn-ea"/>
                <a:cs typeface="+mn-cs"/>
              </a:rPr>
              <a:t>System testing</a:t>
            </a:r>
          </a:p>
          <a:p>
            <a:r>
              <a:rPr lang="en-GB" sz="1200" b="0" i="0" u="none" strike="noStrike" kern="1200" baseline="0" dirty="0">
                <a:solidFill>
                  <a:schemeClr val="tx1"/>
                </a:solidFill>
                <a:latin typeface="+mn-lt"/>
                <a:ea typeface="+mn-ea"/>
                <a:cs typeface="+mn-cs"/>
              </a:rPr>
              <a:t>Test-Driven Development (TDD)</a:t>
            </a:r>
          </a:p>
          <a:p>
            <a:r>
              <a:rPr lang="en-GB" sz="1200" b="0" i="0" u="none" strike="noStrike" kern="1200" baseline="0" dirty="0">
                <a:solidFill>
                  <a:schemeClr val="tx1"/>
                </a:solidFill>
                <a:latin typeface="+mn-lt"/>
                <a:ea typeface="+mn-ea"/>
                <a:cs typeface="+mn-cs"/>
              </a:rPr>
              <a:t>Tools 	</a:t>
            </a:r>
          </a:p>
          <a:p>
            <a:r>
              <a:rPr lang="en-GB" sz="1200" b="0" i="0" u="none" strike="noStrike" kern="1200" baseline="0" dirty="0">
                <a:solidFill>
                  <a:schemeClr val="tx1"/>
                </a:solidFill>
                <a:latin typeface="+mn-lt"/>
                <a:ea typeface="+mn-ea"/>
                <a:cs typeface="+mn-cs"/>
              </a:rPr>
              <a:t>Toyota Production System (TPS)</a:t>
            </a:r>
          </a:p>
          <a:p>
            <a:r>
              <a:rPr lang="en-GB" sz="1200" b="0" i="0" u="none" strike="noStrike" kern="1200" baseline="0" dirty="0">
                <a:solidFill>
                  <a:schemeClr val="tx1"/>
                </a:solidFill>
                <a:latin typeface="+mn-lt"/>
                <a:ea typeface="+mn-ea"/>
                <a:cs typeface="+mn-cs"/>
              </a:rPr>
              <a:t>Unit testing</a:t>
            </a:r>
          </a:p>
          <a:p>
            <a:r>
              <a:rPr lang="en-GB" sz="1200" b="0" i="0" u="none" strike="noStrike" kern="1200" baseline="0" dirty="0">
                <a:solidFill>
                  <a:schemeClr val="tx1"/>
                </a:solidFill>
                <a:latin typeface="+mn-lt"/>
                <a:ea typeface="+mn-ea"/>
                <a:cs typeface="+mn-cs"/>
              </a:rPr>
              <a:t>Usability testing</a:t>
            </a:r>
          </a:p>
          <a:p>
            <a:r>
              <a:rPr lang="en-GB" sz="1200" b="0" i="0" u="none" strike="noStrike" kern="1200" baseline="0" dirty="0">
                <a:solidFill>
                  <a:schemeClr val="tx1"/>
                </a:solidFill>
                <a:latin typeface="+mn-lt"/>
                <a:ea typeface="+mn-ea"/>
                <a:cs typeface="+mn-cs"/>
              </a:rPr>
              <a:t>User Acceptance Testing (UAT)</a:t>
            </a:r>
          </a:p>
          <a:p>
            <a:r>
              <a:rPr lang="en-GB" sz="1200" b="0" i="0" u="none" strike="noStrike" kern="1200" baseline="0" dirty="0">
                <a:solidFill>
                  <a:schemeClr val="tx1"/>
                </a:solidFill>
                <a:latin typeface="+mn-lt"/>
                <a:ea typeface="+mn-ea"/>
                <a:cs typeface="+mn-cs"/>
              </a:rPr>
              <a:t>User Story 	</a:t>
            </a:r>
          </a:p>
          <a:p>
            <a:r>
              <a:rPr lang="en-GB" sz="1200" b="0" i="0" u="none" strike="noStrike" kern="1200" baseline="0" dirty="0">
                <a:solidFill>
                  <a:schemeClr val="tx1"/>
                </a:solidFill>
                <a:latin typeface="+mn-lt"/>
                <a:ea typeface="+mn-ea"/>
                <a:cs typeface="+mn-cs"/>
              </a:rPr>
              <a:t>Velocity (in Agile Scrum) 	</a:t>
            </a:r>
          </a:p>
          <a:p>
            <a:r>
              <a:rPr lang="en-GB" sz="1200" b="0" i="0" u="none" strike="noStrike" kern="1200" baseline="0" dirty="0">
                <a:solidFill>
                  <a:schemeClr val="tx1"/>
                </a:solidFill>
                <a:latin typeface="+mn-lt"/>
                <a:ea typeface="+mn-ea"/>
                <a:cs typeface="+mn-cs"/>
              </a:rPr>
              <a:t>(Vendor) lock-in</a:t>
            </a:r>
          </a:p>
          <a:p>
            <a:r>
              <a:rPr lang="en-GB" sz="1200" b="0" i="0" u="none" strike="noStrike" kern="1200" baseline="0" dirty="0">
                <a:solidFill>
                  <a:schemeClr val="tx1"/>
                </a:solidFill>
                <a:latin typeface="+mn-lt"/>
                <a:ea typeface="+mn-ea"/>
                <a:cs typeface="+mn-cs"/>
              </a:rPr>
              <a:t>Version Control 	</a:t>
            </a:r>
          </a:p>
          <a:p>
            <a:r>
              <a:rPr lang="en-GB" sz="1200" b="0" i="0" u="none" strike="noStrike" kern="1200" baseline="0" dirty="0">
                <a:solidFill>
                  <a:schemeClr val="tx1"/>
                </a:solidFill>
                <a:latin typeface="+mn-lt"/>
                <a:ea typeface="+mn-ea"/>
                <a:cs typeface="+mn-cs"/>
              </a:rPr>
              <a:t>Virtualization</a:t>
            </a:r>
          </a:p>
          <a:p>
            <a:r>
              <a:rPr lang="en-GB" sz="1200" b="0" i="0" u="none" strike="noStrike" kern="1200" baseline="0" dirty="0">
                <a:solidFill>
                  <a:schemeClr val="tx1"/>
                </a:solidFill>
                <a:latin typeface="+mn-lt"/>
                <a:ea typeface="+mn-ea"/>
                <a:cs typeface="+mn-cs"/>
              </a:rPr>
              <a:t>Waste (in Lean)</a:t>
            </a:r>
          </a:p>
          <a:p>
            <a:r>
              <a:rPr lang="en-GB" sz="1200" b="0" i="0" u="none" strike="noStrike" kern="1200" baseline="0" dirty="0">
                <a:solidFill>
                  <a:schemeClr val="tx1"/>
                </a:solidFill>
                <a:latin typeface="+mn-lt"/>
                <a:ea typeface="+mn-ea"/>
                <a:cs typeface="+mn-cs"/>
              </a:rPr>
              <a:t>Waterfall 	</a:t>
            </a:r>
          </a:p>
          <a:p>
            <a:r>
              <a:rPr lang="en-GB" sz="1200" b="0" i="0" u="none" strike="noStrike" kern="1200" baseline="0" dirty="0">
                <a:solidFill>
                  <a:schemeClr val="tx1"/>
                </a:solidFill>
                <a:latin typeface="+mn-lt"/>
                <a:ea typeface="+mn-ea"/>
                <a:cs typeface="+mn-cs"/>
              </a:rPr>
              <a:t>Work-in-Progress (WiP) 	</a:t>
            </a:r>
          </a:p>
          <a:p>
            <a:r>
              <a:rPr lang="en-GB" sz="1200" b="0" i="0" u="none" strike="noStrike" kern="1200" baseline="0" dirty="0">
                <a:solidFill>
                  <a:schemeClr val="tx1"/>
                </a:solidFill>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a:t>
            </a:fld>
            <a:endParaRPr lang="en-GB" dirty="0"/>
          </a:p>
        </p:txBody>
      </p:sp>
    </p:spTree>
    <p:extLst>
      <p:ext uri="{BB962C8B-B14F-4D97-AF65-F5344CB8AC3E}">
        <p14:creationId xmlns:p14="http://schemas.microsoft.com/office/powerpoint/2010/main" val="38254148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12</a:t>
            </a:r>
          </a:p>
          <a:p>
            <a:endParaRPr lang="en-US" sz="1200" kern="1200" dirty="0">
              <a:solidFill>
                <a:schemeClr val="tx1"/>
              </a:solidFill>
              <a:effectLst/>
              <a:latin typeface="+mn-lt"/>
              <a:ea typeface="+mn-ea"/>
              <a:cs typeface="+mn-cs"/>
            </a:endParaRPr>
          </a:p>
          <a:p>
            <a:r>
              <a:rPr lang="en-GB" dirty="0"/>
              <a:t>As with any other change to your system, any changes to any databases used as part of your build, deploy, test, and release process should be managed through automated processes. That means that database initialization and all migrations need to be captured as scripts and checked into version control.  Due to its lifecycle, the management of data presents a collection of problems different from those we have discussed in the context of the deployment pipeline.</a:t>
            </a:r>
          </a:p>
          <a:p>
            <a:endParaRPr lang="en-GB" dirty="0"/>
          </a:p>
          <a:p>
            <a:r>
              <a:rPr lang="en-GB" dirty="0"/>
              <a:t>Here are some of the more important principles and practices:</a:t>
            </a:r>
          </a:p>
          <a:p>
            <a:r>
              <a:rPr lang="en-GB" dirty="0"/>
              <a:t>• Version your database and use a tool like DbDeploy to manage migrations</a:t>
            </a:r>
          </a:p>
          <a:p>
            <a:r>
              <a:rPr lang="en-GB" dirty="0"/>
              <a:t>automatically.</a:t>
            </a:r>
          </a:p>
          <a:p>
            <a:r>
              <a:rPr lang="en-GB" dirty="0"/>
              <a:t>• Strive to retain both forward and backward compatibility with schema changes so that you can separate data deployment and migration issues from application deployment* issues.</a:t>
            </a:r>
          </a:p>
          <a:p>
            <a:r>
              <a:rPr lang="en-GB" dirty="0"/>
              <a:t>• Make sure tests create the data they rely on as part of the setup process, and that data is partitioned to ensure it does not affect other tests that might be running at the same time.</a:t>
            </a:r>
          </a:p>
          <a:p>
            <a:r>
              <a:rPr lang="en-GB" dirty="0"/>
              <a:t>• Reserve the sharing of setup between tests only for data required to have the application start, and perhaps some very general reference data.</a:t>
            </a:r>
          </a:p>
          <a:p>
            <a:r>
              <a:rPr lang="en-GB" dirty="0"/>
              <a:t>• Try to use the application’s public API to set up the correct state for tests wherever possible.</a:t>
            </a:r>
          </a:p>
          <a:p>
            <a:r>
              <a:rPr lang="en-GB" dirty="0"/>
              <a:t>• In most cases, do not use dumps of the production dataset for testing purposes. Create custom datasets by carefully selecting a smaller subset of production data, or from acceptance or capacity test runs.</a:t>
            </a:r>
          </a:p>
          <a:p>
            <a:endParaRPr lang="en-GB" dirty="0"/>
          </a:p>
          <a:p>
            <a:r>
              <a:rPr lang="en-GB" dirty="0"/>
              <a:t>*Application deployment; also known as software deployment. </a:t>
            </a:r>
            <a:r>
              <a:rPr lang="en-US" sz="1200" b="0" i="0" u="none" strike="noStrike" kern="1200" baseline="0" dirty="0">
                <a:solidFill>
                  <a:schemeClr val="tx1"/>
                </a:solidFill>
                <a:latin typeface="+mn-lt"/>
                <a:ea typeface="+mn-ea"/>
                <a:cs typeface="+mn-cs"/>
              </a:rPr>
              <a:t>Application deployment is the process of planning, maintaining, and executing on the delivery of a software release. Application deployment is a critical aspect to engineering quality software.</a:t>
            </a:r>
            <a:endParaRPr lang="en-GB" dirty="0"/>
          </a:p>
          <a:p>
            <a:pPr marL="171450" indent="-171450">
              <a:buFont typeface="Arial" panose="020B0604020202020204" pitchFamily="34" charset="0"/>
              <a:buChar char="•"/>
            </a:pPr>
            <a:r>
              <a:rPr lang="en-GB" dirty="0"/>
              <a:t>Activities: release, installation and activation vs. deactivation, uninstallation (when no longer used), update, version tracking, adaptation</a:t>
            </a:r>
          </a:p>
        </p:txBody>
      </p:sp>
      <p:sp>
        <p:nvSpPr>
          <p:cNvPr id="4" name="Slide Number Placeholder 3"/>
          <p:cNvSpPr>
            <a:spLocks noGrp="1"/>
          </p:cNvSpPr>
          <p:nvPr>
            <p:ph type="sldNum" sz="quarter" idx="10"/>
          </p:nvPr>
        </p:nvSpPr>
        <p:spPr/>
        <p:txBody>
          <a:bodyPr/>
          <a:lstStyle/>
          <a:p>
            <a:fld id="{D9343004-4FA7-4497-A0A6-B92C04851CFB}" type="slidenum">
              <a:rPr lang="en-GB" smtClean="0"/>
              <a:t>71</a:t>
            </a:fld>
            <a:endParaRPr lang="en-GB" dirty="0"/>
          </a:p>
        </p:txBody>
      </p:sp>
    </p:spTree>
    <p:extLst>
      <p:ext uri="{BB962C8B-B14F-4D97-AF65-F5344CB8AC3E}">
        <p14:creationId xmlns:p14="http://schemas.microsoft.com/office/powerpoint/2010/main" val="35108458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11</a:t>
            </a:r>
          </a:p>
          <a:p>
            <a:endParaRPr lang="en-US" sz="1200" kern="1200" dirty="0">
              <a:solidFill>
                <a:schemeClr val="tx1"/>
              </a:solidFill>
              <a:effectLst/>
              <a:latin typeface="+mn-lt"/>
              <a:ea typeface="+mn-ea"/>
              <a:cs typeface="+mn-cs"/>
            </a:endParaRPr>
          </a:p>
          <a:p>
            <a:r>
              <a:rPr lang="en-GB" dirty="0"/>
              <a:t>An environment is all of the resources that your application needs to work and their configuration. The following attributes describe the environment:</a:t>
            </a:r>
          </a:p>
          <a:p>
            <a:r>
              <a:rPr lang="en-GB" dirty="0"/>
              <a:t>• The hardware configuration of the servers that form the environment (such as the number and type of CPUs, amount of memory, spindles, NICs, and so on) and the networking infrastructure that connects them</a:t>
            </a:r>
          </a:p>
          <a:p>
            <a:r>
              <a:rPr lang="en-GB" dirty="0"/>
              <a:t>• The configuration of the operating system and middleware (such as messaging systems, application and web servers, database servers) required to support the applications that will run within it.</a:t>
            </a:r>
          </a:p>
          <a:p>
            <a:endParaRPr lang="en-GB" dirty="0"/>
          </a:p>
          <a:p>
            <a:r>
              <a:rPr lang="en-GB" dirty="0"/>
              <a:t>Holistic approach to managing all infrastructure, based upon the following</a:t>
            </a:r>
            <a:r>
              <a:rPr lang="en-GB" baseline="0" dirty="0"/>
              <a:t> </a:t>
            </a:r>
            <a:r>
              <a:rPr lang="en-GB" dirty="0"/>
              <a:t>principles.</a:t>
            </a:r>
          </a:p>
          <a:p>
            <a:r>
              <a:rPr lang="en-GB" dirty="0"/>
              <a:t>• The desired state of your infrastructure should be specified through version-controlled configuration.</a:t>
            </a:r>
          </a:p>
          <a:p>
            <a:r>
              <a:rPr lang="en-GB" dirty="0"/>
              <a:t>• Infrastructure should be autonomic—that is, it should correct itself to the desired state automatically.</a:t>
            </a:r>
          </a:p>
          <a:p>
            <a:r>
              <a:rPr lang="en-GB" dirty="0"/>
              <a:t>• You should always know the actual state of your infrastructure through instrumentation and monitoring.</a:t>
            </a:r>
          </a:p>
          <a:p>
            <a:endParaRPr lang="en-GB" dirty="0"/>
          </a:p>
          <a:p>
            <a:r>
              <a:rPr lang="en-GB" b="1" dirty="0"/>
              <a:t>Monitoring strategy</a:t>
            </a:r>
          </a:p>
          <a:p>
            <a:r>
              <a:rPr lang="en-US" dirty="0"/>
              <a:t>With the arrival of DevOps development has increased, which imposes greater load on the customer feedback loop and deployment tooling. There is much more to monitor than before, so where we use DevOps-style tooling to automate integration, testing, provisioning, and deployment, we need to use DevOps-style tooling to monitor our builds, resources, and performance. This requires a monitoring strategy roughly describing the following monitoring categories: application log output, server health, development milestones, vulnerabilities, deployments, and user activity. (source: SEI)</a:t>
            </a:r>
            <a:endParaRPr lang="en-GB" dirty="0"/>
          </a:p>
          <a:p>
            <a:endParaRPr lang="en-GB" dirty="0"/>
          </a:p>
          <a:p>
            <a:r>
              <a:rPr lang="en-GB" dirty="0"/>
              <a:t>There are four areas to consider when creating a monitoring strategy for your</a:t>
            </a:r>
            <a:r>
              <a:rPr lang="en-GB" baseline="0" dirty="0"/>
              <a:t> infrastructure and applications</a:t>
            </a:r>
            <a:r>
              <a:rPr lang="en-GB" dirty="0"/>
              <a:t>:</a:t>
            </a:r>
          </a:p>
          <a:p>
            <a:pPr lvl="0"/>
            <a:r>
              <a:rPr lang="en-GB" dirty="0"/>
              <a:t>• Instrumenting your applications and your infrastructure so you can collect the data you need</a:t>
            </a:r>
          </a:p>
          <a:p>
            <a:pPr lvl="0"/>
            <a:r>
              <a:rPr lang="en-GB" dirty="0"/>
              <a:t>• Storing the data so it can easily be retrieved for analysis</a:t>
            </a:r>
          </a:p>
          <a:p>
            <a:pPr lvl="0"/>
            <a:r>
              <a:rPr lang="en-GB" dirty="0"/>
              <a:t>• Creating dashboards which aggregate the data and present it in a format suitable for operations and for the business</a:t>
            </a:r>
          </a:p>
          <a:p>
            <a:pPr lvl="0"/>
            <a:r>
              <a:rPr lang="en-GB" dirty="0"/>
              <a:t>• Setting up notifications so that people can find out about the events they care about</a:t>
            </a:r>
          </a:p>
        </p:txBody>
      </p:sp>
      <p:sp>
        <p:nvSpPr>
          <p:cNvPr id="4" name="Slide Number Placeholder 3"/>
          <p:cNvSpPr>
            <a:spLocks noGrp="1"/>
          </p:cNvSpPr>
          <p:nvPr>
            <p:ph type="sldNum" sz="quarter" idx="10"/>
          </p:nvPr>
        </p:nvSpPr>
        <p:spPr/>
        <p:txBody>
          <a:bodyPr/>
          <a:lstStyle/>
          <a:p>
            <a:fld id="{D9343004-4FA7-4497-A0A6-B92C04851CFB}" type="slidenum">
              <a:rPr lang="en-GB" smtClean="0"/>
              <a:t>72</a:t>
            </a:fld>
            <a:endParaRPr lang="en-GB" dirty="0"/>
          </a:p>
        </p:txBody>
      </p:sp>
    </p:spTree>
    <p:extLst>
      <p:ext uri="{BB962C8B-B14F-4D97-AF65-F5344CB8AC3E}">
        <p14:creationId xmlns:p14="http://schemas.microsoft.com/office/powerpoint/2010/main" val="29271631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B: Chapter 13</a:t>
            </a:r>
          </a:p>
          <a:p>
            <a:endParaRPr lang="en-US" sz="1200" b="0" i="0" u="none" strike="noStrike" kern="1200" baseline="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What is a component? This is a horribly overloaded term in software, so we will try to make it as clear as possible what we mean by it. When we talk about components, we mean a reasonably large-scale code structure within an application, with a well-defined API, that could potentially be swapped out for another implementation. A component-based software system is distinguished by the fact</a:t>
            </a:r>
          </a:p>
          <a:p>
            <a:r>
              <a:rPr lang="en-GB" sz="1200" b="0" i="0" u="none" strike="noStrike" kern="1200" baseline="0" dirty="0">
                <a:solidFill>
                  <a:schemeClr val="tx1"/>
                </a:solidFill>
                <a:latin typeface="+mn-lt"/>
                <a:ea typeface="+mn-ea"/>
                <a:cs typeface="+mn-cs"/>
              </a:rPr>
              <a:t>that the codebase is divided into discrete pieces that provide behaviour through well-defined, limited interactions with other components.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There are several reasons why components make the software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development process more efficient:</a:t>
            </a:r>
          </a:p>
          <a:p>
            <a:r>
              <a:rPr lang="en-GB" sz="1200" b="0" i="0" u="none" strike="noStrike" kern="1200" baseline="0" dirty="0">
                <a:solidFill>
                  <a:schemeClr val="tx1"/>
                </a:solidFill>
                <a:latin typeface="+mn-lt"/>
                <a:ea typeface="+mn-ea"/>
                <a:cs typeface="+mn-cs"/>
              </a:rPr>
              <a:t>1. They divide the problem into smaller and more expressive chunks.</a:t>
            </a:r>
          </a:p>
          <a:p>
            <a:r>
              <a:rPr lang="en-GB" sz="1200" b="0" i="0" u="none" strike="noStrike" kern="1200" baseline="0" dirty="0">
                <a:solidFill>
                  <a:schemeClr val="tx1"/>
                </a:solidFill>
                <a:latin typeface="+mn-lt"/>
                <a:ea typeface="+mn-ea"/>
                <a:cs typeface="+mn-cs"/>
              </a:rPr>
              <a:t>2. Components often represent differences in the rates of change of different parts of the system, and have different lifecycles.</a:t>
            </a:r>
          </a:p>
          <a:p>
            <a:r>
              <a:rPr lang="en-GB" sz="1200" b="0" i="0" u="none" strike="noStrike" kern="1200" baseline="0" dirty="0">
                <a:solidFill>
                  <a:schemeClr val="tx1"/>
                </a:solidFill>
                <a:latin typeface="+mn-lt"/>
                <a:ea typeface="+mn-ea"/>
                <a:cs typeface="+mn-cs"/>
              </a:rPr>
              <a:t>3. They encourage us to design and maintain software with clear delineation of responsibilities, which in turn limits the impact of change, and makes understanding and changing the codebase easier.</a:t>
            </a:r>
          </a:p>
          <a:p>
            <a:r>
              <a:rPr lang="en-GB" sz="1200" b="0" i="0" u="none" strike="noStrike" kern="1200" baseline="0" dirty="0">
                <a:solidFill>
                  <a:schemeClr val="tx1"/>
                </a:solidFill>
                <a:latin typeface="+mn-lt"/>
                <a:ea typeface="+mn-ea"/>
                <a:cs typeface="+mn-cs"/>
              </a:rPr>
              <a:t>4. They can provide us with additional degrees of freedom in optimizing our build and deployment process.</a:t>
            </a: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73</a:t>
            </a:fld>
            <a:endParaRPr lang="en-GB" dirty="0"/>
          </a:p>
        </p:txBody>
      </p:sp>
    </p:spTree>
    <p:extLst>
      <p:ext uri="{BB962C8B-B14F-4D97-AF65-F5344CB8AC3E}">
        <p14:creationId xmlns:p14="http://schemas.microsoft.com/office/powerpoint/2010/main" val="38357849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13</a:t>
            </a:r>
          </a:p>
          <a:p>
            <a:endParaRPr lang="en-US" sz="1200" kern="1200" dirty="0">
              <a:solidFill>
                <a:schemeClr val="tx1"/>
              </a:solidFill>
              <a:effectLst/>
              <a:latin typeface="+mn-lt"/>
              <a:ea typeface="+mn-ea"/>
              <a:cs typeface="+mn-cs"/>
            </a:endParaRPr>
          </a:p>
          <a:p>
            <a:r>
              <a:rPr lang="en-GB" dirty="0"/>
              <a:t>Example - The portfolio management application depends on a pricing engine, a settlement engine, and a reports engine. These in turn all depend on a framework. The pricing engine depends on a credit default swap (CDS) library that is provided by a (now struggling) third party. In general, we refer to a component further to the left of the diagram as an “upstream” dependency, and a component further</a:t>
            </a:r>
          </a:p>
          <a:p>
            <a:r>
              <a:rPr lang="en-GB" dirty="0"/>
              <a:t>to the right as a “downstream” dependency. Thus the pricing engine has two upstream dependencies, the CDS pricing library and the framework, and one downstream dependency, the portfolio management application. The most important constraint on these scenarios is that the portfolio management application should only build against one version of the framework. We particularly do not want to end up with a version of (say) the pricing engine built against one version of the framework, and the settlement engine built against another version. This is the classic “diamond dependency” problem—which is the build-time analogue of the runtime “dependency hell” problem we discussed earlier in this chapter.</a:t>
            </a:r>
          </a:p>
          <a:p>
            <a:endParaRPr lang="en-GB" dirty="0"/>
          </a:p>
          <a:p>
            <a:r>
              <a:rPr lang="en-GB" dirty="0"/>
              <a:t>A dependency occurs whenever one piece of software depends upon another in order to build or run. In any but the most trivial of applications, there will be some dependencies. Most software applications have, at a minimum, a dependency on their host operating environment.</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74</a:t>
            </a:fld>
            <a:endParaRPr lang="en-GB" dirty="0"/>
          </a:p>
        </p:txBody>
      </p:sp>
    </p:spTree>
    <p:extLst>
      <p:ext uri="{BB962C8B-B14F-4D97-AF65-F5344CB8AC3E}">
        <p14:creationId xmlns:p14="http://schemas.microsoft.com/office/powerpoint/2010/main" val="21987931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a:p>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75</a:t>
            </a:fld>
            <a:endParaRPr lang="en-GB" dirty="0"/>
          </a:p>
        </p:txBody>
      </p:sp>
    </p:spTree>
    <p:extLst>
      <p:ext uri="{BB962C8B-B14F-4D97-AF65-F5344CB8AC3E}">
        <p14:creationId xmlns:p14="http://schemas.microsoft.com/office/powerpoint/2010/main" val="31483508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B: Chapter 2</a:t>
            </a:r>
          </a:p>
          <a:p>
            <a:endParaRPr lang="en-US" sz="1200" b="0" i="0" u="none" strike="noStrike" kern="1200" baseline="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Configuration management refers to the process by which all artefacts relevant to your project, and the relationships between them, are stored, retrieved, uniquely identified, and modified. Although version control systems are the most obvious tool in configuration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management, the decision to use one (and every team should use one, no matter</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how small) is just the first step in developing a configuration management strategy.</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Version control systems, also known as source control, source code management systems, or revision control systems, are a mechanism for keeping multiple versions of your files, so that when you modify a file you can still access the previous revisions. They are also a mechanism through which people involved in software delivery collaborate.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One reason that we use the term version control in preference to source control is that version control is not just for source code. Every single artefact related to the creation of your software should be under version control.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objective is to have everything that can possibly change at any point in the life of the project stored in a controlled manner. This allows you to recover an exact snapshot of the state of the entire system, from development environment to production environment, at any point in the project’s history. This level of configuration management ensures that, provided you keep the repository intact, you will always be able to</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retrieve a working version of the software.</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76</a:t>
            </a:fld>
            <a:endParaRPr lang="en-GB" dirty="0"/>
          </a:p>
        </p:txBody>
      </p:sp>
    </p:spTree>
    <p:extLst>
      <p:ext uri="{BB962C8B-B14F-4D97-AF65-F5344CB8AC3E}">
        <p14:creationId xmlns:p14="http://schemas.microsoft.com/office/powerpoint/2010/main" val="30535592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10, 11</a:t>
            </a:r>
          </a:p>
          <a:p>
            <a:endParaRPr lang="en-US" sz="1200" kern="1200" dirty="0">
              <a:solidFill>
                <a:schemeClr val="tx1"/>
              </a:solidFill>
              <a:effectLst/>
              <a:latin typeface="+mn-lt"/>
              <a:ea typeface="+mn-ea"/>
              <a:cs typeface="+mn-cs"/>
            </a:endParaRPr>
          </a:p>
          <a:p>
            <a:r>
              <a:rPr lang="en-GB" dirty="0"/>
              <a:t>The deployment pipeline is a paradigm for</a:t>
            </a:r>
            <a:r>
              <a:rPr lang="en-GB" baseline="0" dirty="0"/>
              <a:t> </a:t>
            </a:r>
            <a:r>
              <a:rPr lang="en-GB" dirty="0"/>
              <a:t>moving code from check-in to production in a controlled way. However, it is only one of the three degrees of freedom that you have to work with in large software systems.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In addition to storing source code and configuration information, many projects also store binary images of their application servers, compilers, virtual machines, and other parts of their toolchain in version control. This is fantastically useful, speeding up the creation of new environments and, even more importantly, ensuring that base configurations are completely defined, and so known to be good. Simply checking everything you need out of the version control repository assures a stable platform for development, test, or even production environments. One thing that we do not recommend that you keep in version control is the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binary output of your application’s compilation – too big and be recreated.</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If your system grows or you have components that several projects</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depend on, you may consider splitting out your components’ builds into separate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pipelines. If you do so, it is important to have binary dependencies between your</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pipelines rather than source dependencies. Recompiling dependencies is not only</a:t>
            </a:r>
            <a:r>
              <a:rPr lang="en-GB" sz="1200" b="0" i="0" u="none" strike="noStrike" kern="1200" dirty="0">
                <a:solidFill>
                  <a:schemeClr val="tx1"/>
                </a:solidFill>
                <a:latin typeface="+mn-lt"/>
                <a:ea typeface="+mn-ea"/>
                <a:cs typeface="+mn-cs"/>
              </a:rPr>
              <a:t> </a:t>
            </a:r>
            <a:r>
              <a:rPr lang="en-GB" dirty="0"/>
              <a:t>l</a:t>
            </a:r>
            <a:r>
              <a:rPr lang="en-GB" sz="1200" b="0" i="0" u="none" strike="noStrike" kern="1200" baseline="0" dirty="0">
                <a:solidFill>
                  <a:schemeClr val="tx1"/>
                </a:solidFill>
                <a:latin typeface="+mn-lt"/>
                <a:ea typeface="+mn-ea"/>
                <a:cs typeface="+mn-cs"/>
              </a:rPr>
              <a:t>ess efficient; it also means you are creating an </a:t>
            </a:r>
            <a:r>
              <a:rPr lang="en-GB" sz="1200" b="0" i="0" u="none" strike="noStrike" kern="1200" baseline="0" dirty="0" err="1">
                <a:solidFill>
                  <a:schemeClr val="tx1"/>
                </a:solidFill>
                <a:latin typeface="+mn-lt"/>
                <a:ea typeface="+mn-ea"/>
                <a:cs typeface="+mn-cs"/>
              </a:rPr>
              <a:t>artifact</a:t>
            </a:r>
            <a:r>
              <a:rPr lang="en-GB" sz="1200" b="0" i="0" u="none" strike="noStrike" kern="1200" baseline="0" dirty="0">
                <a:solidFill>
                  <a:schemeClr val="tx1"/>
                </a:solidFill>
                <a:latin typeface="+mn-lt"/>
                <a:ea typeface="+mn-ea"/>
                <a:cs typeface="+mn-cs"/>
              </a:rPr>
              <a:t> that is potentially different</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from the one that you already tested. Using binary dependencies can make it</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hard to track back a breakage to the source code change that caused it, but a</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good CI server will help you with this problem.</a:t>
            </a: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77</a:t>
            </a:fld>
            <a:endParaRPr lang="en-GB" dirty="0"/>
          </a:p>
        </p:txBody>
      </p:sp>
    </p:spTree>
    <p:extLst>
      <p:ext uri="{BB962C8B-B14F-4D97-AF65-F5344CB8AC3E}">
        <p14:creationId xmlns:p14="http://schemas.microsoft.com/office/powerpoint/2010/main" val="1163457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2</a:t>
            </a:r>
          </a:p>
          <a:p>
            <a:endParaRPr lang="en-US" sz="1200" kern="1200" dirty="0">
              <a:solidFill>
                <a:schemeClr val="tx1"/>
              </a:solidFill>
              <a:effectLst/>
              <a:latin typeface="+mn-lt"/>
              <a:ea typeface="+mn-ea"/>
              <a:cs typeface="+mn-cs"/>
            </a:endParaRPr>
          </a:p>
          <a:p>
            <a:r>
              <a:rPr lang="en-GB" dirty="0"/>
              <a:t>There are three good reasons to branch your code. </a:t>
            </a:r>
          </a:p>
          <a:p>
            <a:r>
              <a:rPr lang="en-GB" dirty="0"/>
              <a:t>First, a branch can be created</a:t>
            </a:r>
            <a:r>
              <a:rPr lang="en-GB" baseline="0" dirty="0"/>
              <a:t> </a:t>
            </a:r>
            <a:r>
              <a:rPr lang="en-GB" dirty="0"/>
              <a:t>for releasing a new version of your application. This allows developers to</a:t>
            </a:r>
            <a:r>
              <a:rPr lang="en-GB" baseline="0" dirty="0"/>
              <a:t> </a:t>
            </a:r>
            <a:r>
              <a:rPr lang="en-GB" dirty="0"/>
              <a:t>continue working on new features without affecting the stable public release.</a:t>
            </a:r>
            <a:r>
              <a:rPr lang="en-GB" baseline="0" dirty="0"/>
              <a:t> </a:t>
            </a:r>
            <a:r>
              <a:rPr lang="en-GB" dirty="0"/>
              <a:t>When bugs are found, they are first fixed in the relevant public release branch, </a:t>
            </a:r>
            <a:r>
              <a:rPr lang="en-GB" sz="1200" b="0" i="0" u="none" strike="noStrike" kern="1200" baseline="0" dirty="0">
                <a:solidFill>
                  <a:schemeClr val="tx1"/>
                </a:solidFill>
                <a:latin typeface="+mn-lt"/>
                <a:ea typeface="+mn-ea"/>
                <a:cs typeface="+mn-cs"/>
              </a:rPr>
              <a:t>and then the changes are applied to the mainline. Release branches are never merged back to mainline. </a:t>
            </a:r>
          </a:p>
          <a:p>
            <a:r>
              <a:rPr lang="en-GB" sz="1200" b="0" i="0" u="none" strike="noStrike" kern="1200" baseline="0" dirty="0">
                <a:solidFill>
                  <a:schemeClr val="tx1"/>
                </a:solidFill>
                <a:latin typeface="+mn-lt"/>
                <a:ea typeface="+mn-ea"/>
                <a:cs typeface="+mn-cs"/>
              </a:rPr>
              <a:t>Second, when you need to spike out a new feature or a refactoring; the spike branch gets thrown away and is never merged. However, it is important that every time you branch, you recognize that</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there is a cost associated with it. That cost comes in increased risk, and the only</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way to minimize that risk is to be diligent in ensuring that any active branch,</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created for whatever reason, should be merged back to mainline daily or more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frequently. Without this, the process can no longer be considered to be based on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continuous integration. </a:t>
            </a:r>
          </a:p>
          <a:p>
            <a:r>
              <a:rPr lang="en-GB" sz="1200" b="0" i="0" u="none" strike="noStrike" kern="1200" baseline="0" dirty="0">
                <a:solidFill>
                  <a:schemeClr val="tx1"/>
                </a:solidFill>
                <a:latin typeface="+mn-lt"/>
                <a:ea typeface="+mn-ea"/>
                <a:cs typeface="+mn-cs"/>
              </a:rPr>
              <a:t>Finally, it is acceptable to create a short-lived branch when you need to make a large change to the application that is not possible with any of the methods described in the last chapter—an extremely rare scenario if your codebase is well structured. The sole aim of this branch is to get the codebase to a state where further change can be made either incrementally or through branch by abstraction.</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78</a:t>
            </a:fld>
            <a:endParaRPr lang="en-GB" dirty="0"/>
          </a:p>
        </p:txBody>
      </p:sp>
    </p:spTree>
    <p:extLst>
      <p:ext uri="{BB962C8B-B14F-4D97-AF65-F5344CB8AC3E}">
        <p14:creationId xmlns:p14="http://schemas.microsoft.com/office/powerpoint/2010/main" val="25229475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79</a:t>
            </a:fld>
            <a:endParaRPr lang="en-GB" dirty="0"/>
          </a:p>
        </p:txBody>
      </p:sp>
    </p:spTree>
    <p:extLst>
      <p:ext uri="{BB962C8B-B14F-4D97-AF65-F5344CB8AC3E}">
        <p14:creationId xmlns:p14="http://schemas.microsoft.com/office/powerpoint/2010/main" val="31200293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fr-FR" sz="1200" kern="1200" dirty="0">
                <a:solidFill>
                  <a:schemeClr val="tx1"/>
                </a:solidFill>
                <a:effectLst/>
                <a:latin typeface="+mn-lt"/>
                <a:ea typeface="+mn-ea"/>
                <a:cs typeface="+mn-cs"/>
              </a:rPr>
              <a:t>A: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17, B: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11, C: </a:t>
            </a:r>
            <a:r>
              <a:rPr lang="fr-FR" sz="1200" kern="1200" dirty="0" err="1">
                <a:solidFill>
                  <a:schemeClr val="tx1"/>
                </a:solidFill>
                <a:effectLst/>
                <a:latin typeface="+mn-lt"/>
                <a:ea typeface="+mn-ea"/>
                <a:cs typeface="+mn-cs"/>
              </a:rPr>
              <a:t>Chapter</a:t>
            </a:r>
            <a:r>
              <a:rPr lang="fr-FR" sz="1200" kern="1200" dirty="0">
                <a:solidFill>
                  <a:schemeClr val="tx1"/>
                </a:solidFill>
                <a:effectLst/>
                <a:latin typeface="+mn-lt"/>
                <a:ea typeface="+mn-ea"/>
                <a:cs typeface="+mn-cs"/>
              </a:rPr>
              <a:t> 5, 7</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80</a:t>
            </a:fld>
            <a:endParaRPr lang="en-GB" dirty="0"/>
          </a:p>
        </p:txBody>
      </p:sp>
    </p:spTree>
    <p:extLst>
      <p:ext uri="{BB962C8B-B14F-4D97-AF65-F5344CB8AC3E}">
        <p14:creationId xmlns:p14="http://schemas.microsoft.com/office/powerpoint/2010/main" val="2459838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Contact hours </a:t>
            </a:r>
          </a:p>
          <a:p>
            <a:r>
              <a:rPr lang="en-US" sz="1200" kern="1200" dirty="0">
                <a:solidFill>
                  <a:schemeClr val="tx1"/>
                </a:solidFill>
                <a:effectLst/>
                <a:latin typeface="+mn-lt"/>
                <a:ea typeface="+mn-ea"/>
                <a:cs typeface="+mn-cs"/>
              </a:rPr>
              <a:t>The minimum number of contact hours for this training course is 24. This includes group assignments, exam preparation and short breaks. This number of hours does not include homework, the logistics related to the exam session, the exam session and lunch breaks.</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9</a:t>
            </a:fld>
            <a:endParaRPr lang="en-GB" dirty="0"/>
          </a:p>
        </p:txBody>
      </p:sp>
    </p:spTree>
    <p:extLst>
      <p:ext uri="{BB962C8B-B14F-4D97-AF65-F5344CB8AC3E}">
        <p14:creationId xmlns:p14="http://schemas.microsoft.com/office/powerpoint/2010/main" val="17364991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B: Chapter 11</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81</a:t>
            </a:fld>
            <a:endParaRPr lang="en-GB" dirty="0"/>
          </a:p>
        </p:txBody>
      </p:sp>
    </p:spTree>
    <p:extLst>
      <p:ext uri="{BB962C8B-B14F-4D97-AF65-F5344CB8AC3E}">
        <p14:creationId xmlns:p14="http://schemas.microsoft.com/office/powerpoint/2010/main" val="14356656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82</a:t>
            </a:fld>
            <a:endParaRPr lang="en-GB" dirty="0"/>
          </a:p>
        </p:txBody>
      </p:sp>
    </p:spTree>
    <p:extLst>
      <p:ext uri="{BB962C8B-B14F-4D97-AF65-F5344CB8AC3E}">
        <p14:creationId xmlns:p14="http://schemas.microsoft.com/office/powerpoint/2010/main" val="12055133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C: Chapter 4</a:t>
            </a:r>
          </a:p>
          <a:p>
            <a:endParaRPr lang="en-US" sz="1200" b="0" i="0" u="none" strike="noStrike" kern="1200" baseline="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The enterprise holds both the System of Engagement (SoE) and the System of Record (SoR). The SoE is focused on speed. The SoR is focused on business continuity. The problem is how the SoR can adapt quickly to changes to the SoE to maintain business continuity.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Enterprise DevOps is not only an enhancement of Agile development and continuous delivery but also IT service management and application management to enable growth of the business and to maintain business continuity. As technology is a core component of most business processes, continuous or high availability of IT services is critical to the survival of the business as a whole. This is achieved by introducing risk reduction measures and recovery options. Like all elements of IT service management, successful implementation of the service continuity process can only be achieved with senior management commitment and the support of all members of the organization. Ongoing maintenance of the recovery capability is essential if it is to remain effective. Service continuity is an essential part of the warranty (fitness for purpose) of a service. If service continuity cannot be maintained and/or restored in accordance with the requirements of the business, then the business will not experience the value that has been promised. Without continuity the utility (fitness for purpose) of the service cannot be accessed.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Traditional IT service management (ITSM) best practice such as ITIL looks heavyweight and not suited for the quick processes of DevOps. It is necessary to think about how to reduce management workload. It is necessary to realign ITSM for DevOps, creating light-weight ITSM which is strictly focused on business continuity with a set of minimum required information (MRI). The MRI set for each organization depends on their business.</a:t>
            </a: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83</a:t>
            </a:fld>
            <a:endParaRPr lang="en-GB" dirty="0"/>
          </a:p>
        </p:txBody>
      </p:sp>
    </p:spTree>
    <p:extLst>
      <p:ext uri="{BB962C8B-B14F-4D97-AF65-F5344CB8AC3E}">
        <p14:creationId xmlns:p14="http://schemas.microsoft.com/office/powerpoint/2010/main" val="320877782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84</a:t>
            </a:fld>
            <a:endParaRPr lang="en-GB" dirty="0"/>
          </a:p>
        </p:txBody>
      </p:sp>
    </p:spTree>
    <p:extLst>
      <p:ext uri="{BB962C8B-B14F-4D97-AF65-F5344CB8AC3E}">
        <p14:creationId xmlns:p14="http://schemas.microsoft.com/office/powerpoint/2010/main" val="13397368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A: Chapter 14</a:t>
            </a:r>
          </a:p>
          <a:p>
            <a:endParaRPr lang="en-US" sz="1200" kern="1200" dirty="0">
              <a:solidFill>
                <a:schemeClr val="tx1"/>
              </a:solidFill>
              <a:effectLst/>
              <a:latin typeface="+mn-lt"/>
              <a:ea typeface="+mn-ea"/>
              <a:cs typeface="+mn-cs"/>
            </a:endParaRPr>
          </a:p>
          <a:p>
            <a:r>
              <a:rPr lang="en-GB" dirty="0"/>
              <a:t>The DevOps compact is just as central to developing strength, balance, and agility within a large company as it is in smaller organizations. It is the application or implementation of the principles that differs in larger organizations, not the principles themselves.</a:t>
            </a:r>
          </a:p>
          <a:p>
            <a:endParaRPr lang="en-GB" dirty="0"/>
          </a:p>
          <a:p>
            <a:r>
              <a:rPr lang="en-GB" sz="1200" b="0" i="0" u="none" strike="noStrike" kern="1200" baseline="0" dirty="0">
                <a:solidFill>
                  <a:schemeClr val="tx1"/>
                </a:solidFill>
                <a:latin typeface="+mn-lt"/>
                <a:ea typeface="+mn-ea"/>
                <a:cs typeface="+mn-cs"/>
              </a:rPr>
              <a:t>Researchers found that the cultural principles of devops could be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applied to organizations of any size, and that technical principles such as continuous delivery and improving deployment processes could be applied to any well-designed</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and architected software project, even legacy code running on mainframes. A brand new micro service-based project is not going to be successful because it is new and has</a:t>
            </a:r>
          </a:p>
          <a:p>
            <a:r>
              <a:rPr lang="en-GB" sz="1200" b="0" i="0" u="none" strike="noStrike" kern="1200" baseline="0" dirty="0">
                <a:solidFill>
                  <a:schemeClr val="tx1"/>
                </a:solidFill>
                <a:latin typeface="+mn-lt"/>
                <a:ea typeface="+mn-ea"/>
                <a:cs typeface="+mn-cs"/>
              </a:rPr>
              <a:t>micro services—it has to be well-designed, testable, and easily deployable as well. These principles apply to all software projects, old and new.</a:t>
            </a:r>
          </a:p>
          <a:p>
            <a:endParaRPr lang="en-GB" sz="1200" b="0" i="0" u="none" strike="noStrike" kern="1200" baseline="0" dirty="0">
              <a:solidFill>
                <a:schemeClr val="tx1"/>
              </a:solidFill>
              <a:latin typeface="+mn-lt"/>
              <a:ea typeface="+mn-ea"/>
              <a:cs typeface="+mn-cs"/>
            </a:endParaRPr>
          </a:p>
          <a:p>
            <a:r>
              <a:rPr lang="en-GB" dirty="0"/>
              <a:t>Be clear on what scaling means. Scaling might mean:</a:t>
            </a:r>
          </a:p>
          <a:p>
            <a:r>
              <a:rPr lang="en-GB" dirty="0"/>
              <a:t>• Expanding the customer base</a:t>
            </a:r>
          </a:p>
          <a:p>
            <a:r>
              <a:rPr lang="en-GB" dirty="0"/>
              <a:t>• Growing revenue</a:t>
            </a:r>
          </a:p>
          <a:p>
            <a:r>
              <a:rPr lang="en-GB" dirty="0"/>
              <a:t>• Expanding a project or team to meet demand</a:t>
            </a:r>
          </a:p>
          <a:p>
            <a:r>
              <a:rPr lang="en-GB" sz="1200" b="0" i="0" u="none" strike="noStrike" kern="1200" baseline="0" dirty="0">
                <a:solidFill>
                  <a:schemeClr val="tx1"/>
                </a:solidFill>
                <a:latin typeface="+mn-lt"/>
                <a:ea typeface="+mn-ea"/>
                <a:cs typeface="+mn-cs"/>
              </a:rPr>
              <a:t>• Maintaining or improving a ratio of people to systems or money spent</a:t>
            </a:r>
          </a:p>
          <a:p>
            <a:r>
              <a:rPr lang="en-GB" sz="1200" b="0" i="0" u="none" strike="noStrike" kern="1200" baseline="0" dirty="0">
                <a:solidFill>
                  <a:schemeClr val="tx1"/>
                </a:solidFill>
                <a:latin typeface="+mn-lt"/>
                <a:ea typeface="+mn-ea"/>
                <a:cs typeface="+mn-cs"/>
              </a:rPr>
              <a:t>• Growing faster than competitors</a:t>
            </a:r>
          </a:p>
          <a:p>
            <a:pPr marL="0" indent="0">
              <a:buFont typeface="Arial" panose="020B0604020202020204" pitchFamily="34" charset="0"/>
              <a:buNone/>
            </a:pPr>
            <a:r>
              <a:rPr lang="en-GB" sz="1200" b="0" i="0" u="none" strike="noStrike" kern="1200" baseline="0" dirty="0">
                <a:solidFill>
                  <a:schemeClr val="tx1"/>
                </a:solidFill>
                <a:latin typeface="+mn-lt"/>
                <a:ea typeface="+mn-ea"/>
                <a:cs typeface="+mn-cs"/>
              </a:rPr>
              <a:t>• Expanding locations</a:t>
            </a:r>
          </a:p>
          <a:p>
            <a:endParaRPr lang="en-GB" sz="1200" b="0" i="0" u="none" strike="noStrike" kern="1200" baseline="0" dirty="0">
              <a:solidFill>
                <a:schemeClr val="tx1"/>
              </a:solidFill>
              <a:latin typeface="+mn-lt"/>
              <a:ea typeface="+mn-ea"/>
              <a:cs typeface="+mn-cs"/>
            </a:endParaRPr>
          </a:p>
          <a:p>
            <a:r>
              <a:rPr lang="en-GB" dirty="0"/>
              <a:t>Consider outsourcing some work to scale up. Then it can easily be scaled down. Either full outsource</a:t>
            </a:r>
            <a:r>
              <a:rPr lang="en-GB" baseline="0" dirty="0"/>
              <a:t> or use of contractors.</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85</a:t>
            </a:fld>
            <a:endParaRPr lang="en-GB" dirty="0"/>
          </a:p>
        </p:txBody>
      </p:sp>
    </p:spTree>
    <p:extLst>
      <p:ext uri="{BB962C8B-B14F-4D97-AF65-F5344CB8AC3E}">
        <p14:creationId xmlns:p14="http://schemas.microsoft.com/office/powerpoint/2010/main" val="161510626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a:t>
            </a:r>
            <a:r>
              <a:rPr lang="en-GB" baseline="0" dirty="0"/>
              <a:t> </a:t>
            </a:r>
            <a:r>
              <a:rPr lang="en-US" sz="1200" kern="1200" dirty="0">
                <a:solidFill>
                  <a:schemeClr val="tx1"/>
                </a:solidFill>
                <a:effectLst/>
                <a:latin typeface="+mn-lt"/>
                <a:ea typeface="+mn-ea"/>
                <a:cs typeface="+mn-cs"/>
              </a:rPr>
              <a:t>A: Chapter 15,</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 Chapter 11</a:t>
            </a:r>
          </a:p>
          <a:p>
            <a:endParaRPr lang="en-US" sz="1200" kern="1200" dirty="0">
              <a:solidFill>
                <a:schemeClr val="tx1"/>
              </a:solidFill>
              <a:effectLst/>
              <a:latin typeface="+mn-lt"/>
              <a:ea typeface="+mn-ea"/>
              <a:cs typeface="+mn-cs"/>
            </a:endParaRPr>
          </a:p>
          <a:p>
            <a:r>
              <a:rPr lang="en-GB" dirty="0"/>
              <a:t>Vampire (</a:t>
            </a:r>
            <a:r>
              <a:rPr lang="en-GB" sz="1200" b="0" i="0" u="none" strike="noStrike" kern="1200" baseline="0" dirty="0">
                <a:solidFill>
                  <a:schemeClr val="tx1"/>
                </a:solidFill>
                <a:latin typeface="+mn-lt"/>
                <a:ea typeface="+mn-ea"/>
                <a:cs typeface="+mn-cs"/>
              </a:rPr>
              <a:t>feed off the resources and energy of other projects)</a:t>
            </a:r>
            <a:r>
              <a:rPr lang="en-GB" dirty="0"/>
              <a:t> and zombie (take up time and resources) projects can both be very difficult, because there are core individuals</a:t>
            </a:r>
            <a:r>
              <a:rPr lang="en-GB" baseline="0" dirty="0"/>
              <a:t> </a:t>
            </a:r>
            <a:r>
              <a:rPr lang="en-GB" dirty="0"/>
              <a:t>whose lifeblood is essentially feeding the project. They might not even realize how much of a drain the project is overall for the company. When approached with the reality of the project, they may feel that they are being attacked personally. Convincing an individual to abandon “the precious” project to which they have given so much time and effort will be challenging, but it can have immense returns. The people who are passionate about projects, already have passion. You do</a:t>
            </a:r>
            <a:r>
              <a:rPr lang="en-GB" baseline="0" dirty="0"/>
              <a:t> not</a:t>
            </a:r>
            <a:r>
              <a:rPr lang="en-GB" dirty="0"/>
              <a:t> have to instil it in them; you just have to redirect that passion to something that has value for your company.</a:t>
            </a:r>
          </a:p>
          <a:p>
            <a:endParaRPr lang="en-GB" dirty="0"/>
          </a:p>
          <a:p>
            <a:r>
              <a:rPr lang="en-GB" sz="1200" b="0" i="0" u="none" strike="noStrike" kern="1200" baseline="0" dirty="0">
                <a:solidFill>
                  <a:schemeClr val="tx1"/>
                </a:solidFill>
                <a:latin typeface="+mn-lt"/>
                <a:ea typeface="+mn-ea"/>
                <a:cs typeface="+mn-cs"/>
              </a:rPr>
              <a:t>As pervasive as the internet is these days, not every piece of software developed is designed to be immediately available 24/7/365 or to have constantly updating content.</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Understand and weigh the importance and complexity of projects and their releases in order to figure out what release cycle makes the most sense for each one. Different projects throughout the organization might work better with different release cadences.</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86</a:t>
            </a:fld>
            <a:endParaRPr lang="en-GB" dirty="0"/>
          </a:p>
        </p:txBody>
      </p:sp>
    </p:spTree>
    <p:extLst>
      <p:ext uri="{BB962C8B-B14F-4D97-AF65-F5344CB8AC3E}">
        <p14:creationId xmlns:p14="http://schemas.microsoft.com/office/powerpoint/2010/main" val="17178685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Literature: </a:t>
            </a:r>
            <a:r>
              <a:rPr lang="en-US" sz="1200" kern="1200" dirty="0">
                <a:solidFill>
                  <a:schemeClr val="tx1"/>
                </a:solidFill>
                <a:effectLst/>
                <a:latin typeface="+mn-lt"/>
                <a:ea typeface="+mn-ea"/>
                <a:cs typeface="+mn-cs"/>
              </a:rPr>
              <a:t>A: Chapter 6, 7, 14</a:t>
            </a:r>
          </a:p>
          <a:p>
            <a:endParaRPr lang="en-US" sz="1200" b="0" i="0" u="none" strike="noStrike" kern="1200" baseline="0" dirty="0">
              <a:solidFill>
                <a:schemeClr val="tx1"/>
              </a:solidFill>
              <a:effectLst/>
              <a:latin typeface="+mn-lt"/>
              <a:ea typeface="+mn-ea"/>
              <a:cs typeface="+mn-cs"/>
            </a:endParaRPr>
          </a:p>
          <a:p>
            <a:r>
              <a:rPr lang="en-GB" sz="1200" b="0" i="0" u="none" strike="noStrike" kern="1200" baseline="0" dirty="0">
                <a:solidFill>
                  <a:schemeClr val="tx1"/>
                </a:solidFill>
                <a:latin typeface="+mn-lt"/>
                <a:ea typeface="+mn-ea"/>
                <a:cs typeface="+mn-cs"/>
              </a:rPr>
              <a:t>In order to grow a company past a certain point, you will have to</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figure out how to make distributed teams work. Failing to do so</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will slow down your ability to respond and react to changes affecting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your organization, lead to duplication of effort, and decrease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individual and team satisfaction as people struggle to bridge these distances effectively.</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Organizational structures that lock people into roles or that are fear</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driven can lead to a focus on optimizing work for the </a:t>
            </a:r>
            <a:r>
              <a:rPr lang="en-GB" sz="1200" b="0" i="1" u="none" strike="noStrike" kern="1200" baseline="0" dirty="0">
                <a:solidFill>
                  <a:schemeClr val="tx1"/>
                </a:solidFill>
                <a:latin typeface="+mn-lt"/>
                <a:ea typeface="+mn-ea"/>
                <a:cs typeface="+mn-cs"/>
              </a:rPr>
              <a:t>me, </a:t>
            </a:r>
            <a:r>
              <a:rPr lang="en-GB" sz="1200" b="0" i="0" u="none" strike="noStrike" kern="1200" baseline="0" dirty="0">
                <a:solidFill>
                  <a:schemeClr val="tx1"/>
                </a:solidFill>
                <a:latin typeface="+mn-lt"/>
                <a:ea typeface="+mn-ea"/>
                <a:cs typeface="+mn-cs"/>
              </a:rPr>
              <a:t>not the</a:t>
            </a:r>
            <a:r>
              <a:rPr lang="en-GB" sz="1200" b="0" i="0" u="none" strike="noStrike" kern="1200" dirty="0">
                <a:solidFill>
                  <a:schemeClr val="tx1"/>
                </a:solidFill>
                <a:latin typeface="+mn-lt"/>
                <a:ea typeface="+mn-ea"/>
                <a:cs typeface="+mn-cs"/>
              </a:rPr>
              <a:t> </a:t>
            </a:r>
            <a:r>
              <a:rPr lang="en-GB" sz="1200" b="0" i="1" u="none" strike="noStrike" kern="1200" baseline="0" dirty="0">
                <a:solidFill>
                  <a:schemeClr val="tx1"/>
                </a:solidFill>
                <a:latin typeface="+mn-lt"/>
                <a:ea typeface="+mn-ea"/>
                <a:cs typeface="+mn-cs"/>
              </a:rPr>
              <a:t>we</a:t>
            </a:r>
            <a:r>
              <a:rPr lang="en-GB" sz="1200" b="0" i="0" u="none" strike="noStrike" kern="1200" baseline="0" dirty="0">
                <a:solidFill>
                  <a:schemeClr val="tx1"/>
                </a:solidFill>
                <a:latin typeface="+mn-lt"/>
                <a:ea typeface="+mn-ea"/>
                <a:cs typeface="+mn-cs"/>
              </a:rPr>
              <a:t>. Choosing processes and tools that favour an individual can lead</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to short-term gains that are not sustainable for the team or organization</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over the long term.</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More than hiring people who simply know about infrastructure</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automation or the cloud or containers, organizations and teams</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need to focus instead on assessing their specific needs and addressing</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the interpersonal and cultural aspects of hiring that are key to</a:t>
            </a:r>
            <a:r>
              <a:rPr lang="en-GB" sz="1200" b="0" i="0" u="none" strike="noStrike" kern="120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creating and maintaining a DevOps culture.</a:t>
            </a: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87</a:t>
            </a:fld>
            <a:endParaRPr lang="en-GB" dirty="0"/>
          </a:p>
        </p:txBody>
      </p:sp>
    </p:spTree>
    <p:extLst>
      <p:ext uri="{BB962C8B-B14F-4D97-AF65-F5344CB8AC3E}">
        <p14:creationId xmlns:p14="http://schemas.microsoft.com/office/powerpoint/2010/main" val="49716611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88</a:t>
            </a:fld>
            <a:endParaRPr lang="en-GB" dirty="0"/>
          </a:p>
        </p:txBody>
      </p:sp>
    </p:spTree>
    <p:extLst>
      <p:ext uri="{BB962C8B-B14F-4D97-AF65-F5344CB8AC3E}">
        <p14:creationId xmlns:p14="http://schemas.microsoft.com/office/powerpoint/2010/main" val="367239898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89</a:t>
            </a:fld>
            <a:endParaRPr lang="en-GB" dirty="0"/>
          </a:p>
        </p:txBody>
      </p:sp>
    </p:spTree>
    <p:extLst>
      <p:ext uri="{BB962C8B-B14F-4D97-AF65-F5344CB8AC3E}">
        <p14:creationId xmlns:p14="http://schemas.microsoft.com/office/powerpoint/2010/main" val="37426224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a:t>
            </a:r>
            <a:r>
              <a:rPr lang="en-US" sz="1200" kern="1200" dirty="0">
                <a:solidFill>
                  <a:schemeClr val="tx1"/>
                </a:solidFill>
                <a:effectLst/>
                <a:latin typeface="+mn-lt"/>
                <a:ea typeface="+mn-ea"/>
                <a:cs typeface="+mn-cs"/>
              </a:rPr>
              <a:t>C: Chapter 7</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90</a:t>
            </a:fld>
            <a:endParaRPr lang="en-GB" dirty="0"/>
          </a:p>
        </p:txBody>
      </p:sp>
    </p:spTree>
    <p:extLst>
      <p:ext uri="{BB962C8B-B14F-4D97-AF65-F5344CB8AC3E}">
        <p14:creationId xmlns:p14="http://schemas.microsoft.com/office/powerpoint/2010/main" val="2181128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Additional literature </a:t>
            </a:r>
          </a:p>
          <a:p>
            <a:r>
              <a:rPr lang="en-GB" sz="1200" b="0" i="0" u="none" strike="noStrike" kern="1200" baseline="0" dirty="0">
                <a:solidFill>
                  <a:schemeClr val="tx1"/>
                </a:solidFill>
                <a:latin typeface="+mn-lt"/>
                <a:ea typeface="+mn-ea"/>
                <a:cs typeface="+mn-cs"/>
              </a:rPr>
              <a:t>The Phoenix Project is strongly recommended reading before the training. </a:t>
            </a: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D The Phoenix Project </a:t>
            </a:r>
            <a:endParaRPr lang="en-GB" sz="1200" b="0" i="0" u="none" strike="noStrike" kern="1200" baseline="0" dirty="0">
              <a:solidFill>
                <a:schemeClr val="tx1"/>
              </a:solidFill>
              <a:latin typeface="+mn-lt"/>
              <a:ea typeface="+mn-ea"/>
              <a:cs typeface="+mn-cs"/>
            </a:endParaRPr>
          </a:p>
          <a:p>
            <a:r>
              <a:rPr lang="de-DE" sz="1200" b="0" i="0" u="none" strike="noStrike" kern="1200" baseline="0" dirty="0">
                <a:solidFill>
                  <a:schemeClr val="tx1"/>
                </a:solidFill>
                <a:latin typeface="+mn-lt"/>
                <a:ea typeface="+mn-ea"/>
                <a:cs typeface="+mn-cs"/>
              </a:rPr>
              <a:t>Gene Kim, Kevin Behr, George Spafford </a:t>
            </a:r>
          </a:p>
          <a:p>
            <a:r>
              <a:rPr lang="en-GB" sz="1200" b="0" i="0" u="none" strike="noStrike" kern="1200" baseline="0" dirty="0">
                <a:solidFill>
                  <a:schemeClr val="tx1"/>
                </a:solidFill>
                <a:latin typeface="+mn-lt"/>
                <a:ea typeface="+mn-ea"/>
                <a:cs typeface="+mn-cs"/>
              </a:rPr>
              <a:t>ISBN-10: 0988262576 </a:t>
            </a:r>
          </a:p>
          <a:p>
            <a:r>
              <a:rPr lang="en-GB" sz="1200" b="0" i="0" u="none" strike="noStrike" kern="1200" baseline="0" dirty="0">
                <a:solidFill>
                  <a:schemeClr val="tx1"/>
                </a:solidFill>
                <a:latin typeface="+mn-lt"/>
                <a:ea typeface="+mn-ea"/>
                <a:cs typeface="+mn-cs"/>
              </a:rPr>
              <a:t>ISBN-13: 978-0988262577 </a:t>
            </a:r>
          </a:p>
          <a:p>
            <a:r>
              <a:rPr lang="en-GB" sz="1200" b="0" i="0" u="none" strike="noStrike" kern="1200" baseline="0" dirty="0">
                <a:solidFill>
                  <a:schemeClr val="tx1"/>
                </a:solidFill>
                <a:latin typeface="+mn-lt"/>
                <a:ea typeface="+mn-ea"/>
                <a:cs typeface="+mn-cs"/>
              </a:rPr>
              <a:t>IT Revolution Press (January 10, 2013) </a:t>
            </a:r>
          </a:p>
          <a:p>
            <a:endParaRPr lang="en-GB" sz="1200" b="0"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E </a:t>
            </a:r>
            <a:r>
              <a:rPr lang="en-GB" sz="1200" b="0" i="0" u="none" strike="noStrike" kern="1200" baseline="0" dirty="0">
                <a:solidFill>
                  <a:schemeClr val="tx1"/>
                </a:solidFill>
                <a:latin typeface="+mn-lt"/>
                <a:ea typeface="+mn-ea"/>
                <a:cs typeface="+mn-cs"/>
              </a:rPr>
              <a:t>Other sources: </a:t>
            </a:r>
          </a:p>
          <a:p>
            <a:r>
              <a:rPr lang="en-GB" sz="1200" b="0" i="0" u="none" strike="noStrike" kern="1200" baseline="0" dirty="0">
                <a:solidFill>
                  <a:schemeClr val="tx1"/>
                </a:solidFill>
                <a:latin typeface="+mn-lt"/>
                <a:ea typeface="+mn-ea"/>
                <a:cs typeface="+mn-cs"/>
              </a:rPr>
              <a:t>http://newrelic.com/devops </a:t>
            </a:r>
          </a:p>
          <a:p>
            <a:r>
              <a:rPr lang="en-GB" sz="1200" b="0" i="0" u="none" strike="noStrike" kern="1200" baseline="0" dirty="0">
                <a:solidFill>
                  <a:schemeClr val="tx1"/>
                </a:solidFill>
                <a:latin typeface="+mn-lt"/>
                <a:ea typeface="+mn-ea"/>
                <a:cs typeface="+mn-cs"/>
              </a:rPr>
              <a:t>http://devops.com/ </a:t>
            </a:r>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10</a:t>
            </a:fld>
            <a:endParaRPr lang="en-GB" dirty="0"/>
          </a:p>
        </p:txBody>
      </p:sp>
    </p:spTree>
    <p:extLst>
      <p:ext uri="{BB962C8B-B14F-4D97-AF65-F5344CB8AC3E}">
        <p14:creationId xmlns:p14="http://schemas.microsoft.com/office/powerpoint/2010/main" val="15364223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Benefits for professionals:</a:t>
            </a:r>
          </a:p>
          <a:p>
            <a:endParaRPr lang="en-GB" dirty="0"/>
          </a:p>
          <a:p>
            <a:pPr marL="285750" indent="-285750">
              <a:buFont typeface="Arial" panose="020B0604020202020204" pitchFamily="34" charset="0"/>
              <a:buChar char="•"/>
            </a:pPr>
            <a:r>
              <a:rPr lang="en-GB" dirty="0"/>
              <a:t>Professionals want to have some certification to boost their chances of being promoted to a better job.</a:t>
            </a:r>
          </a:p>
          <a:p>
            <a:pPr marL="285750" lvl="0" indent="-285750">
              <a:buFont typeface="Arial" panose="020B0604020202020204" pitchFamily="34" charset="0"/>
              <a:buChar char="•"/>
            </a:pPr>
            <a:r>
              <a:rPr lang="en-GB" dirty="0"/>
              <a:t>Hiring managers feel certified professionals were more productive than their non-certified peers. </a:t>
            </a:r>
          </a:p>
          <a:p>
            <a:pPr marL="285750" lvl="0" indent="-285750">
              <a:buFont typeface="Arial" panose="020B0604020202020204" pitchFamily="34" charset="0"/>
              <a:buChar char="•"/>
            </a:pPr>
            <a:r>
              <a:rPr lang="en-GB" dirty="0"/>
              <a:t>Certified professionals feel their ability to be more productive on the job was directly attributable to certification. </a:t>
            </a:r>
          </a:p>
          <a:p>
            <a:pPr marL="285750" lvl="0" indent="-285750">
              <a:buFont typeface="Arial" panose="020B0604020202020204" pitchFamily="34" charset="0"/>
              <a:buChar char="•"/>
            </a:pPr>
            <a:r>
              <a:rPr lang="en-GB" dirty="0"/>
              <a:t>For IT professionals, training and certification ranks second as a satisfaction driver (after eLearning). </a:t>
            </a:r>
          </a:p>
          <a:p>
            <a:pPr marL="0" lvl="0" indent="0">
              <a:buFont typeface="Arial" panose="020B0604020202020204" pitchFamily="34" charset="0"/>
              <a:buNone/>
            </a:pPr>
            <a:endParaRPr lang="en-GB" dirty="0"/>
          </a:p>
          <a:p>
            <a:pPr marL="0" lvl="0" indent="0">
              <a:buFont typeface="Arial" panose="020B0604020202020204" pitchFamily="34" charset="0"/>
              <a:buNone/>
            </a:pPr>
            <a:r>
              <a:rPr lang="en-GB" dirty="0"/>
              <a:t>Benefits for the organization:</a:t>
            </a:r>
          </a:p>
          <a:p>
            <a:pPr marL="0" lvl="0" indent="0">
              <a:buFont typeface="Arial" panose="020B0604020202020204" pitchFamily="34" charset="0"/>
              <a:buNone/>
            </a:pPr>
            <a:endParaRPr lang="en-GB" dirty="0"/>
          </a:p>
          <a:p>
            <a:pPr marL="171450" indent="-171450">
              <a:buFont typeface="Arial" panose="020B0604020202020204" pitchFamily="34" charset="0"/>
              <a:buChar char="•"/>
            </a:pPr>
            <a:r>
              <a:rPr lang="en-GB" b="0" dirty="0">
                <a:latin typeface="Gill Sans MT" panose="020B0502020104020203" pitchFamily="34" charset="0"/>
              </a:rPr>
              <a:t>Savings. Research indicates that 25% of costs spent on hiring contractors can be saved by training the talent you already have (Gartner).</a:t>
            </a:r>
            <a:endParaRPr lang="en-US" b="0" dirty="0">
              <a:latin typeface="Gill Sans MT" panose="020B0502020104020203" pitchFamily="34" charset="0"/>
            </a:endParaRPr>
          </a:p>
          <a:p>
            <a:pPr marL="171450" indent="-171450">
              <a:buFont typeface="Arial" panose="020B0604020202020204" pitchFamily="34" charset="0"/>
              <a:buChar char="•"/>
            </a:pPr>
            <a:r>
              <a:rPr lang="en-GB" b="0" dirty="0">
                <a:latin typeface="Gill Sans MT" panose="020B0502020104020203" pitchFamily="34" charset="0"/>
              </a:rPr>
              <a:t>Defence against aging IT workforce. By training internal staff, you save money on replacing those hard-to-find skills when baby boomers – one third of the total workforce - retire in the next 5 years.</a:t>
            </a:r>
            <a:endParaRPr lang="en-US" b="0" dirty="0">
              <a:latin typeface="Gill Sans MT" panose="020B0502020104020203" pitchFamily="34" charset="0"/>
            </a:endParaRPr>
          </a:p>
          <a:p>
            <a:pPr marL="171450" lvl="0" indent="-171450">
              <a:buFont typeface="Arial" panose="020B0604020202020204" pitchFamily="34" charset="0"/>
              <a:buChar char="•"/>
              <a:defRPr/>
            </a:pPr>
            <a:r>
              <a:rPr lang="en-GB" b="0" dirty="0">
                <a:latin typeface="Gill Sans MT" panose="020B0502020104020203" pitchFamily="34" charset="0"/>
              </a:rPr>
              <a:t>Enhanced employee self-esteem. According to Towers Watson research, more than three out of four employees (78%) remain with their employer if there are long-term career opportunities for them; boosting skills, therefore, represents a key investment.</a:t>
            </a:r>
            <a:endParaRPr lang="en-US" b="0" dirty="0">
              <a:latin typeface="Gill Sans MT" panose="020B0502020104020203" pitchFamily="34" charset="0"/>
            </a:endParaRPr>
          </a:p>
          <a:p>
            <a:pPr marL="171450" indent="-171450">
              <a:buFont typeface="Arial" panose="020B0604020202020204" pitchFamily="34" charset="0"/>
              <a:buChar char="•"/>
            </a:pPr>
            <a:r>
              <a:rPr lang="en-GB" b="0" dirty="0">
                <a:latin typeface="Gill Sans MT" panose="020B0502020104020203" pitchFamily="34" charset="0"/>
              </a:rPr>
              <a:t>Better quality in process and IT infrastructure. People who know what they’re talking about can make better decisions in the long term.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a:t>Proactively developing team skills is the best way to improve organisational performance: “Training represents one concrete step IT managers can take to assure project teams possess the skills necessary to reduce failure risk, decrease costs, and increase project effectiveness.”</a:t>
            </a:r>
          </a:p>
          <a:p>
            <a:pPr marL="171450" indent="-171450">
              <a:buFont typeface="Arial" panose="020B0604020202020204" pitchFamily="34" charset="0"/>
              <a:buChar char="•"/>
            </a:pPr>
            <a:r>
              <a:rPr lang="en-GB" b="0" dirty="0"/>
              <a:t>Retention. Research shows that employees remain with their employer if there are long-term career opportunities for them. Furthermore, there is no advantage in retaining your staff if they are under-skilled.</a:t>
            </a:r>
          </a:p>
          <a:p>
            <a:pPr marL="171450" indent="-171450">
              <a:buFont typeface="Arial" panose="020B0604020202020204" pitchFamily="34" charset="0"/>
              <a:buChar char="•"/>
            </a:pPr>
            <a:r>
              <a:rPr lang="en-GB" b="0" dirty="0"/>
              <a:t>Beat the competition. Firms that take time to develop in-house skills outperform other firms in subsequent years.   </a:t>
            </a:r>
            <a:endParaRPr lang="en-US" b="0" dirty="0"/>
          </a:p>
          <a:p>
            <a:endParaRPr lang="en-US" dirty="0">
              <a:latin typeface="Gill Sans MT" panose="020B0502020104020203" pitchFamily="34" charset="0"/>
            </a:endParaRPr>
          </a:p>
          <a:p>
            <a:pPr marL="0" lvl="0" indent="0">
              <a:buFont typeface="Arial" panose="020B0604020202020204" pitchFamily="34" charset="0"/>
              <a:buNone/>
            </a:pPr>
            <a:endParaRPr lang="nl-NL" dirty="0"/>
          </a:p>
        </p:txBody>
      </p:sp>
      <p:sp>
        <p:nvSpPr>
          <p:cNvPr id="4" name="Slide Number Placeholder 3"/>
          <p:cNvSpPr>
            <a:spLocks noGrp="1"/>
          </p:cNvSpPr>
          <p:nvPr>
            <p:ph type="sldNum" sz="quarter" idx="10"/>
          </p:nvPr>
        </p:nvSpPr>
        <p:spPr/>
        <p:txBody>
          <a:bodyPr/>
          <a:lstStyle/>
          <a:p>
            <a:fld id="{DB3C4B0B-093C-4914-957C-845699C4F279}" type="slidenum">
              <a:rPr lang="nl-NL" smtClean="0"/>
              <a:t>91</a:t>
            </a:fld>
            <a:endParaRPr lang="nl-NL"/>
          </a:p>
        </p:txBody>
      </p:sp>
    </p:spTree>
    <p:extLst>
      <p:ext uri="{BB962C8B-B14F-4D97-AF65-F5344CB8AC3E}">
        <p14:creationId xmlns:p14="http://schemas.microsoft.com/office/powerpoint/2010/main" val="36602241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43004-4FA7-4497-A0A6-B92C04851CFB}" type="slidenum">
              <a:rPr lang="en-GB" smtClean="0"/>
              <a:t>93</a:t>
            </a:fld>
            <a:endParaRPr lang="en-GB" dirty="0"/>
          </a:p>
        </p:txBody>
      </p:sp>
    </p:spTree>
    <p:extLst>
      <p:ext uri="{BB962C8B-B14F-4D97-AF65-F5344CB8AC3E}">
        <p14:creationId xmlns:p14="http://schemas.microsoft.com/office/powerpoint/2010/main" val="1542573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7804" y="1988840"/>
            <a:ext cx="3427402" cy="1883808"/>
          </a:xfrm>
          <a:prstGeom prst="rect">
            <a:avLst/>
          </a:prstGeom>
        </p:spPr>
      </p:pic>
      <p:sp>
        <p:nvSpPr>
          <p:cNvPr id="6" name="Rectangle 5"/>
          <p:cNvSpPr/>
          <p:nvPr/>
        </p:nvSpPr>
        <p:spPr>
          <a:xfrm>
            <a:off x="35496" y="6405331"/>
            <a:ext cx="576064" cy="384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7" name="Text Placeholder 6"/>
          <p:cNvSpPr>
            <a:spLocks noGrp="1"/>
          </p:cNvSpPr>
          <p:nvPr>
            <p:ph type="body" sz="quarter" idx="13" hasCustomPrompt="1"/>
          </p:nvPr>
        </p:nvSpPr>
        <p:spPr>
          <a:xfrm>
            <a:off x="0" y="4005064"/>
            <a:ext cx="9144000" cy="960107"/>
          </a:xfrm>
        </p:spPr>
        <p:txBody>
          <a:bodyPr>
            <a:normAutofit/>
          </a:bodyPr>
          <a:lstStyle>
            <a:lvl1pPr marL="0" indent="0" algn="ctr">
              <a:buFont typeface="Arial" panose="020B0604020202020204" pitchFamily="34" charset="0"/>
              <a:buNone/>
              <a:defRPr sz="4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TITLE</a:t>
            </a:r>
          </a:p>
          <a:p>
            <a:pPr lvl="0"/>
            <a:endParaRPr lang="nl-NL" dirty="0"/>
          </a:p>
        </p:txBody>
      </p:sp>
      <p:sp>
        <p:nvSpPr>
          <p:cNvPr id="8" name="Text Placeholder 6"/>
          <p:cNvSpPr>
            <a:spLocks noGrp="1"/>
          </p:cNvSpPr>
          <p:nvPr>
            <p:ph type="body" sz="quarter" idx="14" hasCustomPrompt="1"/>
          </p:nvPr>
        </p:nvSpPr>
        <p:spPr>
          <a:xfrm>
            <a:off x="0" y="4965171"/>
            <a:ext cx="9144000" cy="960107"/>
          </a:xfrm>
        </p:spPr>
        <p:txBody>
          <a:bodyPr>
            <a:normAutofit/>
          </a:bodyPr>
          <a:lstStyle>
            <a:lvl1pPr marL="0" indent="0" algn="ctr">
              <a:buFont typeface="Arial" panose="020B0604020202020204" pitchFamily="34" charset="0"/>
              <a:buNone/>
              <a:defRPr sz="24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subtitle</a:t>
            </a:r>
          </a:p>
          <a:p>
            <a:pPr lvl="0"/>
            <a:endParaRPr lang="nl-NL" dirty="0"/>
          </a:p>
        </p:txBody>
      </p:sp>
    </p:spTree>
    <p:extLst>
      <p:ext uri="{BB962C8B-B14F-4D97-AF65-F5344CB8AC3E}">
        <p14:creationId xmlns:p14="http://schemas.microsoft.com/office/powerpoint/2010/main" val="131823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5" name="Picture Placeholder 7"/>
          <p:cNvSpPr>
            <a:spLocks noGrp="1"/>
          </p:cNvSpPr>
          <p:nvPr>
            <p:ph type="pic" sz="quarter" idx="13"/>
          </p:nvPr>
        </p:nvSpPr>
        <p:spPr>
          <a:xfrm>
            <a:off x="9241" y="3343001"/>
            <a:ext cx="9144000" cy="3703639"/>
          </a:xfrm>
        </p:spPr>
        <p:txBody>
          <a:bodyPr/>
          <a:lstStyle/>
          <a:p>
            <a:r>
              <a:rPr lang="en-US"/>
              <a:t>Click icon to add picture</a:t>
            </a:r>
            <a:endParaRPr lang="nl-NL" dirty="0"/>
          </a:p>
        </p:txBody>
      </p:sp>
      <p:sp>
        <p:nvSpPr>
          <p:cNvPr id="2" name="Title 1"/>
          <p:cNvSpPr>
            <a:spLocks noGrp="1"/>
          </p:cNvSpPr>
          <p:nvPr>
            <p:ph type="title" hasCustomPrompt="1"/>
          </p:nvPr>
        </p:nvSpPr>
        <p:spPr>
          <a:xfrm>
            <a:off x="703033" y="356659"/>
            <a:ext cx="7756416" cy="2688299"/>
          </a:xfrm>
        </p:spPr>
        <p:txBody>
          <a:bodyPr/>
          <a:lstStyle>
            <a:lvl1pPr algn="l">
              <a:defRPr baseline="0">
                <a:solidFill>
                  <a:schemeClr val="bg1"/>
                </a:solidFill>
              </a:defRPr>
            </a:lvl1pPr>
          </a:lstStyle>
          <a:p>
            <a:r>
              <a:rPr lang="en-US" dirty="0"/>
              <a:t>Type your text here and </a:t>
            </a:r>
            <a:br>
              <a:rPr lang="en-US" dirty="0"/>
            </a:br>
            <a:r>
              <a:rPr lang="en-US" dirty="0"/>
              <a:t>type some more </a:t>
            </a:r>
            <a:endParaRPr lang="nl-NL" dirty="0"/>
          </a:p>
        </p:txBody>
      </p:sp>
    </p:spTree>
    <p:extLst>
      <p:ext uri="{BB962C8B-B14F-4D97-AF65-F5344CB8AC3E}">
        <p14:creationId xmlns:p14="http://schemas.microsoft.com/office/powerpoint/2010/main" val="51473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2"/>
          <p:cNvSpPr/>
          <p:nvPr/>
        </p:nvSpPr>
        <p:spPr>
          <a:xfrm>
            <a:off x="8244408" y="6405331"/>
            <a:ext cx="792088" cy="384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ln>
                <a:solidFill>
                  <a:schemeClr val="bg1"/>
                </a:solidFill>
              </a:ln>
              <a:solidFill>
                <a:schemeClr val="bg1"/>
              </a:solidFill>
            </a:endParaRPr>
          </a:p>
        </p:txBody>
      </p:sp>
      <p:sp>
        <p:nvSpPr>
          <p:cNvPr id="9" name="Picture Placeholder 7"/>
          <p:cNvSpPr>
            <a:spLocks noGrp="1"/>
          </p:cNvSpPr>
          <p:nvPr>
            <p:ph type="pic" sz="quarter" idx="13"/>
          </p:nvPr>
        </p:nvSpPr>
        <p:spPr>
          <a:xfrm>
            <a:off x="0" y="0"/>
            <a:ext cx="9144000" cy="3621021"/>
          </a:xfrm>
        </p:spPr>
        <p:txBody>
          <a:bodyPr/>
          <a:lstStyle/>
          <a:p>
            <a:r>
              <a:rPr lang="en-US"/>
              <a:t>Click icon to add picture</a:t>
            </a:r>
            <a:endParaRPr lang="nl-NL"/>
          </a:p>
        </p:txBody>
      </p:sp>
      <p:sp>
        <p:nvSpPr>
          <p:cNvPr id="10" name="Rectangle 9"/>
          <p:cNvSpPr/>
          <p:nvPr/>
        </p:nvSpPr>
        <p:spPr>
          <a:xfrm rot="16200000">
            <a:off x="2926692" y="668075"/>
            <a:ext cx="3264361" cy="9170256"/>
          </a:xfrm>
          <a:prstGeom prst="rect">
            <a:avLst/>
          </a:prstGeom>
          <a:solidFill>
            <a:srgbClr val="009DE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le 1"/>
          <p:cNvSpPr>
            <a:spLocks noGrp="1"/>
          </p:cNvSpPr>
          <p:nvPr>
            <p:ph type="title" hasCustomPrompt="1"/>
          </p:nvPr>
        </p:nvSpPr>
        <p:spPr>
          <a:xfrm>
            <a:off x="704016" y="3861048"/>
            <a:ext cx="7756416" cy="2448272"/>
          </a:xfrm>
        </p:spPr>
        <p:txBody>
          <a:bodyPr/>
          <a:lstStyle>
            <a:lvl1pPr algn="l">
              <a:defRPr baseline="0">
                <a:solidFill>
                  <a:schemeClr val="bg1"/>
                </a:solidFill>
              </a:defRPr>
            </a:lvl1pPr>
          </a:lstStyle>
          <a:p>
            <a:r>
              <a:rPr lang="en-US" dirty="0"/>
              <a:t>Type your text here and </a:t>
            </a:r>
            <a:br>
              <a:rPr lang="en-US" dirty="0"/>
            </a:br>
            <a:r>
              <a:rPr lang="en-US" dirty="0"/>
              <a:t>type some more</a:t>
            </a:r>
            <a:endParaRPr lang="nl-NL" dirty="0"/>
          </a:p>
        </p:txBody>
      </p:sp>
    </p:spTree>
    <p:extLst>
      <p:ext uri="{BB962C8B-B14F-4D97-AF65-F5344CB8AC3E}">
        <p14:creationId xmlns:p14="http://schemas.microsoft.com/office/powerpoint/2010/main" val="4097550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9" name="Picture Placeholder 7"/>
          <p:cNvSpPr>
            <a:spLocks noGrp="1"/>
          </p:cNvSpPr>
          <p:nvPr>
            <p:ph type="pic" sz="quarter" idx="13"/>
          </p:nvPr>
        </p:nvSpPr>
        <p:spPr>
          <a:xfrm>
            <a:off x="0" y="0"/>
            <a:ext cx="9144000" cy="3621021"/>
          </a:xfrm>
        </p:spPr>
        <p:txBody>
          <a:bodyPr/>
          <a:lstStyle/>
          <a:p>
            <a:r>
              <a:rPr lang="en-US"/>
              <a:t>Click icon to add picture</a:t>
            </a:r>
            <a:endParaRPr lang="nl-NL"/>
          </a:p>
        </p:txBody>
      </p:sp>
      <p:sp>
        <p:nvSpPr>
          <p:cNvPr id="2" name="Title 1"/>
          <p:cNvSpPr>
            <a:spLocks noGrp="1"/>
          </p:cNvSpPr>
          <p:nvPr>
            <p:ph type="title" hasCustomPrompt="1"/>
          </p:nvPr>
        </p:nvSpPr>
        <p:spPr>
          <a:xfrm>
            <a:off x="704016" y="3861048"/>
            <a:ext cx="7756416" cy="2448272"/>
          </a:xfrm>
        </p:spPr>
        <p:txBody>
          <a:bodyPr/>
          <a:lstStyle>
            <a:lvl1pPr algn="l">
              <a:defRPr baseline="0">
                <a:solidFill>
                  <a:schemeClr val="bg1"/>
                </a:solidFill>
              </a:defRPr>
            </a:lvl1pPr>
          </a:lstStyle>
          <a:p>
            <a:r>
              <a:rPr lang="en-US" dirty="0"/>
              <a:t>Type your text here and </a:t>
            </a:r>
            <a:br>
              <a:rPr lang="en-US" dirty="0"/>
            </a:br>
            <a:r>
              <a:rPr lang="en-US" dirty="0"/>
              <a:t>type some more</a:t>
            </a:r>
            <a:endParaRPr lang="nl-NL" dirty="0"/>
          </a:p>
        </p:txBody>
      </p:sp>
    </p:spTree>
    <p:extLst>
      <p:ext uri="{BB962C8B-B14F-4D97-AF65-F5344CB8AC3E}">
        <p14:creationId xmlns:p14="http://schemas.microsoft.com/office/powerpoint/2010/main" val="128306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nl-NL" dirty="0"/>
          </a:p>
        </p:txBody>
      </p:sp>
    </p:spTree>
    <p:extLst>
      <p:ext uri="{BB962C8B-B14F-4D97-AF65-F5344CB8AC3E}">
        <p14:creationId xmlns:p14="http://schemas.microsoft.com/office/powerpoint/2010/main" val="1441724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858000"/>
          </a:xfrm>
        </p:spPr>
        <p:txBody>
          <a:bodyPr/>
          <a:lstStyle/>
          <a:p>
            <a:r>
              <a:rPr lang="en-US"/>
              <a:t>Click icon to add picture</a:t>
            </a:r>
            <a:endParaRPr lang="nl-NL"/>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3096"/>
            <a:ext cx="9144000" cy="1491259"/>
          </a:xfrm>
          <a:prstGeom prst="rect">
            <a:avLst/>
          </a:prstGeom>
        </p:spPr>
      </p:pic>
      <p:sp>
        <p:nvSpPr>
          <p:cNvPr id="2" name="Title 1"/>
          <p:cNvSpPr>
            <a:spLocks noGrp="1"/>
          </p:cNvSpPr>
          <p:nvPr>
            <p:ph type="title" hasCustomPrompt="1"/>
          </p:nvPr>
        </p:nvSpPr>
        <p:spPr>
          <a:xfrm>
            <a:off x="457200" y="4467225"/>
            <a:ext cx="1666528" cy="1143000"/>
          </a:xfrm>
        </p:spPr>
        <p:txBody>
          <a:bodyPr>
            <a:normAutofit/>
          </a:bodyPr>
          <a:lstStyle>
            <a:lvl1pPr algn="l">
              <a:defRPr sz="4400" baseline="0">
                <a:solidFill>
                  <a:schemeClr val="bg1"/>
                </a:solidFill>
                <a:latin typeface="Aharoni" panose="02010803020104030203" pitchFamily="2" charset="-79"/>
                <a:ea typeface="Arial Unicode MS" panose="020B0604020202020204" pitchFamily="34" charset="-128"/>
                <a:cs typeface="Aharoni" panose="02010803020104030203" pitchFamily="2" charset="-79"/>
              </a:defRPr>
            </a:lvl1pPr>
          </a:lstStyle>
          <a:p>
            <a:r>
              <a:rPr lang="en-US" dirty="0"/>
              <a:t>YEAR</a:t>
            </a:r>
            <a:endParaRPr lang="nl-NL" dirty="0"/>
          </a:p>
        </p:txBody>
      </p:sp>
      <p:sp>
        <p:nvSpPr>
          <p:cNvPr id="10" name="Title 1"/>
          <p:cNvSpPr txBox="1">
            <a:spLocks/>
          </p:cNvSpPr>
          <p:nvPr/>
        </p:nvSpPr>
        <p:spPr>
          <a:xfrm>
            <a:off x="2051720" y="4467225"/>
            <a:ext cx="6624736"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baseline="0">
                <a:solidFill>
                  <a:schemeClr val="bg1"/>
                </a:solidFill>
                <a:latin typeface="Aharoni" panose="02010803020104030203" pitchFamily="2" charset="-79"/>
                <a:ea typeface="Arial Unicode MS" panose="020B0604020202020204" pitchFamily="34" charset="-128"/>
                <a:cs typeface="Aharoni" panose="02010803020104030203" pitchFamily="2" charset="-79"/>
              </a:defRPr>
            </a:lvl1p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event that</a:t>
            </a:r>
            <a:r>
              <a:rPr lang="en-US" sz="3200" baseline="0" dirty="0">
                <a:latin typeface="Arial Unicode MS" panose="020B0604020202020204" pitchFamily="34" charset="-128"/>
                <a:ea typeface="Arial Unicode MS" panose="020B0604020202020204" pitchFamily="34" charset="-128"/>
                <a:cs typeface="Arial Unicode MS" panose="020B0604020202020204" pitchFamily="34" charset="-128"/>
              </a:rPr>
              <a:t> took place</a:t>
            </a:r>
            <a:endParaRPr lang="nl-NL"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55077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3096"/>
            <a:ext cx="9144000" cy="1491259"/>
          </a:xfrm>
          <a:prstGeom prst="rect">
            <a:avLst/>
          </a:prstGeom>
        </p:spPr>
      </p:pic>
    </p:spTree>
    <p:extLst>
      <p:ext uri="{BB962C8B-B14F-4D97-AF65-F5344CB8AC3E}">
        <p14:creationId xmlns:p14="http://schemas.microsoft.com/office/powerpoint/2010/main" val="3694542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9" name="Picture Placeholder 7"/>
          <p:cNvSpPr>
            <a:spLocks noGrp="1"/>
          </p:cNvSpPr>
          <p:nvPr>
            <p:ph type="pic" sz="quarter" idx="13"/>
          </p:nvPr>
        </p:nvSpPr>
        <p:spPr>
          <a:xfrm>
            <a:off x="0" y="0"/>
            <a:ext cx="9144000" cy="6858000"/>
          </a:xfrm>
        </p:spPr>
        <p:txBody>
          <a:bodyPr/>
          <a:lstStyle/>
          <a:p>
            <a:r>
              <a:rPr lang="en-US"/>
              <a:t>Click icon to add picture</a:t>
            </a:r>
            <a:endParaRPr lang="nl-NL"/>
          </a:p>
        </p:txBody>
      </p:sp>
    </p:spTree>
    <p:extLst>
      <p:ext uri="{BB962C8B-B14F-4D97-AF65-F5344CB8AC3E}">
        <p14:creationId xmlns:p14="http://schemas.microsoft.com/office/powerpoint/2010/main" val="2713604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1366AEE-4D06-467B-AF8C-8F36D708E4C6}" type="datetimeFigureOut">
              <a:rPr lang="en-GB" smtClean="0"/>
              <a:t>06/11/2017</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425278C-E7D3-4507-86B2-50FA43B5B794}" type="slidenum">
              <a:rPr lang="en-GB" smtClean="0"/>
              <a:t>‹#›</a:t>
            </a:fld>
            <a:endParaRPr lang="en-GB" dirty="0"/>
          </a:p>
        </p:txBody>
      </p:sp>
    </p:spTree>
    <p:extLst>
      <p:ext uri="{BB962C8B-B14F-4D97-AF65-F5344CB8AC3E}">
        <p14:creationId xmlns:p14="http://schemas.microsoft.com/office/powerpoint/2010/main" val="3204709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1366AEE-4D06-467B-AF8C-8F36D708E4C6}" type="datetimeFigureOut">
              <a:rPr lang="en-GB" smtClean="0"/>
              <a:t>06/11/2017</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425278C-E7D3-4507-86B2-50FA43B5B794}" type="slidenum">
              <a:rPr lang="en-GB" smtClean="0"/>
              <a:t>‹#›</a:t>
            </a:fld>
            <a:endParaRPr lang="en-GB" dirty="0"/>
          </a:p>
        </p:txBody>
      </p:sp>
    </p:spTree>
    <p:extLst>
      <p:ext uri="{BB962C8B-B14F-4D97-AF65-F5344CB8AC3E}">
        <p14:creationId xmlns:p14="http://schemas.microsoft.com/office/powerpoint/2010/main" val="3926598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4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1366AEE-4D06-467B-AF8C-8F36D708E4C6}" type="datetimeFigureOut">
              <a:rPr lang="en-GB" smtClean="0"/>
              <a:t>06/11/2017</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425278C-E7D3-4507-86B2-50FA43B5B794}" type="slidenum">
              <a:rPr lang="en-GB" smtClean="0"/>
              <a:t>‹#›</a:t>
            </a:fld>
            <a:endParaRPr lang="en-GB" dirty="0"/>
          </a:p>
        </p:txBody>
      </p:sp>
    </p:spTree>
    <p:extLst>
      <p:ext uri="{BB962C8B-B14F-4D97-AF65-F5344CB8AC3E}">
        <p14:creationId xmlns:p14="http://schemas.microsoft.com/office/powerpoint/2010/main" val="63661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a:t>
            </a:r>
            <a:endParaRPr lang="nl-NL" dirty="0"/>
          </a:p>
        </p:txBody>
      </p:sp>
      <p:sp>
        <p:nvSpPr>
          <p:cNvPr id="7" name="Text Placeholder 6"/>
          <p:cNvSpPr>
            <a:spLocks noGrp="1"/>
          </p:cNvSpPr>
          <p:nvPr>
            <p:ph type="body" sz="quarter" idx="13"/>
          </p:nvPr>
        </p:nvSpPr>
        <p:spPr>
          <a:xfrm>
            <a:off x="468315" y="1628776"/>
            <a:ext cx="8207375" cy="4392613"/>
          </a:xfrm>
        </p:spPr>
        <p:txBody>
          <a:bodyPr/>
          <a:lstStyle>
            <a:lvl1pPr marL="342900" indent="-3429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3629229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1366AEE-4D06-467B-AF8C-8F36D708E4C6}" type="datetimeFigureOut">
              <a:rPr lang="en-GB" smtClean="0"/>
              <a:t>06/11/2017</a:t>
            </a:fld>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425278C-E7D3-4507-86B2-50FA43B5B794}" type="slidenum">
              <a:rPr lang="en-GB" smtClean="0"/>
              <a:t>‹#›</a:t>
            </a:fld>
            <a:endParaRPr lang="en-GB" dirty="0"/>
          </a:p>
        </p:txBody>
      </p:sp>
    </p:spTree>
    <p:extLst>
      <p:ext uri="{BB962C8B-B14F-4D97-AF65-F5344CB8AC3E}">
        <p14:creationId xmlns:p14="http://schemas.microsoft.com/office/powerpoint/2010/main" val="22287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a:t>
            </a:r>
            <a:endParaRPr lang="nl-NL" dirty="0"/>
          </a:p>
        </p:txBody>
      </p:sp>
      <p:sp>
        <p:nvSpPr>
          <p:cNvPr id="7" name="Text Placeholder 6"/>
          <p:cNvSpPr>
            <a:spLocks noGrp="1"/>
          </p:cNvSpPr>
          <p:nvPr>
            <p:ph type="body" sz="quarter" idx="13"/>
          </p:nvPr>
        </p:nvSpPr>
        <p:spPr>
          <a:xfrm>
            <a:off x="468315" y="1628776"/>
            <a:ext cx="8207375" cy="4392613"/>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188452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9144000" cy="6858000"/>
          </a:xfrm>
        </p:spPr>
        <p:txBody>
          <a:bodyPr/>
          <a:lstStyle>
            <a:lvl1pPr>
              <a:defRPr/>
            </a:lvl1pPr>
          </a:lstStyle>
          <a:p>
            <a:r>
              <a:rPr lang="en-US"/>
              <a:t>Click icon to add picture</a:t>
            </a:r>
            <a:endParaRPr lang="nl-NL" dirty="0"/>
          </a:p>
        </p:txBody>
      </p:sp>
      <p:sp>
        <p:nvSpPr>
          <p:cNvPr id="2" name="Title 1"/>
          <p:cNvSpPr>
            <a:spLocks noGrp="1"/>
          </p:cNvSpPr>
          <p:nvPr>
            <p:ph type="title" hasCustomPrompt="1"/>
          </p:nvPr>
        </p:nvSpPr>
        <p:spPr>
          <a:xfrm>
            <a:off x="395536" y="3573016"/>
            <a:ext cx="4104456" cy="2808312"/>
          </a:xfrm>
        </p:spPr>
        <p:txBody>
          <a:bodyPr/>
          <a:lstStyle>
            <a:lvl1pPr algn="l">
              <a:defRPr b="0" baseline="0">
                <a:solidFill>
                  <a:schemeClr val="bg1"/>
                </a:solidFill>
                <a:effectLst>
                  <a:outerShdw blurRad="38100" dist="38100" dir="2700000" algn="tl">
                    <a:srgbClr val="000000">
                      <a:alpha val="43137"/>
                    </a:srgbClr>
                  </a:outerShdw>
                </a:effectLst>
              </a:defRPr>
            </a:lvl1pPr>
          </a:lstStyle>
          <a:p>
            <a:r>
              <a:rPr lang="en-US" dirty="0"/>
              <a:t>PUT YOUR </a:t>
            </a:r>
            <a:br>
              <a:rPr lang="en-US" dirty="0"/>
            </a:br>
            <a:r>
              <a:rPr lang="en-US" dirty="0"/>
              <a:t>TEXT HERE</a:t>
            </a:r>
            <a:endParaRPr lang="nl-NL" dirty="0"/>
          </a:p>
        </p:txBody>
      </p:sp>
    </p:spTree>
    <p:extLst>
      <p:ext uri="{BB962C8B-B14F-4D97-AF65-F5344CB8AC3E}">
        <p14:creationId xmlns:p14="http://schemas.microsoft.com/office/powerpoint/2010/main" val="274395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535489" y="-34280"/>
            <a:ext cx="4608511" cy="6892280"/>
          </a:xfrm>
        </p:spPr>
        <p:txBody>
          <a:bodyPr/>
          <a:lstStyle/>
          <a:p>
            <a:r>
              <a:rPr lang="en-US"/>
              <a:t>Click icon to add picture</a:t>
            </a:r>
            <a:endParaRPr lang="nl-NL" dirty="0"/>
          </a:p>
        </p:txBody>
      </p:sp>
      <p:sp>
        <p:nvSpPr>
          <p:cNvPr id="7" name="Rectangle 6"/>
          <p:cNvSpPr/>
          <p:nvPr/>
        </p:nvSpPr>
        <p:spPr>
          <a:xfrm>
            <a:off x="0" y="0"/>
            <a:ext cx="4572000" cy="6885384"/>
          </a:xfrm>
          <a:prstGeom prst="rect">
            <a:avLst/>
          </a:prstGeom>
          <a:solidFill>
            <a:srgbClr val="009DE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4" name="Text Placeholder 3"/>
          <p:cNvSpPr>
            <a:spLocks noGrp="1"/>
          </p:cNvSpPr>
          <p:nvPr>
            <p:ph type="body" sz="quarter" idx="14"/>
          </p:nvPr>
        </p:nvSpPr>
        <p:spPr>
          <a:xfrm>
            <a:off x="431540" y="644691"/>
            <a:ext cx="3672408" cy="55673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502715"/>
            <a:ext cx="335850" cy="190648"/>
          </a:xfrm>
          <a:prstGeom prst="rect">
            <a:avLst/>
          </a:prstGeom>
        </p:spPr>
      </p:pic>
    </p:spTree>
    <p:extLst>
      <p:ext uri="{BB962C8B-B14F-4D97-AF65-F5344CB8AC3E}">
        <p14:creationId xmlns:p14="http://schemas.microsoft.com/office/powerpoint/2010/main" val="3887947844"/>
      </p:ext>
    </p:extLst>
  </p:cSld>
  <p:clrMapOvr>
    <a:masterClrMapping/>
  </p:clrMapOvr>
  <p:extLst mod="1">
    <p:ext uri="{DCECCB84-F9BA-43D5-87BE-67443E8EF086}">
      <p15:sldGuideLst xmlns:p15="http://schemas.microsoft.com/office/powerpoint/2012/main">
        <p15:guide id="1" pos="5239">
          <p15:clr>
            <a:srgbClr val="FBAE40"/>
          </p15:clr>
        </p15:guide>
        <p15:guide id="2" pos="5602">
          <p15:clr>
            <a:srgbClr val="FBAE40"/>
          </p15:clr>
        </p15:guide>
        <p15:guide id="3" orient="horz" pos="1620">
          <p15:clr>
            <a:srgbClr val="FBAE40"/>
          </p15:clr>
        </p15:guide>
        <p15:guide id="4" orient="horz" pos="3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535489" y="-34280"/>
            <a:ext cx="4608511" cy="6892280"/>
          </a:xfrm>
        </p:spPr>
        <p:txBody>
          <a:bodyPr/>
          <a:lstStyle/>
          <a:p>
            <a:r>
              <a:rPr lang="en-US"/>
              <a:t>Click icon to add picture</a:t>
            </a:r>
            <a:endParaRPr lang="nl-NL" dirty="0"/>
          </a:p>
        </p:txBody>
      </p:sp>
      <p:sp>
        <p:nvSpPr>
          <p:cNvPr id="4" name="Text Placeholder 3"/>
          <p:cNvSpPr>
            <a:spLocks noGrp="1"/>
          </p:cNvSpPr>
          <p:nvPr>
            <p:ph type="body" sz="quarter" idx="14"/>
          </p:nvPr>
        </p:nvSpPr>
        <p:spPr>
          <a:xfrm>
            <a:off x="431540" y="644691"/>
            <a:ext cx="3672408" cy="55673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3182027391"/>
      </p:ext>
    </p:extLst>
  </p:cSld>
  <p:clrMapOvr>
    <a:masterClrMapping/>
  </p:clrMapOvr>
  <p:extLst mod="1">
    <p:ext uri="{DCECCB84-F9BA-43D5-87BE-67443E8EF086}">
      <p15:sldGuideLst xmlns:p15="http://schemas.microsoft.com/office/powerpoint/2012/main">
        <p15:guide id="1" pos="5239">
          <p15:clr>
            <a:srgbClr val="FBAE40"/>
          </p15:clr>
        </p15:guide>
        <p15:guide id="2" pos="5602">
          <p15:clr>
            <a:srgbClr val="FBAE40"/>
          </p15:clr>
        </p15:guide>
        <p15:guide id="3" orient="horz" pos="1620">
          <p15:clr>
            <a:srgbClr val="FBAE40"/>
          </p15:clr>
        </p15:guide>
        <p15:guide id="4" orient="horz" pos="3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3" name="Rectangle 2"/>
          <p:cNvSpPr/>
          <p:nvPr/>
        </p:nvSpPr>
        <p:spPr>
          <a:xfrm>
            <a:off x="8244408" y="6417333"/>
            <a:ext cx="899592" cy="440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7" name="Rectangle 6"/>
          <p:cNvSpPr/>
          <p:nvPr/>
        </p:nvSpPr>
        <p:spPr>
          <a:xfrm>
            <a:off x="4572000" y="-51387"/>
            <a:ext cx="4608512" cy="6909387"/>
          </a:xfrm>
          <a:prstGeom prst="rect">
            <a:avLst/>
          </a:prstGeom>
          <a:solidFill>
            <a:srgbClr val="009DE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8" name="Picture Placeholder 8"/>
          <p:cNvSpPr>
            <a:spLocks noGrp="1"/>
          </p:cNvSpPr>
          <p:nvPr>
            <p:ph type="pic" sz="quarter" idx="13"/>
          </p:nvPr>
        </p:nvSpPr>
        <p:spPr>
          <a:xfrm>
            <a:off x="0" y="-34280"/>
            <a:ext cx="4572000" cy="6892280"/>
          </a:xfrm>
        </p:spPr>
        <p:txBody>
          <a:bodyPr/>
          <a:lstStyle/>
          <a:p>
            <a:r>
              <a:rPr lang="en-US"/>
              <a:t>Click icon to add picture</a:t>
            </a:r>
            <a:endParaRPr lang="nl-NL" dirty="0"/>
          </a:p>
        </p:txBody>
      </p:sp>
      <p:sp>
        <p:nvSpPr>
          <p:cNvPr id="10" name="Text Placeholder 3"/>
          <p:cNvSpPr>
            <a:spLocks noGrp="1"/>
          </p:cNvSpPr>
          <p:nvPr>
            <p:ph type="body" sz="quarter" idx="15"/>
          </p:nvPr>
        </p:nvSpPr>
        <p:spPr>
          <a:xfrm>
            <a:off x="5112060" y="548679"/>
            <a:ext cx="3672408" cy="58686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86797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3" name="Rectangle 2"/>
          <p:cNvSpPr/>
          <p:nvPr/>
        </p:nvSpPr>
        <p:spPr>
          <a:xfrm>
            <a:off x="8244408" y="6417333"/>
            <a:ext cx="899592" cy="440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8" name="Picture Placeholder 8"/>
          <p:cNvSpPr>
            <a:spLocks noGrp="1"/>
          </p:cNvSpPr>
          <p:nvPr>
            <p:ph type="pic" sz="quarter" idx="13"/>
          </p:nvPr>
        </p:nvSpPr>
        <p:spPr>
          <a:xfrm>
            <a:off x="0" y="-34280"/>
            <a:ext cx="4572000" cy="6892280"/>
          </a:xfrm>
        </p:spPr>
        <p:txBody>
          <a:bodyPr/>
          <a:lstStyle/>
          <a:p>
            <a:r>
              <a:rPr lang="en-US"/>
              <a:t>Click icon to add picture</a:t>
            </a:r>
            <a:endParaRPr lang="nl-NL" dirty="0"/>
          </a:p>
        </p:txBody>
      </p:sp>
      <p:sp>
        <p:nvSpPr>
          <p:cNvPr id="10" name="Text Placeholder 3"/>
          <p:cNvSpPr>
            <a:spLocks noGrp="1"/>
          </p:cNvSpPr>
          <p:nvPr>
            <p:ph type="body" sz="quarter" idx="15"/>
          </p:nvPr>
        </p:nvSpPr>
        <p:spPr>
          <a:xfrm>
            <a:off x="5112060" y="628163"/>
            <a:ext cx="3672408" cy="5567395"/>
          </a:xfrm>
        </p:spPr>
        <p:txBody>
          <a:bodyPr/>
          <a:lstStyle>
            <a:lvl1pPr>
              <a:defRPr>
                <a:solidFill>
                  <a:srgbClr val="009DE0"/>
                </a:solidFill>
              </a:defRPr>
            </a:lvl1pPr>
            <a:lvl2pPr>
              <a:defRPr>
                <a:solidFill>
                  <a:srgbClr val="009DE0"/>
                </a:solidFill>
              </a:defRPr>
            </a:lvl2pPr>
            <a:lvl3pPr>
              <a:defRPr>
                <a:solidFill>
                  <a:srgbClr val="009DE0"/>
                </a:solidFill>
              </a:defRPr>
            </a:lvl3pPr>
            <a:lvl4pPr>
              <a:defRPr>
                <a:solidFill>
                  <a:srgbClr val="009DE0"/>
                </a:solidFill>
              </a:defRPr>
            </a:lvl4pPr>
            <a:lvl5pPr>
              <a:defRPr>
                <a:solidFill>
                  <a:srgbClr val="009DE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167199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7"/>
          <p:cNvSpPr>
            <a:spLocks noGrp="1"/>
          </p:cNvSpPr>
          <p:nvPr>
            <p:ph type="pic" sz="quarter" idx="13"/>
          </p:nvPr>
        </p:nvSpPr>
        <p:spPr>
          <a:xfrm>
            <a:off x="9241" y="3343001"/>
            <a:ext cx="9144000" cy="3703639"/>
          </a:xfrm>
        </p:spPr>
        <p:txBody>
          <a:bodyPr/>
          <a:lstStyle/>
          <a:p>
            <a:r>
              <a:rPr lang="en-US"/>
              <a:t>Click icon to add picture</a:t>
            </a:r>
            <a:endParaRPr lang="nl-NL" dirty="0"/>
          </a:p>
        </p:txBody>
      </p:sp>
      <p:sp>
        <p:nvSpPr>
          <p:cNvPr id="8" name="Rectangle 7"/>
          <p:cNvSpPr/>
          <p:nvPr/>
        </p:nvSpPr>
        <p:spPr>
          <a:xfrm rot="16200000">
            <a:off x="2887653" y="-2913351"/>
            <a:ext cx="3342447" cy="9170256"/>
          </a:xfrm>
          <a:prstGeom prst="rect">
            <a:avLst/>
          </a:prstGeom>
          <a:solidFill>
            <a:srgbClr val="009DE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le 1"/>
          <p:cNvSpPr>
            <a:spLocks noGrp="1"/>
          </p:cNvSpPr>
          <p:nvPr>
            <p:ph type="title" hasCustomPrompt="1"/>
          </p:nvPr>
        </p:nvSpPr>
        <p:spPr>
          <a:xfrm>
            <a:off x="703033" y="356659"/>
            <a:ext cx="7756416" cy="2688299"/>
          </a:xfrm>
        </p:spPr>
        <p:txBody>
          <a:bodyPr/>
          <a:lstStyle>
            <a:lvl1pPr algn="l">
              <a:defRPr baseline="0">
                <a:solidFill>
                  <a:schemeClr val="bg1"/>
                </a:solidFill>
              </a:defRPr>
            </a:lvl1pPr>
          </a:lstStyle>
          <a:p>
            <a:r>
              <a:rPr lang="en-US" dirty="0"/>
              <a:t>Type your text here and </a:t>
            </a:r>
            <a:br>
              <a:rPr lang="en-US" dirty="0"/>
            </a:br>
            <a:r>
              <a:rPr lang="en-US" dirty="0"/>
              <a:t>type some more </a:t>
            </a:r>
            <a:endParaRPr lang="nl-NL" dirty="0"/>
          </a:p>
        </p:txBody>
      </p:sp>
    </p:spTree>
    <p:extLst>
      <p:ext uri="{BB962C8B-B14F-4D97-AF65-F5344CB8AC3E}">
        <p14:creationId xmlns:p14="http://schemas.microsoft.com/office/powerpoint/2010/main" val="175365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a:t>
            </a:r>
            <a:endParaRPr lang="nl-NL"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pic>
        <p:nvPicPr>
          <p:cNvPr id="5" name="Picture 4"/>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79512" y="6525344"/>
            <a:ext cx="335589" cy="142986"/>
          </a:xfrm>
          <a:prstGeom prst="rect">
            <a:avLst/>
          </a:prstGeom>
        </p:spPr>
      </p:pic>
    </p:spTree>
    <p:extLst>
      <p:ext uri="{BB962C8B-B14F-4D97-AF65-F5344CB8AC3E}">
        <p14:creationId xmlns:p14="http://schemas.microsoft.com/office/powerpoint/2010/main" val="30389431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txStyles>
    <p:titleStyle>
      <a:lvl1pPr algn="ctr" defTabSz="914400" rtl="0" eaLnBrk="1" latinLnBrk="0" hangingPunct="1">
        <a:spcBef>
          <a:spcPct val="0"/>
        </a:spcBef>
        <a:buNone/>
        <a:defRPr sz="2800" b="1" kern="1200">
          <a:solidFill>
            <a:srgbClr val="009DE0"/>
          </a:solidFill>
          <a:latin typeface="+mj-lt"/>
          <a:ea typeface="+mj-ea"/>
          <a:cs typeface="Aharoni" panose="02010803020104030203" pitchFamily="2" charset="-79"/>
        </a:defRPr>
      </a:lvl1pPr>
    </p:titleStyle>
    <p:bodyStyle>
      <a:lvl1pPr marL="0" indent="0" algn="l" defTabSz="914400" rtl="0" eaLnBrk="1" latinLnBrk="0" hangingPunct="1">
        <a:spcBef>
          <a:spcPct val="20000"/>
        </a:spcBef>
        <a:buFont typeface="Arial" panose="020B0604020202020204" pitchFamily="34" charset="0"/>
        <a:buNone/>
        <a:defRPr sz="2400" kern="1200" baseline="0">
          <a:solidFill>
            <a:srgbClr val="009DE0"/>
          </a:solidFill>
          <a:latin typeface="+mn-lt"/>
          <a:ea typeface="Arial Unicode MS" panose="020B0604020202020204" pitchFamily="34" charset="-128"/>
          <a:cs typeface="Arial Unicode MS" panose="020B0604020202020204" pitchFamily="34" charset="-128"/>
        </a:defRPr>
      </a:lvl1pPr>
      <a:lvl2pPr marL="742950" indent="-285750" algn="l" defTabSz="914400" rtl="0" eaLnBrk="1" latinLnBrk="0" hangingPunct="1">
        <a:spcBef>
          <a:spcPct val="20000"/>
        </a:spcBef>
        <a:buFont typeface="Arial" panose="020B0604020202020204" pitchFamily="34" charset="0"/>
        <a:buChar char="–"/>
        <a:defRPr sz="2400" kern="1200">
          <a:solidFill>
            <a:srgbClr val="009DE0"/>
          </a:solidFill>
          <a:latin typeface="+mn-lt"/>
          <a:ea typeface="Arial Unicode MS" panose="020B0604020202020204" pitchFamily="34" charset="-128"/>
          <a:cs typeface="Arial Unicode MS" panose="020B0604020202020204" pitchFamily="34" charset="-128"/>
        </a:defRPr>
      </a:lvl2pPr>
      <a:lvl3pPr marL="1143000" indent="-228600" algn="l" defTabSz="914400" rtl="0" eaLnBrk="1" latinLnBrk="0" hangingPunct="1">
        <a:spcBef>
          <a:spcPct val="20000"/>
        </a:spcBef>
        <a:buFont typeface="Arial" panose="020B0604020202020204" pitchFamily="34" charset="0"/>
        <a:buChar char="•"/>
        <a:defRPr sz="2000" kern="1200">
          <a:solidFill>
            <a:srgbClr val="009DE0"/>
          </a:solidFill>
          <a:latin typeface="+mn-lt"/>
          <a:ea typeface="Arial Unicode MS" panose="020B0604020202020204" pitchFamily="34" charset="-128"/>
          <a:cs typeface="Arial Unicode MS" panose="020B0604020202020204" pitchFamily="34" charset="-128"/>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9DE0"/>
          </a:solidFill>
          <a:latin typeface="+mn-lt"/>
          <a:ea typeface="Arial Unicode MS" panose="020B0604020202020204" pitchFamily="34" charset="-128"/>
          <a:cs typeface="Arial Unicode MS" panose="020B0604020202020204" pitchFamily="34" charset="-128"/>
        </a:defRPr>
      </a:lvl4pPr>
      <a:lvl5pPr marL="2057400" indent="-228600" algn="l" defTabSz="914400" rtl="0" eaLnBrk="1" latinLnBrk="0" hangingPunct="1">
        <a:spcBef>
          <a:spcPct val="20000"/>
        </a:spcBef>
        <a:buFont typeface="Arial" panose="020B0604020202020204" pitchFamily="34" charset="0"/>
        <a:buChar char="»"/>
        <a:defRPr sz="1800" kern="1200">
          <a:solidFill>
            <a:srgbClr val="009DE0"/>
          </a:solidFill>
          <a:latin typeface="+mn-lt"/>
          <a:ea typeface="Arial Unicode MS" panose="020B0604020202020204" pitchFamily="34" charset="-128"/>
          <a:cs typeface="Arial Unicode MS" panose="020B060402020202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560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0.xml"/><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2.xml"/><Relationship Id="rId1" Type="http://schemas.openxmlformats.org/officeDocument/2006/relationships/slideLayout" Target="../slideLayouts/slideLayout18.xml"/><Relationship Id="rId4" Type="http://schemas.openxmlformats.org/officeDocument/2006/relationships/image" Target="../media/image22.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2.xml"/><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5.xml"/><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6.xml"/><Relationship Id="rId1" Type="http://schemas.openxmlformats.org/officeDocument/2006/relationships/slideLayout" Target="../slideLayouts/slideLayout1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6.xml"/><Relationship Id="rId1" Type="http://schemas.openxmlformats.org/officeDocument/2006/relationships/slideLayout" Target="../slideLayouts/slideLayout1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84.xml"/><Relationship Id="rId1" Type="http://schemas.openxmlformats.org/officeDocument/2006/relationships/slideLayout" Target="../slideLayouts/slideLayout1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0.xml"/><Relationship Id="rId1" Type="http://schemas.openxmlformats.org/officeDocument/2006/relationships/slideLayout" Target="../slideLayouts/slideLayout18.xml"/><Relationship Id="rId5" Type="http://schemas.openxmlformats.org/officeDocument/2006/relationships/image" Target="../media/image33.jpeg"/><Relationship Id="rId4" Type="http://schemas.openxmlformats.org/officeDocument/2006/relationships/image" Target="../media/image32.png"/></Relationships>
</file>

<file path=ppt/slides/_rels/slide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600" b="1" dirty="0">
                <a:solidFill>
                  <a:srgbClr val="00B0F0"/>
                </a:solidFill>
                <a:latin typeface="Gill Sans MT" panose="020B0502020104020203" pitchFamily="34" charset="0"/>
              </a:rPr>
              <a:t>Basic Training Material for the EXIN DevOps </a:t>
            </a:r>
            <a:r>
              <a:rPr lang="en-GB" sz="3600" b="1" dirty="0" smtClean="0">
                <a:solidFill>
                  <a:srgbClr val="00B0F0"/>
                </a:solidFill>
                <a:latin typeface="Gill Sans MT" panose="020B0502020104020203" pitchFamily="34" charset="0"/>
              </a:rPr>
              <a:t>Master™ </a:t>
            </a:r>
            <a:r>
              <a:rPr lang="en-GB" sz="3600" b="1" dirty="0">
                <a:solidFill>
                  <a:srgbClr val="00B0F0"/>
                </a:solidFill>
                <a:latin typeface="Gill Sans MT" panose="020B0502020104020203" pitchFamily="34" charset="0"/>
              </a:rPr>
              <a:t>Certificate</a:t>
            </a:r>
          </a:p>
        </p:txBody>
      </p:sp>
      <p:pic>
        <p:nvPicPr>
          <p:cNvPr id="5" name="Picture 4" descr="C:\Users\ingrid.molevel_exin3\AppData\Local\Microsoft\Windows\INetCache\Content.Word\EXIN_MODULE_DEVOPS_RGB.PNG"/>
          <p:cNvPicPr/>
          <p:nvPr/>
        </p:nvPicPr>
        <p:blipFill>
          <a:blip r:embed="rId3">
            <a:extLst>
              <a:ext uri="{28A0092B-C50C-407E-A947-70E740481C1C}">
                <a14:useLocalDpi xmlns:a14="http://schemas.microsoft.com/office/drawing/2010/main" val="0"/>
              </a:ext>
            </a:extLst>
          </a:blip>
          <a:srcRect/>
          <a:stretch>
            <a:fillRect/>
          </a:stretch>
        </p:blipFill>
        <p:spPr bwMode="auto">
          <a:xfrm>
            <a:off x="1526872" y="3789040"/>
            <a:ext cx="6090256" cy="1927964"/>
          </a:xfrm>
          <a:prstGeom prst="rect">
            <a:avLst/>
          </a:prstGeom>
          <a:noFill/>
          <a:ln>
            <a:noFill/>
          </a:ln>
        </p:spPr>
      </p:pic>
    </p:spTree>
    <p:extLst>
      <p:ext uri="{BB962C8B-B14F-4D97-AF65-F5344CB8AC3E}">
        <p14:creationId xmlns:p14="http://schemas.microsoft.com/office/powerpoint/2010/main" val="279482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 Literature</a:t>
            </a:r>
          </a:p>
        </p:txBody>
      </p:sp>
      <p:sp>
        <p:nvSpPr>
          <p:cNvPr id="3" name="Content Placeholder 2"/>
          <p:cNvSpPr>
            <a:spLocks noGrp="1"/>
          </p:cNvSpPr>
          <p:nvPr>
            <p:ph idx="1"/>
          </p:nvPr>
        </p:nvSpPr>
        <p:spPr/>
        <p:txBody>
          <a:bodyPr>
            <a:normAutofit fontScale="55000" lnSpcReduction="20000"/>
          </a:bodyPr>
          <a:lstStyle/>
          <a:p>
            <a:endParaRPr lang="en-GB" dirty="0"/>
          </a:p>
          <a:p>
            <a:pPr marL="0" indent="0">
              <a:buNone/>
            </a:pPr>
            <a:r>
              <a:rPr lang="en-GB" sz="3800" b="1" dirty="0"/>
              <a:t>A Effective DevOps: Building a Culture of Collaboration, Affinity, and Tooling at Scale </a:t>
            </a:r>
            <a:endParaRPr lang="en-GB" sz="3800" dirty="0"/>
          </a:p>
          <a:p>
            <a:r>
              <a:rPr lang="en-GB" dirty="0"/>
              <a:t>Jennifer Davis, Katherine Daniels </a:t>
            </a:r>
          </a:p>
          <a:p>
            <a:r>
              <a:rPr lang="en-GB" dirty="0"/>
              <a:t>ISBN-13: 978-1491926307  or ISBN-10: 1491926309 </a:t>
            </a:r>
          </a:p>
          <a:p>
            <a:r>
              <a:rPr lang="en-GB" dirty="0"/>
              <a:t>O'Reilly Media; 1 edition (June 25, 2016) </a:t>
            </a:r>
          </a:p>
          <a:p>
            <a:pPr marL="0" indent="0">
              <a:buNone/>
            </a:pPr>
            <a:endParaRPr lang="en-GB" dirty="0"/>
          </a:p>
          <a:p>
            <a:pPr marL="0" indent="0">
              <a:buNone/>
            </a:pPr>
            <a:r>
              <a:rPr lang="en-GB" sz="3800" b="1" dirty="0"/>
              <a:t>B Continuous Delivery: Reliable Software Releases through Build, Test, and Deployment Automation </a:t>
            </a:r>
            <a:endParaRPr lang="en-GB" sz="3800" dirty="0"/>
          </a:p>
          <a:p>
            <a:r>
              <a:rPr lang="en-GB" dirty="0"/>
              <a:t>Jez Humble, David Farley </a:t>
            </a:r>
          </a:p>
          <a:p>
            <a:r>
              <a:rPr lang="en-GB" dirty="0"/>
              <a:t>ISBN-13: 978-0321601919  or ISBN-10: 0321601912 </a:t>
            </a:r>
          </a:p>
          <a:p>
            <a:r>
              <a:rPr lang="en-GB" dirty="0"/>
              <a:t>Addison-Wesley Professional; 1 edition (August 6, 2010) </a:t>
            </a:r>
          </a:p>
          <a:p>
            <a:pPr marL="0" indent="0">
              <a:buNone/>
            </a:pPr>
            <a:endParaRPr lang="en-GB" dirty="0"/>
          </a:p>
          <a:p>
            <a:pPr marL="0" indent="0">
              <a:buNone/>
            </a:pPr>
            <a:r>
              <a:rPr lang="en-GB" sz="3800" b="1" dirty="0"/>
              <a:t>C Success to Enterprise DevOps </a:t>
            </a:r>
          </a:p>
          <a:p>
            <a:r>
              <a:rPr lang="en-GB" dirty="0"/>
              <a:t>Koichiro (Luke) Toda, President Strategic Staff Services Corporation and Director of TPS Certificate Institution </a:t>
            </a:r>
          </a:p>
          <a:p>
            <a:r>
              <a:rPr lang="en-GB" dirty="0"/>
              <a:t>Nobuyuki Mitsui, CTO of Strategic Staff Services Corporation </a:t>
            </a:r>
          </a:p>
          <a:p>
            <a:r>
              <a:rPr lang="en-GB" dirty="0"/>
              <a:t>White Paper; June 2016 (download from EXIN website DevOps certification page) </a:t>
            </a:r>
          </a:p>
          <a:p>
            <a:endParaRPr lang="en-GB" dirty="0"/>
          </a:p>
          <a:p>
            <a:pPr marL="0" indent="0">
              <a:buNone/>
            </a:pPr>
            <a:r>
              <a:rPr lang="en-GB" dirty="0"/>
              <a:t>The literature references are given in the notes for slides at  </a:t>
            </a:r>
            <a:r>
              <a:rPr lang="en-GB" dirty="0" err="1" smtClean="0"/>
              <a:t>x.y..z</a:t>
            </a:r>
            <a:r>
              <a:rPr lang="en-GB" dirty="0" smtClean="0"/>
              <a:t> </a:t>
            </a:r>
            <a:r>
              <a:rPr lang="en-GB" dirty="0"/>
              <a:t>level.</a:t>
            </a:r>
          </a:p>
        </p:txBody>
      </p:sp>
    </p:spTree>
    <p:extLst>
      <p:ext uri="{BB962C8B-B14F-4D97-AF65-F5344CB8AC3E}">
        <p14:creationId xmlns:p14="http://schemas.microsoft.com/office/powerpoint/2010/main" val="278747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1. DevOps adoption</a:t>
            </a:r>
          </a:p>
        </p:txBody>
      </p:sp>
    </p:spTree>
    <p:extLst>
      <p:ext uri="{BB962C8B-B14F-4D97-AF65-F5344CB8AC3E}">
        <p14:creationId xmlns:p14="http://schemas.microsoft.com/office/powerpoint/2010/main" val="94404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1.1 </a:t>
            </a:r>
            <a:r>
              <a:rPr lang="nl-NL" dirty="0"/>
              <a:t>DevOps Mindset and Benefits</a:t>
            </a:r>
            <a:endParaRPr lang="en-GB" dirty="0"/>
          </a:p>
        </p:txBody>
      </p:sp>
      <p:sp>
        <p:nvSpPr>
          <p:cNvPr id="5" name="Content Placeholder 4"/>
          <p:cNvSpPr>
            <a:spLocks noGrp="1"/>
          </p:cNvSpPr>
          <p:nvPr>
            <p:ph idx="1"/>
          </p:nvPr>
        </p:nvSpPr>
        <p:spPr/>
        <p:txBody>
          <a:bodyPr>
            <a:noAutofit/>
          </a:bodyPr>
          <a:lstStyle/>
          <a:p>
            <a:pPr marL="457200" indent="-457200">
              <a:buFont typeface="Arial" panose="020B0604020202020204" pitchFamily="34" charset="0"/>
              <a:buChar char="•"/>
            </a:pPr>
            <a:r>
              <a:rPr lang="en-GB" sz="2800" dirty="0"/>
              <a:t>The word DevOps is a contraction of ‘Development’ and ‘Operations’ </a:t>
            </a:r>
          </a:p>
          <a:p>
            <a:pPr marL="457200" indent="-457200">
              <a:buFont typeface="Arial" panose="020B0604020202020204" pitchFamily="34" charset="0"/>
              <a:buChar char="•"/>
            </a:pPr>
            <a:r>
              <a:rPr lang="en-GB" sz="2800" dirty="0"/>
              <a:t>DevOps is a set of best practices that emphasizes the collaboration and communication of IT-professionals (developers, operators, supporters) in the lifecycle of applications and services </a:t>
            </a:r>
          </a:p>
          <a:p>
            <a:pPr marL="457200" indent="-457200">
              <a:buFont typeface="Arial" panose="020B0604020202020204" pitchFamily="34" charset="0"/>
              <a:buChar char="•"/>
            </a:pPr>
            <a:r>
              <a:rPr lang="en-GB" sz="2800" dirty="0"/>
              <a:t>It stresses co-operation throughout the organization and automation of delivery and infrastructure changes, leading to Continuous Integration, Continuous Deployment and Continuous Delivery </a:t>
            </a:r>
          </a:p>
        </p:txBody>
      </p:sp>
    </p:spTree>
    <p:extLst>
      <p:ext uri="{BB962C8B-B14F-4D97-AF65-F5344CB8AC3E}">
        <p14:creationId xmlns:p14="http://schemas.microsoft.com/office/powerpoint/2010/main" val="262581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it-IT" dirty="0"/>
              <a:t>1.1.1 Analyze DevOps anti-patterns in a scenario 	</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4395106"/>
              </p:ext>
            </p:extLst>
          </p:nvPr>
        </p:nvGraphicFramePr>
        <p:xfrm>
          <a:off x="457200" y="1052736"/>
          <a:ext cx="8229600" cy="5073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043608" y="5302949"/>
            <a:ext cx="4536504" cy="646331"/>
          </a:xfrm>
          <a:prstGeom prst="rect">
            <a:avLst/>
          </a:prstGeom>
          <a:noFill/>
          <a:ln>
            <a:solidFill>
              <a:schemeClr val="tx1"/>
            </a:solidFill>
          </a:ln>
        </p:spPr>
        <p:txBody>
          <a:bodyPr wrap="square" rtlCol="0">
            <a:spAutoFit/>
          </a:bodyPr>
          <a:lstStyle/>
          <a:p>
            <a:r>
              <a:rPr lang="en-GB" dirty="0"/>
              <a:t>Slow, Manual, Multi-teams not working  together, Prone to error</a:t>
            </a:r>
          </a:p>
        </p:txBody>
      </p:sp>
      <p:sp>
        <p:nvSpPr>
          <p:cNvPr id="8" name="TextBox 7"/>
          <p:cNvSpPr txBox="1"/>
          <p:nvPr/>
        </p:nvSpPr>
        <p:spPr>
          <a:xfrm>
            <a:off x="6372200" y="5301208"/>
            <a:ext cx="2144997" cy="923330"/>
          </a:xfrm>
          <a:prstGeom prst="rect">
            <a:avLst/>
          </a:prstGeom>
          <a:noFill/>
          <a:ln>
            <a:solidFill>
              <a:schemeClr val="tx1"/>
            </a:solidFill>
          </a:ln>
        </p:spPr>
        <p:txBody>
          <a:bodyPr wrap="square" rtlCol="0">
            <a:spAutoFit/>
          </a:bodyPr>
          <a:lstStyle/>
          <a:p>
            <a:r>
              <a:rPr lang="en-GB" dirty="0"/>
              <a:t>Fast, Automated, Single team, Higher success rate</a:t>
            </a:r>
          </a:p>
        </p:txBody>
      </p:sp>
    </p:spTree>
    <p:extLst>
      <p:ext uri="{BB962C8B-B14F-4D97-AF65-F5344CB8AC3E}">
        <p14:creationId xmlns:p14="http://schemas.microsoft.com/office/powerpoint/2010/main" val="188306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1.1.2 Explain the benefits of DevOps </a:t>
            </a:r>
          </a:p>
        </p:txBody>
      </p:sp>
      <p:sp>
        <p:nvSpPr>
          <p:cNvPr id="5" name="Content Placeholder 4"/>
          <p:cNvSpPr>
            <a:spLocks noGrp="1"/>
          </p:cNvSpPr>
          <p:nvPr>
            <p:ph idx="1"/>
          </p:nvPr>
        </p:nvSpPr>
        <p:spPr/>
        <p:txBody>
          <a:bodyPr>
            <a:normAutofit/>
          </a:bodyPr>
          <a:lstStyle/>
          <a:p>
            <a:pPr marL="342900" indent="-342900">
              <a:buFont typeface="Arial" panose="020B0604020202020204" pitchFamily="34" charset="0"/>
              <a:buChar char="•"/>
            </a:pPr>
            <a:r>
              <a:rPr lang="en-GB" dirty="0"/>
              <a:t>Companies using DevOps are outperforming those who are not</a:t>
            </a:r>
          </a:p>
          <a:p>
            <a:pPr marL="342900" indent="-342900">
              <a:buFont typeface="Arial" panose="020B0604020202020204" pitchFamily="34" charset="0"/>
              <a:buChar char="•"/>
            </a:pPr>
            <a:r>
              <a:rPr lang="en-GB" dirty="0"/>
              <a:t>Shift focus from what to why – question, innovate, collaborate</a:t>
            </a:r>
          </a:p>
          <a:p>
            <a:pPr marL="342900" indent="-342900">
              <a:buFont typeface="Arial" panose="020B0604020202020204" pitchFamily="34" charset="0"/>
              <a:buChar char="•"/>
            </a:pPr>
            <a:r>
              <a:rPr lang="en-GB" dirty="0"/>
              <a:t>Repeatable, reliable, and predictable </a:t>
            </a:r>
          </a:p>
          <a:p>
            <a:pPr marL="342900" indent="-342900">
              <a:buFont typeface="Arial" panose="020B0604020202020204" pitchFamily="34" charset="0"/>
              <a:buChar char="•"/>
            </a:pPr>
            <a:r>
              <a:rPr lang="en-GB" dirty="0"/>
              <a:t>Faster reaction to business need</a:t>
            </a:r>
          </a:p>
          <a:p>
            <a:pPr marL="342900" indent="-342900">
              <a:buFont typeface="Arial" panose="020B0604020202020204" pitchFamily="34" charset="0"/>
              <a:buChar char="•"/>
            </a:pPr>
            <a:r>
              <a:rPr lang="en-GB" dirty="0"/>
              <a:t>Higher return on investment in software</a:t>
            </a:r>
          </a:p>
          <a:p>
            <a:pPr marL="342900" indent="-342900">
              <a:buFont typeface="Arial" panose="020B0604020202020204" pitchFamily="34" charset="0"/>
              <a:buChar char="•"/>
            </a:pPr>
            <a:r>
              <a:rPr lang="en-GB" dirty="0"/>
              <a:t>DevOps principles can also be applied to the business</a:t>
            </a:r>
          </a:p>
          <a:p>
            <a:endParaRPr lang="en-GB" dirty="0"/>
          </a:p>
          <a:p>
            <a:endParaRPr lang="en-GB" dirty="0"/>
          </a:p>
        </p:txBody>
      </p:sp>
    </p:spTree>
    <p:extLst>
      <p:ext uri="{BB962C8B-B14F-4D97-AF65-F5344CB8AC3E}">
        <p14:creationId xmlns:p14="http://schemas.microsoft.com/office/powerpoint/2010/main" val="4484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507288" cy="1143000"/>
          </a:xfrm>
        </p:spPr>
        <p:txBody>
          <a:bodyPr>
            <a:noAutofit/>
          </a:bodyPr>
          <a:lstStyle/>
          <a:p>
            <a:r>
              <a:rPr lang="en-GB" dirty="0"/>
              <a:t>1.1.3 Explain why DevOps fits the current software development process so well 	</a:t>
            </a:r>
          </a:p>
        </p:txBody>
      </p:sp>
      <p:sp>
        <p:nvSpPr>
          <p:cNvPr id="5" name="Content Placeholder 4"/>
          <p:cNvSpPr>
            <a:spLocks noGrp="1"/>
          </p:cNvSpPr>
          <p:nvPr>
            <p:ph idx="1"/>
          </p:nvPr>
        </p:nvSpPr>
        <p:spPr/>
        <p:txBody>
          <a:bodyPr>
            <a:noAutofit/>
          </a:bodyPr>
          <a:lstStyle/>
          <a:p>
            <a:pPr marL="342900" indent="-342900">
              <a:buFont typeface="Arial" panose="020B0604020202020204" pitchFamily="34" charset="0"/>
              <a:buChar char="•"/>
            </a:pPr>
            <a:r>
              <a:rPr lang="en-GB" dirty="0"/>
              <a:t>Software does not exist separately from users and developers</a:t>
            </a:r>
          </a:p>
          <a:p>
            <a:pPr marL="342900" indent="-342900">
              <a:buFont typeface="Arial" panose="020B0604020202020204" pitchFamily="34" charset="0"/>
              <a:buChar char="•"/>
            </a:pPr>
            <a:r>
              <a:rPr lang="en-GB" dirty="0"/>
              <a:t>Software development methods focus primarily on development with little linkage to deployment and operations</a:t>
            </a:r>
          </a:p>
          <a:p>
            <a:pPr marL="342900" indent="-342900">
              <a:buFont typeface="Arial" panose="020B0604020202020204" pitchFamily="34" charset="0"/>
              <a:buChar char="•"/>
            </a:pPr>
            <a:r>
              <a:rPr lang="en-GB" dirty="0"/>
              <a:t>Devops is about adapting and innovating social structure, culture, and technology together in order to work more effectively</a:t>
            </a:r>
          </a:p>
          <a:p>
            <a:endParaRPr lang="en-GB" dirty="0"/>
          </a:p>
          <a:p>
            <a:endParaRPr lang="en-GB" dirty="0"/>
          </a:p>
        </p:txBody>
      </p:sp>
    </p:spTree>
    <p:extLst>
      <p:ext uri="{BB962C8B-B14F-4D97-AF65-F5344CB8AC3E}">
        <p14:creationId xmlns:p14="http://schemas.microsoft.com/office/powerpoint/2010/main" val="1662808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1.1.4 Explain why DevOps needs a specific mindset to work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741376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46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1.1.5 Explain how DevOps fits with Lean and Agile Scrum practices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7945521"/>
              </p:ext>
            </p:extLst>
          </p:nvPr>
        </p:nvGraphicFramePr>
        <p:xfrm>
          <a:off x="107504" y="1556792"/>
          <a:ext cx="8579296" cy="4929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1843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1.2 Organizational Culture</a:t>
            </a:r>
          </a:p>
        </p:txBody>
      </p:sp>
      <p:pic>
        <p:nvPicPr>
          <p:cNvPr id="7170" name="Picture 2" descr="C:\Users\L Cooper\AppData\Local\Microsoft\Windows\Temporary Internet Files\Content.IE5\UYUVYPZ4\[여성실비보험]_여성실비보험_가입문의._성인여자의_의료실비보험_추천상품과_보험료_비용[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7660" y="3120390"/>
            <a:ext cx="868680" cy="6172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L Cooper\AppData\Local\Microsoft\Windows\Temporary Internet Files\Content.IE5\ER2BK0YM\Social-Network[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811919"/>
            <a:ext cx="4680941" cy="351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08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1143000"/>
          </a:xfrm>
        </p:spPr>
        <p:txBody>
          <a:bodyPr>
            <a:noAutofit/>
          </a:bodyPr>
          <a:lstStyle/>
          <a:p>
            <a:r>
              <a:rPr lang="en-GB" dirty="0"/>
              <a:t>1.2.1 Explain why the 4 Pillars of Effective DevOps are so important </a:t>
            </a:r>
            <a:r>
              <a:rPr lang="en-GB" sz="3600" dirty="0"/>
              <a:t>	</a:t>
            </a:r>
          </a:p>
        </p:txBody>
      </p:sp>
      <p:sp>
        <p:nvSpPr>
          <p:cNvPr id="3" name="Content Placeholder 2"/>
          <p:cNvSpPr>
            <a:spLocks noGrp="1"/>
          </p:cNvSpPr>
          <p:nvPr>
            <p:ph idx="1"/>
          </p:nvPr>
        </p:nvSpPr>
        <p:spPr/>
        <p:txBody>
          <a:bodyPr>
            <a:noAutofit/>
          </a:bodyPr>
          <a:lstStyle/>
          <a:p>
            <a:r>
              <a:rPr lang="en-GB" sz="2400" b="1" dirty="0"/>
              <a:t>Collaboration</a:t>
            </a:r>
          </a:p>
          <a:p>
            <a:pPr lvl="1"/>
            <a:r>
              <a:rPr lang="en-GB" sz="2400" dirty="0"/>
              <a:t>targeting a specific outcome through supporting interactions and the input of multiple people</a:t>
            </a:r>
          </a:p>
          <a:p>
            <a:r>
              <a:rPr lang="en-GB" sz="2400" b="1" dirty="0"/>
              <a:t>Affinity</a:t>
            </a:r>
          </a:p>
          <a:p>
            <a:pPr lvl="1"/>
            <a:r>
              <a:rPr lang="en-GB" sz="2400" dirty="0"/>
              <a:t>shared organizational goals, empathy and learning between different groups of people</a:t>
            </a:r>
          </a:p>
          <a:p>
            <a:r>
              <a:rPr lang="en-GB" sz="2400" b="1" dirty="0"/>
              <a:t>Tools</a:t>
            </a:r>
          </a:p>
          <a:p>
            <a:pPr lvl="1"/>
            <a:r>
              <a:rPr lang="en-GB" sz="2400" dirty="0"/>
              <a:t>an accelerator and cost saver but must fit with working methods </a:t>
            </a:r>
          </a:p>
          <a:p>
            <a:r>
              <a:rPr lang="en-GB" sz="2400" b="1" dirty="0"/>
              <a:t>Scaling</a:t>
            </a:r>
          </a:p>
          <a:p>
            <a:pPr lvl="1"/>
            <a:r>
              <a:rPr lang="en-GB" sz="2400" dirty="0"/>
              <a:t>how DevOps can be applied in different organizations as they grow, mature, and even shrink</a:t>
            </a:r>
          </a:p>
        </p:txBody>
      </p:sp>
    </p:spTree>
    <p:extLst>
      <p:ext uri="{BB962C8B-B14F-4D97-AF65-F5344CB8AC3E}">
        <p14:creationId xmlns:p14="http://schemas.microsoft.com/office/powerpoint/2010/main" val="222537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09682" y="1862826"/>
            <a:ext cx="5826714" cy="3763584"/>
          </a:xfrm>
        </p:spPr>
        <p:txBody>
          <a:bodyPr>
            <a:normAutofit lnSpcReduction="10000"/>
          </a:bodyPr>
          <a:lstStyle/>
          <a:p>
            <a:pPr algn="l"/>
            <a:r>
              <a:rPr lang="nl-NL" sz="1050" dirty="0">
                <a:solidFill>
                  <a:schemeClr val="bg2">
                    <a:lumMod val="10000"/>
                  </a:schemeClr>
                </a:solidFill>
              </a:rPr>
              <a:t>Version </a:t>
            </a:r>
            <a:r>
              <a:rPr lang="nl-NL" sz="1050" dirty="0" smtClean="0">
                <a:solidFill>
                  <a:schemeClr val="bg2">
                    <a:lumMod val="10000"/>
                  </a:schemeClr>
                </a:solidFill>
              </a:rPr>
              <a:t>201711</a:t>
            </a:r>
            <a:endParaRPr lang="nl-NL" sz="1050" dirty="0">
              <a:solidFill>
                <a:schemeClr val="bg2">
                  <a:lumMod val="10000"/>
                </a:schemeClr>
              </a:solidFill>
            </a:endParaRPr>
          </a:p>
          <a:p>
            <a:pPr algn="l"/>
            <a:endParaRPr lang="nl-NL" sz="1050" dirty="0">
              <a:solidFill>
                <a:schemeClr val="bg2">
                  <a:lumMod val="10000"/>
                </a:schemeClr>
              </a:solidFill>
            </a:endParaRPr>
          </a:p>
          <a:p>
            <a:pPr algn="l"/>
            <a:endParaRPr lang="nl-NL" sz="1050" dirty="0">
              <a:solidFill>
                <a:schemeClr val="bg2">
                  <a:lumMod val="10000"/>
                </a:schemeClr>
              </a:solidFill>
            </a:endParaRPr>
          </a:p>
          <a:p>
            <a:pPr algn="l"/>
            <a:endParaRPr lang="nl-NL" sz="1050" dirty="0">
              <a:solidFill>
                <a:schemeClr val="bg2">
                  <a:lumMod val="10000"/>
                </a:schemeClr>
              </a:solidFill>
            </a:endParaRPr>
          </a:p>
          <a:p>
            <a:pPr algn="l"/>
            <a:endParaRPr lang="nl-NL" sz="1050" dirty="0">
              <a:solidFill>
                <a:schemeClr val="bg2">
                  <a:lumMod val="10000"/>
                </a:schemeClr>
              </a:solidFill>
            </a:endParaRPr>
          </a:p>
          <a:p>
            <a:pPr algn="l"/>
            <a:endParaRPr lang="nl-NL" sz="1050" dirty="0">
              <a:solidFill>
                <a:schemeClr val="bg2">
                  <a:lumMod val="10000"/>
                </a:schemeClr>
              </a:solidFill>
            </a:endParaRPr>
          </a:p>
          <a:p>
            <a:pPr algn="l"/>
            <a:endParaRPr lang="nl-NL" sz="1050" dirty="0">
              <a:solidFill>
                <a:schemeClr val="bg2">
                  <a:lumMod val="10000"/>
                </a:schemeClr>
              </a:solidFill>
            </a:endParaRPr>
          </a:p>
          <a:p>
            <a:pPr algn="l"/>
            <a:endParaRPr lang="nl-NL" sz="1050" dirty="0">
              <a:solidFill>
                <a:schemeClr val="bg2">
                  <a:lumMod val="10000"/>
                </a:schemeClr>
              </a:solidFill>
            </a:endParaRPr>
          </a:p>
          <a:p>
            <a:pPr algn="l"/>
            <a:endParaRPr lang="nl-NL" sz="1050" dirty="0">
              <a:solidFill>
                <a:schemeClr val="bg2">
                  <a:lumMod val="10000"/>
                </a:schemeClr>
              </a:solidFill>
            </a:endParaRPr>
          </a:p>
          <a:p>
            <a:pPr algn="l"/>
            <a:endParaRPr lang="en-US" sz="1050" dirty="0">
              <a:solidFill>
                <a:schemeClr val="bg2">
                  <a:lumMod val="10000"/>
                </a:schemeClr>
              </a:solidFill>
            </a:endParaRPr>
          </a:p>
          <a:p>
            <a:pPr algn="l"/>
            <a:r>
              <a:rPr lang="en-US" sz="1050" dirty="0">
                <a:solidFill>
                  <a:schemeClr val="bg2">
                    <a:lumMod val="10000"/>
                  </a:schemeClr>
                </a:solidFill>
              </a:rPr>
              <a:t>Copyright © 2017 EXIN Holding B.V.  All rights reserved. </a:t>
            </a:r>
          </a:p>
          <a:p>
            <a:pPr algn="l"/>
            <a:r>
              <a:rPr lang="en-US" sz="1050" dirty="0">
                <a:solidFill>
                  <a:schemeClr val="bg2">
                    <a:lumMod val="10000"/>
                  </a:schemeClr>
                </a:solidFill>
              </a:rPr>
              <a:t> </a:t>
            </a:r>
          </a:p>
          <a:p>
            <a:pPr algn="l"/>
            <a:r>
              <a:rPr lang="en-US" sz="1050" dirty="0">
                <a:solidFill>
                  <a:schemeClr val="bg2">
                    <a:lumMod val="10000"/>
                  </a:schemeClr>
                </a:solidFill>
              </a:rPr>
              <a:t>No part of this publication may be published, reproduced, copied or stored in a data processing system or circulated in any form by print, photo print, microfilm or any other means without written permission by EXIN.</a:t>
            </a:r>
          </a:p>
          <a:p>
            <a:pPr algn="l"/>
            <a:endParaRPr lang="nl-NL" sz="1050" dirty="0">
              <a:solidFill>
                <a:schemeClr val="bg2">
                  <a:lumMod val="10000"/>
                </a:schemeClr>
              </a:solidFill>
            </a:endParaRPr>
          </a:p>
          <a:p>
            <a:pPr algn="l"/>
            <a:r>
              <a:rPr lang="en-US" sz="1050" dirty="0">
                <a:solidFill>
                  <a:schemeClr val="bg2">
                    <a:lumMod val="10000"/>
                  </a:schemeClr>
                </a:solidFill>
              </a:rPr>
              <a:t>EXIN® is a registered </a:t>
            </a:r>
            <a:r>
              <a:rPr lang="en-US" sz="1050" dirty="0" smtClean="0">
                <a:solidFill>
                  <a:schemeClr val="bg2">
                    <a:lumMod val="10000"/>
                  </a:schemeClr>
                </a:solidFill>
              </a:rPr>
              <a:t>trademark</a:t>
            </a:r>
          </a:p>
          <a:p>
            <a:pPr algn="l"/>
            <a:r>
              <a:rPr lang="nl-NL" sz="1050" dirty="0" err="1" smtClean="0">
                <a:solidFill>
                  <a:schemeClr val="bg2">
                    <a:lumMod val="10000"/>
                  </a:schemeClr>
                </a:solidFill>
              </a:rPr>
              <a:t>DevOps</a:t>
            </a:r>
            <a:r>
              <a:rPr lang="nl-NL" sz="1050" dirty="0" smtClean="0">
                <a:solidFill>
                  <a:schemeClr val="bg2">
                    <a:lumMod val="10000"/>
                  </a:schemeClr>
                </a:solidFill>
              </a:rPr>
              <a:t> </a:t>
            </a:r>
            <a:r>
              <a:rPr lang="nl-NL" sz="1050" dirty="0">
                <a:solidFill>
                  <a:schemeClr val="bg2">
                    <a:lumMod val="10000"/>
                  </a:schemeClr>
                </a:solidFill>
              </a:rPr>
              <a:t>Master</a:t>
            </a:r>
            <a:r>
              <a:rPr lang="en-GB" sz="1050" dirty="0">
                <a:solidFill>
                  <a:schemeClr val="bg2">
                    <a:lumMod val="10000"/>
                  </a:schemeClr>
                </a:solidFill>
              </a:rPr>
              <a:t>™ is a registered </a:t>
            </a:r>
            <a:r>
              <a:rPr lang="en-GB" sz="1050" dirty="0" smtClean="0">
                <a:solidFill>
                  <a:schemeClr val="bg2">
                    <a:lumMod val="10000"/>
                  </a:schemeClr>
                </a:solidFill>
              </a:rPr>
              <a:t>trademark</a:t>
            </a:r>
          </a:p>
          <a:p>
            <a:pPr algn="l"/>
            <a:endParaRPr lang="en-US" sz="1050" dirty="0">
              <a:solidFill>
                <a:schemeClr val="bg2">
                  <a:lumMod val="10000"/>
                </a:schemeClr>
              </a:solidFill>
            </a:endParaRPr>
          </a:p>
          <a:p>
            <a:pPr algn="l"/>
            <a:r>
              <a:rPr lang="en-US" sz="1050" dirty="0" err="1">
                <a:solidFill>
                  <a:schemeClr val="bg2">
                    <a:lumMod val="10000"/>
                  </a:schemeClr>
                </a:solidFill>
              </a:rPr>
              <a:t>TMap</a:t>
            </a:r>
            <a:r>
              <a:rPr lang="en-US" sz="1050" dirty="0">
                <a:solidFill>
                  <a:schemeClr val="bg2">
                    <a:lumMod val="10000"/>
                  </a:schemeClr>
                </a:solidFill>
              </a:rPr>
              <a:t>® and TPI NEXT® are registered trademarks of </a:t>
            </a:r>
            <a:r>
              <a:rPr lang="en-US" sz="1050" dirty="0" err="1">
                <a:solidFill>
                  <a:schemeClr val="bg2">
                    <a:lumMod val="10000"/>
                  </a:schemeClr>
                </a:solidFill>
              </a:rPr>
              <a:t>Sogeti</a:t>
            </a:r>
            <a:r>
              <a:rPr lang="en-US" sz="1050" dirty="0">
                <a:solidFill>
                  <a:schemeClr val="bg2">
                    <a:lumMod val="10000"/>
                  </a:schemeClr>
                </a:solidFill>
              </a:rPr>
              <a:t> Nederland B.V. </a:t>
            </a:r>
          </a:p>
          <a:p>
            <a:pPr algn="l"/>
            <a:r>
              <a:rPr lang="en-US" sz="1050" dirty="0">
                <a:solidFill>
                  <a:schemeClr val="bg2">
                    <a:lumMod val="10000"/>
                  </a:schemeClr>
                </a:solidFill>
              </a:rPr>
              <a:t>Lean IT Foundation® is a registered trademark of the Lean IT Association.</a:t>
            </a:r>
            <a:endParaRPr lang="en-US" dirty="0"/>
          </a:p>
        </p:txBody>
      </p:sp>
    </p:spTree>
    <p:extLst>
      <p:ext uri="{BB962C8B-B14F-4D97-AF65-F5344CB8AC3E}">
        <p14:creationId xmlns:p14="http://schemas.microsoft.com/office/powerpoint/2010/main" val="55532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1.2.2 Analyze a scenario for missing parts of the DevOps mindset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Fixed mindsets – talents and abilities are innate</a:t>
            </a:r>
          </a:p>
          <a:p>
            <a:pPr marL="342900" indent="-342900">
              <a:buFont typeface="Arial" panose="020B0604020202020204" pitchFamily="34" charset="0"/>
              <a:buChar char="•"/>
            </a:pPr>
            <a:r>
              <a:rPr lang="en-GB" dirty="0"/>
              <a:t>Growth mindsets  - talents and abilities are learned and improved with practice</a:t>
            </a:r>
          </a:p>
          <a:p>
            <a:pPr marL="342900" indent="-342900">
              <a:buFont typeface="Arial" panose="020B0604020202020204" pitchFamily="34" charset="0"/>
              <a:buChar char="•"/>
            </a:pPr>
            <a:r>
              <a:rPr lang="en-GB" dirty="0"/>
              <a:t>Look for:</a:t>
            </a:r>
          </a:p>
          <a:p>
            <a:pPr lvl="1"/>
            <a:r>
              <a:rPr lang="en-GB" dirty="0"/>
              <a:t>learning from mistakes, do not blame</a:t>
            </a:r>
          </a:p>
          <a:p>
            <a:pPr lvl="1"/>
            <a:r>
              <a:rPr lang="en-GB" dirty="0"/>
              <a:t>positive, frequent, constructive feedback</a:t>
            </a:r>
          </a:p>
          <a:p>
            <a:pPr lvl="1"/>
            <a:r>
              <a:rPr lang="en-GB" dirty="0"/>
              <a:t>communication, listening </a:t>
            </a:r>
          </a:p>
          <a:p>
            <a:pPr lvl="1"/>
            <a:endParaRPr lang="en-GB" dirty="0"/>
          </a:p>
          <a:p>
            <a:endParaRPr lang="en-GB" dirty="0"/>
          </a:p>
          <a:p>
            <a:endParaRPr lang="en-GB" dirty="0"/>
          </a:p>
        </p:txBody>
      </p:sp>
    </p:spTree>
    <p:extLst>
      <p:ext uri="{BB962C8B-B14F-4D97-AF65-F5344CB8AC3E}">
        <p14:creationId xmlns:p14="http://schemas.microsoft.com/office/powerpoint/2010/main" val="225488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Autofit/>
          </a:bodyPr>
          <a:lstStyle/>
          <a:p>
            <a:r>
              <a:rPr lang="en-GB" dirty="0"/>
              <a:t>1.2.3 Explain how to create a team from a group of people, through fostering collaboration, a DevOps mindset, and empathy and trust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6192671"/>
              </p:ext>
            </p:extLst>
          </p:nvPr>
        </p:nvGraphicFramePr>
        <p:xfrm>
          <a:off x="457200" y="1772817"/>
          <a:ext cx="8229600" cy="5085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9252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1.2.4 Analyze a situation where there is a misconception regarding collaboration and identify the correct troubleshooting method </a:t>
            </a:r>
          </a:p>
        </p:txBody>
      </p:sp>
      <p:sp>
        <p:nvSpPr>
          <p:cNvPr id="3" name="Content Placeholder 2"/>
          <p:cNvSpPr>
            <a:spLocks noGrp="1"/>
          </p:cNvSpPr>
          <p:nvPr>
            <p:ph idx="1"/>
          </p:nvPr>
        </p:nvSpPr>
        <p:spPr/>
        <p:txBody>
          <a:bodyPr>
            <a:normAutofit/>
          </a:bodyPr>
          <a:lstStyle/>
          <a:p>
            <a:r>
              <a:rPr lang="en-GB" dirty="0"/>
              <a:t>Problem: Some people on the team are not pulling their weight</a:t>
            </a:r>
          </a:p>
          <a:p>
            <a:pPr lvl="1"/>
            <a:r>
              <a:rPr lang="en-GB" dirty="0"/>
              <a:t>Clarify roles and responsibilities</a:t>
            </a:r>
          </a:p>
          <a:p>
            <a:pPr lvl="1"/>
            <a:r>
              <a:rPr lang="en-GB" dirty="0"/>
              <a:t>Measure competencies and allow for learning</a:t>
            </a:r>
          </a:p>
          <a:p>
            <a:pPr lvl="1"/>
            <a:r>
              <a:rPr lang="en-GB" dirty="0"/>
              <a:t>Watch for reasons – burnout, personal issues etc</a:t>
            </a:r>
          </a:p>
          <a:p>
            <a:r>
              <a:rPr lang="en-GB" dirty="0"/>
              <a:t>Problem: Some people are not communicating enough</a:t>
            </a:r>
          </a:p>
          <a:p>
            <a:pPr lvl="1"/>
            <a:r>
              <a:rPr lang="en-GB" dirty="0"/>
              <a:t>Try to assess underlying factors</a:t>
            </a:r>
          </a:p>
          <a:p>
            <a:pPr lvl="1"/>
            <a:r>
              <a:rPr lang="en-GB" dirty="0"/>
              <a:t>Ensure trust, lead by example</a:t>
            </a:r>
          </a:p>
          <a:p>
            <a:pPr lvl="1"/>
            <a:endParaRPr lang="en-GB" dirty="0"/>
          </a:p>
          <a:p>
            <a:endParaRPr lang="en-GB" dirty="0"/>
          </a:p>
        </p:txBody>
      </p:sp>
    </p:spTree>
    <p:extLst>
      <p:ext uri="{BB962C8B-B14F-4D97-AF65-F5344CB8AC3E}">
        <p14:creationId xmlns:p14="http://schemas.microsoft.com/office/powerpoint/2010/main" val="1476750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r>
              <a:rPr lang="en-GB" sz="3200" dirty="0"/>
              <a:t>1.2.5 Analyze a situation where there is a need for conflict management and identify the best solution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Think values over culture</a:t>
            </a:r>
          </a:p>
          <a:p>
            <a:pPr marL="342900" indent="-342900">
              <a:buFont typeface="Arial" panose="020B0604020202020204" pitchFamily="34" charset="0"/>
              <a:buChar char="•"/>
            </a:pPr>
            <a:r>
              <a:rPr lang="en-GB" dirty="0"/>
              <a:t>Share stories and experiences</a:t>
            </a:r>
          </a:p>
          <a:p>
            <a:pPr marL="342900" indent="-342900">
              <a:buFont typeface="Arial" panose="020B0604020202020204" pitchFamily="34" charset="0"/>
              <a:buChar char="•"/>
            </a:pPr>
            <a:r>
              <a:rPr lang="en-GB" dirty="0"/>
              <a:t>What kinds of problems are we trying to solve? </a:t>
            </a:r>
          </a:p>
          <a:p>
            <a:pPr marL="342900" indent="-342900">
              <a:buFont typeface="Arial" panose="020B0604020202020204" pitchFamily="34" charset="0"/>
              <a:buChar char="•"/>
            </a:pPr>
            <a:r>
              <a:rPr lang="en-GB" dirty="0"/>
              <a:t>Are we solving the right problems? </a:t>
            </a:r>
          </a:p>
          <a:p>
            <a:pPr marL="342900" indent="-342900">
              <a:buFont typeface="Arial" panose="020B0604020202020204" pitchFamily="34" charset="0"/>
              <a:buChar char="•"/>
            </a:pPr>
            <a:r>
              <a:rPr lang="en-GB" dirty="0"/>
              <a:t>Does our team have the necessary knowledge and experience to acknowledge the problem and to understand the repercussions that their potential solutions might have?</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185707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r>
              <a:rPr lang="en-GB" dirty="0"/>
              <a:t>1.2.6 Explain how human resource management can foster diversity and which benefits this brings to the organization 	</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a:t>Recruit a mix of individuals</a:t>
            </a:r>
          </a:p>
          <a:p>
            <a:pPr lvl="1"/>
            <a:r>
              <a:rPr lang="en-GB" dirty="0"/>
              <a:t>Gender, sexuality, religion, race, colour, age, ability, education level, experience</a:t>
            </a:r>
          </a:p>
          <a:p>
            <a:pPr marL="342900" indent="-342900">
              <a:buFont typeface="Arial" panose="020B0604020202020204" pitchFamily="34" charset="0"/>
              <a:buChar char="•"/>
            </a:pPr>
            <a:r>
              <a:rPr lang="en-GB" dirty="0"/>
              <a:t>Ensure working conditions and methods adapt to the diversity</a:t>
            </a:r>
          </a:p>
          <a:p>
            <a:pPr marL="342900" indent="-342900">
              <a:buFont typeface="Arial" panose="020B0604020202020204" pitchFamily="34" charset="0"/>
              <a:buChar char="•"/>
            </a:pPr>
            <a:r>
              <a:rPr lang="en-GB" dirty="0"/>
              <a:t>Increases different view points and ability to challenge, question, innovate, feedback</a:t>
            </a:r>
          </a:p>
          <a:p>
            <a:endParaRPr lang="en-GB" dirty="0"/>
          </a:p>
        </p:txBody>
      </p:sp>
    </p:spTree>
    <p:extLst>
      <p:ext uri="{BB962C8B-B14F-4D97-AF65-F5344CB8AC3E}">
        <p14:creationId xmlns:p14="http://schemas.microsoft.com/office/powerpoint/2010/main" val="3989558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1.3 Principles and Concepts</a:t>
            </a:r>
          </a:p>
        </p:txBody>
      </p:sp>
      <p:pic>
        <p:nvPicPr>
          <p:cNvPr id="6149" name="Picture 5" descr="C:\Users\L Cooper\AppData\Local\Microsoft\Windows\Temporary Internet Files\Content.IE5\RUB9KWB0\Mapa_Conceptual[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000250"/>
            <a:ext cx="428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11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r>
              <a:rPr lang="en-GB" sz="2400" dirty="0"/>
              <a:t>1.3.1 Explain the use and usefulness of different software development methodologies (Waterfall, Agile, Scrum) and their basic principles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330990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6179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r>
              <a:rPr lang="en-GB" sz="2800" dirty="0"/>
              <a:t>1.3.2 Explain the use and usefulness of different operations methodologies (IT Service Management) </a:t>
            </a:r>
          </a:p>
        </p:txBody>
      </p:sp>
      <p:sp>
        <p:nvSpPr>
          <p:cNvPr id="3" name="Content Placeholder 2"/>
          <p:cNvSpPr>
            <a:spLocks noGrp="1"/>
          </p:cNvSpPr>
          <p:nvPr>
            <p:ph idx="1"/>
          </p:nvPr>
        </p:nvSpPr>
        <p:spPr/>
        <p:txBody>
          <a:bodyPr>
            <a:normAutofit lnSpcReduction="10000"/>
          </a:bodyPr>
          <a:lstStyle/>
          <a:p>
            <a:pPr marL="342900" indent="-342900">
              <a:buFont typeface="Arial" panose="020B0604020202020204" pitchFamily="34" charset="0"/>
              <a:buChar char="•"/>
            </a:pPr>
            <a:r>
              <a:rPr lang="en-GB" dirty="0"/>
              <a:t>ITSM supports ongoing availability and maintenance of services to ensure the delivery of value and desired service outcomes</a:t>
            </a:r>
          </a:p>
          <a:p>
            <a:pPr marL="342900" indent="-342900">
              <a:buFont typeface="Arial" panose="020B0604020202020204" pitchFamily="34" charset="0"/>
              <a:buChar char="•"/>
            </a:pPr>
            <a:r>
              <a:rPr lang="en-GB" dirty="0"/>
              <a:t>Processes such as:</a:t>
            </a:r>
          </a:p>
          <a:p>
            <a:pPr lvl="1"/>
            <a:r>
              <a:rPr lang="en-GB" dirty="0"/>
              <a:t>Incident, Event, Configuration and Problem Management</a:t>
            </a:r>
          </a:p>
          <a:p>
            <a:pPr lvl="1"/>
            <a:r>
              <a:rPr lang="en-GB" dirty="0"/>
              <a:t>Availability and IT Service Continuity Management</a:t>
            </a:r>
          </a:p>
          <a:p>
            <a:pPr lvl="1"/>
            <a:r>
              <a:rPr lang="en-GB" dirty="0"/>
              <a:t>Service Level and Supplier Management</a:t>
            </a:r>
          </a:p>
          <a:p>
            <a:pPr lvl="1"/>
            <a:r>
              <a:rPr lang="en-GB" dirty="0"/>
              <a:t>Continual Service Improvement</a:t>
            </a:r>
          </a:p>
          <a:p>
            <a:pPr marL="342900" indent="-342900">
              <a:buFont typeface="Arial" panose="020B0604020202020204" pitchFamily="34" charset="0"/>
              <a:buChar char="•"/>
            </a:pPr>
            <a:r>
              <a:rPr lang="en-GB" dirty="0"/>
              <a:t>Most widely used methodology is ITIL covering service strategy, service design, service transition, service operation, and continual service improvement</a:t>
            </a:r>
          </a:p>
        </p:txBody>
      </p:sp>
    </p:spTree>
    <p:extLst>
      <p:ext uri="{BB962C8B-B14F-4D97-AF65-F5344CB8AC3E}">
        <p14:creationId xmlns:p14="http://schemas.microsoft.com/office/powerpoint/2010/main" val="2544831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1.3.3 Explain the use and usefulness of the Lean systems methodology 	</a:t>
            </a:r>
          </a:p>
        </p:txBody>
      </p:sp>
      <p:sp>
        <p:nvSpPr>
          <p:cNvPr id="3" name="Content Placeholder 2"/>
          <p:cNvSpPr>
            <a:spLocks noGrp="1"/>
          </p:cNvSpPr>
          <p:nvPr>
            <p:ph idx="1"/>
          </p:nvPr>
        </p:nvSpPr>
        <p:spPr/>
        <p:txBody>
          <a:bodyPr>
            <a:normAutofit fontScale="92500" lnSpcReduction="10000"/>
          </a:bodyPr>
          <a:lstStyle/>
          <a:p>
            <a:r>
              <a:rPr lang="en-GB" dirty="0"/>
              <a:t>Lean</a:t>
            </a:r>
            <a:r>
              <a:rPr lang="en-GB" i="1" dirty="0"/>
              <a:t> </a:t>
            </a:r>
          </a:p>
          <a:p>
            <a:pPr marL="342900" indent="-342900">
              <a:buFont typeface="Arial" panose="020B0604020202020204" pitchFamily="34" charset="0"/>
              <a:buChar char="•"/>
            </a:pPr>
            <a:r>
              <a:rPr lang="en-GB" dirty="0"/>
              <a:t>the maximization of customer value and minimization of waste</a:t>
            </a:r>
          </a:p>
          <a:p>
            <a:pPr marL="342900" indent="-342900">
              <a:buFont typeface="Arial" panose="020B0604020202020204" pitchFamily="34" charset="0"/>
              <a:buChar char="•"/>
            </a:pPr>
            <a:r>
              <a:rPr lang="en-GB" dirty="0"/>
              <a:t>Waste in the context of Lean is the opposite of value</a:t>
            </a:r>
          </a:p>
          <a:p>
            <a:endParaRPr lang="en-GB" dirty="0"/>
          </a:p>
          <a:p>
            <a:r>
              <a:rPr lang="en-GB" dirty="0"/>
              <a:t>Five principles of Lean Thinking:</a:t>
            </a:r>
          </a:p>
          <a:p>
            <a:pPr lvl="1"/>
            <a:r>
              <a:rPr lang="en-GB" dirty="0"/>
              <a:t>Value</a:t>
            </a:r>
          </a:p>
          <a:p>
            <a:pPr lvl="1"/>
            <a:r>
              <a:rPr lang="en-GB" dirty="0"/>
              <a:t>Value stream</a:t>
            </a:r>
          </a:p>
          <a:p>
            <a:pPr lvl="1"/>
            <a:r>
              <a:rPr lang="en-GB" dirty="0"/>
              <a:t>Flow</a:t>
            </a:r>
          </a:p>
          <a:p>
            <a:pPr lvl="1"/>
            <a:r>
              <a:rPr lang="en-GB" dirty="0"/>
              <a:t>Push vs. Pull</a:t>
            </a:r>
          </a:p>
          <a:p>
            <a:pPr lvl="1"/>
            <a:r>
              <a:rPr lang="en-GB" dirty="0"/>
              <a:t>Perfection</a:t>
            </a:r>
          </a:p>
          <a:p>
            <a:endParaRPr lang="en-US" dirty="0"/>
          </a:p>
          <a:p>
            <a:r>
              <a:rPr lang="en-US" dirty="0"/>
              <a:t>Minimum Viable Product (MVP) and Lean startup</a:t>
            </a:r>
          </a:p>
        </p:txBody>
      </p:sp>
    </p:spTree>
    <p:extLst>
      <p:ext uri="{BB962C8B-B14F-4D97-AF65-F5344CB8AC3E}">
        <p14:creationId xmlns:p14="http://schemas.microsoft.com/office/powerpoint/2010/main" val="2660447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2. Planning, requirements and design</a:t>
            </a:r>
          </a:p>
        </p:txBody>
      </p:sp>
    </p:spTree>
    <p:extLst>
      <p:ext uri="{BB962C8B-B14F-4D97-AF65-F5344CB8AC3E}">
        <p14:creationId xmlns:p14="http://schemas.microsoft.com/office/powerpoint/2010/main" val="155876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628650" y="365126"/>
            <a:ext cx="7886700" cy="1325563"/>
          </a:xfrm>
        </p:spPr>
        <p:txBody>
          <a:bodyPr>
            <a:noAutofit/>
          </a:bodyPr>
          <a:lstStyle/>
          <a:p>
            <a:r>
              <a:rPr lang="en-US" sz="3600" b="1" dirty="0">
                <a:solidFill>
                  <a:srgbClr val="00B0F0"/>
                </a:solidFill>
                <a:latin typeface="Gill Sans MT" panose="020B0502020104020203" pitchFamily="34" charset="0"/>
              </a:rPr>
              <a:t>Welcome to the Basic Training Material (BTM)</a:t>
            </a:r>
          </a:p>
        </p:txBody>
      </p:sp>
      <p:sp>
        <p:nvSpPr>
          <p:cNvPr id="5" name="Content Placeholder 5"/>
          <p:cNvSpPr txBox="1">
            <a:spLocks/>
          </p:cNvSpPr>
          <p:nvPr/>
        </p:nvSpPr>
        <p:spPr>
          <a:xfrm>
            <a:off x="628650" y="2125662"/>
            <a:ext cx="7886700" cy="4351338"/>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rgbClr val="009DE0"/>
                </a:solidFill>
                <a:latin typeface="+mn-lt"/>
                <a:ea typeface="Arial Unicode MS" panose="020B0604020202020204" pitchFamily="34" charset="-128"/>
                <a:cs typeface="Arial Unicode MS" panose="020B0604020202020204" pitchFamily="34" charset="-128"/>
              </a:defRPr>
            </a:lvl1pPr>
            <a:lvl2pPr marL="742950" indent="-285750" algn="l" defTabSz="914400" rtl="0" eaLnBrk="1" latinLnBrk="0" hangingPunct="1">
              <a:spcBef>
                <a:spcPct val="20000"/>
              </a:spcBef>
              <a:buFont typeface="Arial" panose="020B0604020202020204" pitchFamily="34" charset="0"/>
              <a:buChar char="–"/>
              <a:defRPr sz="2800" kern="1200">
                <a:solidFill>
                  <a:srgbClr val="009DE0"/>
                </a:solidFill>
                <a:latin typeface="+mn-lt"/>
                <a:ea typeface="Arial Unicode MS" panose="020B0604020202020204" pitchFamily="34" charset="-128"/>
                <a:cs typeface="Arial Unicode MS" panose="020B0604020202020204" pitchFamily="34" charset="-128"/>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9DE0"/>
                </a:solidFill>
                <a:latin typeface="+mn-lt"/>
                <a:ea typeface="Arial Unicode MS" panose="020B0604020202020204" pitchFamily="34" charset="-128"/>
                <a:cs typeface="Arial Unicode MS" panose="020B0604020202020204" pitchFamily="34" charset="-128"/>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9DE0"/>
                </a:solidFill>
                <a:latin typeface="+mn-lt"/>
                <a:ea typeface="Arial Unicode MS" panose="020B0604020202020204" pitchFamily="34" charset="-128"/>
                <a:cs typeface="Arial Unicode MS" panose="020B0604020202020204" pitchFamily="34" charset="-128"/>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9DE0"/>
                </a:solidFill>
                <a:latin typeface="+mn-lt"/>
                <a:ea typeface="Arial Unicode MS" panose="020B0604020202020204" pitchFamily="34" charset="-128"/>
                <a:cs typeface="Arial Unicode MS" panose="020B060402020202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000" kern="0" dirty="0">
                <a:cs typeface="Arial" panose="020B0604020202020204" pitchFamily="34" charset="0"/>
              </a:rPr>
              <a:t>These slides contain basic presentation material to prepare students for the </a:t>
            </a:r>
            <a:r>
              <a:rPr lang="en-US" sz="2000" b="1" dirty="0">
                <a:cs typeface="Arial" panose="020B0604020202020204" pitchFamily="34" charset="0"/>
              </a:rPr>
              <a:t>EXIN DevOps </a:t>
            </a:r>
            <a:r>
              <a:rPr lang="en-US" sz="2000" b="1" dirty="0" smtClean="0">
                <a:cs typeface="Arial" panose="020B0604020202020204" pitchFamily="34" charset="0"/>
              </a:rPr>
              <a:t>Master™ </a:t>
            </a:r>
            <a:r>
              <a:rPr lang="en-US" sz="2000" kern="0" dirty="0">
                <a:cs typeface="Arial" panose="020B0604020202020204" pitchFamily="34" charset="0"/>
              </a:rPr>
              <a:t>examination. They may be used as a basis for an accredited training. </a:t>
            </a:r>
          </a:p>
          <a:p>
            <a:pPr fontAlgn="auto">
              <a:spcAft>
                <a:spcPts val="0"/>
              </a:spcAft>
            </a:pPr>
            <a:r>
              <a:rPr lang="en-US" sz="2000" kern="0" dirty="0">
                <a:cs typeface="Arial" panose="020B0604020202020204" pitchFamily="34" charset="0"/>
              </a:rPr>
              <a:t>The BTM refers to all exam specifications and basic concepts of this module. </a:t>
            </a:r>
          </a:p>
          <a:p>
            <a:pPr fontAlgn="auto">
              <a:spcAft>
                <a:spcPts val="0"/>
              </a:spcAft>
            </a:pPr>
            <a:r>
              <a:rPr lang="en-US" sz="2000" kern="0" dirty="0">
                <a:cs typeface="Arial" panose="020B0604020202020204" pitchFamily="34" charset="0"/>
              </a:rPr>
              <a:t>Some trainer notes are included.</a:t>
            </a:r>
          </a:p>
          <a:p>
            <a:r>
              <a:rPr lang="en-US" sz="2000" kern="0" dirty="0">
                <a:cs typeface="Arial" panose="020B0604020202020204" pitchFamily="34" charset="0"/>
              </a:rPr>
              <a:t>A good training requires examples of practical experience, deepening of exam specifications and basic concepts, exercises, elaborating subjects of special interest to the audience.</a:t>
            </a:r>
          </a:p>
          <a:p>
            <a:r>
              <a:rPr lang="en-US" sz="2000" kern="0" dirty="0">
                <a:cs typeface="Arial" panose="020B0604020202020204" pitchFamily="34" charset="0"/>
              </a:rPr>
              <a:t>In case of a minimal training duration candidates are expected to study the literature (compare training duration with study load in Preparation Guide)</a:t>
            </a:r>
          </a:p>
          <a:p>
            <a:pPr fontAlgn="auto">
              <a:spcAft>
                <a:spcPts val="0"/>
              </a:spcAft>
            </a:pPr>
            <a:r>
              <a:rPr lang="en-US" sz="2000" kern="0" dirty="0">
                <a:cs typeface="Arial" panose="020B0604020202020204" pitchFamily="34" charset="0"/>
              </a:rPr>
              <a:t>The order in which the subjects are presented, follow the order of the exam specifications.</a:t>
            </a:r>
          </a:p>
          <a:p>
            <a:r>
              <a:rPr lang="en-US" sz="2000" kern="0" dirty="0">
                <a:cs typeface="Arial" panose="020B0604020202020204" pitchFamily="34" charset="0"/>
              </a:rPr>
              <a:t>This BTM is not a complete set of courseware. In order to become accredited you will need to enhance and enrich this material. This basis contains max 50% of the presentation material.</a:t>
            </a:r>
          </a:p>
          <a:p>
            <a:r>
              <a:rPr lang="en-US" sz="2000" kern="0" dirty="0">
                <a:cs typeface="Arial" panose="020B0604020202020204" pitchFamily="34" charset="0"/>
              </a:rPr>
              <a:t>When using this Basic Training Material, your organization will still need to go through the normal accreditation procedure at EXIN. You can find the accreditation requirements in the Accreditation Manual. </a:t>
            </a:r>
          </a:p>
        </p:txBody>
      </p:sp>
    </p:spTree>
    <p:extLst>
      <p:ext uri="{BB962C8B-B14F-4D97-AF65-F5344CB8AC3E}">
        <p14:creationId xmlns:p14="http://schemas.microsoft.com/office/powerpoint/2010/main" val="3633059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3600" dirty="0"/>
              <a:t>2.1 Application or Service Lifecycle Management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7096863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85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
            </a:r>
            <a:br>
              <a:rPr lang="en-GB" dirty="0"/>
            </a:br>
            <a:r>
              <a:rPr lang="en-GB" dirty="0"/>
              <a:t>2.1.1 Explain how DevOps adds value to modern Application Lifecycle Management</a:t>
            </a:r>
            <a:br>
              <a:rPr lang="en-GB" dirty="0"/>
            </a:br>
            <a:endParaRPr lang="en-GB"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The vision, goal and value of the project are agreed at the start</a:t>
            </a:r>
          </a:p>
          <a:p>
            <a:pPr marL="342900" indent="-342900">
              <a:buFont typeface="Arial" panose="020B0604020202020204" pitchFamily="34" charset="0"/>
              <a:buChar char="•"/>
            </a:pPr>
            <a:r>
              <a:rPr lang="en-GB" dirty="0"/>
              <a:t>A value stream map of the whole process is designed</a:t>
            </a:r>
          </a:p>
          <a:p>
            <a:pPr marL="342900" indent="-342900">
              <a:buFont typeface="Arial" panose="020B0604020202020204" pitchFamily="34" charset="0"/>
              <a:buChar char="•"/>
            </a:pPr>
            <a:r>
              <a:rPr lang="en-GB" dirty="0"/>
              <a:t>Use an automated process for the acceptance test, performance test and deployment</a:t>
            </a:r>
          </a:p>
          <a:p>
            <a:pPr marL="342900" indent="-342900">
              <a:buFont typeface="Arial" panose="020B0604020202020204" pitchFamily="34" charset="0"/>
              <a:buChar char="•"/>
            </a:pPr>
            <a:r>
              <a:rPr lang="en-GB" dirty="0"/>
              <a:t>Consider taking DevOps methods into the business processes so that they can become equally effective and efficient</a:t>
            </a:r>
          </a:p>
        </p:txBody>
      </p:sp>
    </p:spTree>
    <p:extLst>
      <p:ext uri="{BB962C8B-B14F-4D97-AF65-F5344CB8AC3E}">
        <p14:creationId xmlns:p14="http://schemas.microsoft.com/office/powerpoint/2010/main" val="4264254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r>
              <a:rPr lang="en-GB" dirty="0"/>
              <a:t>2.1.2 Explain why DevOps improves customer experience when used for Service Lifecycle Management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Realign ITSM for DevOps, creating light-weight ITSM which is strictly focused on business continuity with a set of minimum required information</a:t>
            </a:r>
          </a:p>
          <a:p>
            <a:pPr marL="342900" indent="-342900">
              <a:buFont typeface="Arial" panose="020B0604020202020204" pitchFamily="34" charset="0"/>
              <a:buChar char="•"/>
            </a:pPr>
            <a:r>
              <a:rPr lang="en-GB" dirty="0"/>
              <a:t>The service master and reliability engineer are responsible for collecting customer’s feedback to increase value for them e.g. such as operational problems, user experience and quality issues. If approved, these items are added to the product backlog as requests for change</a:t>
            </a:r>
          </a:p>
          <a:p>
            <a:endParaRPr lang="en-GB" dirty="0"/>
          </a:p>
          <a:p>
            <a:endParaRPr lang="en-GB" dirty="0"/>
          </a:p>
        </p:txBody>
      </p:sp>
    </p:spTree>
    <p:extLst>
      <p:ext uri="{BB962C8B-B14F-4D97-AF65-F5344CB8AC3E}">
        <p14:creationId xmlns:p14="http://schemas.microsoft.com/office/powerpoint/2010/main" val="4186268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2.2 Project Charter and Visual Control</a:t>
            </a:r>
          </a:p>
        </p:txBody>
      </p:sp>
      <p:pic>
        <p:nvPicPr>
          <p:cNvPr id="2052" name="Picture 4" descr="C:\Users\L Cooper\AppData\Local\Microsoft\Windows\Temporary Internet Files\Content.IE5\LLF485GL\flipchar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916832"/>
            <a:ext cx="2810916" cy="434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125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2.2.1 Explain how a DevOps project’s scope should be determined 	</a:t>
            </a:r>
          </a:p>
        </p:txBody>
      </p:sp>
      <p:sp>
        <p:nvSpPr>
          <p:cNvPr id="3" name="Content Placeholder 2"/>
          <p:cNvSpPr>
            <a:spLocks noGrp="1"/>
          </p:cNvSpPr>
          <p:nvPr>
            <p:ph idx="1"/>
          </p:nvPr>
        </p:nvSpPr>
        <p:spPr/>
        <p:txBody>
          <a:bodyPr>
            <a:normAutofit/>
          </a:bodyPr>
          <a:lstStyle/>
          <a:p>
            <a:pPr marL="0" indent="0">
              <a:buNone/>
            </a:pPr>
            <a:r>
              <a:rPr lang="en-GB" dirty="0"/>
              <a:t>Service master’s (or other similar) role in defining scope:</a:t>
            </a:r>
          </a:p>
          <a:p>
            <a:pPr marL="342900" indent="-342900">
              <a:buFont typeface="Arial" panose="020B0604020202020204" pitchFamily="34" charset="0"/>
              <a:buChar char="•"/>
            </a:pPr>
            <a:r>
              <a:rPr lang="en-GB" dirty="0"/>
              <a:t>attends business planning to understand business goals and recommend how to use IT services to achieve goals</a:t>
            </a:r>
          </a:p>
          <a:p>
            <a:pPr marL="342900" indent="-342900">
              <a:buFont typeface="Arial" panose="020B0604020202020204" pitchFamily="34" charset="0"/>
              <a:buChar char="•"/>
            </a:pPr>
            <a:r>
              <a:rPr lang="en-GB" dirty="0"/>
              <a:t>creates the vison, goal, and value of the project, and then puts together the DevOps team members</a:t>
            </a:r>
          </a:p>
          <a:p>
            <a:pPr marL="342900" indent="-342900">
              <a:buFont typeface="Arial" panose="020B0604020202020204" pitchFamily="34" charset="0"/>
              <a:buChar char="•"/>
            </a:pPr>
            <a:r>
              <a:rPr lang="en-GB" dirty="0"/>
              <a:t>identifies customers of IT services, gathers requirements with business value and agrees a time frame</a:t>
            </a:r>
          </a:p>
          <a:p>
            <a:endParaRPr lang="en-GB" dirty="0"/>
          </a:p>
        </p:txBody>
      </p:sp>
    </p:spTree>
    <p:extLst>
      <p:ext uri="{BB962C8B-B14F-4D97-AF65-F5344CB8AC3E}">
        <p14:creationId xmlns:p14="http://schemas.microsoft.com/office/powerpoint/2010/main" val="1466417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2.2.2 Explain why Visual Control over a DevOps projects facilitates DevOps practices 	</a:t>
            </a:r>
          </a:p>
        </p:txBody>
      </p:sp>
      <p:sp>
        <p:nvSpPr>
          <p:cNvPr id="3" name="Content Placeholder 2"/>
          <p:cNvSpPr>
            <a:spLocks noGrp="1"/>
          </p:cNvSpPr>
          <p:nvPr>
            <p:ph idx="1"/>
          </p:nvPr>
        </p:nvSpPr>
        <p:spPr/>
        <p:txBody>
          <a:bodyPr>
            <a:normAutofit/>
          </a:bodyPr>
          <a:lstStyle/>
          <a:p>
            <a:endParaRPr lang="en-GB" dirty="0"/>
          </a:p>
          <a:p>
            <a:pPr marL="342900" indent="-342900">
              <a:buFont typeface="Arial" panose="020B0604020202020204" pitchFamily="34" charset="0"/>
              <a:buChar char="•"/>
            </a:pPr>
            <a:r>
              <a:rPr lang="en-GB" dirty="0"/>
              <a:t>Managers, administrators, sales staff, designers, developers, operators, and customer support staff are one team and share all the business information on visual boards</a:t>
            </a:r>
          </a:p>
          <a:p>
            <a:pPr marL="342900" indent="-342900">
              <a:buFont typeface="Arial" panose="020B0604020202020204" pitchFamily="34" charset="0"/>
              <a:buChar char="•"/>
            </a:pPr>
            <a:r>
              <a:rPr lang="en-GB" dirty="0"/>
              <a:t>Visual control means “Does everybody easily understand the situation by just looking at the boards without explanations?”</a:t>
            </a:r>
          </a:p>
          <a:p>
            <a:pPr marL="342900" indent="-342900">
              <a:buFont typeface="Arial" panose="020B0604020202020204" pitchFamily="34" charset="0"/>
              <a:buChar char="•"/>
            </a:pPr>
            <a:r>
              <a:rPr lang="en-GB" dirty="0"/>
              <a:t>Enables fast view of progress and identification of issues</a:t>
            </a:r>
          </a:p>
        </p:txBody>
      </p:sp>
    </p:spTree>
    <p:extLst>
      <p:ext uri="{BB962C8B-B14F-4D97-AF65-F5344CB8AC3E}">
        <p14:creationId xmlns:p14="http://schemas.microsoft.com/office/powerpoint/2010/main" val="1550280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2.3 Infrastructure and Architecture Design</a:t>
            </a:r>
          </a:p>
        </p:txBody>
      </p:sp>
      <p:pic>
        <p:nvPicPr>
          <p:cNvPr id="5124" name="Picture 4" descr="C:\Users\L Cooper\AppData\Local\Microsoft\Windows\Temporary Internet Files\Content.IE5\UYUVYPZ4\desktop_computer_icon_by_ivprogrammer-d5hefu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988840"/>
            <a:ext cx="3714329" cy="371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332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Autofit/>
          </a:bodyPr>
          <a:lstStyle/>
          <a:p>
            <a:r>
              <a:rPr lang="en-GB" dirty="0"/>
              <a:t>2.3.1 Explain how DevOps changes or influences the design of IT infrastructure and architecture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Application development and infrastructure management  teams collaborate on all aspects of environment management and deployment from the beginning of the project</a:t>
            </a:r>
          </a:p>
          <a:p>
            <a:pPr marL="342900" indent="-342900">
              <a:buFont typeface="Arial" panose="020B0604020202020204" pitchFamily="34" charset="0"/>
              <a:buChar char="•"/>
            </a:pPr>
            <a:r>
              <a:rPr lang="en-GB" dirty="0"/>
              <a:t>Use agile techniques for managing infrastructure e.g. automated provisioning and autonomic maintenance </a:t>
            </a:r>
          </a:p>
          <a:p>
            <a:pPr marL="342900" indent="-342900">
              <a:buFont typeface="Arial" panose="020B0604020202020204" pitchFamily="34" charset="0"/>
              <a:buChar char="•"/>
            </a:pPr>
            <a:r>
              <a:rPr lang="en-GB" dirty="0"/>
              <a:t>Test on a production like environment to catch problems early</a:t>
            </a:r>
          </a:p>
          <a:p>
            <a:pPr marL="342900" indent="-342900">
              <a:buFont typeface="Arial" panose="020B0604020202020204" pitchFamily="34" charset="0"/>
              <a:buChar char="•"/>
            </a:pPr>
            <a:r>
              <a:rPr lang="en-GB" dirty="0"/>
              <a:t>Service continuity planning</a:t>
            </a:r>
          </a:p>
          <a:p>
            <a:pPr marL="342900" indent="-342900">
              <a:buFont typeface="Arial" panose="020B0604020202020204" pitchFamily="34" charset="0"/>
              <a:buChar char="•"/>
            </a:pPr>
            <a:r>
              <a:rPr lang="en-GB" dirty="0"/>
              <a:t>Change management for the infrastructure</a:t>
            </a:r>
          </a:p>
          <a:p>
            <a:endParaRPr lang="en-GB" dirty="0"/>
          </a:p>
        </p:txBody>
      </p:sp>
    </p:spTree>
    <p:extLst>
      <p:ext uri="{BB962C8B-B14F-4D97-AF65-F5344CB8AC3E}">
        <p14:creationId xmlns:p14="http://schemas.microsoft.com/office/powerpoint/2010/main" val="2883700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r>
              <a:rPr lang="en-GB" sz="2800" dirty="0"/>
              <a:t>2.3.2 Explain why Cloud computing and virtualization techniques make integrating Dev and Ops easier 	</a:t>
            </a:r>
          </a:p>
        </p:txBody>
      </p:sp>
      <p:sp>
        <p:nvSpPr>
          <p:cNvPr id="3" name="Content Placeholder 2"/>
          <p:cNvSpPr>
            <a:spLocks noGrp="1"/>
          </p:cNvSpPr>
          <p:nvPr>
            <p:ph idx="1"/>
          </p:nvPr>
        </p:nvSpPr>
        <p:spPr/>
        <p:txBody>
          <a:bodyPr>
            <a:normAutofit/>
          </a:bodyPr>
          <a:lstStyle/>
          <a:p>
            <a:r>
              <a:rPr lang="en-GB" dirty="0"/>
              <a:t>Virtualization</a:t>
            </a:r>
          </a:p>
          <a:p>
            <a:pPr lvl="1"/>
            <a:r>
              <a:rPr lang="en-GB" dirty="0"/>
              <a:t>fast provisioning of environments</a:t>
            </a:r>
          </a:p>
          <a:p>
            <a:pPr lvl="1"/>
            <a:r>
              <a:rPr lang="en-GB" dirty="0"/>
              <a:t>reduce time to deploy software</a:t>
            </a:r>
          </a:p>
          <a:p>
            <a:pPr lvl="1"/>
            <a:r>
              <a:rPr lang="en-GB" dirty="0"/>
              <a:t>easier to offer ‘as a service’ infrastructure</a:t>
            </a:r>
          </a:p>
          <a:p>
            <a:pPr lvl="1"/>
            <a:r>
              <a:rPr lang="en-GB" dirty="0"/>
              <a:t>standardizing hardware</a:t>
            </a:r>
          </a:p>
          <a:p>
            <a:r>
              <a:rPr lang="en-GB" dirty="0"/>
              <a:t>Cloud computing</a:t>
            </a:r>
          </a:p>
          <a:p>
            <a:pPr lvl="1"/>
            <a:r>
              <a:rPr lang="en-GB" dirty="0"/>
              <a:t>fast access, easily scalable</a:t>
            </a:r>
          </a:p>
          <a:p>
            <a:pPr lvl="1"/>
            <a:r>
              <a:rPr lang="en-GB" dirty="0"/>
              <a:t>deploy to a completely standardized stack - no need to worry about configuring or maintaining testing, staging, or production environments, or virtual machine images</a:t>
            </a:r>
          </a:p>
          <a:p>
            <a:pPr lvl="1"/>
            <a:endParaRPr lang="en-GB" dirty="0"/>
          </a:p>
          <a:p>
            <a:pPr lvl="1"/>
            <a:endParaRPr lang="en-GB" dirty="0"/>
          </a:p>
        </p:txBody>
      </p:sp>
      <p:pic>
        <p:nvPicPr>
          <p:cNvPr id="12290" name="Picture 2" descr="C:\Users\L Cooper\AppData\Local\Microsoft\Windows\Temporary Internet Files\Content.IE5\LLF485GL\Cloud-sharing2[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948264" y="1403483"/>
            <a:ext cx="2088232"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039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2.4 Service Level Requirements and Agreements</a:t>
            </a:r>
          </a:p>
        </p:txBody>
      </p:sp>
      <p:pic>
        <p:nvPicPr>
          <p:cNvPr id="4098" name="Picture 2" descr="C:\Users\L Cooper\AppData\Local\Microsoft\Windows\Temporary Internet Files\Content.IE5\ER2BK0YM\BullsEyeTargetSucces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628800"/>
            <a:ext cx="4725144" cy="472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35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891320"/>
            <a:ext cx="9144000" cy="5075359"/>
          </a:xfrm>
          <a:prstGeom prst="rect">
            <a:avLst/>
          </a:prstGeom>
        </p:spPr>
      </p:pic>
    </p:spTree>
    <p:extLst>
      <p:ext uri="{BB962C8B-B14F-4D97-AF65-F5344CB8AC3E}">
        <p14:creationId xmlns:p14="http://schemas.microsoft.com/office/powerpoint/2010/main" val="1707753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2.4.1 Explain how DevOps changes Service Level Requirements and Agreements 	</a:t>
            </a:r>
          </a:p>
        </p:txBody>
      </p:sp>
      <p:sp>
        <p:nvSpPr>
          <p:cNvPr id="4" name="Content Placeholder 3"/>
          <p:cNvSpPr>
            <a:spLocks noGrp="1"/>
          </p:cNvSpPr>
          <p:nvPr>
            <p:ph sz="half" idx="1"/>
          </p:nvPr>
        </p:nvSpPr>
        <p:spPr/>
        <p:txBody>
          <a:bodyPr/>
          <a:lstStyle/>
          <a:p>
            <a:r>
              <a:rPr lang="en-GB" dirty="0"/>
              <a:t>Stories are used to collect, define and prioritize the service level requirements and service level agreements</a:t>
            </a:r>
          </a:p>
        </p:txBody>
      </p:sp>
      <p:pic>
        <p:nvPicPr>
          <p:cNvPr id="3074" name="Picture 2" descr="C:\Users\L Cooper\AppData\Local\Microsoft\Windows\Temporary Internet Files\Content.IE5\ER2BK0YM\egore911-boo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501008"/>
            <a:ext cx="5506010" cy="284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058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2.5 Implementing a Testing Strategy:</a:t>
            </a:r>
            <a:br>
              <a:rPr lang="en-GB" dirty="0"/>
            </a:br>
            <a:r>
              <a:rPr lang="en-GB" dirty="0"/>
              <a:t>User Stories</a:t>
            </a:r>
          </a:p>
        </p:txBody>
      </p:sp>
      <p:pic>
        <p:nvPicPr>
          <p:cNvPr id="4" name="Afbeelding 3">
            <a:extLst>
              <a:ext uri="{FF2B5EF4-FFF2-40B4-BE49-F238E27FC236}">
                <a16:creationId xmlns="" xmlns:a16="http://schemas.microsoft.com/office/drawing/2014/main" id="{51D07D11-6C11-428A-94DB-6A881A291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257549"/>
            <a:ext cx="3038475" cy="3019425"/>
          </a:xfrm>
          <a:prstGeom prst="rect">
            <a:avLst/>
          </a:prstGeom>
        </p:spPr>
      </p:pic>
      <p:pic>
        <p:nvPicPr>
          <p:cNvPr id="8199" name="Picture 7" descr="C:\Users\L Cooper\AppData\Local\Microsoft\Windows\Temporary Internet Files\Content.IE5\LLF485GL\short-stories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090737"/>
            <a:ext cx="4953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463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r>
              <a:rPr lang="en-GB" dirty="0"/>
              <a:t>2.5.1 Explain why and how the Testing Strategy needs to be changed when transitioning to DevOps 	</a:t>
            </a:r>
          </a:p>
        </p:txBody>
      </p:sp>
      <p:sp>
        <p:nvSpPr>
          <p:cNvPr id="3" name="Content Placeholder 2"/>
          <p:cNvSpPr>
            <a:spLocks noGrp="1"/>
          </p:cNvSpPr>
          <p:nvPr>
            <p:ph idx="1"/>
          </p:nvPr>
        </p:nvSpPr>
        <p:spPr/>
        <p:txBody>
          <a:bodyPr>
            <a:normAutofit/>
          </a:bodyPr>
          <a:lstStyle/>
          <a:p>
            <a:r>
              <a:rPr lang="en-GB" dirty="0"/>
              <a:t>Automated and Manual testing</a:t>
            </a:r>
          </a:p>
          <a:p>
            <a:pPr lvl="1"/>
            <a:r>
              <a:rPr lang="en-GB" dirty="0"/>
              <a:t>Automated e.g. unit, component, system, deployment, acceptance</a:t>
            </a:r>
          </a:p>
          <a:p>
            <a:pPr lvl="1"/>
            <a:r>
              <a:rPr lang="en-GB" dirty="0"/>
              <a:t>Manual e.g. showcasing, usability, exploratory</a:t>
            </a:r>
          </a:p>
          <a:p>
            <a:pPr lvl="1"/>
            <a:r>
              <a:rPr lang="en-GB" dirty="0"/>
              <a:t>Functional and non-functional testing</a:t>
            </a:r>
          </a:p>
          <a:p>
            <a:pPr lvl="1"/>
            <a:r>
              <a:rPr lang="en-GB" dirty="0"/>
              <a:t>Integration testing, Regression testing, Acceptance testing</a:t>
            </a:r>
          </a:p>
          <a:p>
            <a:r>
              <a:rPr lang="en-GB" dirty="0"/>
              <a:t>Testing is continuous from start of project</a:t>
            </a:r>
          </a:p>
          <a:p>
            <a:r>
              <a:rPr lang="en-GB" dirty="0"/>
              <a:t>Testing is also triggered with changes to application, environment or configuration</a:t>
            </a:r>
          </a:p>
          <a:p>
            <a:endParaRPr lang="en-GB" dirty="0"/>
          </a:p>
        </p:txBody>
      </p:sp>
    </p:spTree>
    <p:extLst>
      <p:ext uri="{BB962C8B-B14F-4D97-AF65-F5344CB8AC3E}">
        <p14:creationId xmlns:p14="http://schemas.microsoft.com/office/powerpoint/2010/main" val="1692624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2.5.2 </a:t>
            </a:r>
            <a:r>
              <a:rPr lang="en-GB" dirty="0" err="1"/>
              <a:t>Analyze</a:t>
            </a:r>
            <a:r>
              <a:rPr lang="en-GB" dirty="0"/>
              <a:t> and test User Stories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Testing shows when the story has reached the stage of  ‘done’ for the developers and ‘Did I get what I wanted?’ for users</a:t>
            </a:r>
          </a:p>
          <a:p>
            <a:pPr marL="342900" indent="-342900">
              <a:buFont typeface="Arial" panose="020B0604020202020204" pitchFamily="34" charset="0"/>
              <a:buChar char="•"/>
            </a:pPr>
            <a:r>
              <a:rPr lang="en-GB" dirty="0"/>
              <a:t>User </a:t>
            </a:r>
            <a:r>
              <a:rPr lang="en-GB" dirty="0" smtClean="0"/>
              <a:t>stories </a:t>
            </a:r>
            <a:r>
              <a:rPr lang="en-GB" dirty="0"/>
              <a:t>- can be tested using the happy path – ‘given x, when y, then z’</a:t>
            </a:r>
          </a:p>
          <a:p>
            <a:endParaRPr lang="en-GB" dirty="0"/>
          </a:p>
          <a:p>
            <a:endParaRPr lang="en-GB" dirty="0"/>
          </a:p>
        </p:txBody>
      </p:sp>
    </p:spTree>
    <p:extLst>
      <p:ext uri="{BB962C8B-B14F-4D97-AF65-F5344CB8AC3E}">
        <p14:creationId xmlns:p14="http://schemas.microsoft.com/office/powerpoint/2010/main" val="3279081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Development and deployment</a:t>
            </a:r>
          </a:p>
        </p:txBody>
      </p:sp>
    </p:spTree>
    <p:extLst>
      <p:ext uri="{BB962C8B-B14F-4D97-AF65-F5344CB8AC3E}">
        <p14:creationId xmlns:p14="http://schemas.microsoft.com/office/powerpoint/2010/main" val="3367407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dirty="0"/>
              <a:t>3.1 Continuous Delivery and Continuous Integration</a:t>
            </a:r>
          </a:p>
        </p:txBody>
      </p:sp>
      <p:pic>
        <p:nvPicPr>
          <p:cNvPr id="9219" name="Picture 3" descr="C:\Users\L Cooper\AppData\Local\Microsoft\Windows\Temporary Internet Files\Content.IE5\LLF485GL\Continuous-Integration[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784" y="2204864"/>
            <a:ext cx="6591778"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752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3.1.1 Explain why Continuous Delivery is essential for Effective DevOps 	</a:t>
            </a:r>
          </a:p>
        </p:txBody>
      </p:sp>
      <p:sp>
        <p:nvSpPr>
          <p:cNvPr id="4" name="Content Placeholder 3"/>
          <p:cNvSpPr>
            <a:spLocks noGrp="1"/>
          </p:cNvSpPr>
          <p:nvPr>
            <p:ph idx="1"/>
          </p:nvPr>
        </p:nvSpPr>
        <p:spPr/>
        <p:txBody>
          <a:bodyPr>
            <a:normAutofit/>
          </a:bodyPr>
          <a:lstStyle/>
          <a:p>
            <a:pPr marL="342900" indent="-342900">
              <a:buFont typeface="Arial" panose="020B0604020202020204" pitchFamily="34" charset="0"/>
              <a:buChar char="•"/>
            </a:pPr>
            <a:r>
              <a:rPr lang="en-GB" dirty="0"/>
              <a:t>Continuous delivery is the automated implementation of the application build, deploy, test and release processes</a:t>
            </a:r>
          </a:p>
          <a:p>
            <a:pPr marL="342900" indent="-342900">
              <a:buFont typeface="Arial" panose="020B0604020202020204" pitchFamily="34" charset="0"/>
              <a:buChar char="•"/>
            </a:pPr>
            <a:r>
              <a:rPr lang="en-GB" dirty="0"/>
              <a:t>Ensures performance (fast delivery) and conformance (to requirements)</a:t>
            </a:r>
          </a:p>
          <a:p>
            <a:pPr marL="342900" indent="-342900">
              <a:buFont typeface="Arial" panose="020B0604020202020204" pitchFamily="34" charset="0"/>
              <a:buChar char="•"/>
            </a:pPr>
            <a:r>
              <a:rPr lang="en-GB" dirty="0"/>
              <a:t>Fast delivery enables users to start using the software quickly to realize its value and provide feedback</a:t>
            </a:r>
          </a:p>
          <a:p>
            <a:pPr marL="342900" indent="-342900">
              <a:buFont typeface="Arial" panose="020B0604020202020204" pitchFamily="34" charset="0"/>
              <a:buChar char="•"/>
            </a:pPr>
            <a:r>
              <a:rPr lang="en-GB" dirty="0"/>
              <a:t>Maintenance releases enable service delivery to be treated in the same way</a:t>
            </a:r>
          </a:p>
          <a:p>
            <a:pPr marL="342900" indent="-342900">
              <a:buFont typeface="Arial" panose="020B0604020202020204" pitchFamily="34" charset="0"/>
              <a:buChar char="•"/>
            </a:pPr>
            <a:r>
              <a:rPr lang="en-GB" dirty="0"/>
              <a:t>Essential to enable continuous integration</a:t>
            </a:r>
          </a:p>
          <a:p>
            <a:endParaRPr lang="en-GB" dirty="0"/>
          </a:p>
        </p:txBody>
      </p:sp>
    </p:spTree>
    <p:extLst>
      <p:ext uri="{BB962C8B-B14F-4D97-AF65-F5344CB8AC3E}">
        <p14:creationId xmlns:p14="http://schemas.microsoft.com/office/powerpoint/2010/main" val="2308343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3.1.2 Analyze how to integrate Continuous Delivery in a scenario 	</a:t>
            </a:r>
          </a:p>
        </p:txBody>
      </p:sp>
      <p:sp>
        <p:nvSpPr>
          <p:cNvPr id="3" name="Content Placeholder 2"/>
          <p:cNvSpPr>
            <a:spLocks noGrp="1"/>
          </p:cNvSpPr>
          <p:nvPr>
            <p:ph idx="1"/>
          </p:nvPr>
        </p:nvSpPr>
        <p:spPr>
          <a:xfrm>
            <a:off x="457200" y="1600200"/>
            <a:ext cx="4330824" cy="4525963"/>
          </a:xfrm>
        </p:spPr>
        <p:txBody>
          <a:bodyPr>
            <a:normAutofit/>
          </a:bodyPr>
          <a:lstStyle/>
          <a:p>
            <a:pPr marL="342900" indent="-342900">
              <a:buFont typeface="Arial" panose="020B0604020202020204" pitchFamily="34" charset="0"/>
              <a:buChar char="•"/>
            </a:pPr>
            <a:r>
              <a:rPr lang="en-GB" dirty="0"/>
              <a:t>Review current situation</a:t>
            </a:r>
          </a:p>
          <a:p>
            <a:pPr marL="342900" indent="-342900">
              <a:buFont typeface="Arial" panose="020B0604020202020204" pitchFamily="34" charset="0"/>
              <a:buChar char="•"/>
            </a:pPr>
            <a:r>
              <a:rPr lang="en-GB" dirty="0"/>
              <a:t>Choose area of focus that is immature based on benefits. Agree acceptance criteria</a:t>
            </a:r>
          </a:p>
          <a:p>
            <a:pPr marL="342900" indent="-342900">
              <a:buFont typeface="Arial" panose="020B0604020202020204" pitchFamily="34" charset="0"/>
              <a:buChar char="•"/>
            </a:pPr>
            <a:r>
              <a:rPr lang="en-GB" dirty="0"/>
              <a:t>Plan and implement. Consider proof of concept in one small area</a:t>
            </a:r>
          </a:p>
          <a:p>
            <a:pPr marL="342900" indent="-342900">
              <a:buFont typeface="Arial" panose="020B0604020202020204" pitchFamily="34" charset="0"/>
              <a:buChar char="•"/>
            </a:pPr>
            <a:r>
              <a:rPr lang="en-GB" dirty="0"/>
              <a:t>Review against criteria</a:t>
            </a:r>
          </a:p>
          <a:p>
            <a:pPr marL="342900" indent="-342900">
              <a:buFont typeface="Arial" panose="020B0604020202020204" pitchFamily="34" charset="0"/>
              <a:buChar char="•"/>
            </a:pPr>
            <a:r>
              <a:rPr lang="en-GB" dirty="0"/>
              <a:t>Repeat for other immature areas</a:t>
            </a:r>
          </a:p>
          <a:p>
            <a:endParaRPr lang="en-GB" dirty="0"/>
          </a:p>
        </p:txBody>
      </p:sp>
      <p:pic>
        <p:nvPicPr>
          <p:cNvPr id="19460" name="Picture 4" descr="C:\Users\L Cooper\AppData\Local\Microsoft\Windows\Temporary Internet Files\Content.IE5\ER2BK0YM\ABAAAffhwAD-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102" y="1988840"/>
            <a:ext cx="4549898" cy="309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209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3.1.2 Analyze how to integrate Continuous Delivery in a scenario 	</a:t>
            </a:r>
          </a:p>
        </p:txBody>
      </p:sp>
      <p:sp>
        <p:nvSpPr>
          <p:cNvPr id="4" name="Content Placeholder 3"/>
          <p:cNvSpPr>
            <a:spLocks noGrp="1"/>
          </p:cNvSpPr>
          <p:nvPr>
            <p:ph idx="1"/>
          </p:nvPr>
        </p:nvSpPr>
        <p:spPr>
          <a:xfrm>
            <a:off x="457200" y="1600201"/>
            <a:ext cx="8229600" cy="532655"/>
          </a:xfrm>
        </p:spPr>
        <p:txBody>
          <a:bodyPr/>
          <a:lstStyle/>
          <a:p>
            <a:r>
              <a:rPr lang="nl-NL" dirty="0"/>
              <a:t>Maturity model</a:t>
            </a:r>
          </a:p>
          <a:p>
            <a:endParaRPr lang="nl-NL" dirty="0"/>
          </a:p>
          <a:p>
            <a:endParaRPr lang="en-US" dirty="0"/>
          </a:p>
        </p:txBody>
      </p:sp>
      <p:pic>
        <p:nvPicPr>
          <p:cNvPr id="1026" name="Picture 2" descr="Image result for humble maturity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852936"/>
            <a:ext cx="7410598" cy="374955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1043608" y="2852936"/>
            <a:ext cx="0" cy="3600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179512" y="4293096"/>
            <a:ext cx="720080" cy="369332"/>
          </a:xfrm>
          <a:prstGeom prst="rect">
            <a:avLst/>
          </a:prstGeom>
          <a:noFill/>
        </p:spPr>
        <p:txBody>
          <a:bodyPr wrap="square" rtlCol="0">
            <a:spAutoFit/>
          </a:bodyPr>
          <a:lstStyle/>
          <a:p>
            <a:r>
              <a:rPr lang="nl-NL" dirty="0"/>
              <a:t>levels</a:t>
            </a:r>
            <a:endParaRPr lang="en-US" dirty="0"/>
          </a:p>
        </p:txBody>
      </p:sp>
      <p:cxnSp>
        <p:nvCxnSpPr>
          <p:cNvPr id="10" name="Straight Arrow Connector 9"/>
          <p:cNvCxnSpPr/>
          <p:nvPr/>
        </p:nvCxnSpPr>
        <p:spPr>
          <a:xfrm flipV="1">
            <a:off x="1296715" y="2636912"/>
            <a:ext cx="7768480" cy="32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419872" y="2132856"/>
            <a:ext cx="2160240" cy="369332"/>
          </a:xfrm>
          <a:prstGeom prst="rect">
            <a:avLst/>
          </a:prstGeom>
          <a:noFill/>
        </p:spPr>
        <p:txBody>
          <a:bodyPr wrap="square" rtlCol="0">
            <a:spAutoFit/>
          </a:bodyPr>
          <a:lstStyle/>
          <a:p>
            <a:r>
              <a:rPr lang="nl-NL" dirty="0"/>
              <a:t>practices</a:t>
            </a:r>
            <a:endParaRPr lang="en-US" dirty="0"/>
          </a:p>
        </p:txBody>
      </p:sp>
    </p:spTree>
    <p:extLst>
      <p:ext uri="{BB962C8B-B14F-4D97-AF65-F5344CB8AC3E}">
        <p14:creationId xmlns:p14="http://schemas.microsoft.com/office/powerpoint/2010/main" val="3948140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3.1.3 Analyze how to solve problems with Continuous Delivery in a scenario </a:t>
            </a:r>
          </a:p>
        </p:txBody>
      </p:sp>
      <p:sp>
        <p:nvSpPr>
          <p:cNvPr id="3" name="Content Placeholder 2"/>
          <p:cNvSpPr>
            <a:spLocks noGrp="1"/>
          </p:cNvSpPr>
          <p:nvPr>
            <p:ph idx="1"/>
          </p:nvPr>
        </p:nvSpPr>
        <p:spPr/>
        <p:txBody>
          <a:bodyPr>
            <a:normAutofit lnSpcReduction="10000"/>
          </a:bodyPr>
          <a:lstStyle/>
          <a:p>
            <a:r>
              <a:rPr lang="en-GB" dirty="0"/>
              <a:t>Example problems:</a:t>
            </a:r>
          </a:p>
          <a:p>
            <a:pPr lvl="1"/>
            <a:r>
              <a:rPr lang="en-GB" dirty="0"/>
              <a:t>infrequent or buggy deployments</a:t>
            </a:r>
          </a:p>
          <a:p>
            <a:pPr lvl="1"/>
            <a:r>
              <a:rPr lang="en-GB" dirty="0"/>
              <a:t>poor application quality</a:t>
            </a:r>
          </a:p>
          <a:p>
            <a:pPr lvl="1"/>
            <a:r>
              <a:rPr lang="en-GB" dirty="0"/>
              <a:t>poorly managed continuous integration process</a:t>
            </a:r>
          </a:p>
          <a:p>
            <a:pPr lvl="1"/>
            <a:r>
              <a:rPr lang="en-GB" dirty="0"/>
              <a:t>poor configuration management</a:t>
            </a:r>
          </a:p>
          <a:p>
            <a:r>
              <a:rPr lang="en-GB" dirty="0"/>
              <a:t>When a problem occurs</a:t>
            </a:r>
          </a:p>
          <a:p>
            <a:pPr lvl="1"/>
            <a:r>
              <a:rPr lang="en-GB" dirty="0"/>
              <a:t>check symptoms</a:t>
            </a:r>
          </a:p>
          <a:p>
            <a:pPr lvl="1"/>
            <a:r>
              <a:rPr lang="en-GB" dirty="0"/>
              <a:t>how they could have been spotted earlier</a:t>
            </a:r>
          </a:p>
          <a:p>
            <a:pPr lvl="1"/>
            <a:r>
              <a:rPr lang="en-GB" dirty="0"/>
              <a:t>root cause analysis</a:t>
            </a:r>
          </a:p>
          <a:p>
            <a:pPr lvl="1"/>
            <a:r>
              <a:rPr lang="en-GB" dirty="0"/>
              <a:t>fix the cause</a:t>
            </a:r>
          </a:p>
          <a:p>
            <a:pPr lvl="1"/>
            <a:r>
              <a:rPr lang="en-GB" dirty="0"/>
              <a:t>use risk management as required</a:t>
            </a:r>
          </a:p>
          <a:p>
            <a:pPr lvl="1"/>
            <a:endParaRPr lang="en-GB" dirty="0"/>
          </a:p>
          <a:p>
            <a:pPr lvl="1"/>
            <a:endParaRPr lang="en-GB" dirty="0"/>
          </a:p>
        </p:txBody>
      </p:sp>
    </p:spTree>
    <p:extLst>
      <p:ext uri="{BB962C8B-B14F-4D97-AF65-F5344CB8AC3E}">
        <p14:creationId xmlns:p14="http://schemas.microsoft.com/office/powerpoint/2010/main" val="243510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Agenda</a:t>
            </a:r>
          </a:p>
        </p:txBody>
      </p:sp>
      <p:sp>
        <p:nvSpPr>
          <p:cNvPr id="5" name="Content Placeholder 4"/>
          <p:cNvSpPr>
            <a:spLocks noGrp="1"/>
          </p:cNvSpPr>
          <p:nvPr>
            <p:ph idx="1"/>
          </p:nvPr>
        </p:nvSpPr>
        <p:spPr/>
        <p:txBody>
          <a:bodyPr/>
          <a:lstStyle/>
          <a:p>
            <a:r>
              <a:rPr lang="en-GB" dirty="0"/>
              <a:t>Introduction</a:t>
            </a:r>
          </a:p>
          <a:p>
            <a:r>
              <a:rPr lang="en-GB" dirty="0"/>
              <a:t>DevOps adoption</a:t>
            </a:r>
          </a:p>
          <a:p>
            <a:r>
              <a:rPr lang="en-GB" dirty="0"/>
              <a:t>Planning, requirements and design</a:t>
            </a:r>
          </a:p>
          <a:p>
            <a:r>
              <a:rPr lang="en-GB" dirty="0"/>
              <a:t>Development and deployment</a:t>
            </a:r>
          </a:p>
          <a:p>
            <a:r>
              <a:rPr lang="en-GB" dirty="0"/>
              <a:t>Operation and scaling</a:t>
            </a:r>
          </a:p>
          <a:p>
            <a:r>
              <a:rPr lang="en-GB" dirty="0"/>
              <a:t>End-of-life</a:t>
            </a:r>
          </a:p>
        </p:txBody>
      </p:sp>
    </p:spTree>
    <p:extLst>
      <p:ext uri="{BB962C8B-B14F-4D97-AF65-F5344CB8AC3E}">
        <p14:creationId xmlns:p14="http://schemas.microsoft.com/office/powerpoint/2010/main" val="3047517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3.1.4 Explain why Continuous Integration is essential for Effective DevOps 	</a:t>
            </a:r>
          </a:p>
        </p:txBody>
      </p:sp>
      <p:pic>
        <p:nvPicPr>
          <p:cNvPr id="4" name="Content Placeholder 3" descr="C:\Users\L Cooper\AppData\Local\Microsoft\Windows\Temporary Internet Files\Content.IE5\ER2BK0YM\google-puzzle-pieces[1].jpg"/>
          <p:cNvPicPr>
            <a:picLocks noGrp="1" noChangeAspect="1" noChangeArrowheads="1"/>
          </p:cNvPicPr>
          <p:nvPr>
            <p:ph sz="half" idx="1"/>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7200" y="1843881"/>
            <a:ext cx="4038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p:txBody>
          <a:bodyPr/>
          <a:lstStyle/>
          <a:p>
            <a:r>
              <a:rPr lang="en-GB" dirty="0"/>
              <a:t>Build and test entire application at every change</a:t>
            </a:r>
          </a:p>
          <a:p>
            <a:r>
              <a:rPr lang="en-GB" dirty="0"/>
              <a:t>Keep software in a working state</a:t>
            </a:r>
          </a:p>
          <a:p>
            <a:endParaRPr lang="en-GB" dirty="0"/>
          </a:p>
        </p:txBody>
      </p:sp>
    </p:spTree>
    <p:extLst>
      <p:ext uri="{BB962C8B-B14F-4D97-AF65-F5344CB8AC3E}">
        <p14:creationId xmlns:p14="http://schemas.microsoft.com/office/powerpoint/2010/main" val="3425280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3.1.5 Analyze how to achieve Continuous Integration in a scenario with a distributed team or a distributed version control system 	</a:t>
            </a:r>
          </a:p>
        </p:txBody>
      </p:sp>
      <p:sp>
        <p:nvSpPr>
          <p:cNvPr id="3" name="Content Placeholder 2"/>
          <p:cNvSpPr>
            <a:spLocks noGrp="1"/>
          </p:cNvSpPr>
          <p:nvPr>
            <p:ph idx="1"/>
          </p:nvPr>
        </p:nvSpPr>
        <p:spPr/>
        <p:txBody>
          <a:bodyPr>
            <a:normAutofit/>
          </a:bodyPr>
          <a:lstStyle/>
          <a:p>
            <a:r>
              <a:rPr lang="en-GB" dirty="0"/>
              <a:t>Tools will support distributed teams</a:t>
            </a:r>
          </a:p>
          <a:p>
            <a:pPr lvl="1"/>
            <a:r>
              <a:rPr lang="en-GB" dirty="0"/>
              <a:t>Distributed version control system</a:t>
            </a:r>
          </a:p>
          <a:p>
            <a:pPr lvl="1"/>
            <a:r>
              <a:rPr lang="en-GB" dirty="0"/>
              <a:t>Automated build – will combine code from various sources</a:t>
            </a:r>
          </a:p>
          <a:p>
            <a:pPr lvl="1"/>
            <a:r>
              <a:rPr lang="en-GB" dirty="0"/>
              <a:t>Automated testing – ensure that the build is not broken; if it is, whoever broke it must fix or revert it so that others can continue working</a:t>
            </a:r>
          </a:p>
          <a:p>
            <a:pPr lvl="1"/>
            <a:r>
              <a:rPr lang="en-GB" dirty="0"/>
              <a:t>Automated release and deployment (but test locally before committing code for release)</a:t>
            </a:r>
          </a:p>
          <a:p>
            <a:pPr lvl="1"/>
            <a:r>
              <a:rPr lang="en-GB" dirty="0"/>
              <a:t>Electronic communication tools (IM and VoIP) are essential for constant communication </a:t>
            </a:r>
          </a:p>
          <a:p>
            <a:pPr lvl="1"/>
            <a:endParaRPr lang="en-GB" dirty="0"/>
          </a:p>
        </p:txBody>
      </p:sp>
    </p:spTree>
    <p:extLst>
      <p:ext uri="{BB962C8B-B14F-4D97-AF65-F5344CB8AC3E}">
        <p14:creationId xmlns:p14="http://schemas.microsoft.com/office/powerpoint/2010/main" val="1790732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3.1.6 Analyze how to solve problems with Continuous Integration in a scenario </a:t>
            </a:r>
            <a:r>
              <a:rPr lang="en-GB" sz="3600" dirty="0"/>
              <a:t>	</a:t>
            </a:r>
          </a:p>
        </p:txBody>
      </p:sp>
      <p:sp>
        <p:nvSpPr>
          <p:cNvPr id="3" name="Content Placeholder 2"/>
          <p:cNvSpPr>
            <a:spLocks noGrp="1"/>
          </p:cNvSpPr>
          <p:nvPr>
            <p:ph idx="1"/>
          </p:nvPr>
        </p:nvSpPr>
        <p:spPr/>
        <p:txBody>
          <a:bodyPr/>
          <a:lstStyle/>
          <a:p>
            <a:r>
              <a:rPr lang="en-GB" dirty="0"/>
              <a:t>With problems, check that the requirements to ensure continuous integration are in place:</a:t>
            </a:r>
          </a:p>
          <a:p>
            <a:pPr lvl="1"/>
            <a:r>
              <a:rPr lang="en-GB" dirty="0"/>
              <a:t>check-in code regularly (ideally twice a day)</a:t>
            </a:r>
          </a:p>
          <a:p>
            <a:pPr lvl="1"/>
            <a:r>
              <a:rPr lang="en-GB" dirty="0"/>
              <a:t>create a comprehensive automated test suite</a:t>
            </a:r>
          </a:p>
          <a:p>
            <a:pPr lvl="1"/>
            <a:r>
              <a:rPr lang="en-GB" dirty="0"/>
              <a:t>keep the build and test process short</a:t>
            </a:r>
          </a:p>
          <a:p>
            <a:pPr lvl="1"/>
            <a:r>
              <a:rPr lang="en-GB" dirty="0"/>
              <a:t>managing your development workspace</a:t>
            </a:r>
          </a:p>
          <a:p>
            <a:pPr lvl="1"/>
            <a:endParaRPr lang="en-GB" dirty="0"/>
          </a:p>
        </p:txBody>
      </p:sp>
    </p:spTree>
    <p:extLst>
      <p:ext uri="{BB962C8B-B14F-4D97-AF65-F5344CB8AC3E}">
        <p14:creationId xmlns:p14="http://schemas.microsoft.com/office/powerpoint/2010/main" val="2092990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3.2 Deployment Pipeline</a:t>
            </a:r>
          </a:p>
        </p:txBody>
      </p:sp>
      <p:pic>
        <p:nvPicPr>
          <p:cNvPr id="10243" name="Picture 3" descr="C:\Users\L Cooper\AppData\Local\Microsoft\Windows\Temporary Internet Files\Content.IE5\LLF485GL\11211709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7950" y="2175880"/>
            <a:ext cx="299971" cy="2727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L Cooper\AppData\Local\Microsoft\Windows\Temporary Internet Files\Content.IE5\UYUVYPZ4\Pipeline_Oil_Energy_Keystone_iStock_000014930569Small[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3609" y="1643918"/>
            <a:ext cx="4346165" cy="356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047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3.2.1 Explain the logic of the anatomy of a DevOps deployment pipeline 	</a:t>
            </a:r>
          </a:p>
        </p:txBody>
      </p:sp>
      <p:cxnSp>
        <p:nvCxnSpPr>
          <p:cNvPr id="16" name="Straight Arrow Connector 15"/>
          <p:cNvCxnSpPr>
            <a:stCxn id="7" idx="3"/>
            <a:endCxn id="8" idx="1"/>
          </p:cNvCxnSpPr>
          <p:nvPr/>
        </p:nvCxnSpPr>
        <p:spPr>
          <a:xfrm>
            <a:off x="4067944" y="4640799"/>
            <a:ext cx="504056" cy="6459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7544" y="3902421"/>
            <a:ext cx="1565840" cy="1892826"/>
          </a:xfrm>
          <a:prstGeom prst="rect">
            <a:avLst/>
          </a:prstGeom>
          <a:noFill/>
        </p:spPr>
        <p:txBody>
          <a:bodyPr wrap="square" rtlCol="0">
            <a:spAutoFit/>
          </a:bodyPr>
          <a:lstStyle/>
          <a:p>
            <a:r>
              <a:rPr lang="en-GB" b="1" dirty="0"/>
              <a:t>Commit stage</a:t>
            </a:r>
          </a:p>
          <a:p>
            <a:r>
              <a:rPr lang="en-GB" dirty="0"/>
              <a:t>Complete unit test</a:t>
            </a:r>
          </a:p>
          <a:p>
            <a:r>
              <a:rPr lang="en-GB" dirty="0"/>
              <a:t>Analysis</a:t>
            </a:r>
          </a:p>
          <a:p>
            <a:pPr>
              <a:lnSpc>
                <a:spcPct val="150000"/>
              </a:lnSpc>
            </a:pPr>
            <a:r>
              <a:rPr lang="en-GB" dirty="0"/>
              <a:t>Build installers</a:t>
            </a:r>
          </a:p>
        </p:txBody>
      </p:sp>
      <p:grpSp>
        <p:nvGrpSpPr>
          <p:cNvPr id="35" name="Group 34"/>
          <p:cNvGrpSpPr/>
          <p:nvPr/>
        </p:nvGrpSpPr>
        <p:grpSpPr>
          <a:xfrm>
            <a:off x="467544" y="2798213"/>
            <a:ext cx="8352928" cy="3028617"/>
            <a:chOff x="467544" y="2253355"/>
            <a:chExt cx="8352928" cy="3028617"/>
          </a:xfrm>
        </p:grpSpPr>
        <p:sp>
          <p:nvSpPr>
            <p:cNvPr id="4" name="Rectangle 3"/>
            <p:cNvSpPr/>
            <p:nvPr/>
          </p:nvSpPr>
          <p:spPr>
            <a:xfrm>
              <a:off x="467544" y="3356992"/>
              <a:ext cx="1584176" cy="1477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2483768" y="3356991"/>
              <a:ext cx="1584176" cy="1477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Acceptance test stage</a:t>
              </a:r>
            </a:p>
          </p:txBody>
        </p:sp>
        <p:sp>
          <p:nvSpPr>
            <p:cNvPr id="10" name="Flowchart: Decision 9"/>
            <p:cNvSpPr/>
            <p:nvPr/>
          </p:nvSpPr>
          <p:spPr>
            <a:xfrm>
              <a:off x="6138588" y="3608440"/>
              <a:ext cx="914400" cy="61264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Arrow Connector 11"/>
            <p:cNvCxnSpPr>
              <a:stCxn id="4" idx="3"/>
              <a:endCxn id="7" idx="1"/>
            </p:cNvCxnSpPr>
            <p:nvPr/>
          </p:nvCxnSpPr>
          <p:spPr>
            <a:xfrm flipV="1">
              <a:off x="2051720" y="4095941"/>
              <a:ext cx="43204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9" idx="1"/>
            </p:cNvCxnSpPr>
            <p:nvPr/>
          </p:nvCxnSpPr>
          <p:spPr>
            <a:xfrm flipV="1">
              <a:off x="4067944" y="2793415"/>
              <a:ext cx="504056" cy="1302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0"/>
            </p:cNvCxnSpPr>
            <p:nvPr/>
          </p:nvCxnSpPr>
          <p:spPr>
            <a:xfrm>
              <a:off x="6156176" y="2793415"/>
              <a:ext cx="439612" cy="81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10" idx="2"/>
            </p:cNvCxnSpPr>
            <p:nvPr/>
          </p:nvCxnSpPr>
          <p:spPr>
            <a:xfrm flipV="1">
              <a:off x="6156176" y="4221088"/>
              <a:ext cx="439612" cy="520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6" idx="1"/>
            </p:cNvCxnSpPr>
            <p:nvPr/>
          </p:nvCxnSpPr>
          <p:spPr>
            <a:xfrm flipV="1">
              <a:off x="7052988" y="3897623"/>
              <a:ext cx="183308" cy="17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4572000" y="2253355"/>
              <a:ext cx="1584176" cy="1080120"/>
              <a:chOff x="4572000" y="2253355"/>
              <a:chExt cx="1584176" cy="1080120"/>
            </a:xfrm>
          </p:grpSpPr>
          <p:sp>
            <p:nvSpPr>
              <p:cNvPr id="9" name="Rectangle 8"/>
              <p:cNvSpPr/>
              <p:nvPr/>
            </p:nvSpPr>
            <p:spPr>
              <a:xfrm>
                <a:off x="4572000" y="2253355"/>
                <a:ext cx="1584176"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4572000" y="2277597"/>
                <a:ext cx="1584176" cy="923330"/>
              </a:xfrm>
              <a:prstGeom prst="rect">
                <a:avLst/>
              </a:prstGeom>
              <a:noFill/>
            </p:spPr>
            <p:txBody>
              <a:bodyPr wrap="square" rtlCol="0">
                <a:spAutoFit/>
              </a:bodyPr>
              <a:lstStyle/>
              <a:p>
                <a:pPr algn="ctr"/>
                <a:r>
                  <a:rPr lang="en-GB" dirty="0"/>
                  <a:t>User acceptance testing</a:t>
                </a:r>
              </a:p>
            </p:txBody>
          </p:sp>
        </p:grpSp>
        <p:grpSp>
          <p:nvGrpSpPr>
            <p:cNvPr id="32" name="Group 31"/>
            <p:cNvGrpSpPr/>
            <p:nvPr/>
          </p:nvGrpSpPr>
          <p:grpSpPr>
            <a:xfrm>
              <a:off x="4572000" y="4201852"/>
              <a:ext cx="1584176" cy="1080120"/>
              <a:chOff x="4572000" y="4201852"/>
              <a:chExt cx="1584176" cy="1080120"/>
            </a:xfrm>
          </p:grpSpPr>
          <p:sp>
            <p:nvSpPr>
              <p:cNvPr id="8" name="Rectangle 7"/>
              <p:cNvSpPr/>
              <p:nvPr/>
            </p:nvSpPr>
            <p:spPr>
              <a:xfrm>
                <a:off x="4572000" y="4201852"/>
                <a:ext cx="1584176"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4593020" y="4418926"/>
                <a:ext cx="1545568" cy="646331"/>
              </a:xfrm>
              <a:prstGeom prst="rect">
                <a:avLst/>
              </a:prstGeom>
              <a:noFill/>
            </p:spPr>
            <p:txBody>
              <a:bodyPr wrap="square" rtlCol="0">
                <a:spAutoFit/>
              </a:bodyPr>
              <a:lstStyle/>
              <a:p>
                <a:pPr algn="ctr"/>
                <a:r>
                  <a:rPr lang="en-GB" dirty="0"/>
                  <a:t>Capacity testing</a:t>
                </a:r>
              </a:p>
            </p:txBody>
          </p:sp>
        </p:grpSp>
        <p:grpSp>
          <p:nvGrpSpPr>
            <p:cNvPr id="34" name="Group 33"/>
            <p:cNvGrpSpPr/>
            <p:nvPr/>
          </p:nvGrpSpPr>
          <p:grpSpPr>
            <a:xfrm>
              <a:off x="7236296" y="3357563"/>
              <a:ext cx="1584176" cy="1080120"/>
              <a:chOff x="7236296" y="3357563"/>
              <a:chExt cx="1584176" cy="1080120"/>
            </a:xfrm>
          </p:grpSpPr>
          <p:sp>
            <p:nvSpPr>
              <p:cNvPr id="6" name="Rectangle 5"/>
              <p:cNvSpPr/>
              <p:nvPr/>
            </p:nvSpPr>
            <p:spPr>
              <a:xfrm>
                <a:off x="7236296" y="3357563"/>
                <a:ext cx="1584176"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p:cNvSpPr txBox="1"/>
              <p:nvPr/>
            </p:nvSpPr>
            <p:spPr>
              <a:xfrm>
                <a:off x="7459969" y="3712957"/>
                <a:ext cx="1216487" cy="369332"/>
              </a:xfrm>
              <a:prstGeom prst="rect">
                <a:avLst/>
              </a:prstGeom>
              <a:noFill/>
            </p:spPr>
            <p:txBody>
              <a:bodyPr wrap="none" rtlCol="0">
                <a:spAutoFit/>
              </a:bodyPr>
              <a:lstStyle/>
              <a:p>
                <a:r>
                  <a:rPr lang="en-GB" dirty="0"/>
                  <a:t>Production</a:t>
                </a:r>
              </a:p>
            </p:txBody>
          </p:sp>
        </p:grpSp>
      </p:grpSp>
      <p:sp>
        <p:nvSpPr>
          <p:cNvPr id="36" name="Right Arrow 35"/>
          <p:cNvSpPr/>
          <p:nvPr/>
        </p:nvSpPr>
        <p:spPr>
          <a:xfrm>
            <a:off x="467544" y="1628800"/>
            <a:ext cx="835260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Increasing confidence in build’s production readiness</a:t>
            </a:r>
          </a:p>
        </p:txBody>
      </p:sp>
      <p:sp>
        <p:nvSpPr>
          <p:cNvPr id="37" name="Right Arrow 36"/>
          <p:cNvSpPr/>
          <p:nvPr/>
        </p:nvSpPr>
        <p:spPr>
          <a:xfrm>
            <a:off x="467544" y="2132856"/>
            <a:ext cx="835260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Environments become more production like</a:t>
            </a:r>
          </a:p>
        </p:txBody>
      </p:sp>
      <p:sp>
        <p:nvSpPr>
          <p:cNvPr id="38" name="Left Arrow 37"/>
          <p:cNvSpPr/>
          <p:nvPr/>
        </p:nvSpPr>
        <p:spPr>
          <a:xfrm>
            <a:off x="467544" y="6021288"/>
            <a:ext cx="8352606"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Faster feedback</a:t>
            </a:r>
          </a:p>
        </p:txBody>
      </p:sp>
    </p:spTree>
    <p:extLst>
      <p:ext uri="{BB962C8B-B14F-4D97-AF65-F5344CB8AC3E}">
        <p14:creationId xmlns:p14="http://schemas.microsoft.com/office/powerpoint/2010/main" val="24307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3.2.2 Explain how to use build and deployment scripting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Script – all the automation that supports the build, test, deploy, and release our software</a:t>
            </a:r>
          </a:p>
          <a:p>
            <a:pPr marL="342900" indent="-342900">
              <a:buFont typeface="Arial" panose="020B0604020202020204" pitchFamily="34" charset="0"/>
              <a:buChar char="•"/>
            </a:pPr>
            <a:r>
              <a:rPr lang="en-GB" dirty="0"/>
              <a:t>Use the build and deployment process as a guide</a:t>
            </a:r>
          </a:p>
          <a:p>
            <a:pPr lvl="1"/>
            <a:r>
              <a:rPr lang="en-GB" dirty="0"/>
              <a:t> then each task in a build or deployment script is simple</a:t>
            </a:r>
          </a:p>
          <a:p>
            <a:pPr marL="342900" indent="-342900">
              <a:buFont typeface="Arial" panose="020B0604020202020204" pitchFamily="34" charset="0"/>
              <a:buChar char="•"/>
            </a:pPr>
            <a:r>
              <a:rPr lang="en-GB" dirty="0"/>
              <a:t>End goal - sharing the same deployment mechanism between development, testing and production</a:t>
            </a:r>
          </a:p>
          <a:p>
            <a:pPr marL="342900" indent="-342900">
              <a:buFont typeface="Arial" panose="020B0604020202020204" pitchFamily="34" charset="0"/>
              <a:buChar char="•"/>
            </a:pPr>
            <a:r>
              <a:rPr lang="en-GB" dirty="0"/>
              <a:t>Scripts should be version-controlled, maintained, tested, and refactored, and be the </a:t>
            </a:r>
            <a:r>
              <a:rPr lang="en-GB" i="1" dirty="0"/>
              <a:t>only </a:t>
            </a:r>
            <a:r>
              <a:rPr lang="en-GB" dirty="0"/>
              <a:t>mechanism that you use to deploy your software</a:t>
            </a:r>
          </a:p>
          <a:p>
            <a:endParaRPr lang="en-GB" dirty="0"/>
          </a:p>
          <a:p>
            <a:endParaRPr lang="en-GB" dirty="0"/>
          </a:p>
        </p:txBody>
      </p:sp>
    </p:spTree>
    <p:extLst>
      <p:ext uri="{BB962C8B-B14F-4D97-AF65-F5344CB8AC3E}">
        <p14:creationId xmlns:p14="http://schemas.microsoft.com/office/powerpoint/2010/main" val="38029742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3.3 Continuous Deployment</a:t>
            </a:r>
          </a:p>
        </p:txBody>
      </p:sp>
      <p:pic>
        <p:nvPicPr>
          <p:cNvPr id="11267" name="Picture 3" descr="C:\Users\L Cooper\AppData\Local\Microsoft\Windows\Temporary Internet Files\Content.IE5\LLF485GL\thumb-Tools-33.3-11613[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60848"/>
            <a:ext cx="3564376" cy="3510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943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3.3.1 Explain why the iteration plan and the release plan should be changed for effective DevOps 	</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a:t>Continuous Deployment - deploy every change that passes your automated tests to production</a:t>
            </a:r>
          </a:p>
          <a:p>
            <a:pPr marL="342900" indent="-342900">
              <a:buFont typeface="Arial" panose="020B0604020202020204" pitchFamily="34" charset="0"/>
              <a:buChar char="•"/>
            </a:pPr>
            <a:r>
              <a:rPr lang="en-GB" dirty="0"/>
              <a:t>Iteration plans – aim to deploy at first iteration to prove what can be done and test deployment</a:t>
            </a:r>
          </a:p>
          <a:p>
            <a:pPr marL="342900" indent="-342900">
              <a:buFont typeface="Arial" panose="020B0604020202020204" pitchFamily="34" charset="0"/>
              <a:buChar char="•"/>
            </a:pPr>
            <a:r>
              <a:rPr lang="en-GB" dirty="0"/>
              <a:t>Create a release strategy before any release planning and well before the 1</a:t>
            </a:r>
            <a:r>
              <a:rPr lang="en-GB" baseline="30000" dirty="0"/>
              <a:t>st</a:t>
            </a:r>
            <a:r>
              <a:rPr lang="en-GB" dirty="0"/>
              <a:t> iteration</a:t>
            </a:r>
          </a:p>
          <a:p>
            <a:pPr marL="342900" indent="-342900">
              <a:buFont typeface="Arial" panose="020B0604020202020204" pitchFamily="34" charset="0"/>
              <a:buChar char="•"/>
            </a:pPr>
            <a:r>
              <a:rPr lang="en-GB" dirty="0"/>
              <a:t>Orchestration - </a:t>
            </a:r>
            <a:r>
              <a:rPr lang="en-US" dirty="0"/>
              <a:t>Orchestration pipeline: tools or products that enable the various automated tasks that make up a Continuous Delivery pipeline to be invoked at the right time.</a:t>
            </a:r>
            <a:endParaRPr lang="en-GB" dirty="0"/>
          </a:p>
          <a:p>
            <a:endParaRPr lang="en-GB" dirty="0"/>
          </a:p>
          <a:p>
            <a:endParaRPr lang="en-GB" dirty="0"/>
          </a:p>
        </p:txBody>
      </p:sp>
    </p:spTree>
    <p:extLst>
      <p:ext uri="{BB962C8B-B14F-4D97-AF65-F5344CB8AC3E}">
        <p14:creationId xmlns:p14="http://schemas.microsoft.com/office/powerpoint/2010/main" val="23776787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3.3.2 Analyze how to implement Continuous Deployment in a scenario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The people who do the deployment should be involved in creating the deployment process</a:t>
            </a:r>
          </a:p>
          <a:p>
            <a:pPr marL="342900" indent="-342900">
              <a:buFont typeface="Arial" panose="020B0604020202020204" pitchFamily="34" charset="0"/>
              <a:buChar char="•"/>
            </a:pPr>
            <a:r>
              <a:rPr lang="en-GB" dirty="0"/>
              <a:t>Log deployment activities</a:t>
            </a:r>
          </a:p>
          <a:p>
            <a:pPr marL="342900" indent="-342900">
              <a:buFont typeface="Arial" panose="020B0604020202020204" pitchFamily="34" charset="0"/>
              <a:buChar char="•"/>
            </a:pPr>
            <a:r>
              <a:rPr lang="en-GB" dirty="0"/>
              <a:t>Do not delete the old files, move them</a:t>
            </a:r>
          </a:p>
          <a:p>
            <a:pPr marL="342900" indent="-342900">
              <a:buFont typeface="Arial" panose="020B0604020202020204" pitchFamily="34" charset="0"/>
              <a:buChar char="•"/>
            </a:pPr>
            <a:r>
              <a:rPr lang="en-GB" dirty="0"/>
              <a:t>Deployment is the whole team’s responsibility</a:t>
            </a:r>
          </a:p>
          <a:p>
            <a:pPr marL="342900" indent="-342900">
              <a:buFont typeface="Arial" panose="020B0604020202020204" pitchFamily="34" charset="0"/>
              <a:buChar char="•"/>
            </a:pPr>
            <a:r>
              <a:rPr lang="en-GB" dirty="0"/>
              <a:t>Have a warm-up period for a new deployment</a:t>
            </a:r>
          </a:p>
          <a:p>
            <a:pPr marL="342900" indent="-342900">
              <a:buFont typeface="Arial" panose="020B0604020202020204" pitchFamily="34" charset="0"/>
              <a:buChar char="•"/>
            </a:pPr>
            <a:r>
              <a:rPr lang="en-GB" dirty="0"/>
              <a:t>Fail fast</a:t>
            </a:r>
          </a:p>
          <a:p>
            <a:pPr marL="342900" indent="-342900">
              <a:buFont typeface="Arial" panose="020B0604020202020204" pitchFamily="34" charset="0"/>
              <a:buChar char="•"/>
            </a:pPr>
            <a:r>
              <a:rPr lang="en-GB" dirty="0"/>
              <a:t>Do not make changes directly on the production environment</a:t>
            </a:r>
          </a:p>
        </p:txBody>
      </p:sp>
    </p:spTree>
    <p:extLst>
      <p:ext uri="{BB962C8B-B14F-4D97-AF65-F5344CB8AC3E}">
        <p14:creationId xmlns:p14="http://schemas.microsoft.com/office/powerpoint/2010/main" val="2140093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3.4 Ji-Kotei-Kanketsu, </a:t>
            </a:r>
            <a:r>
              <a:rPr lang="en-GB" dirty="0" err="1"/>
              <a:t>Obeya</a:t>
            </a:r>
            <a:r>
              <a:rPr lang="en-GB" dirty="0"/>
              <a:t>, Rhythm, Work-in-Progress and One-piece-flow </a:t>
            </a:r>
            <a:r>
              <a:rPr lang="en-GB" sz="3600" dirty="0"/>
              <a:t>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7744" y="2132856"/>
            <a:ext cx="4393310" cy="2884941"/>
          </a:xfrm>
        </p:spPr>
      </p:pic>
    </p:spTree>
    <p:extLst>
      <p:ext uri="{BB962C8B-B14F-4D97-AF65-F5344CB8AC3E}">
        <p14:creationId xmlns:p14="http://schemas.microsoft.com/office/powerpoint/2010/main" val="204714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dirty="0"/>
              <a:t>Course Objectives and Target Audience</a:t>
            </a:r>
          </a:p>
        </p:txBody>
      </p:sp>
      <p:sp>
        <p:nvSpPr>
          <p:cNvPr id="7" name="Content Placeholder 6"/>
          <p:cNvSpPr>
            <a:spLocks noGrp="1"/>
          </p:cNvSpPr>
          <p:nvPr>
            <p:ph idx="1"/>
          </p:nvPr>
        </p:nvSpPr>
        <p:spPr>
          <a:xfrm>
            <a:off x="457200" y="1628800"/>
            <a:ext cx="8229600" cy="4525963"/>
          </a:xfrm>
        </p:spPr>
        <p:txBody>
          <a:bodyPr>
            <a:normAutofit fontScale="92500" lnSpcReduction="20000"/>
          </a:bodyPr>
          <a:lstStyle/>
          <a:p>
            <a:r>
              <a:rPr lang="en-GB" dirty="0"/>
              <a:t>The EXIN DevOps </a:t>
            </a:r>
            <a:r>
              <a:rPr lang="en-GB" dirty="0" smtClean="0"/>
              <a:t>Master™ </a:t>
            </a:r>
            <a:r>
              <a:rPr lang="en-GB" dirty="0"/>
              <a:t>certification tests the candidate’s mastering of DevOps principles and skills. An EXIN DevOps </a:t>
            </a:r>
            <a:r>
              <a:rPr lang="en-GB" dirty="0" smtClean="0"/>
              <a:t>Master™ </a:t>
            </a:r>
            <a:r>
              <a:rPr lang="en-GB" dirty="0"/>
              <a:t>is able to help facilitate an organization’s transition to DevOps and grow the business in a way that brings the most value to a customer</a:t>
            </a:r>
          </a:p>
          <a:p>
            <a:pPr marL="0" indent="0">
              <a:buNone/>
            </a:pPr>
            <a:endParaRPr lang="en-GB" dirty="0"/>
          </a:p>
          <a:p>
            <a:r>
              <a:rPr lang="en-GB" dirty="0"/>
              <a:t>The exam EXIN DevOps </a:t>
            </a:r>
            <a:r>
              <a:rPr lang="en-GB" dirty="0" smtClean="0"/>
              <a:t>Master™ </a:t>
            </a:r>
            <a:r>
              <a:rPr lang="en-GB" dirty="0"/>
              <a:t>is meant for anyone working within DevOps or looking to transition to DevOps including: </a:t>
            </a:r>
          </a:p>
          <a:p>
            <a:pPr lvl="1"/>
            <a:r>
              <a:rPr lang="en-GB" dirty="0"/>
              <a:t>Application or Service Product Owners</a:t>
            </a:r>
          </a:p>
          <a:p>
            <a:pPr lvl="1"/>
            <a:r>
              <a:rPr lang="en-GB" dirty="0" smtClean="0"/>
              <a:t>Agile </a:t>
            </a:r>
            <a:r>
              <a:rPr lang="en-GB" dirty="0"/>
              <a:t>Scrum Masters</a:t>
            </a:r>
          </a:p>
          <a:p>
            <a:pPr lvl="1"/>
            <a:r>
              <a:rPr lang="en-GB" dirty="0"/>
              <a:t>Project Managers</a:t>
            </a:r>
          </a:p>
          <a:p>
            <a:pPr lvl="1"/>
            <a:r>
              <a:rPr lang="en-GB" dirty="0" smtClean="0"/>
              <a:t>Test </a:t>
            </a:r>
            <a:r>
              <a:rPr lang="en-GB" dirty="0"/>
              <a:t>Managers</a:t>
            </a:r>
          </a:p>
          <a:p>
            <a:pPr lvl="1"/>
            <a:r>
              <a:rPr lang="en-GB" dirty="0"/>
              <a:t>IT Service Managers</a:t>
            </a:r>
          </a:p>
          <a:p>
            <a:pPr lvl="1"/>
            <a:r>
              <a:rPr lang="en-GB" dirty="0"/>
              <a:t>Process Managers</a:t>
            </a:r>
          </a:p>
          <a:p>
            <a:pPr lvl="1"/>
            <a:r>
              <a:rPr lang="en-GB" dirty="0"/>
              <a:t>Lean IT Practitioners</a:t>
            </a:r>
          </a:p>
        </p:txBody>
      </p:sp>
    </p:spTree>
    <p:extLst>
      <p:ext uri="{BB962C8B-B14F-4D97-AF65-F5344CB8AC3E}">
        <p14:creationId xmlns:p14="http://schemas.microsoft.com/office/powerpoint/2010/main" val="30750504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3.4.1 Explain the concepts Ji-Kotei-Kanketsu, </a:t>
            </a:r>
            <a:r>
              <a:rPr lang="en-GB" dirty="0" err="1"/>
              <a:t>Obeya</a:t>
            </a:r>
            <a:r>
              <a:rPr lang="en-GB" dirty="0"/>
              <a:t>, Rhythm, Work-in-Progress and One-piece-flow </a:t>
            </a:r>
          </a:p>
        </p:txBody>
      </p:sp>
      <p:sp>
        <p:nvSpPr>
          <p:cNvPr id="3" name="Content Placeholder 2"/>
          <p:cNvSpPr>
            <a:spLocks noGrp="1"/>
          </p:cNvSpPr>
          <p:nvPr>
            <p:ph idx="1"/>
          </p:nvPr>
        </p:nvSpPr>
        <p:spPr/>
        <p:txBody>
          <a:bodyPr>
            <a:normAutofit fontScale="85000" lnSpcReduction="10000"/>
          </a:bodyPr>
          <a:lstStyle/>
          <a:p>
            <a:r>
              <a:rPr lang="en-GB" dirty="0"/>
              <a:t>Ji-</a:t>
            </a:r>
            <a:r>
              <a:rPr lang="en-GB" dirty="0" err="1"/>
              <a:t>Kotei</a:t>
            </a:r>
            <a:r>
              <a:rPr lang="en-GB" dirty="0"/>
              <a:t>-</a:t>
            </a:r>
            <a:r>
              <a:rPr lang="en-GB" dirty="0" err="1"/>
              <a:t>Kanketsu</a:t>
            </a:r>
            <a:endParaRPr lang="en-GB" dirty="0"/>
          </a:p>
          <a:p>
            <a:pPr lvl="1"/>
            <a:r>
              <a:rPr lang="en-GB" dirty="0"/>
              <a:t> clear understanding of goals, ensure high quality of work, defects never passed to next process, definition of done is vital</a:t>
            </a:r>
          </a:p>
          <a:p>
            <a:r>
              <a:rPr lang="en-GB" dirty="0" err="1"/>
              <a:t>Obeya</a:t>
            </a:r>
            <a:endParaRPr lang="en-GB" dirty="0"/>
          </a:p>
          <a:p>
            <a:pPr lvl="1"/>
            <a:r>
              <a:rPr lang="en-US" dirty="0"/>
              <a:t>"large room" or "war room“; refers to a form of project management used in Asian companies (including Toyota) and is a component of lean manufacturing and in particular the Toyota Production System. </a:t>
            </a:r>
          </a:p>
          <a:p>
            <a:pPr indent="-285750"/>
            <a:r>
              <a:rPr lang="en-GB" dirty="0"/>
              <a:t>Rhythm</a:t>
            </a:r>
          </a:p>
          <a:p>
            <a:pPr lvl="1"/>
            <a:r>
              <a:rPr lang="en-GB" dirty="0"/>
              <a:t>the rhythm that the DevOps team works at and deploys to production</a:t>
            </a:r>
          </a:p>
          <a:p>
            <a:r>
              <a:rPr lang="en-GB" dirty="0"/>
              <a:t>Work-in-progress (WIP)</a:t>
            </a:r>
          </a:p>
          <a:p>
            <a:pPr lvl="1"/>
            <a:r>
              <a:rPr lang="en-GB" dirty="0"/>
              <a:t>Reduce WIP to reduce bottlenecks and improve cycle time</a:t>
            </a:r>
          </a:p>
          <a:p>
            <a:r>
              <a:rPr lang="en-GB" dirty="0"/>
              <a:t>One-piece-flow</a:t>
            </a:r>
          </a:p>
          <a:p>
            <a:pPr lvl="1"/>
            <a:r>
              <a:rPr lang="en-GB" dirty="0"/>
              <a:t>Working on one item at a time to completion as an individual or a team, fast pace, smooth flow</a:t>
            </a:r>
          </a:p>
          <a:p>
            <a:endParaRPr lang="en-GB" dirty="0"/>
          </a:p>
        </p:txBody>
      </p:sp>
    </p:spTree>
    <p:extLst>
      <p:ext uri="{BB962C8B-B14F-4D97-AF65-F5344CB8AC3E}">
        <p14:creationId xmlns:p14="http://schemas.microsoft.com/office/powerpoint/2010/main" val="214549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3.4.2 Analyze a scenario for a problem with Ji-Kotei-Kanketsu, Rhythm, Work-in-Progress or One-piece-flow and find a suitable solution 	</a:t>
            </a:r>
          </a:p>
        </p:txBody>
      </p:sp>
      <p:sp>
        <p:nvSpPr>
          <p:cNvPr id="3" name="Content Placeholder 2"/>
          <p:cNvSpPr>
            <a:spLocks noGrp="1"/>
          </p:cNvSpPr>
          <p:nvPr>
            <p:ph idx="1"/>
          </p:nvPr>
        </p:nvSpPr>
        <p:spPr/>
        <p:txBody>
          <a:bodyPr/>
          <a:lstStyle/>
          <a:p>
            <a:r>
              <a:rPr lang="en-GB" dirty="0"/>
              <a:t>Useful checks:</a:t>
            </a:r>
          </a:p>
          <a:p>
            <a:pPr lvl="1"/>
            <a:r>
              <a:rPr lang="en-GB" dirty="0"/>
              <a:t>Are defects ever passed to next process?</a:t>
            </a:r>
          </a:p>
          <a:p>
            <a:pPr lvl="1"/>
            <a:r>
              <a:rPr lang="en-GB" dirty="0"/>
              <a:t>Is definition of done clear?</a:t>
            </a:r>
          </a:p>
          <a:p>
            <a:pPr lvl="1"/>
            <a:r>
              <a:rPr lang="en-GB" dirty="0"/>
              <a:t>Is there a constant rhythm to the deployment?</a:t>
            </a:r>
          </a:p>
          <a:p>
            <a:pPr lvl="1"/>
            <a:r>
              <a:rPr lang="en-GB" dirty="0"/>
              <a:t>How much work in progress?</a:t>
            </a:r>
          </a:p>
          <a:p>
            <a:pPr lvl="1"/>
            <a:r>
              <a:rPr lang="en-GB" dirty="0"/>
              <a:t>How many people are working on more than one item?</a:t>
            </a:r>
          </a:p>
          <a:p>
            <a:pPr lvl="1"/>
            <a:endParaRPr lang="en-GB" dirty="0"/>
          </a:p>
          <a:p>
            <a:pPr lvl="1"/>
            <a:endParaRPr lang="en-GB" dirty="0"/>
          </a:p>
          <a:p>
            <a:pPr lvl="1"/>
            <a:endParaRPr lang="en-GB" dirty="0"/>
          </a:p>
          <a:p>
            <a:endParaRPr lang="en-GB" dirty="0"/>
          </a:p>
        </p:txBody>
      </p:sp>
    </p:spTree>
    <p:extLst>
      <p:ext uri="{BB962C8B-B14F-4D97-AF65-F5344CB8AC3E}">
        <p14:creationId xmlns:p14="http://schemas.microsoft.com/office/powerpoint/2010/main" val="1742039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3.5 Automation, Tools and Testing</a:t>
            </a:r>
          </a:p>
        </p:txBody>
      </p:sp>
      <p:pic>
        <p:nvPicPr>
          <p:cNvPr id="13314" name="Picture 2" descr="C:\Users\L Cooper\AppData\Local\Microsoft\Windows\Temporary Internet Files\Content.IE5\RUB9KWB0\Tool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068" y="1916832"/>
            <a:ext cx="3767448" cy="3590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27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3.5.1 Explain why automation is important for effective DevOps 	</a:t>
            </a:r>
          </a:p>
        </p:txBody>
      </p:sp>
      <p:graphicFrame>
        <p:nvGraphicFramePr>
          <p:cNvPr id="4" name="Diagram 3"/>
          <p:cNvGraphicFramePr/>
          <p:nvPr>
            <p:extLst>
              <p:ext uri="{D42A27DB-BD31-4B8C-83A1-F6EECF244321}">
                <p14:modId xmlns:p14="http://schemas.microsoft.com/office/powerpoint/2010/main" val="3212876664"/>
              </p:ext>
            </p:extLst>
          </p:nvPr>
        </p:nvGraphicFramePr>
        <p:xfrm>
          <a:off x="827584" y="1772816"/>
          <a:ext cx="7488832"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1535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3.5.2 Explain how to use tools to facilitate DevOps in general 	</a:t>
            </a:r>
          </a:p>
        </p:txBody>
      </p:sp>
      <p:sp>
        <p:nvSpPr>
          <p:cNvPr id="3" name="Content Placeholder 2"/>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GB" dirty="0"/>
              <a:t>DevOps teams need the tools to get their jobs done effectively</a:t>
            </a:r>
          </a:p>
          <a:p>
            <a:pPr marL="342900" indent="-342900">
              <a:buFont typeface="Arial" panose="020B0604020202020204" pitchFamily="34" charset="0"/>
              <a:buChar char="•"/>
            </a:pPr>
            <a:r>
              <a:rPr lang="en-GB" dirty="0"/>
              <a:t>Software development</a:t>
            </a:r>
          </a:p>
          <a:p>
            <a:pPr marL="342900" indent="-342900">
              <a:buFont typeface="Arial" panose="020B0604020202020204" pitchFamily="34" charset="0"/>
              <a:buChar char="•"/>
            </a:pPr>
            <a:r>
              <a:rPr lang="en-GB" dirty="0"/>
              <a:t>Local development environment</a:t>
            </a:r>
          </a:p>
          <a:p>
            <a:pPr marL="342900" indent="-342900">
              <a:buFont typeface="Arial" panose="020B0604020202020204" pitchFamily="34" charset="0"/>
              <a:buChar char="•"/>
            </a:pPr>
            <a:r>
              <a:rPr lang="en-GB" dirty="0"/>
              <a:t>Version control</a:t>
            </a:r>
          </a:p>
          <a:p>
            <a:pPr marL="342900" indent="-342900">
              <a:buFont typeface="Arial" panose="020B0604020202020204" pitchFamily="34" charset="0"/>
              <a:buChar char="•"/>
            </a:pPr>
            <a:r>
              <a:rPr lang="nl-NL" dirty="0" err="1"/>
              <a:t>Artifact</a:t>
            </a:r>
            <a:r>
              <a:rPr lang="en-GB" dirty="0"/>
              <a:t> management (repository management)</a:t>
            </a:r>
          </a:p>
          <a:p>
            <a:pPr marL="342900" indent="-342900">
              <a:buFont typeface="Arial" panose="020B0604020202020204" pitchFamily="34" charset="0"/>
              <a:buChar char="•"/>
            </a:pPr>
            <a:r>
              <a:rPr lang="en-GB" dirty="0"/>
              <a:t>Containerization</a:t>
            </a:r>
          </a:p>
          <a:p>
            <a:pPr marL="342900" indent="-342900">
              <a:buFont typeface="Arial" panose="020B0604020202020204" pitchFamily="34" charset="0"/>
              <a:buChar char="•"/>
            </a:pPr>
            <a:r>
              <a:rPr lang="en-GB" dirty="0"/>
              <a:t>Testing</a:t>
            </a:r>
          </a:p>
          <a:p>
            <a:pPr marL="342900" indent="-342900">
              <a:buFont typeface="Arial" panose="020B0604020202020204" pitchFamily="34" charset="0"/>
              <a:buChar char="•"/>
            </a:pPr>
            <a:r>
              <a:rPr lang="en-GB" dirty="0"/>
              <a:t>Infrastructure management</a:t>
            </a:r>
          </a:p>
          <a:p>
            <a:pPr lvl="1"/>
            <a:r>
              <a:rPr lang="en-US" dirty="0"/>
              <a:t>IT Operations Management (dashboards)</a:t>
            </a:r>
          </a:p>
          <a:p>
            <a:pPr lvl="2"/>
            <a:r>
              <a:rPr lang="en-US" dirty="0"/>
              <a:t>Application, network &amp; system monitoring</a:t>
            </a:r>
          </a:p>
          <a:p>
            <a:pPr lvl="1"/>
            <a:r>
              <a:rPr lang="en-US" dirty="0"/>
              <a:t>IT Service Management</a:t>
            </a:r>
          </a:p>
          <a:p>
            <a:pPr lvl="2"/>
            <a:r>
              <a:rPr lang="en-US" dirty="0"/>
              <a:t>service desk &amp; incident management</a:t>
            </a:r>
          </a:p>
          <a:p>
            <a:pPr lvl="2"/>
            <a:r>
              <a:rPr lang="en-US" dirty="0"/>
              <a:t>Service level management</a:t>
            </a:r>
            <a:endParaRPr lang="en-GB" dirty="0"/>
          </a:p>
          <a:p>
            <a:endParaRPr lang="en-GB" dirty="0"/>
          </a:p>
          <a:p>
            <a:endParaRPr lang="en-GB" dirty="0"/>
          </a:p>
        </p:txBody>
      </p:sp>
    </p:spTree>
    <p:extLst>
      <p:ext uri="{BB962C8B-B14F-4D97-AF65-F5344CB8AC3E}">
        <p14:creationId xmlns:p14="http://schemas.microsoft.com/office/powerpoint/2010/main" val="35227905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3.5.3 Explain how to use tools to support DevOps mindset and culture </a:t>
            </a:r>
          </a:p>
        </p:txBody>
      </p:sp>
      <p:grpSp>
        <p:nvGrpSpPr>
          <p:cNvPr id="5" name="Group 4"/>
          <p:cNvGrpSpPr/>
          <p:nvPr/>
        </p:nvGrpSpPr>
        <p:grpSpPr>
          <a:xfrm>
            <a:off x="395536" y="1603963"/>
            <a:ext cx="8424614" cy="4993390"/>
            <a:chOff x="2236172" y="1603962"/>
            <a:chExt cx="4214455" cy="5250275"/>
          </a:xfrm>
        </p:grpSpPr>
        <p:sp>
          <p:nvSpPr>
            <p:cNvPr id="6" name="Freeform 5"/>
            <p:cNvSpPr/>
            <p:nvPr/>
          </p:nvSpPr>
          <p:spPr>
            <a:xfrm>
              <a:off x="2236172" y="1603962"/>
              <a:ext cx="1170682" cy="1170682"/>
            </a:xfrm>
            <a:custGeom>
              <a:avLst/>
              <a:gdLst>
                <a:gd name="connsiteX0" fmla="*/ 0 w 1170682"/>
                <a:gd name="connsiteY0" fmla="*/ 585341 h 1170682"/>
                <a:gd name="connsiteX1" fmla="*/ 585341 w 1170682"/>
                <a:gd name="connsiteY1" fmla="*/ 0 h 1170682"/>
                <a:gd name="connsiteX2" fmla="*/ 1170682 w 1170682"/>
                <a:gd name="connsiteY2" fmla="*/ 585341 h 1170682"/>
                <a:gd name="connsiteX3" fmla="*/ 585341 w 1170682"/>
                <a:gd name="connsiteY3" fmla="*/ 1170682 h 1170682"/>
                <a:gd name="connsiteX4" fmla="*/ 0 w 1170682"/>
                <a:gd name="connsiteY4" fmla="*/ 585341 h 1170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682" h="1170682">
                  <a:moveTo>
                    <a:pt x="0" y="585341"/>
                  </a:moveTo>
                  <a:cubicBezTo>
                    <a:pt x="0" y="262066"/>
                    <a:pt x="262066" y="0"/>
                    <a:pt x="585341" y="0"/>
                  </a:cubicBezTo>
                  <a:cubicBezTo>
                    <a:pt x="908616" y="0"/>
                    <a:pt x="1170682" y="262066"/>
                    <a:pt x="1170682" y="585341"/>
                  </a:cubicBezTo>
                  <a:cubicBezTo>
                    <a:pt x="1170682" y="908616"/>
                    <a:pt x="908616" y="1170682"/>
                    <a:pt x="585341" y="1170682"/>
                  </a:cubicBezTo>
                  <a:cubicBezTo>
                    <a:pt x="262066" y="1170682"/>
                    <a:pt x="0" y="908616"/>
                    <a:pt x="0" y="58534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7002" tIns="207002" rIns="207002" bIns="207002" numCol="1" spcCol="1270" anchor="ctr" anchorCtr="0">
              <a:noAutofit/>
            </a:bodyPr>
            <a:lstStyle/>
            <a:p>
              <a:pPr lvl="0" algn="ctr" defTabSz="1244600">
                <a:lnSpc>
                  <a:spcPct val="90000"/>
                </a:lnSpc>
                <a:spcBef>
                  <a:spcPct val="0"/>
                </a:spcBef>
                <a:spcAft>
                  <a:spcPct val="35000"/>
                </a:spcAft>
              </a:pPr>
              <a:r>
                <a:rPr lang="en-GB" sz="2800" kern="1200" dirty="0"/>
                <a:t>Direction</a:t>
              </a:r>
            </a:p>
          </p:txBody>
        </p:sp>
        <p:sp>
          <p:nvSpPr>
            <p:cNvPr id="7" name="Freeform 6"/>
            <p:cNvSpPr/>
            <p:nvPr/>
          </p:nvSpPr>
          <p:spPr>
            <a:xfrm>
              <a:off x="2482015" y="2869704"/>
              <a:ext cx="678995" cy="678995"/>
            </a:xfrm>
            <a:custGeom>
              <a:avLst/>
              <a:gdLst>
                <a:gd name="connsiteX0" fmla="*/ 90001 w 678995"/>
                <a:gd name="connsiteY0" fmla="*/ 259648 h 678995"/>
                <a:gd name="connsiteX1" fmla="*/ 259648 w 678995"/>
                <a:gd name="connsiteY1" fmla="*/ 259648 h 678995"/>
                <a:gd name="connsiteX2" fmla="*/ 259648 w 678995"/>
                <a:gd name="connsiteY2" fmla="*/ 90001 h 678995"/>
                <a:gd name="connsiteX3" fmla="*/ 419347 w 678995"/>
                <a:gd name="connsiteY3" fmla="*/ 90001 h 678995"/>
                <a:gd name="connsiteX4" fmla="*/ 419347 w 678995"/>
                <a:gd name="connsiteY4" fmla="*/ 259648 h 678995"/>
                <a:gd name="connsiteX5" fmla="*/ 588994 w 678995"/>
                <a:gd name="connsiteY5" fmla="*/ 259648 h 678995"/>
                <a:gd name="connsiteX6" fmla="*/ 588994 w 678995"/>
                <a:gd name="connsiteY6" fmla="*/ 419347 h 678995"/>
                <a:gd name="connsiteX7" fmla="*/ 419347 w 678995"/>
                <a:gd name="connsiteY7" fmla="*/ 419347 h 678995"/>
                <a:gd name="connsiteX8" fmla="*/ 419347 w 678995"/>
                <a:gd name="connsiteY8" fmla="*/ 588994 h 678995"/>
                <a:gd name="connsiteX9" fmla="*/ 259648 w 678995"/>
                <a:gd name="connsiteY9" fmla="*/ 588994 h 678995"/>
                <a:gd name="connsiteX10" fmla="*/ 259648 w 678995"/>
                <a:gd name="connsiteY10" fmla="*/ 419347 h 678995"/>
                <a:gd name="connsiteX11" fmla="*/ 90001 w 678995"/>
                <a:gd name="connsiteY11" fmla="*/ 419347 h 678995"/>
                <a:gd name="connsiteX12" fmla="*/ 90001 w 678995"/>
                <a:gd name="connsiteY12" fmla="*/ 259648 h 67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8995" h="678995">
                  <a:moveTo>
                    <a:pt x="90001" y="259648"/>
                  </a:moveTo>
                  <a:lnTo>
                    <a:pt x="259648" y="259648"/>
                  </a:lnTo>
                  <a:lnTo>
                    <a:pt x="259648" y="90001"/>
                  </a:lnTo>
                  <a:lnTo>
                    <a:pt x="419347" y="90001"/>
                  </a:lnTo>
                  <a:lnTo>
                    <a:pt x="419347" y="259648"/>
                  </a:lnTo>
                  <a:lnTo>
                    <a:pt x="588994" y="259648"/>
                  </a:lnTo>
                  <a:lnTo>
                    <a:pt x="588994" y="419347"/>
                  </a:lnTo>
                  <a:lnTo>
                    <a:pt x="419347" y="419347"/>
                  </a:lnTo>
                  <a:lnTo>
                    <a:pt x="419347" y="588994"/>
                  </a:lnTo>
                  <a:lnTo>
                    <a:pt x="259648" y="588994"/>
                  </a:lnTo>
                  <a:lnTo>
                    <a:pt x="259648" y="419347"/>
                  </a:lnTo>
                  <a:lnTo>
                    <a:pt x="90001" y="419347"/>
                  </a:lnTo>
                  <a:lnTo>
                    <a:pt x="90001" y="25964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001" tIns="259648" rIns="90001" bIns="259648" numCol="1" spcCol="1270" anchor="ctr" anchorCtr="0">
              <a:noAutofit/>
            </a:bodyPr>
            <a:lstStyle/>
            <a:p>
              <a:pPr lvl="0" algn="ctr" defTabSz="488950">
                <a:lnSpc>
                  <a:spcPct val="90000"/>
                </a:lnSpc>
                <a:spcBef>
                  <a:spcPct val="0"/>
                </a:spcBef>
                <a:spcAft>
                  <a:spcPct val="35000"/>
                </a:spcAft>
              </a:pPr>
              <a:endParaRPr lang="en-GB" sz="1100" kern="1200" dirty="0"/>
            </a:p>
          </p:txBody>
        </p:sp>
        <p:sp>
          <p:nvSpPr>
            <p:cNvPr id="8" name="Freeform 7"/>
            <p:cNvSpPr/>
            <p:nvPr/>
          </p:nvSpPr>
          <p:spPr>
            <a:xfrm>
              <a:off x="2236172" y="3643758"/>
              <a:ext cx="1170682" cy="1170682"/>
            </a:xfrm>
            <a:custGeom>
              <a:avLst/>
              <a:gdLst>
                <a:gd name="connsiteX0" fmla="*/ 0 w 1170682"/>
                <a:gd name="connsiteY0" fmla="*/ 585341 h 1170682"/>
                <a:gd name="connsiteX1" fmla="*/ 585341 w 1170682"/>
                <a:gd name="connsiteY1" fmla="*/ 0 h 1170682"/>
                <a:gd name="connsiteX2" fmla="*/ 1170682 w 1170682"/>
                <a:gd name="connsiteY2" fmla="*/ 585341 h 1170682"/>
                <a:gd name="connsiteX3" fmla="*/ 585341 w 1170682"/>
                <a:gd name="connsiteY3" fmla="*/ 1170682 h 1170682"/>
                <a:gd name="connsiteX4" fmla="*/ 0 w 1170682"/>
                <a:gd name="connsiteY4" fmla="*/ 585341 h 1170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682" h="1170682">
                  <a:moveTo>
                    <a:pt x="0" y="585341"/>
                  </a:moveTo>
                  <a:cubicBezTo>
                    <a:pt x="0" y="262066"/>
                    <a:pt x="262066" y="0"/>
                    <a:pt x="585341" y="0"/>
                  </a:cubicBezTo>
                  <a:cubicBezTo>
                    <a:pt x="908616" y="0"/>
                    <a:pt x="1170682" y="262066"/>
                    <a:pt x="1170682" y="585341"/>
                  </a:cubicBezTo>
                  <a:cubicBezTo>
                    <a:pt x="1170682" y="908616"/>
                    <a:pt x="908616" y="1170682"/>
                    <a:pt x="585341" y="1170682"/>
                  </a:cubicBezTo>
                  <a:cubicBezTo>
                    <a:pt x="262066" y="1170682"/>
                    <a:pt x="0" y="908616"/>
                    <a:pt x="0" y="58534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7002" tIns="207002" rIns="207002" bIns="207002" numCol="1" spcCol="1270" anchor="ctr" anchorCtr="0">
              <a:noAutofit/>
            </a:bodyPr>
            <a:lstStyle/>
            <a:p>
              <a:pPr lvl="0" algn="ctr" defTabSz="1244600">
                <a:lnSpc>
                  <a:spcPct val="90000"/>
                </a:lnSpc>
                <a:spcBef>
                  <a:spcPct val="0"/>
                </a:spcBef>
                <a:spcAft>
                  <a:spcPct val="35000"/>
                </a:spcAft>
              </a:pPr>
              <a:r>
                <a:rPr lang="en-GB" sz="2800" kern="1200" dirty="0"/>
                <a:t>Culture</a:t>
              </a:r>
            </a:p>
          </p:txBody>
        </p:sp>
        <p:sp>
          <p:nvSpPr>
            <p:cNvPr id="9" name="Freeform 8"/>
            <p:cNvSpPr/>
            <p:nvPr/>
          </p:nvSpPr>
          <p:spPr>
            <a:xfrm>
              <a:off x="2482015" y="4909500"/>
              <a:ext cx="678995" cy="678995"/>
            </a:xfrm>
            <a:custGeom>
              <a:avLst/>
              <a:gdLst>
                <a:gd name="connsiteX0" fmla="*/ 90001 w 678995"/>
                <a:gd name="connsiteY0" fmla="*/ 259648 h 678995"/>
                <a:gd name="connsiteX1" fmla="*/ 259648 w 678995"/>
                <a:gd name="connsiteY1" fmla="*/ 259648 h 678995"/>
                <a:gd name="connsiteX2" fmla="*/ 259648 w 678995"/>
                <a:gd name="connsiteY2" fmla="*/ 90001 h 678995"/>
                <a:gd name="connsiteX3" fmla="*/ 419347 w 678995"/>
                <a:gd name="connsiteY3" fmla="*/ 90001 h 678995"/>
                <a:gd name="connsiteX4" fmla="*/ 419347 w 678995"/>
                <a:gd name="connsiteY4" fmla="*/ 259648 h 678995"/>
                <a:gd name="connsiteX5" fmla="*/ 588994 w 678995"/>
                <a:gd name="connsiteY5" fmla="*/ 259648 h 678995"/>
                <a:gd name="connsiteX6" fmla="*/ 588994 w 678995"/>
                <a:gd name="connsiteY6" fmla="*/ 419347 h 678995"/>
                <a:gd name="connsiteX7" fmla="*/ 419347 w 678995"/>
                <a:gd name="connsiteY7" fmla="*/ 419347 h 678995"/>
                <a:gd name="connsiteX8" fmla="*/ 419347 w 678995"/>
                <a:gd name="connsiteY8" fmla="*/ 588994 h 678995"/>
                <a:gd name="connsiteX9" fmla="*/ 259648 w 678995"/>
                <a:gd name="connsiteY9" fmla="*/ 588994 h 678995"/>
                <a:gd name="connsiteX10" fmla="*/ 259648 w 678995"/>
                <a:gd name="connsiteY10" fmla="*/ 419347 h 678995"/>
                <a:gd name="connsiteX11" fmla="*/ 90001 w 678995"/>
                <a:gd name="connsiteY11" fmla="*/ 419347 h 678995"/>
                <a:gd name="connsiteX12" fmla="*/ 90001 w 678995"/>
                <a:gd name="connsiteY12" fmla="*/ 259648 h 67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8995" h="678995">
                  <a:moveTo>
                    <a:pt x="90001" y="259648"/>
                  </a:moveTo>
                  <a:lnTo>
                    <a:pt x="259648" y="259648"/>
                  </a:lnTo>
                  <a:lnTo>
                    <a:pt x="259648" y="90001"/>
                  </a:lnTo>
                  <a:lnTo>
                    <a:pt x="419347" y="90001"/>
                  </a:lnTo>
                  <a:lnTo>
                    <a:pt x="419347" y="259648"/>
                  </a:lnTo>
                  <a:lnTo>
                    <a:pt x="588994" y="259648"/>
                  </a:lnTo>
                  <a:lnTo>
                    <a:pt x="588994" y="419347"/>
                  </a:lnTo>
                  <a:lnTo>
                    <a:pt x="419347" y="419347"/>
                  </a:lnTo>
                  <a:lnTo>
                    <a:pt x="419347" y="588994"/>
                  </a:lnTo>
                  <a:lnTo>
                    <a:pt x="259648" y="588994"/>
                  </a:lnTo>
                  <a:lnTo>
                    <a:pt x="259648" y="419347"/>
                  </a:lnTo>
                  <a:lnTo>
                    <a:pt x="90001" y="419347"/>
                  </a:lnTo>
                  <a:lnTo>
                    <a:pt x="90001" y="25964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001" tIns="259648" rIns="90001" bIns="259648" numCol="1" spcCol="1270" anchor="ctr" anchorCtr="0">
              <a:noAutofit/>
            </a:bodyPr>
            <a:lstStyle/>
            <a:p>
              <a:pPr lvl="0" algn="ctr" defTabSz="488950">
                <a:lnSpc>
                  <a:spcPct val="90000"/>
                </a:lnSpc>
                <a:spcBef>
                  <a:spcPct val="0"/>
                </a:spcBef>
                <a:spcAft>
                  <a:spcPct val="35000"/>
                </a:spcAft>
              </a:pPr>
              <a:endParaRPr lang="en-GB" sz="1100" kern="1200" dirty="0"/>
            </a:p>
          </p:txBody>
        </p:sp>
        <p:sp>
          <p:nvSpPr>
            <p:cNvPr id="10" name="Freeform 9"/>
            <p:cNvSpPr/>
            <p:nvPr/>
          </p:nvSpPr>
          <p:spPr>
            <a:xfrm>
              <a:off x="2236172" y="5683555"/>
              <a:ext cx="1170682" cy="1170682"/>
            </a:xfrm>
            <a:custGeom>
              <a:avLst/>
              <a:gdLst>
                <a:gd name="connsiteX0" fmla="*/ 0 w 1170682"/>
                <a:gd name="connsiteY0" fmla="*/ 585341 h 1170682"/>
                <a:gd name="connsiteX1" fmla="*/ 585341 w 1170682"/>
                <a:gd name="connsiteY1" fmla="*/ 0 h 1170682"/>
                <a:gd name="connsiteX2" fmla="*/ 1170682 w 1170682"/>
                <a:gd name="connsiteY2" fmla="*/ 585341 h 1170682"/>
                <a:gd name="connsiteX3" fmla="*/ 585341 w 1170682"/>
                <a:gd name="connsiteY3" fmla="*/ 1170682 h 1170682"/>
                <a:gd name="connsiteX4" fmla="*/ 0 w 1170682"/>
                <a:gd name="connsiteY4" fmla="*/ 585341 h 1170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682" h="1170682">
                  <a:moveTo>
                    <a:pt x="0" y="585341"/>
                  </a:moveTo>
                  <a:cubicBezTo>
                    <a:pt x="0" y="262066"/>
                    <a:pt x="262066" y="0"/>
                    <a:pt x="585341" y="0"/>
                  </a:cubicBezTo>
                  <a:cubicBezTo>
                    <a:pt x="908616" y="0"/>
                    <a:pt x="1170682" y="262066"/>
                    <a:pt x="1170682" y="585341"/>
                  </a:cubicBezTo>
                  <a:cubicBezTo>
                    <a:pt x="1170682" y="908616"/>
                    <a:pt x="908616" y="1170682"/>
                    <a:pt x="585341" y="1170682"/>
                  </a:cubicBezTo>
                  <a:cubicBezTo>
                    <a:pt x="262066" y="1170682"/>
                    <a:pt x="0" y="908616"/>
                    <a:pt x="0" y="58534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7002" tIns="207002" rIns="207002" bIns="207002" numCol="1" spcCol="1270" anchor="ctr" anchorCtr="0">
              <a:noAutofit/>
            </a:bodyPr>
            <a:lstStyle/>
            <a:p>
              <a:pPr lvl="0" algn="ctr" defTabSz="1244600">
                <a:lnSpc>
                  <a:spcPct val="90000"/>
                </a:lnSpc>
                <a:spcBef>
                  <a:spcPct val="0"/>
                </a:spcBef>
                <a:spcAft>
                  <a:spcPct val="35000"/>
                </a:spcAft>
              </a:pPr>
              <a:r>
                <a:rPr lang="en-GB" sz="2800" kern="1200" dirty="0"/>
                <a:t>Mindset</a:t>
              </a:r>
            </a:p>
          </p:txBody>
        </p:sp>
        <p:sp>
          <p:nvSpPr>
            <p:cNvPr id="11" name="Freeform 10"/>
            <p:cNvSpPr/>
            <p:nvPr/>
          </p:nvSpPr>
          <p:spPr>
            <a:xfrm>
              <a:off x="3582456" y="4011353"/>
              <a:ext cx="372276" cy="435493"/>
            </a:xfrm>
            <a:custGeom>
              <a:avLst/>
              <a:gdLst>
                <a:gd name="connsiteX0" fmla="*/ 0 w 372276"/>
                <a:gd name="connsiteY0" fmla="*/ 87099 h 435493"/>
                <a:gd name="connsiteX1" fmla="*/ 186138 w 372276"/>
                <a:gd name="connsiteY1" fmla="*/ 87099 h 435493"/>
                <a:gd name="connsiteX2" fmla="*/ 186138 w 372276"/>
                <a:gd name="connsiteY2" fmla="*/ 0 h 435493"/>
                <a:gd name="connsiteX3" fmla="*/ 372276 w 372276"/>
                <a:gd name="connsiteY3" fmla="*/ 217747 h 435493"/>
                <a:gd name="connsiteX4" fmla="*/ 186138 w 372276"/>
                <a:gd name="connsiteY4" fmla="*/ 435493 h 435493"/>
                <a:gd name="connsiteX5" fmla="*/ 186138 w 372276"/>
                <a:gd name="connsiteY5" fmla="*/ 348394 h 435493"/>
                <a:gd name="connsiteX6" fmla="*/ 0 w 372276"/>
                <a:gd name="connsiteY6" fmla="*/ 348394 h 435493"/>
                <a:gd name="connsiteX7" fmla="*/ 0 w 372276"/>
                <a:gd name="connsiteY7" fmla="*/ 87099 h 43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276" h="435493">
                  <a:moveTo>
                    <a:pt x="0" y="87099"/>
                  </a:moveTo>
                  <a:lnTo>
                    <a:pt x="186138" y="87099"/>
                  </a:lnTo>
                  <a:lnTo>
                    <a:pt x="186138" y="0"/>
                  </a:lnTo>
                  <a:lnTo>
                    <a:pt x="372276" y="217747"/>
                  </a:lnTo>
                  <a:lnTo>
                    <a:pt x="186138" y="435493"/>
                  </a:lnTo>
                  <a:lnTo>
                    <a:pt x="186138" y="348394"/>
                  </a:lnTo>
                  <a:lnTo>
                    <a:pt x="0" y="348394"/>
                  </a:lnTo>
                  <a:lnTo>
                    <a:pt x="0" y="8709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7099" rIns="111683" bIns="87099" numCol="1" spcCol="1270" anchor="ctr" anchorCtr="0">
              <a:noAutofit/>
            </a:bodyPr>
            <a:lstStyle/>
            <a:p>
              <a:pPr lvl="0" algn="ctr" defTabSz="800100">
                <a:lnSpc>
                  <a:spcPct val="90000"/>
                </a:lnSpc>
                <a:spcBef>
                  <a:spcPct val="0"/>
                </a:spcBef>
                <a:spcAft>
                  <a:spcPct val="35000"/>
                </a:spcAft>
              </a:pPr>
              <a:endParaRPr lang="en-GB" sz="1800" kern="1200" dirty="0"/>
            </a:p>
          </p:txBody>
        </p:sp>
        <p:sp>
          <p:nvSpPr>
            <p:cNvPr id="12" name="Freeform 11"/>
            <p:cNvSpPr/>
            <p:nvPr/>
          </p:nvSpPr>
          <p:spPr>
            <a:xfrm>
              <a:off x="4109263" y="3058417"/>
              <a:ext cx="2341364" cy="2341364"/>
            </a:xfrm>
            <a:custGeom>
              <a:avLst/>
              <a:gdLst>
                <a:gd name="connsiteX0" fmla="*/ 0 w 2341364"/>
                <a:gd name="connsiteY0" fmla="*/ 1170682 h 2341364"/>
                <a:gd name="connsiteX1" fmla="*/ 1170682 w 2341364"/>
                <a:gd name="connsiteY1" fmla="*/ 0 h 2341364"/>
                <a:gd name="connsiteX2" fmla="*/ 2341364 w 2341364"/>
                <a:gd name="connsiteY2" fmla="*/ 1170682 h 2341364"/>
                <a:gd name="connsiteX3" fmla="*/ 1170682 w 2341364"/>
                <a:gd name="connsiteY3" fmla="*/ 2341364 h 2341364"/>
                <a:gd name="connsiteX4" fmla="*/ 0 w 2341364"/>
                <a:gd name="connsiteY4" fmla="*/ 1170682 h 2341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1364" h="2341364">
                  <a:moveTo>
                    <a:pt x="0" y="1170682"/>
                  </a:moveTo>
                  <a:cubicBezTo>
                    <a:pt x="0" y="524132"/>
                    <a:pt x="524132" y="0"/>
                    <a:pt x="1170682" y="0"/>
                  </a:cubicBezTo>
                  <a:cubicBezTo>
                    <a:pt x="1817232" y="0"/>
                    <a:pt x="2341364" y="524132"/>
                    <a:pt x="2341364" y="1170682"/>
                  </a:cubicBezTo>
                  <a:cubicBezTo>
                    <a:pt x="2341364" y="1817232"/>
                    <a:pt x="1817232" y="2341364"/>
                    <a:pt x="1170682" y="2341364"/>
                  </a:cubicBezTo>
                  <a:cubicBezTo>
                    <a:pt x="524132" y="2341364"/>
                    <a:pt x="0" y="1817232"/>
                    <a:pt x="0" y="117068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1465" tIns="411465" rIns="411465" bIns="411465" numCol="1" spcCol="1270" anchor="ctr" anchorCtr="0">
              <a:noAutofit/>
            </a:bodyPr>
            <a:lstStyle/>
            <a:p>
              <a:pPr lvl="0" algn="ctr" defTabSz="2400300">
                <a:lnSpc>
                  <a:spcPct val="90000"/>
                </a:lnSpc>
                <a:spcBef>
                  <a:spcPct val="0"/>
                </a:spcBef>
                <a:spcAft>
                  <a:spcPct val="35000"/>
                </a:spcAft>
              </a:pPr>
              <a:r>
                <a:rPr lang="en-GB" sz="5400" kern="1200" dirty="0"/>
                <a:t>Tool Set</a:t>
              </a:r>
            </a:p>
          </p:txBody>
        </p:sp>
      </p:grpSp>
    </p:spTree>
    <p:extLst>
      <p:ext uri="{BB962C8B-B14F-4D97-AF65-F5344CB8AC3E}">
        <p14:creationId xmlns:p14="http://schemas.microsoft.com/office/powerpoint/2010/main" val="996968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3.5.4 Explain why it is important that DevOps testing is automated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857845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17323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3.5.5 Analyze a scenario and choose the correct way of automating an acceptance test </a:t>
            </a:r>
            <a:r>
              <a:rPr lang="en-GB" sz="3200" dirty="0"/>
              <a:t>	</a:t>
            </a:r>
          </a:p>
        </p:txBody>
      </p:sp>
      <p:graphicFrame>
        <p:nvGraphicFramePr>
          <p:cNvPr id="4" name="Diagram 3"/>
          <p:cNvGraphicFramePr/>
          <p:nvPr>
            <p:extLst>
              <p:ext uri="{D42A27DB-BD31-4B8C-83A1-F6EECF244321}">
                <p14:modId xmlns:p14="http://schemas.microsoft.com/office/powerpoint/2010/main" val="341046417"/>
              </p:ext>
            </p:extLst>
          </p:nvPr>
        </p:nvGraphicFramePr>
        <p:xfrm>
          <a:off x="1524000" y="1397000"/>
          <a:ext cx="6720408" cy="4984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3375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4. Operation and scaling</a:t>
            </a:r>
          </a:p>
        </p:txBody>
      </p:sp>
    </p:spTree>
    <p:extLst>
      <p:ext uri="{BB962C8B-B14F-4D97-AF65-F5344CB8AC3E}">
        <p14:creationId xmlns:p14="http://schemas.microsoft.com/office/powerpoint/2010/main" val="25680309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656" y="260648"/>
            <a:ext cx="8543800" cy="1143000"/>
          </a:xfrm>
        </p:spPr>
        <p:txBody>
          <a:bodyPr>
            <a:noAutofit/>
          </a:bodyPr>
          <a:lstStyle/>
          <a:p>
            <a:r>
              <a:rPr lang="en-GB" sz="3200" dirty="0"/>
              <a:t>4.1 Managing Data; Infrastructure and Environments;  and Components and Dependencies 	</a:t>
            </a:r>
          </a:p>
        </p:txBody>
      </p:sp>
      <p:pic>
        <p:nvPicPr>
          <p:cNvPr id="14338" name="Picture 2" descr="C:\Users\L Cooper\AppData\Local\Microsoft\Windows\Temporary Internet Files\Content.IE5\RUB9KWB0\939d733b-078d-48f9-85bb-3155e536b8cc[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988840"/>
            <a:ext cx="4147677" cy="385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61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Pre-requisites</a:t>
            </a:r>
          </a:p>
        </p:txBody>
      </p:sp>
      <p:sp>
        <p:nvSpPr>
          <p:cNvPr id="3" name="Content Placeholder 2"/>
          <p:cNvSpPr>
            <a:spLocks noGrp="1"/>
          </p:cNvSpPr>
          <p:nvPr>
            <p:ph idx="1"/>
          </p:nvPr>
        </p:nvSpPr>
        <p:spPr/>
        <p:txBody>
          <a:bodyPr>
            <a:normAutofit fontScale="85000" lnSpcReduction="10000"/>
          </a:bodyPr>
          <a:lstStyle/>
          <a:p>
            <a:r>
              <a:rPr lang="en-GB" dirty="0"/>
              <a:t>Training is a mandatory part of the certification. Because the training is relatively short and will focus on the practical assignments, the candidates are expected to have basic knowledge of DevOps principles. This knowledge can be acquired:</a:t>
            </a:r>
          </a:p>
          <a:p>
            <a:pPr lvl="1"/>
            <a:r>
              <a:rPr lang="en-GB" dirty="0" smtClean="0"/>
              <a:t>through the EXIN DevOps Professional exam; </a:t>
            </a:r>
            <a:endParaRPr lang="en-GB" dirty="0"/>
          </a:p>
          <a:p>
            <a:pPr lvl="1"/>
            <a:r>
              <a:rPr lang="en-GB" dirty="0"/>
              <a:t>or by reading The Phoenix Project (see literature list)</a:t>
            </a:r>
          </a:p>
          <a:p>
            <a:endParaRPr lang="en-GB" dirty="0"/>
          </a:p>
          <a:p>
            <a:r>
              <a:rPr lang="en-GB" dirty="0"/>
              <a:t>Because this certification is on an advanced level some knowledge of or experience in the domains where DevOps is applied is highly recommended:</a:t>
            </a:r>
          </a:p>
          <a:p>
            <a:pPr lvl="1"/>
            <a:r>
              <a:rPr lang="en-GB" dirty="0"/>
              <a:t>EXIN Agile Scrum Foundation knowledge</a:t>
            </a:r>
          </a:p>
          <a:p>
            <a:pPr lvl="1"/>
            <a:r>
              <a:rPr lang="en-GB" dirty="0"/>
              <a:t>TPI </a:t>
            </a:r>
            <a:r>
              <a:rPr lang="en-GB" dirty="0" smtClean="0"/>
              <a:t>Next® </a:t>
            </a:r>
            <a:r>
              <a:rPr lang="en-GB" dirty="0"/>
              <a:t>or TPI Suite® certification </a:t>
            </a:r>
          </a:p>
          <a:p>
            <a:pPr lvl="1"/>
            <a:r>
              <a:rPr lang="en-GB" dirty="0"/>
              <a:t>EXIN IT Service Management Foundation knowledge </a:t>
            </a:r>
          </a:p>
          <a:p>
            <a:pPr lvl="1"/>
            <a:r>
              <a:rPr lang="en-GB" dirty="0"/>
              <a:t>LITA Lean IT </a:t>
            </a:r>
            <a:r>
              <a:rPr lang="en-GB" dirty="0" smtClean="0"/>
              <a:t>Foundation® </a:t>
            </a:r>
            <a:endParaRPr lang="en-GB" dirty="0"/>
          </a:p>
          <a:p>
            <a:pPr lvl="1"/>
            <a:r>
              <a:rPr lang="en-GB" dirty="0"/>
              <a:t>EXIN Application Management Foundation</a:t>
            </a:r>
          </a:p>
        </p:txBody>
      </p:sp>
    </p:spTree>
    <p:extLst>
      <p:ext uri="{BB962C8B-B14F-4D97-AF65-F5344CB8AC3E}">
        <p14:creationId xmlns:p14="http://schemas.microsoft.com/office/powerpoint/2010/main" val="13156686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4.1.1 Explain which problems can be encountered when managing data in databases within DevOps 	</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a:t>Huge volume of information</a:t>
            </a:r>
          </a:p>
          <a:p>
            <a:pPr marL="342900" indent="-342900">
              <a:buFont typeface="Arial" panose="020B0604020202020204" pitchFamily="34" charset="0"/>
              <a:buChar char="•"/>
            </a:pPr>
            <a:r>
              <a:rPr lang="en-GB" dirty="0"/>
              <a:t>Lifecycle of application data differs from that of other parts of the system</a:t>
            </a:r>
          </a:p>
          <a:p>
            <a:pPr marL="342900" indent="-342900">
              <a:buFont typeface="Arial" panose="020B0604020202020204" pitchFamily="34" charset="0"/>
              <a:buChar char="•"/>
            </a:pPr>
            <a:r>
              <a:rPr lang="en-GB" dirty="0"/>
              <a:t>Difficulty in automating the database migration process</a:t>
            </a:r>
          </a:p>
          <a:p>
            <a:pPr marL="342900" indent="-342900">
              <a:buFont typeface="Arial" panose="020B0604020202020204" pitchFamily="34" charset="0"/>
              <a:buChar char="•"/>
            </a:pPr>
            <a:r>
              <a:rPr lang="en-GB" dirty="0"/>
              <a:t>Management of test data and use of production data for testing can be issues</a:t>
            </a:r>
          </a:p>
          <a:p>
            <a:endParaRPr lang="en-GB" dirty="0"/>
          </a:p>
        </p:txBody>
      </p:sp>
    </p:spTree>
    <p:extLst>
      <p:ext uri="{BB962C8B-B14F-4D97-AF65-F5344CB8AC3E}">
        <p14:creationId xmlns:p14="http://schemas.microsoft.com/office/powerpoint/2010/main" val="2826895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4.1.2 Analyze a scenario where a database is used in DevOps and provide the best solution to a problem </a:t>
            </a:r>
          </a:p>
        </p:txBody>
      </p:sp>
      <p:sp>
        <p:nvSpPr>
          <p:cNvPr id="3" name="Content Placeholder 2"/>
          <p:cNvSpPr>
            <a:spLocks noGrp="1"/>
          </p:cNvSpPr>
          <p:nvPr>
            <p:ph idx="1"/>
          </p:nvPr>
        </p:nvSpPr>
        <p:spPr/>
        <p:txBody>
          <a:bodyPr>
            <a:noAutofit/>
          </a:bodyPr>
          <a:lstStyle/>
          <a:p>
            <a:pPr marL="342900" indent="-342900">
              <a:buFont typeface="Arial" panose="020B0604020202020204" pitchFamily="34" charset="0"/>
              <a:buChar char="•"/>
            </a:pPr>
            <a:r>
              <a:rPr lang="en-GB" sz="2200" dirty="0"/>
              <a:t>Version your database and use a tool to manage migrations automatically</a:t>
            </a:r>
          </a:p>
          <a:p>
            <a:pPr marL="342900" indent="-342900">
              <a:buFont typeface="Arial" panose="020B0604020202020204" pitchFamily="34" charset="0"/>
              <a:buChar char="•"/>
            </a:pPr>
            <a:r>
              <a:rPr lang="en-GB" sz="2200" dirty="0"/>
              <a:t>Strive to retain both forward and backward compatibility with schema changes </a:t>
            </a:r>
          </a:p>
          <a:p>
            <a:pPr marL="342900" indent="-342900">
              <a:buFont typeface="Arial" panose="020B0604020202020204" pitchFamily="34" charset="0"/>
              <a:buChar char="•"/>
            </a:pPr>
            <a:r>
              <a:rPr lang="en-GB" sz="2200" dirty="0"/>
              <a:t>Make sure tests create the data they rely on as part of the setup process</a:t>
            </a:r>
          </a:p>
          <a:p>
            <a:pPr marL="342900" indent="-342900">
              <a:buFont typeface="Arial" panose="020B0604020202020204" pitchFamily="34" charset="0"/>
              <a:buChar char="•"/>
            </a:pPr>
            <a:r>
              <a:rPr lang="en-GB" sz="2200" dirty="0"/>
              <a:t>Reserve the sharing of setup between tests only for data required to have the application start</a:t>
            </a:r>
          </a:p>
          <a:p>
            <a:pPr marL="342900" indent="-342900">
              <a:buFont typeface="Arial" panose="020B0604020202020204" pitchFamily="34" charset="0"/>
              <a:buChar char="•"/>
            </a:pPr>
            <a:r>
              <a:rPr lang="en-GB" sz="2200" dirty="0"/>
              <a:t>Try to use the application’s public API to set up the correct state for tests wherever possible</a:t>
            </a:r>
          </a:p>
          <a:p>
            <a:pPr marL="342900" indent="-342900">
              <a:buFont typeface="Arial" panose="020B0604020202020204" pitchFamily="34" charset="0"/>
              <a:buChar char="•"/>
            </a:pPr>
            <a:r>
              <a:rPr lang="en-GB" sz="2200" dirty="0"/>
              <a:t>In most cases, do not use dumps of the production dataset for testing purposes. Create custom datasets by carefully selecting a smaller subset of production data, or from acceptance or capacity test runs</a:t>
            </a:r>
          </a:p>
        </p:txBody>
      </p:sp>
    </p:spTree>
    <p:extLst>
      <p:ext uri="{BB962C8B-B14F-4D97-AF65-F5344CB8AC3E}">
        <p14:creationId xmlns:p14="http://schemas.microsoft.com/office/powerpoint/2010/main" val="213668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Autofit/>
          </a:bodyPr>
          <a:lstStyle/>
          <a:p>
            <a:r>
              <a:rPr lang="en-GB" sz="2800" dirty="0"/>
              <a:t>4.1.3 Analyze a scenario and identify the best way to prepare an infrastructure environment for deployment or manage it after deployment 	</a:t>
            </a:r>
          </a:p>
        </p:txBody>
      </p:sp>
      <p:sp>
        <p:nvSpPr>
          <p:cNvPr id="3" name="Content Placeholder 2"/>
          <p:cNvSpPr>
            <a:spLocks noGrp="1"/>
          </p:cNvSpPr>
          <p:nvPr>
            <p:ph idx="1"/>
          </p:nvPr>
        </p:nvSpPr>
        <p:spPr/>
        <p:txBody>
          <a:bodyPr>
            <a:normAutofit/>
          </a:bodyPr>
          <a:lstStyle/>
          <a:p>
            <a:pPr marL="0" indent="0">
              <a:buNone/>
            </a:pPr>
            <a:r>
              <a:rPr lang="en-GB" dirty="0"/>
              <a:t>Holistic approach to managing all infrastructure:</a:t>
            </a:r>
          </a:p>
          <a:p>
            <a:pPr marL="342900" indent="-342900">
              <a:buFont typeface="Arial" panose="020B0604020202020204" pitchFamily="34" charset="0"/>
              <a:buChar char="•"/>
            </a:pPr>
            <a:r>
              <a:rPr lang="en-GB" dirty="0"/>
              <a:t>The desired state of your infrastructure should be specified through version-controlled configuration</a:t>
            </a:r>
          </a:p>
          <a:p>
            <a:pPr marL="342900" indent="-342900">
              <a:buFont typeface="Arial" panose="020B0604020202020204" pitchFamily="34" charset="0"/>
              <a:buChar char="•"/>
            </a:pPr>
            <a:r>
              <a:rPr lang="en-GB" dirty="0"/>
              <a:t>Infrastructure should be autonomic i.e. it should correct itself to the desired state automatically</a:t>
            </a:r>
          </a:p>
          <a:p>
            <a:pPr marL="342900" indent="-342900">
              <a:buFont typeface="Arial" panose="020B0604020202020204" pitchFamily="34" charset="0"/>
              <a:buChar char="•"/>
            </a:pPr>
            <a:r>
              <a:rPr lang="en-GB" dirty="0"/>
              <a:t>You should always know the actual state of your infrastructure through instrumentation and monitoring</a:t>
            </a:r>
          </a:p>
          <a:p>
            <a:endParaRPr lang="en-GB" dirty="0"/>
          </a:p>
        </p:txBody>
      </p:sp>
    </p:spTree>
    <p:extLst>
      <p:ext uri="{BB962C8B-B14F-4D97-AF65-F5344CB8AC3E}">
        <p14:creationId xmlns:p14="http://schemas.microsoft.com/office/powerpoint/2010/main" val="8782642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4.1.4 Analyze a scenario and suggest a commonly used strategy to manage components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Well-designed application that is amenable to a componentized build</a:t>
            </a:r>
          </a:p>
          <a:p>
            <a:pPr marL="342900" indent="-342900">
              <a:buFont typeface="Arial" panose="020B0604020202020204" pitchFamily="34" charset="0"/>
              <a:buChar char="•"/>
            </a:pPr>
            <a:r>
              <a:rPr lang="en-GB" dirty="0"/>
              <a:t>Define a component</a:t>
            </a:r>
          </a:p>
          <a:p>
            <a:pPr marL="342900" indent="-342900">
              <a:buFont typeface="Arial" panose="020B0604020202020204" pitchFamily="34" charset="0"/>
              <a:buChar char="•"/>
            </a:pPr>
            <a:r>
              <a:rPr lang="en-GB" dirty="0"/>
              <a:t>Organize teams by functional area/group of stories rather than components</a:t>
            </a:r>
          </a:p>
          <a:p>
            <a:pPr marL="342900" indent="-342900">
              <a:buFont typeface="Arial" panose="020B0604020202020204" pitchFamily="34" charset="0"/>
              <a:buChar char="•"/>
            </a:pPr>
            <a:r>
              <a:rPr lang="en-GB" dirty="0"/>
              <a:t>Build components in pipelines and then move to an integration pipeline</a:t>
            </a:r>
          </a:p>
          <a:p>
            <a:pPr marL="342900" indent="-342900">
              <a:buFont typeface="Arial" panose="020B0604020202020204" pitchFamily="34" charset="0"/>
              <a:buChar char="•"/>
            </a:pPr>
            <a:r>
              <a:rPr lang="en-GB" dirty="0"/>
              <a:t>Take into account dependencies</a:t>
            </a:r>
          </a:p>
          <a:p>
            <a:pPr marL="342900" indent="-342900">
              <a:buFont typeface="Arial" panose="020B0604020202020204" pitchFamily="34" charset="0"/>
              <a:buChar char="•"/>
            </a:pPr>
            <a:r>
              <a:rPr lang="en-GB" dirty="0"/>
              <a:t>Use the artefact repository</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6284642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4" y="269776"/>
            <a:ext cx="9174480" cy="1143000"/>
          </a:xfrm>
        </p:spPr>
        <p:txBody>
          <a:bodyPr>
            <a:normAutofit/>
          </a:bodyPr>
          <a:lstStyle/>
          <a:p>
            <a:r>
              <a:rPr lang="en-GB" dirty="0"/>
              <a:t>4.1.5 Explain how to manage dependencies 	</a:t>
            </a:r>
          </a:p>
        </p:txBody>
      </p:sp>
      <p:sp>
        <p:nvSpPr>
          <p:cNvPr id="4" name="Rectangle 3"/>
          <p:cNvSpPr/>
          <p:nvPr/>
        </p:nvSpPr>
        <p:spPr>
          <a:xfrm>
            <a:off x="564704" y="3356992"/>
            <a:ext cx="21602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Framework</a:t>
            </a:r>
          </a:p>
        </p:txBody>
      </p:sp>
      <p:sp>
        <p:nvSpPr>
          <p:cNvPr id="5" name="Rectangle 4"/>
          <p:cNvSpPr/>
          <p:nvPr/>
        </p:nvSpPr>
        <p:spPr>
          <a:xfrm>
            <a:off x="539552" y="5301208"/>
            <a:ext cx="21602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Library</a:t>
            </a:r>
          </a:p>
        </p:txBody>
      </p:sp>
      <p:sp>
        <p:nvSpPr>
          <p:cNvPr id="6" name="Rectangle 5"/>
          <p:cNvSpPr/>
          <p:nvPr/>
        </p:nvSpPr>
        <p:spPr>
          <a:xfrm>
            <a:off x="3817288" y="5301208"/>
            <a:ext cx="21602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Pricing Engine</a:t>
            </a:r>
          </a:p>
        </p:txBody>
      </p:sp>
      <p:sp>
        <p:nvSpPr>
          <p:cNvPr id="7" name="Rectangle 6"/>
          <p:cNvSpPr/>
          <p:nvPr/>
        </p:nvSpPr>
        <p:spPr>
          <a:xfrm>
            <a:off x="3805064" y="1412776"/>
            <a:ext cx="21602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Reports Engine</a:t>
            </a:r>
          </a:p>
        </p:txBody>
      </p:sp>
      <p:sp>
        <p:nvSpPr>
          <p:cNvPr id="8" name="Rectangle 7"/>
          <p:cNvSpPr/>
          <p:nvPr/>
        </p:nvSpPr>
        <p:spPr>
          <a:xfrm>
            <a:off x="6717854" y="3356992"/>
            <a:ext cx="21602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Portfolio management Application</a:t>
            </a:r>
          </a:p>
        </p:txBody>
      </p:sp>
      <p:sp>
        <p:nvSpPr>
          <p:cNvPr id="9" name="Rectangle 8"/>
          <p:cNvSpPr/>
          <p:nvPr/>
        </p:nvSpPr>
        <p:spPr>
          <a:xfrm>
            <a:off x="3805064" y="3356992"/>
            <a:ext cx="21602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Settlement Engine</a:t>
            </a:r>
          </a:p>
        </p:txBody>
      </p:sp>
      <p:cxnSp>
        <p:nvCxnSpPr>
          <p:cNvPr id="11" name="Straight Arrow Connector 10"/>
          <p:cNvCxnSpPr>
            <a:stCxn id="4" idx="3"/>
            <a:endCxn id="9" idx="1"/>
          </p:cNvCxnSpPr>
          <p:nvPr/>
        </p:nvCxnSpPr>
        <p:spPr>
          <a:xfrm>
            <a:off x="2724944" y="396906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8" idx="1"/>
          </p:cNvCxnSpPr>
          <p:nvPr/>
        </p:nvCxnSpPr>
        <p:spPr>
          <a:xfrm>
            <a:off x="5965304" y="3969060"/>
            <a:ext cx="7525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0"/>
            <a:endCxn id="7" idx="1"/>
          </p:cNvCxnSpPr>
          <p:nvPr/>
        </p:nvCxnSpPr>
        <p:spPr>
          <a:xfrm flipV="1">
            <a:off x="1644824" y="2024844"/>
            <a:ext cx="2160240" cy="133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0"/>
          </p:cNvCxnSpPr>
          <p:nvPr/>
        </p:nvCxnSpPr>
        <p:spPr>
          <a:xfrm>
            <a:off x="5965304" y="2024844"/>
            <a:ext cx="1832670" cy="133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6" idx="1"/>
          </p:cNvCxnSpPr>
          <p:nvPr/>
        </p:nvCxnSpPr>
        <p:spPr>
          <a:xfrm>
            <a:off x="1644824" y="4581128"/>
            <a:ext cx="2172464" cy="133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8" idx="2"/>
          </p:cNvCxnSpPr>
          <p:nvPr/>
        </p:nvCxnSpPr>
        <p:spPr>
          <a:xfrm flipV="1">
            <a:off x="5977528" y="4581128"/>
            <a:ext cx="1820446" cy="133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a:endCxn id="6" idx="1"/>
          </p:cNvCxnSpPr>
          <p:nvPr/>
        </p:nvCxnSpPr>
        <p:spPr>
          <a:xfrm>
            <a:off x="2699792" y="5913276"/>
            <a:ext cx="11174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36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4.2 Configuration Management and Version Control</a:t>
            </a:r>
          </a:p>
        </p:txBody>
      </p:sp>
      <p:pic>
        <p:nvPicPr>
          <p:cNvPr id="15363" name="Picture 3" descr="C:\Users\L Cooper\AppData\Local\Microsoft\Windows\Temporary Internet Files\Content.IE5\RUB9KWB0\mylife46_(13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276872"/>
            <a:ext cx="3886572" cy="403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7927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4.2.1 Explain why version control is a key to effective DevOps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Keeps multiple versions of files to enable tracking of different versions and always be able to go back to working version</a:t>
            </a:r>
          </a:p>
          <a:p>
            <a:pPr marL="342900" indent="-342900">
              <a:buFont typeface="Arial" panose="020B0604020202020204" pitchFamily="34" charset="0"/>
              <a:buChar char="•"/>
            </a:pPr>
            <a:r>
              <a:rPr lang="en-GB" dirty="0"/>
              <a:t>Every </a:t>
            </a:r>
            <a:r>
              <a:rPr lang="en-GB" dirty="0" err="1"/>
              <a:t>artifact</a:t>
            </a:r>
            <a:r>
              <a:rPr lang="en-GB" dirty="0"/>
              <a:t> related to the software should be under version control</a:t>
            </a:r>
          </a:p>
          <a:p>
            <a:pPr marL="342900" indent="-342900">
              <a:buFont typeface="Arial" panose="020B0604020202020204" pitchFamily="34" charset="0"/>
              <a:buChar char="•"/>
            </a:pPr>
            <a:r>
              <a:rPr lang="en-GB" dirty="0"/>
              <a:t>Fundamental to collaboration</a:t>
            </a:r>
          </a:p>
          <a:p>
            <a:pPr marL="342900" indent="-342900">
              <a:buFont typeface="Arial" panose="020B0604020202020204" pitchFamily="34" charset="0"/>
              <a:buChar char="•"/>
            </a:pPr>
            <a:r>
              <a:rPr lang="en-GB" dirty="0"/>
              <a:t>DevOps practices to reduce cycle time and increase quality, from continuous integration and automated testing to push-button deployments, depend on having everything in a version control repository</a:t>
            </a:r>
          </a:p>
        </p:txBody>
      </p:sp>
    </p:spTree>
    <p:extLst>
      <p:ext uri="{BB962C8B-B14F-4D97-AF65-F5344CB8AC3E}">
        <p14:creationId xmlns:p14="http://schemas.microsoft.com/office/powerpoint/2010/main" val="1700979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4.2.2 Explain how to keep version control over data, infrastructure and components 	</a:t>
            </a:r>
          </a:p>
        </p:txBody>
      </p:sp>
      <p:graphicFrame>
        <p:nvGraphicFramePr>
          <p:cNvPr id="4" name="Diagram 3"/>
          <p:cNvGraphicFramePr/>
          <p:nvPr>
            <p:extLst>
              <p:ext uri="{D42A27DB-BD31-4B8C-83A1-F6EECF244321}">
                <p14:modId xmlns:p14="http://schemas.microsoft.com/office/powerpoint/2010/main" val="2834789340"/>
              </p:ext>
            </p:extLst>
          </p:nvPr>
        </p:nvGraphicFramePr>
        <p:xfrm>
          <a:off x="827584" y="1397000"/>
          <a:ext cx="6792416" cy="4768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09262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4.2.3 Analyze a scenario and suggest the best strategy to manage a configuration management problem </a:t>
            </a:r>
          </a:p>
        </p:txBody>
      </p:sp>
      <p:sp>
        <p:nvSpPr>
          <p:cNvPr id="3" name="Content Placeholder 2"/>
          <p:cNvSpPr>
            <a:spLocks noGrp="1"/>
          </p:cNvSpPr>
          <p:nvPr>
            <p:ph idx="1"/>
          </p:nvPr>
        </p:nvSpPr>
        <p:spPr/>
        <p:txBody>
          <a:bodyPr>
            <a:normAutofit fontScale="92500" lnSpcReduction="10000"/>
          </a:bodyPr>
          <a:lstStyle/>
          <a:p>
            <a:r>
              <a:rPr lang="en-GB" dirty="0"/>
              <a:t>Problem: network infrastructure between the development sites was both slow and unreliable</a:t>
            </a:r>
          </a:p>
          <a:p>
            <a:pPr lvl="1"/>
            <a:r>
              <a:rPr lang="en-GB" dirty="0"/>
              <a:t>create a local repository for the team and merge the team’s changes to the mainline daily</a:t>
            </a:r>
          </a:p>
          <a:p>
            <a:r>
              <a:rPr lang="en-GB" dirty="0"/>
              <a:t>Problem:  Very large project with parallel branches</a:t>
            </a:r>
          </a:p>
          <a:p>
            <a:pPr lvl="1"/>
            <a:r>
              <a:rPr lang="en-GB" dirty="0"/>
              <a:t>develop a clearly described merge strategy with a separate continuous integration server for each of these relatively long-live branches and a small, dedicated merge team to manage the process</a:t>
            </a:r>
          </a:p>
          <a:p>
            <a:r>
              <a:rPr lang="en-GB" dirty="0"/>
              <a:t>Problem: Separate branches for every customer of a product and tests were in a separate version control repository from their code</a:t>
            </a:r>
          </a:p>
          <a:p>
            <a:pPr lvl="1"/>
            <a:r>
              <a:rPr lang="en-GB" dirty="0"/>
              <a:t>Use a common version control repository for code and tests so that they can be clearly linked</a:t>
            </a:r>
          </a:p>
          <a:p>
            <a:pPr lvl="1"/>
            <a:endParaRPr lang="en-GB" dirty="0"/>
          </a:p>
        </p:txBody>
      </p:sp>
    </p:spTree>
    <p:extLst>
      <p:ext uri="{BB962C8B-B14F-4D97-AF65-F5344CB8AC3E}">
        <p14:creationId xmlns:p14="http://schemas.microsoft.com/office/powerpoint/2010/main" val="36466043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4.3 Cloud and Immutable Infrastructure</a:t>
            </a:r>
          </a:p>
        </p:txBody>
      </p:sp>
      <p:pic>
        <p:nvPicPr>
          <p:cNvPr id="20482" name="Picture 2" descr="C:\Users\L Cooper\AppData\Local\Microsoft\Windows\Temporary Internet Files\Content.IE5\LLF485GL\cloud-computing-securit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636912"/>
            <a:ext cx="5048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37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Concepts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a:t>The list of concepts in the student notes below will be considered understood for the exam </a:t>
            </a:r>
          </a:p>
          <a:p>
            <a:pPr marL="342900" indent="-342900">
              <a:buFont typeface="Arial" panose="020B0604020202020204" pitchFamily="34" charset="0"/>
              <a:buChar char="•"/>
            </a:pPr>
            <a:r>
              <a:rPr lang="en-GB" dirty="0"/>
              <a:t>The student is advised to research the concepts </a:t>
            </a:r>
          </a:p>
          <a:p>
            <a:endParaRPr lang="en-GB" dirty="0"/>
          </a:p>
        </p:txBody>
      </p:sp>
    </p:spTree>
    <p:extLst>
      <p:ext uri="{BB962C8B-B14F-4D97-AF65-F5344CB8AC3E}">
        <p14:creationId xmlns:p14="http://schemas.microsoft.com/office/powerpoint/2010/main" val="31157786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4.3.1 Explain when it is and when it is not necessary to move to Cloud-based infrastructure for effective DevOps 	</a:t>
            </a:r>
          </a:p>
        </p:txBody>
      </p:sp>
      <p:sp>
        <p:nvSpPr>
          <p:cNvPr id="4" name="Content Placeholder 3"/>
          <p:cNvSpPr>
            <a:spLocks noGrp="1"/>
          </p:cNvSpPr>
          <p:nvPr>
            <p:ph sz="half" idx="1"/>
          </p:nvPr>
        </p:nvSpPr>
        <p:spPr>
          <a:xfrm>
            <a:off x="457200" y="1772816"/>
            <a:ext cx="4038600" cy="4525963"/>
          </a:xfrm>
        </p:spPr>
        <p:txBody>
          <a:bodyPr>
            <a:normAutofit fontScale="92500" lnSpcReduction="10000"/>
          </a:bodyPr>
          <a:lstStyle/>
          <a:p>
            <a:pPr marL="0" indent="0">
              <a:buNone/>
            </a:pPr>
            <a:r>
              <a:rPr lang="en-GB" b="1" dirty="0"/>
              <a:t>Move to Cloud</a:t>
            </a:r>
          </a:p>
          <a:p>
            <a:r>
              <a:rPr lang="en-GB" dirty="0"/>
              <a:t>Remove overhead of purchase, install and maintain hardware</a:t>
            </a:r>
          </a:p>
          <a:p>
            <a:r>
              <a:rPr lang="en-GB" dirty="0"/>
              <a:t>Flexible resource usage to expand and contract</a:t>
            </a:r>
          </a:p>
          <a:p>
            <a:r>
              <a:rPr lang="en-GB" dirty="0"/>
              <a:t>Quick start for new organization</a:t>
            </a:r>
          </a:p>
          <a:p>
            <a:r>
              <a:rPr lang="en-GB" dirty="0"/>
              <a:t>Standardised stack</a:t>
            </a:r>
          </a:p>
          <a:p>
            <a:r>
              <a:rPr lang="en-GB" dirty="0"/>
              <a:t>Fits with many DevOps principles</a:t>
            </a:r>
          </a:p>
          <a:p>
            <a:endParaRPr lang="en-GB" dirty="0"/>
          </a:p>
          <a:p>
            <a:endParaRPr lang="en-GB" dirty="0"/>
          </a:p>
        </p:txBody>
      </p:sp>
      <p:sp>
        <p:nvSpPr>
          <p:cNvPr id="5" name="Content Placeholder 4"/>
          <p:cNvSpPr>
            <a:spLocks noGrp="1"/>
          </p:cNvSpPr>
          <p:nvPr>
            <p:ph sz="half" idx="2"/>
          </p:nvPr>
        </p:nvSpPr>
        <p:spPr>
          <a:xfrm>
            <a:off x="4648200" y="1745536"/>
            <a:ext cx="4038600" cy="4553243"/>
          </a:xfrm>
        </p:spPr>
        <p:txBody>
          <a:bodyPr>
            <a:normAutofit fontScale="77500" lnSpcReduction="20000"/>
          </a:bodyPr>
          <a:lstStyle/>
          <a:p>
            <a:pPr marL="0" indent="0">
              <a:buNone/>
            </a:pPr>
            <a:r>
              <a:rPr lang="en-GB" b="1" dirty="0"/>
              <a:t>Do not move to Cloud</a:t>
            </a:r>
          </a:p>
          <a:p>
            <a:r>
              <a:rPr lang="en-GB" dirty="0"/>
              <a:t>Moving to Cloud or buying tools will not make DevOps work – it is more than that</a:t>
            </a:r>
          </a:p>
          <a:p>
            <a:r>
              <a:rPr lang="en-GB" dirty="0"/>
              <a:t>Investment in existing infrastructure and to retain/grow own infrastructure</a:t>
            </a:r>
          </a:p>
          <a:p>
            <a:r>
              <a:rPr lang="en-GB" dirty="0"/>
              <a:t>Avoid cloud vendor and platform lock-in</a:t>
            </a:r>
          </a:p>
          <a:p>
            <a:r>
              <a:rPr lang="en-GB" dirty="0"/>
              <a:t>Third party, Service level and Security concerns</a:t>
            </a:r>
          </a:p>
          <a:p>
            <a:r>
              <a:rPr lang="en-GB" dirty="0"/>
              <a:t>Performance – high performance servers can be faster than some cloud services for large dataset manipulation</a:t>
            </a:r>
          </a:p>
          <a:p>
            <a:endParaRPr lang="en-GB" dirty="0"/>
          </a:p>
          <a:p>
            <a:endParaRPr lang="en-GB" dirty="0"/>
          </a:p>
        </p:txBody>
      </p:sp>
    </p:spTree>
    <p:extLst>
      <p:ext uri="{BB962C8B-B14F-4D97-AF65-F5344CB8AC3E}">
        <p14:creationId xmlns:p14="http://schemas.microsoft.com/office/powerpoint/2010/main" val="32164077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4.3.2 Explain how Cloud-based infrastructure should be managed within DevOps </a:t>
            </a:r>
            <a:r>
              <a:rPr lang="en-GB" sz="3200" dirty="0"/>
              <a:t>	</a:t>
            </a:r>
          </a:p>
        </p:txBody>
      </p:sp>
      <p:sp>
        <p:nvSpPr>
          <p:cNvPr id="3" name="Content Placeholder 2"/>
          <p:cNvSpPr>
            <a:spLocks noGrp="1"/>
          </p:cNvSpPr>
          <p:nvPr>
            <p:ph idx="1"/>
          </p:nvPr>
        </p:nvSpPr>
        <p:spPr/>
        <p:txBody>
          <a:bodyPr/>
          <a:lstStyle/>
          <a:p>
            <a:r>
              <a:rPr lang="en-GB" dirty="0"/>
              <a:t>Investigate various options for</a:t>
            </a:r>
          </a:p>
          <a:p>
            <a:pPr lvl="1"/>
            <a:r>
              <a:rPr lang="en-GB" dirty="0"/>
              <a:t>Services – infrastructure, platform…..</a:t>
            </a:r>
          </a:p>
          <a:p>
            <a:pPr lvl="1"/>
            <a:r>
              <a:rPr lang="en-GB" dirty="0"/>
              <a:t>Service levels</a:t>
            </a:r>
          </a:p>
          <a:p>
            <a:pPr lvl="1"/>
            <a:r>
              <a:rPr lang="en-GB" dirty="0"/>
              <a:t>Security, compliance requirements</a:t>
            </a:r>
          </a:p>
          <a:p>
            <a:pPr lvl="1"/>
            <a:r>
              <a:rPr lang="en-GB" dirty="0"/>
              <a:t>Flexibility</a:t>
            </a:r>
          </a:p>
          <a:p>
            <a:pPr lvl="1"/>
            <a:r>
              <a:rPr lang="en-GB" dirty="0"/>
              <a:t>Monitoring, reporting</a:t>
            </a:r>
          </a:p>
          <a:p>
            <a:r>
              <a:rPr lang="en-GB" dirty="0"/>
              <a:t>Cloud-based infrastructure needs less management but not zero</a:t>
            </a:r>
          </a:p>
          <a:p>
            <a:pPr lvl="1"/>
            <a:endParaRPr lang="en-GB" dirty="0"/>
          </a:p>
        </p:txBody>
      </p:sp>
    </p:spTree>
    <p:extLst>
      <p:ext uri="{BB962C8B-B14F-4D97-AF65-F5344CB8AC3E}">
        <p14:creationId xmlns:p14="http://schemas.microsoft.com/office/powerpoint/2010/main" val="3961616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4.4 Business Continuity</a:t>
            </a:r>
          </a:p>
        </p:txBody>
      </p:sp>
      <p:pic>
        <p:nvPicPr>
          <p:cNvPr id="16386" name="Picture 2" descr="C:\Users\L Cooper\AppData\Local\Microsoft\Windows\Temporary Internet Files\Content.IE5\ER2BK0YM\DR_paraguasRayo_14664923_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1" y="1628800"/>
            <a:ext cx="4781849" cy="448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0692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4.4.1 Explain how DevOps can facilitate Business Continuity practices </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a:t>High availability of IT services is critical to the survival of the business as a whole</a:t>
            </a:r>
          </a:p>
          <a:p>
            <a:pPr marL="342900" indent="-342900">
              <a:buFont typeface="Arial" panose="020B0604020202020204" pitchFamily="34" charset="0"/>
              <a:buChar char="•"/>
            </a:pPr>
            <a:r>
              <a:rPr lang="en-GB" dirty="0"/>
              <a:t>Use risk reduction measures and recovery options</a:t>
            </a:r>
          </a:p>
          <a:p>
            <a:pPr marL="342900" indent="-342900">
              <a:buFont typeface="Arial" panose="020B0604020202020204" pitchFamily="34" charset="0"/>
              <a:buChar char="•"/>
            </a:pPr>
            <a:r>
              <a:rPr lang="en-GB" dirty="0"/>
              <a:t>Ongoing maintenance of the recovery capability is essential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6398997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4.5 Scaling</a:t>
            </a:r>
          </a:p>
        </p:txBody>
      </p:sp>
      <p:sp>
        <p:nvSpPr>
          <p:cNvPr id="3" name="Content Placeholder 2"/>
          <p:cNvSpPr>
            <a:spLocks noGrp="1"/>
          </p:cNvSpPr>
          <p:nvPr>
            <p:ph idx="1"/>
          </p:nvPr>
        </p:nvSpPr>
        <p:spPr>
          <a:xfrm>
            <a:off x="457200" y="1600200"/>
            <a:ext cx="7859216" cy="4525963"/>
          </a:xfrm>
        </p:spPr>
        <p:txBody>
          <a:bodyPr>
            <a:normAutofit/>
          </a:bodyPr>
          <a:lstStyle/>
          <a:p>
            <a:pPr marL="342900" indent="-342900">
              <a:buFont typeface="Arial" panose="020B0604020202020204" pitchFamily="34" charset="0"/>
              <a:buChar char="•"/>
            </a:pPr>
            <a:r>
              <a:rPr lang="en-GB" dirty="0"/>
              <a:t>Scaling is about the evolution, growth and advancement of the organization as a whole throughout its entire lifecycle</a:t>
            </a:r>
          </a:p>
          <a:p>
            <a:pPr marL="342900" indent="-342900">
              <a:buFont typeface="Arial" panose="020B0604020202020204" pitchFamily="34" charset="0"/>
              <a:buChar char="•"/>
            </a:pPr>
            <a:r>
              <a:rPr lang="en-GB" dirty="0"/>
              <a:t>Scaling successfully is the art and science of realizing when and how to change direction as necessary to navigate the ever-changing environment.</a:t>
            </a:r>
          </a:p>
          <a:p>
            <a:endParaRPr lang="en-GB" dirty="0"/>
          </a:p>
        </p:txBody>
      </p:sp>
    </p:spTree>
    <p:extLst>
      <p:ext uri="{BB962C8B-B14F-4D97-AF65-F5344CB8AC3E}">
        <p14:creationId xmlns:p14="http://schemas.microsoft.com/office/powerpoint/2010/main" val="34518618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4.5.1 Analyze a scenario, explain if and why it is important to scale up or down in that situation, and identify the best way to do that 	</a:t>
            </a:r>
          </a:p>
        </p:txBody>
      </p:sp>
      <p:graphicFrame>
        <p:nvGraphicFramePr>
          <p:cNvPr id="4" name="Diagram 3"/>
          <p:cNvGraphicFramePr/>
          <p:nvPr>
            <p:extLst>
              <p:ext uri="{D42A27DB-BD31-4B8C-83A1-F6EECF244321}">
                <p14:modId xmlns:p14="http://schemas.microsoft.com/office/powerpoint/2010/main" val="3255209095"/>
              </p:ext>
            </p:extLst>
          </p:nvPr>
        </p:nvGraphicFramePr>
        <p:xfrm>
          <a:off x="1547664" y="1700808"/>
          <a:ext cx="729647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45942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4.5.2 Analyze a scenario for what went wrong with scaling, and identify a good way to solve the problem </a:t>
            </a:r>
            <a:r>
              <a:rPr lang="en-GB" sz="3200" dirty="0"/>
              <a:t>	</a:t>
            </a:r>
          </a:p>
        </p:txBody>
      </p:sp>
      <p:sp>
        <p:nvSpPr>
          <p:cNvPr id="3" name="Content Placeholder 2"/>
          <p:cNvSpPr>
            <a:spLocks noGrp="1"/>
          </p:cNvSpPr>
          <p:nvPr>
            <p:ph idx="1"/>
          </p:nvPr>
        </p:nvSpPr>
        <p:spPr/>
        <p:txBody>
          <a:bodyPr>
            <a:normAutofit fontScale="92500" lnSpcReduction="10000"/>
          </a:bodyPr>
          <a:lstStyle/>
          <a:p>
            <a:r>
              <a:rPr lang="en-GB" dirty="0"/>
              <a:t>Problem: Scale down but some large projects are taking up resources and cost</a:t>
            </a:r>
          </a:p>
          <a:p>
            <a:pPr lvl="1"/>
            <a:r>
              <a:rPr lang="en-GB" dirty="0"/>
              <a:t>Recognize projects that will not add value to scaled down organization and cancel them</a:t>
            </a:r>
          </a:p>
          <a:p>
            <a:r>
              <a:rPr lang="en-GB" dirty="0"/>
              <a:t>Problem: Scale up to very frequent releases for all software is impossible to maintain with resource levels</a:t>
            </a:r>
          </a:p>
          <a:p>
            <a:pPr lvl="1"/>
            <a:r>
              <a:rPr lang="en-GB" dirty="0" err="1"/>
              <a:t>Analyze</a:t>
            </a:r>
            <a:r>
              <a:rPr lang="en-GB" dirty="0"/>
              <a:t> which software is required to be available 24/7/365 or to have constantly updating content and which is not. Have different release cycles for each</a:t>
            </a:r>
          </a:p>
          <a:p>
            <a:r>
              <a:rPr lang="en-GB" dirty="0"/>
              <a:t>Problem: Managing conflicts</a:t>
            </a:r>
          </a:p>
          <a:p>
            <a:pPr lvl="1"/>
            <a:r>
              <a:rPr lang="en-GB" dirty="0"/>
              <a:t>Do not tolerate bullying/blame culture but recognize and encourage healthy conflict as a way of identifying new ideas and solutions to problems</a:t>
            </a:r>
          </a:p>
          <a:p>
            <a:pPr lvl="1"/>
            <a:endParaRPr lang="en-GB" dirty="0"/>
          </a:p>
          <a:p>
            <a:endParaRPr lang="en-GB" dirty="0"/>
          </a:p>
        </p:txBody>
      </p:sp>
    </p:spTree>
    <p:extLst>
      <p:ext uri="{BB962C8B-B14F-4D97-AF65-F5344CB8AC3E}">
        <p14:creationId xmlns:p14="http://schemas.microsoft.com/office/powerpoint/2010/main" val="20587127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4.5.3 Explain how social policy and hiring practices support scaling DevOps 	</a:t>
            </a:r>
          </a:p>
        </p:txBody>
      </p:sp>
      <p:sp>
        <p:nvSpPr>
          <p:cNvPr id="3" name="Content Placeholder 2"/>
          <p:cNvSpPr>
            <a:spLocks noGrp="1"/>
          </p:cNvSpPr>
          <p:nvPr>
            <p:ph idx="1"/>
          </p:nvPr>
        </p:nvSpPr>
        <p:spPr/>
        <p:txBody>
          <a:bodyPr>
            <a:normAutofit lnSpcReduction="10000"/>
          </a:bodyPr>
          <a:lstStyle/>
          <a:p>
            <a:pPr marL="342900" indent="-342900">
              <a:buFont typeface="Arial" panose="020B0604020202020204" pitchFamily="34" charset="0"/>
              <a:buChar char="•"/>
            </a:pPr>
            <a:r>
              <a:rPr lang="en-GB" dirty="0"/>
              <a:t>Look at team size – small teams of 5 – 7 work well </a:t>
            </a:r>
          </a:p>
          <a:p>
            <a:pPr lvl="1"/>
            <a:r>
              <a:rPr lang="en-GB" dirty="0"/>
              <a:t>Larger teams become bureaucratic and can stifle innovation 	</a:t>
            </a:r>
          </a:p>
          <a:p>
            <a:pPr marL="342900" indent="-342900">
              <a:buFont typeface="Arial" panose="020B0604020202020204" pitchFamily="34" charset="0"/>
              <a:buChar char="•"/>
            </a:pPr>
            <a:r>
              <a:rPr lang="en-GB" dirty="0"/>
              <a:t>Promote from within as well as hire from outside</a:t>
            </a:r>
          </a:p>
          <a:p>
            <a:pPr lvl="1"/>
            <a:r>
              <a:rPr lang="en-GB" dirty="0"/>
              <a:t>Maintain knowledge and motivation but also bring in new ideas and required skills</a:t>
            </a:r>
          </a:p>
          <a:p>
            <a:pPr marL="342900" indent="-342900">
              <a:buFont typeface="Arial" panose="020B0604020202020204" pitchFamily="34" charset="0"/>
              <a:buChar char="•"/>
            </a:pPr>
            <a:r>
              <a:rPr lang="en-GB" dirty="0"/>
              <a:t>Address interpersonal and cultural aspects as well as technical needs when hiring</a:t>
            </a:r>
          </a:p>
          <a:p>
            <a:pPr marL="342900" indent="-342900">
              <a:buFont typeface="Arial" panose="020B0604020202020204" pitchFamily="34" charset="0"/>
              <a:buChar char="•"/>
            </a:pPr>
            <a:r>
              <a:rPr lang="en-GB" dirty="0"/>
              <a:t>Invest in training and supporting junior staff or new hires</a:t>
            </a:r>
          </a:p>
          <a:p>
            <a:pPr marL="342900" indent="-342900">
              <a:buFont typeface="Arial" panose="020B0604020202020204" pitchFamily="34" charset="0"/>
              <a:buChar char="•"/>
            </a:pPr>
            <a:r>
              <a:rPr lang="en-GB" dirty="0"/>
              <a:t>Look at motivational factors – benefits, opportunities, and workload as well as competitive salary</a:t>
            </a:r>
          </a:p>
          <a:p>
            <a:endParaRPr lang="en-GB" dirty="0"/>
          </a:p>
        </p:txBody>
      </p:sp>
    </p:spTree>
    <p:extLst>
      <p:ext uri="{BB962C8B-B14F-4D97-AF65-F5344CB8AC3E}">
        <p14:creationId xmlns:p14="http://schemas.microsoft.com/office/powerpoint/2010/main" val="3664748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5. end of life</a:t>
            </a:r>
          </a:p>
        </p:txBody>
      </p:sp>
    </p:spTree>
    <p:extLst>
      <p:ext uri="{BB962C8B-B14F-4D97-AF65-F5344CB8AC3E}">
        <p14:creationId xmlns:p14="http://schemas.microsoft.com/office/powerpoint/2010/main" val="12461489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5.1 Conditions for End-of-Life of a product or service 	</a:t>
            </a:r>
          </a:p>
        </p:txBody>
      </p:sp>
      <p:pic>
        <p:nvPicPr>
          <p:cNvPr id="17410" name="Picture 2" descr="C:\Users\L Cooper\AppData\Local\Microsoft\Windows\Temporary Internet Files\Content.IE5\ER2BK0YM\5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4320480" cy="3209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01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 Format</a:t>
            </a:r>
          </a:p>
        </p:txBody>
      </p:sp>
      <p:sp>
        <p:nvSpPr>
          <p:cNvPr id="3" name="Content Placeholder 2"/>
          <p:cNvSpPr>
            <a:spLocks noGrp="1"/>
          </p:cNvSpPr>
          <p:nvPr>
            <p:ph idx="1"/>
          </p:nvPr>
        </p:nvSpPr>
        <p:spPr/>
        <p:txBody>
          <a:bodyPr>
            <a:noAutofit/>
          </a:bodyPr>
          <a:lstStyle/>
          <a:p>
            <a:pPr marL="0" indent="0">
              <a:buNone/>
            </a:pPr>
            <a:r>
              <a:rPr lang="en-GB" sz="2000" b="1" dirty="0"/>
              <a:t>Requirements for certification</a:t>
            </a:r>
          </a:p>
          <a:p>
            <a:r>
              <a:rPr lang="en-GB" sz="2000" dirty="0"/>
              <a:t>Accredited training DevOps Master, including successful completion of the Practical Assignments</a:t>
            </a:r>
          </a:p>
          <a:p>
            <a:r>
              <a:rPr lang="en-GB" sz="2000" dirty="0"/>
              <a:t>Successful completion of the EXIN DevOps </a:t>
            </a:r>
            <a:r>
              <a:rPr lang="en-GB" sz="2000" dirty="0" smtClean="0"/>
              <a:t>Master™ </a:t>
            </a:r>
            <a:r>
              <a:rPr lang="en-GB" sz="2000" dirty="0"/>
              <a:t>exam</a:t>
            </a:r>
          </a:p>
          <a:p>
            <a:pPr marL="0" indent="0">
              <a:buNone/>
            </a:pPr>
            <a:endParaRPr lang="en-GB" sz="2000" dirty="0"/>
          </a:p>
          <a:p>
            <a:pPr marL="0" indent="0">
              <a:buNone/>
            </a:pPr>
            <a:r>
              <a:rPr lang="en-GB" sz="2000" b="1" dirty="0"/>
              <a:t>Exam details</a:t>
            </a:r>
          </a:p>
          <a:p>
            <a:r>
              <a:rPr lang="en-GB" sz="2000" dirty="0"/>
              <a:t>120 minutes</a:t>
            </a:r>
          </a:p>
          <a:p>
            <a:r>
              <a:rPr lang="en-GB" sz="2000" dirty="0"/>
              <a:t>Computer-based or paper-based multiple-choice questions</a:t>
            </a:r>
          </a:p>
          <a:p>
            <a:r>
              <a:rPr lang="en-GB" sz="2000" dirty="0"/>
              <a:t>Number of questions: 50</a:t>
            </a:r>
          </a:p>
          <a:p>
            <a:r>
              <a:rPr lang="en-GB" sz="2000" dirty="0"/>
              <a:t>Pass mark: 65%</a:t>
            </a:r>
          </a:p>
          <a:p>
            <a:r>
              <a:rPr lang="en-GB" sz="2000" dirty="0"/>
              <a:t>Open book/notes/ Electronic equipment/aides permitted : No</a:t>
            </a:r>
          </a:p>
        </p:txBody>
      </p:sp>
    </p:spTree>
    <p:extLst>
      <p:ext uri="{BB962C8B-B14F-4D97-AF65-F5344CB8AC3E}">
        <p14:creationId xmlns:p14="http://schemas.microsoft.com/office/powerpoint/2010/main" val="40378342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5.1.1 Explain which conditions should be met before terminating a service or product </a:t>
            </a:r>
            <a:r>
              <a:rPr lang="en-GB" sz="3200" dirty="0"/>
              <a:t>	</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End of Life is treated as a story like other conditions</a:t>
            </a:r>
          </a:p>
          <a:p>
            <a:pPr marL="342900" indent="-342900">
              <a:buFont typeface="Arial" panose="020B0604020202020204" pitchFamily="34" charset="0"/>
              <a:buChar char="•"/>
            </a:pPr>
            <a:r>
              <a:rPr lang="en-GB" dirty="0"/>
              <a:t>The story will say why e.g. no more business need, replacement by cheaper/simpler/more effective service</a:t>
            </a:r>
          </a:p>
          <a:p>
            <a:pPr marL="342900" indent="-342900">
              <a:buFont typeface="Arial" panose="020B0604020202020204" pitchFamily="34" charset="0"/>
              <a:buChar char="•"/>
            </a:pPr>
            <a:r>
              <a:rPr lang="en-GB" dirty="0"/>
              <a:t>The story will say what the conditions are e.g. </a:t>
            </a:r>
          </a:p>
          <a:p>
            <a:pPr lvl="1"/>
            <a:r>
              <a:rPr lang="en-GB" dirty="0"/>
              <a:t>what happens to any data/documentation/tools/other components</a:t>
            </a:r>
          </a:p>
          <a:p>
            <a:pPr lvl="1"/>
            <a:r>
              <a:rPr lang="en-GB" dirty="0"/>
              <a:t>how to ensure any replacement service is ready before close down old</a:t>
            </a:r>
          </a:p>
          <a:p>
            <a:pPr lvl="1"/>
            <a:r>
              <a:rPr lang="en-GB" dirty="0"/>
              <a:t>when to close down and in which sequence</a:t>
            </a:r>
          </a:p>
        </p:txBody>
      </p:sp>
    </p:spTree>
    <p:extLst>
      <p:ext uri="{BB962C8B-B14F-4D97-AF65-F5344CB8AC3E}">
        <p14:creationId xmlns:p14="http://schemas.microsoft.com/office/powerpoint/2010/main" val="8074013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9824" t="23312" r="7105" b="24004"/>
          <a:stretch/>
        </p:blipFill>
        <p:spPr>
          <a:xfrm>
            <a:off x="5172750" y="967966"/>
            <a:ext cx="2613901" cy="127244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2300" y="5693134"/>
            <a:ext cx="514350" cy="220142"/>
          </a:xfrm>
          <a:prstGeom prst="rect">
            <a:avLst/>
          </a:prstGeom>
        </p:spPr>
      </p:pic>
      <p:sp>
        <p:nvSpPr>
          <p:cNvPr id="6" name="Rectangle 5"/>
          <p:cNvSpPr/>
          <p:nvPr/>
        </p:nvSpPr>
        <p:spPr>
          <a:xfrm>
            <a:off x="4657881" y="2685654"/>
            <a:ext cx="4486120" cy="3139321"/>
          </a:xfrm>
          <a:prstGeom prst="rect">
            <a:avLst/>
          </a:prstGeom>
        </p:spPr>
        <p:txBody>
          <a:bodyPr wrap="square">
            <a:spAutoFit/>
          </a:bodyPr>
          <a:lstStyle/>
          <a:p>
            <a:pPr marL="257175" indent="-257175">
              <a:buFont typeface="Arial" panose="020B0604020202020204" pitchFamily="34" charset="0"/>
              <a:buChar char="•"/>
            </a:pPr>
            <a:r>
              <a:rPr lang="en-GB" b="1" dirty="0">
                <a:latin typeface="Gill Sans MT" panose="020B0502020104020203" pitchFamily="34" charset="0"/>
              </a:rPr>
              <a:t>Save 25% of costs by </a:t>
            </a:r>
            <a:r>
              <a:rPr lang="en-GB" dirty="0">
                <a:latin typeface="Gill Sans MT" panose="020B0502020104020203" pitchFamily="34" charset="0"/>
              </a:rPr>
              <a:t>training the talent you already have (Gartner).</a:t>
            </a:r>
            <a:endParaRPr lang="en-US" dirty="0">
              <a:latin typeface="Gill Sans MT" panose="020B0502020104020203" pitchFamily="34" charset="0"/>
            </a:endParaRPr>
          </a:p>
          <a:p>
            <a:pPr marL="257175" indent="-257175">
              <a:buFont typeface="Arial" panose="020B0604020202020204" pitchFamily="34" charset="0"/>
              <a:buChar char="•"/>
            </a:pPr>
            <a:r>
              <a:rPr lang="en-GB" b="1" dirty="0">
                <a:latin typeface="Gill Sans MT" panose="020B0502020104020203" pitchFamily="34" charset="0"/>
              </a:rPr>
              <a:t>Defence</a:t>
            </a:r>
            <a:r>
              <a:rPr lang="en-GB" dirty="0">
                <a:latin typeface="Gill Sans MT" panose="020B0502020104020203" pitchFamily="34" charset="0"/>
              </a:rPr>
              <a:t> against </a:t>
            </a:r>
            <a:r>
              <a:rPr lang="en-GB" b="1" dirty="0">
                <a:latin typeface="Gill Sans MT" panose="020B0502020104020203" pitchFamily="34" charset="0"/>
              </a:rPr>
              <a:t>aging IT workforce</a:t>
            </a:r>
          </a:p>
          <a:p>
            <a:pPr marL="257175" indent="-257175">
              <a:buFont typeface="Arial" panose="020B0604020202020204" pitchFamily="34" charset="0"/>
              <a:buChar char="•"/>
            </a:pPr>
            <a:r>
              <a:rPr lang="en-GB" dirty="0">
                <a:latin typeface="Gill Sans MT" panose="020B0502020104020203" pitchFamily="34" charset="0"/>
              </a:rPr>
              <a:t>Enhanced </a:t>
            </a:r>
            <a:r>
              <a:rPr lang="en-GB" b="1" dirty="0">
                <a:latin typeface="Gill Sans MT" panose="020B0502020104020203" pitchFamily="34" charset="0"/>
              </a:rPr>
              <a:t>employee</a:t>
            </a:r>
            <a:r>
              <a:rPr lang="en-GB" dirty="0">
                <a:latin typeface="Gill Sans MT" panose="020B0502020104020203" pitchFamily="34" charset="0"/>
              </a:rPr>
              <a:t> </a:t>
            </a:r>
            <a:r>
              <a:rPr lang="en-GB" b="1" dirty="0">
                <a:latin typeface="Gill Sans MT" panose="020B0502020104020203" pitchFamily="34" charset="0"/>
              </a:rPr>
              <a:t>self-esteem</a:t>
            </a:r>
          </a:p>
          <a:p>
            <a:pPr marL="257175" indent="-257175">
              <a:buFont typeface="Arial" panose="020B0604020202020204" pitchFamily="34" charset="0"/>
              <a:buChar char="•"/>
            </a:pPr>
            <a:r>
              <a:rPr lang="en-GB" dirty="0">
                <a:latin typeface="Gill Sans MT" panose="020B0502020104020203" pitchFamily="34" charset="0"/>
              </a:rPr>
              <a:t>Better </a:t>
            </a:r>
            <a:r>
              <a:rPr lang="en-GB" b="1" dirty="0">
                <a:latin typeface="Gill Sans MT" panose="020B0502020104020203" pitchFamily="34" charset="0"/>
              </a:rPr>
              <a:t>quality </a:t>
            </a:r>
            <a:r>
              <a:rPr lang="en-GB" dirty="0">
                <a:latin typeface="Gill Sans MT" panose="020B0502020104020203" pitchFamily="34" charset="0"/>
              </a:rPr>
              <a:t>in process and IT infrastructure</a:t>
            </a:r>
          </a:p>
          <a:p>
            <a:pPr marL="257175" indent="-257175">
              <a:buFont typeface="Arial" panose="020B0604020202020204" pitchFamily="34" charset="0"/>
              <a:buChar char="•"/>
            </a:pPr>
            <a:r>
              <a:rPr lang="en-GB" dirty="0"/>
              <a:t>Developing team skills reduces failure, decreases costs, increases </a:t>
            </a:r>
            <a:r>
              <a:rPr lang="en-GB" b="1" dirty="0"/>
              <a:t>effectiveness</a:t>
            </a:r>
            <a:endParaRPr lang="nl-NL" b="1" dirty="0"/>
          </a:p>
          <a:p>
            <a:pPr marL="257175" indent="-257175">
              <a:buFont typeface="Arial" panose="020B0604020202020204" pitchFamily="34" charset="0"/>
              <a:buChar char="•"/>
            </a:pPr>
            <a:r>
              <a:rPr lang="en-GB" b="1" dirty="0"/>
              <a:t>Staff retention</a:t>
            </a:r>
          </a:p>
          <a:p>
            <a:pPr marL="257175" indent="-257175">
              <a:buFont typeface="Arial" panose="020B0604020202020204" pitchFamily="34" charset="0"/>
              <a:buChar char="•"/>
            </a:pPr>
            <a:r>
              <a:rPr lang="en-GB" b="1" dirty="0"/>
              <a:t>Beat the competition</a:t>
            </a:r>
            <a:endParaRPr lang="en-US" dirty="0"/>
          </a:p>
          <a:p>
            <a:endParaRPr lang="en-US" dirty="0">
              <a:latin typeface="Gill Sans MT" panose="020B0502020104020203" pitchFamily="34" charset="0"/>
            </a:endParaRPr>
          </a:p>
        </p:txBody>
      </p:sp>
      <p:pic>
        <p:nvPicPr>
          <p:cNvPr id="7" name="Content Placeholder 4"/>
          <p:cNvPicPr>
            <a:picLocks noChangeAspect="1"/>
          </p:cNvPicPr>
          <p:nvPr/>
        </p:nvPicPr>
        <p:blipFill rotWithShape="1">
          <a:blip r:embed="rId5" cstate="print">
            <a:extLst>
              <a:ext uri="{28A0092B-C50C-407E-A947-70E740481C1C}">
                <a14:useLocalDpi xmlns:a14="http://schemas.microsoft.com/office/drawing/2010/main" val="0"/>
              </a:ext>
            </a:extLst>
          </a:blip>
          <a:srcRect l="9123" t="22808" r="7456" b="23823"/>
          <a:stretch/>
        </p:blipFill>
        <p:spPr>
          <a:xfrm>
            <a:off x="463838" y="967966"/>
            <a:ext cx="2586790" cy="1270274"/>
          </a:xfrm>
          <a:prstGeom prst="rect">
            <a:avLst/>
          </a:prstGeom>
        </p:spPr>
      </p:pic>
      <p:sp>
        <p:nvSpPr>
          <p:cNvPr id="8" name="Rectangle 7"/>
          <p:cNvSpPr/>
          <p:nvPr/>
        </p:nvSpPr>
        <p:spPr>
          <a:xfrm>
            <a:off x="280189" y="2731450"/>
            <a:ext cx="3989090" cy="1754326"/>
          </a:xfrm>
          <a:prstGeom prst="rect">
            <a:avLst/>
          </a:prstGeom>
        </p:spPr>
        <p:txBody>
          <a:bodyPr wrap="square">
            <a:spAutoFit/>
          </a:bodyPr>
          <a:lstStyle/>
          <a:p>
            <a:pPr marL="214313" indent="-214313">
              <a:buFont typeface="Arial" panose="020B0604020202020204" pitchFamily="34" charset="0"/>
              <a:buChar char="•"/>
            </a:pPr>
            <a:r>
              <a:rPr lang="en-GB" dirty="0"/>
              <a:t>Certificate leverages </a:t>
            </a:r>
            <a:r>
              <a:rPr lang="en-GB" b="1" dirty="0"/>
              <a:t>career opportunities</a:t>
            </a:r>
          </a:p>
          <a:p>
            <a:pPr marL="214313" indent="-214313">
              <a:buFont typeface="Arial" panose="020B0604020202020204" pitchFamily="34" charset="0"/>
              <a:buChar char="•"/>
            </a:pPr>
            <a:r>
              <a:rPr lang="en-GB" dirty="0"/>
              <a:t>Certificate contributes to </a:t>
            </a:r>
            <a:r>
              <a:rPr lang="en-GB" b="1" dirty="0"/>
              <a:t>productivity</a:t>
            </a:r>
          </a:p>
          <a:p>
            <a:pPr marL="214313" indent="-214313">
              <a:buFont typeface="Arial" panose="020B0604020202020204" pitchFamily="34" charset="0"/>
              <a:buChar char="•"/>
            </a:pPr>
            <a:r>
              <a:rPr lang="en-GB" dirty="0"/>
              <a:t>Training and certification are </a:t>
            </a:r>
            <a:r>
              <a:rPr lang="en-GB" b="1" dirty="0"/>
              <a:t>satisfaction</a:t>
            </a:r>
            <a:r>
              <a:rPr lang="en-GB" dirty="0"/>
              <a:t> drivers </a:t>
            </a:r>
          </a:p>
        </p:txBody>
      </p:sp>
    </p:spTree>
    <p:extLst>
      <p:ext uri="{BB962C8B-B14F-4D97-AF65-F5344CB8AC3E}">
        <p14:creationId xmlns:p14="http://schemas.microsoft.com/office/powerpoint/2010/main" val="24579248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016" y="1121821"/>
            <a:ext cx="7037114" cy="3278729"/>
          </a:xfrm>
          <a:prstGeom prst="rect">
            <a:avLst/>
          </a:prstGeom>
        </p:spPr>
      </p:pic>
      <p:sp>
        <p:nvSpPr>
          <p:cNvPr id="2" name="Rectangle 1"/>
          <p:cNvSpPr/>
          <p:nvPr/>
        </p:nvSpPr>
        <p:spPr>
          <a:xfrm>
            <a:off x="499311" y="4063705"/>
            <a:ext cx="7970921" cy="1754326"/>
          </a:xfrm>
          <a:prstGeom prst="rect">
            <a:avLst/>
          </a:prstGeom>
        </p:spPr>
        <p:txBody>
          <a:bodyPr wrap="square">
            <a:spAutoFit/>
          </a:bodyPr>
          <a:lstStyle/>
          <a:p>
            <a:r>
              <a:rPr lang="en-US" sz="1350" dirty="0">
                <a:solidFill>
                  <a:srgbClr val="5F6160"/>
                </a:solidFill>
                <a:latin typeface="GillSansMTPro-Book"/>
              </a:rPr>
              <a:t>ABOUT EXIN</a:t>
            </a:r>
          </a:p>
          <a:p>
            <a:endParaRPr lang="en-US" sz="1350" dirty="0">
              <a:solidFill>
                <a:srgbClr val="5F6160"/>
              </a:solidFill>
              <a:latin typeface="GillSansMTPro-Book"/>
            </a:endParaRPr>
          </a:p>
          <a:p>
            <a:r>
              <a:rPr lang="en-US" sz="1350" dirty="0">
                <a:solidFill>
                  <a:srgbClr val="5F6160"/>
                </a:solidFill>
                <a:latin typeface="GillSansMTPro-Book"/>
              </a:rPr>
              <a:t>Published and designed by EXIN. EXIN is the global independent certification institute for professionals in the IT domain. With more than 30 years of experience in certifying the competences of over 2 million IT professionals, EXIN is the leading and trusted authority in the IT market. With over 1000 accredited partners EXIN facilitates exams and e-competence assessments in more than 165 countries and 20 languages. EXIN is co-initiator of the e-Competence Framework, which was set up to provide unambiguous ICT certification measurement principles </a:t>
            </a:r>
            <a:r>
              <a:rPr lang="nl-NL" sz="1350" dirty="0">
                <a:solidFill>
                  <a:srgbClr val="5F6160"/>
                </a:solidFill>
                <a:latin typeface="GillSansMTPro-Book"/>
              </a:rPr>
              <a:t>within Europe and beyond.</a:t>
            </a:r>
            <a:endParaRPr lang="nl-NL" sz="1350" dirty="0"/>
          </a:p>
        </p:txBody>
      </p:sp>
    </p:spTree>
    <p:extLst>
      <p:ext uri="{BB962C8B-B14F-4D97-AF65-F5344CB8AC3E}">
        <p14:creationId xmlns:p14="http://schemas.microsoft.com/office/powerpoint/2010/main" val="18755883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Questions?</a:t>
            </a:r>
          </a:p>
        </p:txBody>
      </p:sp>
      <p:sp>
        <p:nvSpPr>
          <p:cNvPr id="5" name="Text Placeholder 4"/>
          <p:cNvSpPr>
            <a:spLocks noGrp="1"/>
          </p:cNvSpPr>
          <p:nvPr>
            <p:ph type="body" idx="1"/>
          </p:nvPr>
        </p:nvSpPr>
        <p:spPr/>
        <p:txBody>
          <a:bodyPr/>
          <a:lstStyle/>
          <a:p>
            <a:r>
              <a:rPr lang="en-GB" dirty="0"/>
              <a:t>Thank you – EXIN DevOps </a:t>
            </a:r>
            <a:r>
              <a:rPr lang="en-GB" dirty="0" smtClean="0"/>
              <a:t>Master™</a:t>
            </a:r>
            <a:endParaRPr lang="en-GB" dirty="0"/>
          </a:p>
        </p:txBody>
      </p:sp>
    </p:spTree>
    <p:extLst>
      <p:ext uri="{BB962C8B-B14F-4D97-AF65-F5344CB8AC3E}">
        <p14:creationId xmlns:p14="http://schemas.microsoft.com/office/powerpoint/2010/main" val="2878361972"/>
      </p:ext>
    </p:extLst>
  </p:cSld>
  <p:clrMapOvr>
    <a:masterClrMapping/>
  </p:clrMapOvr>
</p:sld>
</file>

<file path=ppt/theme/theme1.xml><?xml version="1.0" encoding="utf-8"?>
<a:theme xmlns:a="http://schemas.openxmlformats.org/drawingml/2006/main" name="Blanc Powerpoint Template">
  <a:themeElements>
    <a:clrScheme name="EXIN">
      <a:dk1>
        <a:srgbClr val="002A5A"/>
      </a:dk1>
      <a:lt1>
        <a:sysClr val="window" lastClr="FFFFFF"/>
      </a:lt1>
      <a:dk2>
        <a:srgbClr val="009DE0"/>
      </a:dk2>
      <a:lt2>
        <a:srgbClr val="EEECE1"/>
      </a:lt2>
      <a:accent1>
        <a:srgbClr val="F5BA30"/>
      </a:accent1>
      <a:accent2>
        <a:srgbClr val="F96B2E"/>
      </a:accent2>
      <a:accent3>
        <a:srgbClr val="00A650"/>
      </a:accent3>
      <a:accent4>
        <a:srgbClr val="FFFFFF"/>
      </a:accent4>
      <a:accent5>
        <a:srgbClr val="009DE0"/>
      </a:accent5>
      <a:accent6>
        <a:srgbClr val="FFFFFF"/>
      </a:accent6>
      <a:hlink>
        <a:srgbClr val="0000FF"/>
      </a:hlink>
      <a:folHlink>
        <a:srgbClr val="7030A0"/>
      </a:folHlink>
    </a:clrScheme>
    <a:fontScheme name="GILL SANS MT">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rporate presentation PPT 2015 groot formaat.pptx [Alleen-lezen]" id="{19D3FD21-25EC-4B78-84DC-F824A904D371}" vid="{9FB6DFF9-B1E9-4BFB-A601-4EF76E0F23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EXIN presentation blank</Template>
  <TotalTime>4623</TotalTime>
  <Words>17325</Words>
  <Application>Microsoft Office PowerPoint</Application>
  <PresentationFormat>On-screen Show (4:3)</PresentationFormat>
  <Paragraphs>1315</Paragraphs>
  <Slides>93</Slides>
  <Notes>91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Aharoni</vt:lpstr>
      <vt:lpstr>Arial Unicode MS</vt:lpstr>
      <vt:lpstr>GillSansMTPro-Book</vt:lpstr>
      <vt:lpstr>ＭＳ Ｐゴシック</vt:lpstr>
      <vt:lpstr>Arial</vt:lpstr>
      <vt:lpstr>Calibri</vt:lpstr>
      <vt:lpstr>Gill Sans MT</vt:lpstr>
      <vt:lpstr>Blanc Powerpoint Template</vt:lpstr>
      <vt:lpstr>Basic Training Material for the EXIN DevOps Master™ Certificate</vt:lpstr>
      <vt:lpstr>PowerPoint Presentation</vt:lpstr>
      <vt:lpstr>Welcome to the Basic Training Material (BTM)</vt:lpstr>
      <vt:lpstr>PowerPoint Presentation</vt:lpstr>
      <vt:lpstr>Agenda</vt:lpstr>
      <vt:lpstr>Course Objectives and Target Audience</vt:lpstr>
      <vt:lpstr>Pre-requisites</vt:lpstr>
      <vt:lpstr>Basic Concepts</vt:lpstr>
      <vt:lpstr>Exam Format</vt:lpstr>
      <vt:lpstr>Exam Literature</vt:lpstr>
      <vt:lpstr>1. DevOps adoption</vt:lpstr>
      <vt:lpstr>1.1 DevOps Mindset and Benefits</vt:lpstr>
      <vt:lpstr>1.1.1 Analyze DevOps anti-patterns in a scenario  </vt:lpstr>
      <vt:lpstr>1.1.2 Explain the benefits of DevOps </vt:lpstr>
      <vt:lpstr>1.1.3 Explain why DevOps fits the current software development process so well  </vt:lpstr>
      <vt:lpstr>1.1.4 Explain why DevOps needs a specific mindset to work  </vt:lpstr>
      <vt:lpstr>1.1.5 Explain how DevOps fits with Lean and Agile Scrum practices  </vt:lpstr>
      <vt:lpstr>1.2 Organizational Culture</vt:lpstr>
      <vt:lpstr>1.2.1 Explain why the 4 Pillars of Effective DevOps are so important  </vt:lpstr>
      <vt:lpstr>1.2.2 Analyze a scenario for missing parts of the DevOps mindset  </vt:lpstr>
      <vt:lpstr>1.2.3 Explain how to create a team from a group of people, through fostering collaboration, a DevOps mindset, and empathy and trust  </vt:lpstr>
      <vt:lpstr>1.2.4 Analyze a situation where there is a misconception regarding collaboration and identify the correct troubleshooting method </vt:lpstr>
      <vt:lpstr>1.2.5 Analyze a situation where there is a need for conflict management and identify the best solution </vt:lpstr>
      <vt:lpstr>1.2.6 Explain how human resource management can foster diversity and which benefits this brings to the organization  </vt:lpstr>
      <vt:lpstr>1.3 Principles and Concepts</vt:lpstr>
      <vt:lpstr>1.3.1 Explain the use and usefulness of different software development methodologies (Waterfall, Agile, Scrum) and their basic principles  </vt:lpstr>
      <vt:lpstr>1.3.2 Explain the use and usefulness of different operations methodologies (IT Service Management) </vt:lpstr>
      <vt:lpstr>1.3.3 Explain the use and usefulness of the Lean systems methodology  </vt:lpstr>
      <vt:lpstr>2. Planning, requirements and design</vt:lpstr>
      <vt:lpstr>2.1 Application or Service Lifecycle Management</vt:lpstr>
      <vt:lpstr> 2.1.1 Explain how DevOps adds value to modern Application Lifecycle Management </vt:lpstr>
      <vt:lpstr>2.1.2 Explain why DevOps improves customer experience when used for Service Lifecycle Management  </vt:lpstr>
      <vt:lpstr>2.2 Project Charter and Visual Control</vt:lpstr>
      <vt:lpstr>2.2.1 Explain how a DevOps project’s scope should be determined  </vt:lpstr>
      <vt:lpstr>2.2.2 Explain why Visual Control over a DevOps projects facilitates DevOps practices  </vt:lpstr>
      <vt:lpstr>2.3 Infrastructure and Architecture Design</vt:lpstr>
      <vt:lpstr>2.3.1 Explain how DevOps changes or influences the design of IT infrastructure and architecture  </vt:lpstr>
      <vt:lpstr>2.3.2 Explain why Cloud computing and virtualization techniques make integrating Dev and Ops easier  </vt:lpstr>
      <vt:lpstr>2.4 Service Level Requirements and Agreements</vt:lpstr>
      <vt:lpstr>2.4.1 Explain how DevOps changes Service Level Requirements and Agreements  </vt:lpstr>
      <vt:lpstr>2.5 Implementing a Testing Strategy: User Stories</vt:lpstr>
      <vt:lpstr>2.5.1 Explain why and how the Testing Strategy needs to be changed when transitioning to DevOps  </vt:lpstr>
      <vt:lpstr>2.5.2 Analyze and test User Stories  </vt:lpstr>
      <vt:lpstr>3. Development and deployment</vt:lpstr>
      <vt:lpstr>3.1 Continuous Delivery and Continuous Integration</vt:lpstr>
      <vt:lpstr>3.1.1 Explain why Continuous Delivery is essential for Effective DevOps  </vt:lpstr>
      <vt:lpstr>3.1.2 Analyze how to integrate Continuous Delivery in a scenario  </vt:lpstr>
      <vt:lpstr>3.1.2 Analyze how to integrate Continuous Delivery in a scenario  </vt:lpstr>
      <vt:lpstr>3.1.3 Analyze how to solve problems with Continuous Delivery in a scenario </vt:lpstr>
      <vt:lpstr>3.1.4 Explain why Continuous Integration is essential for Effective DevOps  </vt:lpstr>
      <vt:lpstr>3.1.5 Analyze how to achieve Continuous Integration in a scenario with a distributed team or a distributed version control system  </vt:lpstr>
      <vt:lpstr>3.1.6 Analyze how to solve problems with Continuous Integration in a scenario  </vt:lpstr>
      <vt:lpstr>3.2 Deployment Pipeline</vt:lpstr>
      <vt:lpstr>3.2.1 Explain the logic of the anatomy of a DevOps deployment pipeline  </vt:lpstr>
      <vt:lpstr>3.2.2 Explain how to use build and deployment scripting  </vt:lpstr>
      <vt:lpstr>3.3 Continuous Deployment</vt:lpstr>
      <vt:lpstr>3.3.1 Explain why the iteration plan and the release plan should be changed for effective DevOps  </vt:lpstr>
      <vt:lpstr>3.3.2 Analyze how to implement Continuous Deployment in a scenario </vt:lpstr>
      <vt:lpstr>3.4 Ji-Kotei-Kanketsu, Obeya, Rhythm, Work-in-Progress and One-piece-flow  </vt:lpstr>
      <vt:lpstr>3.4.1 Explain the concepts Ji-Kotei-Kanketsu, Obeya, Rhythm, Work-in-Progress and One-piece-flow </vt:lpstr>
      <vt:lpstr>3.4.2 Analyze a scenario for a problem with Ji-Kotei-Kanketsu, Rhythm, Work-in-Progress or One-piece-flow and find a suitable solution  </vt:lpstr>
      <vt:lpstr>3.5 Automation, Tools and Testing</vt:lpstr>
      <vt:lpstr>3.5.1 Explain why automation is important for effective DevOps  </vt:lpstr>
      <vt:lpstr>3.5.2 Explain how to use tools to facilitate DevOps in general  </vt:lpstr>
      <vt:lpstr>3.5.3 Explain how to use tools to support DevOps mindset and culture </vt:lpstr>
      <vt:lpstr>3.5.4 Explain why it is important that DevOps testing is automated  </vt:lpstr>
      <vt:lpstr>3.5.5 Analyze a scenario and choose the correct way of automating an acceptance test  </vt:lpstr>
      <vt:lpstr>4. Operation and scaling</vt:lpstr>
      <vt:lpstr>4.1 Managing Data; Infrastructure and Environments;  and Components and Dependencies  </vt:lpstr>
      <vt:lpstr>4.1.1 Explain which problems can be encountered when managing data in databases within DevOps  </vt:lpstr>
      <vt:lpstr>4.1.2 Analyze a scenario where a database is used in DevOps and provide the best solution to a problem </vt:lpstr>
      <vt:lpstr>4.1.3 Analyze a scenario and identify the best way to prepare an infrastructure environment for deployment or manage it after deployment  </vt:lpstr>
      <vt:lpstr>4.1.4 Analyze a scenario and suggest a commonly used strategy to manage components </vt:lpstr>
      <vt:lpstr>4.1.5 Explain how to manage dependencies  </vt:lpstr>
      <vt:lpstr>4.2 Configuration Management and Version Control</vt:lpstr>
      <vt:lpstr>4.2.1 Explain why version control is a key to effective DevOps  </vt:lpstr>
      <vt:lpstr>4.2.2 Explain how to keep version control over data, infrastructure and components  </vt:lpstr>
      <vt:lpstr>4.2.3 Analyze a scenario and suggest the best strategy to manage a configuration management problem </vt:lpstr>
      <vt:lpstr>4.3 Cloud and Immutable Infrastructure</vt:lpstr>
      <vt:lpstr>4.3.1 Explain when it is and when it is not necessary to move to Cloud-based infrastructure for effective DevOps  </vt:lpstr>
      <vt:lpstr>4.3.2 Explain how Cloud-based infrastructure should be managed within DevOps  </vt:lpstr>
      <vt:lpstr>4.4 Business Continuity</vt:lpstr>
      <vt:lpstr>4.4.1 Explain how DevOps can facilitate Business Continuity practices </vt:lpstr>
      <vt:lpstr>4.5 Scaling</vt:lpstr>
      <vt:lpstr>4.5.1 Analyze a scenario, explain if and why it is important to scale up or down in that situation, and identify the best way to do that  </vt:lpstr>
      <vt:lpstr>4.5.2 Analyze a scenario for what went wrong with scaling, and identify a good way to solve the problem  </vt:lpstr>
      <vt:lpstr>4.5.3 Explain how social policy and hiring practices support scaling DevOps  </vt:lpstr>
      <vt:lpstr>5. end of life</vt:lpstr>
      <vt:lpstr>5.1 Conditions for End-of-Life of a product or service  </vt:lpstr>
      <vt:lpstr>5.1.1 Explain which conditions should be met before terminating a service or product  </vt:lpstr>
      <vt:lpstr>PowerPoint Presentation</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EXIN DevOps Master</dc:title>
  <dc:creator>L Cooper</dc:creator>
  <cp:lastModifiedBy>Ingrid Moleveld</cp:lastModifiedBy>
  <cp:revision>224</cp:revision>
  <dcterms:created xsi:type="dcterms:W3CDTF">2016-08-03T07:06:52Z</dcterms:created>
  <dcterms:modified xsi:type="dcterms:W3CDTF">2017-11-06T12:00:03Z</dcterms:modified>
</cp:coreProperties>
</file>