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0A5A20-6A80-44BD-8B56-31CAEF8AC7C3}">
  <a:tblStyle styleId="{630A5A20-6A80-44BD-8B56-31CAEF8AC7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4a8372c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d4a8372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tính toán bằng tay thuật toán được mô tả lại dạng bảng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đơn hình đầu tiên ứng với pa cực biên ban đầu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tính toán bằng tay thuật toán được mô tả lại dạng bảng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đơn hình đầu tiên ứng với pa cực biên ban đầu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d4a8372cf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d4a8372c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d4a8372c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d4a8372c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 toán học Mỹ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5" name="Google Shape;10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descr="Picture1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4294967295" type="title"/>
          </p:nvPr>
        </p:nvSpPr>
        <p:spPr>
          <a:xfrm>
            <a:off x="700500" y="3279925"/>
            <a:ext cx="739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đơn hình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hình 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457200" y="1219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638850"/>
                <a:gridCol w="651675"/>
                <a:gridCol w="707075"/>
                <a:gridCol w="626000"/>
                <a:gridCol w="626000"/>
                <a:gridCol w="626000"/>
                <a:gridCol w="650875"/>
                <a:gridCol w="727925"/>
                <a:gridCol w="626000"/>
                <a:gridCol w="620375"/>
                <a:gridCol w="564200"/>
                <a:gridCol w="554975"/>
                <a:gridCol w="685800"/>
              </a:tblGrid>
              <a:tr h="645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baseline="-25000" lang="en-US" sz="1600" u="none" cap="none" strike="noStrike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US" sz="1600" u="none" cap="none" strike="noStrike">
                          <a:solidFill>
                            <a:srgbClr val="002060"/>
                          </a:solidFill>
                        </a:rPr>
                        <a:t>/a</a:t>
                      </a:r>
                      <a:r>
                        <a:rPr baseline="-25000" lang="en-US" sz="1600" u="none" cap="none" strike="noStrike">
                          <a:solidFill>
                            <a:srgbClr val="002060"/>
                          </a:solidFill>
                        </a:rPr>
                        <a:t>rs 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f(x</a:t>
                      </a:r>
                      <a:r>
                        <a:rPr baseline="30000" lang="en-US" sz="20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) 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2667000" y="6629400"/>
            <a:ext cx="480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 rot="10800000">
            <a:off x="5410200" y="3352800"/>
            <a:ext cx="914400" cy="609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0" name="Google Shape;160;p23"/>
          <p:cNvCxnSpPr/>
          <p:nvPr/>
        </p:nvCxnSpPr>
        <p:spPr>
          <a:xfrm>
            <a:off x="2209800" y="3352800"/>
            <a:ext cx="4038600" cy="914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3"/>
          <p:cNvCxnSpPr/>
          <p:nvPr/>
        </p:nvCxnSpPr>
        <p:spPr>
          <a:xfrm flipH="1">
            <a:off x="2209800" y="4495800"/>
            <a:ext cx="4191000" cy="1219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3"/>
          <p:cNvCxnSpPr/>
          <p:nvPr/>
        </p:nvCxnSpPr>
        <p:spPr>
          <a:xfrm flipH="1" rot="-5400000">
            <a:off x="6591300" y="4838700"/>
            <a:ext cx="1219200" cy="838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hình 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457200" y="1219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651675"/>
                <a:gridCol w="707075"/>
                <a:gridCol w="626000"/>
                <a:gridCol w="626000"/>
                <a:gridCol w="626000"/>
                <a:gridCol w="650875"/>
                <a:gridCol w="727925"/>
                <a:gridCol w="626000"/>
                <a:gridCol w="620375"/>
                <a:gridCol w="564200"/>
                <a:gridCol w="736625"/>
                <a:gridCol w="504150"/>
              </a:tblGrid>
              <a:tr h="645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r/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r,j/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rn/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`f(x</a:t>
                      </a:r>
                      <a:r>
                        <a:rPr baseline="30000" lang="en-US" sz="20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) 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/>
          <p:nvPr>
            <p:ph idx="11" type="ftr"/>
          </p:nvPr>
        </p:nvSpPr>
        <p:spPr>
          <a:xfrm>
            <a:off x="2438400" y="65532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75500"/>
            <a:ext cx="74676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3" name="Google Shape;183;p26"/>
          <p:cNvGraphicFramePr/>
          <p:nvPr/>
        </p:nvGraphicFramePr>
        <p:xfrm>
          <a:off x="990601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0286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6"/>
          <p:cNvSpPr/>
          <p:nvPr/>
        </p:nvSpPr>
        <p:spPr>
          <a:xfrm>
            <a:off x="990600" y="4800600"/>
            <a:ext cx="5943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Bước 1: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tính tối ưu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2: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điều kiện vô nghiệm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3: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Tìm ẩn cơ bản, loại ẩn cơ bản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1(3)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990601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0286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7"/>
          <p:cNvSpPr txBox="1"/>
          <p:nvPr/>
        </p:nvSpPr>
        <p:spPr>
          <a:xfrm>
            <a:off x="6629400" y="5334000"/>
            <a:ext cx="2057400" cy="46166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Hàng quay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371600" y="5257800"/>
            <a:ext cx="1524000" cy="46166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Cột quay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4419600" y="5334000"/>
            <a:ext cx="1600200" cy="46166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Tâm quay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27"/>
          <p:cNvCxnSpPr/>
          <p:nvPr/>
        </p:nvCxnSpPr>
        <p:spPr>
          <a:xfrm rot="-5400000">
            <a:off x="7277056" y="4457744"/>
            <a:ext cx="1600200" cy="1500"/>
          </a:xfrm>
          <a:prstGeom prst="curvedConnector3">
            <a:avLst>
              <a:gd fmla="val 44883" name="adj1"/>
            </a:avLst>
          </a:prstGeom>
          <a:noFill/>
          <a:ln cap="flat" cmpd="sng" w="9525">
            <a:solidFill>
              <a:srgbClr val="8FB2C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5" name="Google Shape;195;p27"/>
          <p:cNvCxnSpPr>
            <a:stCxn id="193" idx="1"/>
          </p:cNvCxnSpPr>
          <p:nvPr/>
        </p:nvCxnSpPr>
        <p:spPr>
          <a:xfrm rot="10800000">
            <a:off x="3429000" y="3733932"/>
            <a:ext cx="990600" cy="1830900"/>
          </a:xfrm>
          <a:prstGeom prst="bentConnector2">
            <a:avLst/>
          </a:prstGeom>
          <a:noFill/>
          <a:ln cap="flat" cmpd="sng" w="9525">
            <a:solidFill>
              <a:srgbClr val="8FB2C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6" name="Google Shape;196;p27"/>
          <p:cNvCxnSpPr>
            <a:stCxn id="192" idx="0"/>
          </p:cNvCxnSpPr>
          <p:nvPr/>
        </p:nvCxnSpPr>
        <p:spPr>
          <a:xfrm flipH="1" rot="10800000">
            <a:off x="2133600" y="4267200"/>
            <a:ext cx="1219200" cy="990600"/>
          </a:xfrm>
          <a:prstGeom prst="straightConnector1">
            <a:avLst/>
          </a:prstGeom>
          <a:noFill/>
          <a:ln cap="flat" cmpd="sng" w="9525">
            <a:solidFill>
              <a:srgbClr val="8FB2C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1(4)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2" name="Google Shape;202;p28"/>
          <p:cNvGraphicFramePr/>
          <p:nvPr/>
        </p:nvGraphicFramePr>
        <p:xfrm>
          <a:off x="990601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014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2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1(5)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9" name="Google Shape;209;p29"/>
          <p:cNvGraphicFramePr/>
          <p:nvPr/>
        </p:nvGraphicFramePr>
        <p:xfrm>
          <a:off x="83819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17425"/>
                <a:gridCol w="778400"/>
                <a:gridCol w="689150"/>
                <a:gridCol w="689150"/>
                <a:gridCol w="689150"/>
                <a:gridCol w="716550"/>
                <a:gridCol w="801375"/>
                <a:gridCol w="689150"/>
                <a:gridCol w="689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1(6)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0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6" name="Google Shape;216;p30"/>
          <p:cNvGraphicFramePr/>
          <p:nvPr/>
        </p:nvGraphicFramePr>
        <p:xfrm>
          <a:off x="83819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17425"/>
                <a:gridCol w="778400"/>
                <a:gridCol w="689150"/>
                <a:gridCol w="689150"/>
                <a:gridCol w="689150"/>
                <a:gridCol w="716550"/>
                <a:gridCol w="801375"/>
                <a:gridCol w="689150"/>
                <a:gridCol w="689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0"/>
          <p:cNvSpPr/>
          <p:nvPr/>
        </p:nvSpPr>
        <p:spPr>
          <a:xfrm>
            <a:off x="990600" y="4800600"/>
            <a:ext cx="5943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Bước 1: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tính tối ưu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2: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điều kiện vô nghiệm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3: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Tìm ẩn cơ bản, loại ẩn cơ bản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1(7)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83819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17425"/>
                <a:gridCol w="778400"/>
                <a:gridCol w="689150"/>
                <a:gridCol w="689150"/>
                <a:gridCol w="689150"/>
                <a:gridCol w="716550"/>
                <a:gridCol w="801375"/>
                <a:gridCol w="689150"/>
                <a:gridCol w="689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5/3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-4/3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sng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5334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1(8)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1" name="Google Shape;231;p32"/>
          <p:cNvGraphicFramePr/>
          <p:nvPr/>
        </p:nvGraphicFramePr>
        <p:xfrm>
          <a:off x="990602" y="1447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193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32"/>
          <p:cNvSpPr/>
          <p:nvPr/>
        </p:nvSpPr>
        <p:spPr>
          <a:xfrm>
            <a:off x="990600" y="5455377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≤0, j =1..6,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(12, 6, 0, 4, 0, 0) và 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=92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Phương pháp đơn hình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Phương pháp ẩn phụ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1295400"/>
            <a:ext cx="5792788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8" name="Google Shape;248;p34"/>
          <p:cNvGraphicFramePr/>
          <p:nvPr/>
        </p:nvGraphicFramePr>
        <p:xfrm>
          <a:off x="685800" y="1447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855625"/>
                <a:gridCol w="872825"/>
                <a:gridCol w="947000"/>
                <a:gridCol w="838425"/>
                <a:gridCol w="838425"/>
                <a:gridCol w="838425"/>
                <a:gridCol w="871750"/>
                <a:gridCol w="871750"/>
              </a:tblGrid>
              <a:tr h="746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2(3)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5" name="Google Shape;255;p35"/>
          <p:cNvGraphicFramePr/>
          <p:nvPr/>
        </p:nvGraphicFramePr>
        <p:xfrm>
          <a:off x="1219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892000"/>
                <a:gridCol w="967800"/>
                <a:gridCol w="856850"/>
                <a:gridCol w="856850"/>
                <a:gridCol w="856850"/>
                <a:gridCol w="890900"/>
                <a:gridCol w="890900"/>
              </a:tblGrid>
              <a:tr h="731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35"/>
          <p:cNvSpPr/>
          <p:nvPr/>
        </p:nvSpPr>
        <p:spPr>
          <a:xfrm>
            <a:off x="1066800" y="4311134"/>
            <a:ext cx="7467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=4/3 &gt;0, và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trên cột này không có số dương 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nên bài toán vô nghiệm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1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752600"/>
            <a:ext cx="6038850" cy="3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2550" y="5287963"/>
            <a:ext cx="6665913" cy="59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7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1600"/>
            <a:ext cx="6534300" cy="40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572000"/>
            <a:ext cx="3106738" cy="1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600"/>
            <a:ext cx="67818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613" y="5194300"/>
            <a:ext cx="6699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175" y="1371600"/>
            <a:ext cx="6878638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953000"/>
            <a:ext cx="73914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idx="4294967295" type="title"/>
          </p:nvPr>
        </p:nvSpPr>
        <p:spPr>
          <a:xfrm>
            <a:off x="700500" y="3279925"/>
            <a:ext cx="739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ẩn phụ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phép biến đổi để đưa bài toán về dạng chính tắc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n+i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gọi là ẩn phụ.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`x= 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là nghiệm của bài toán chính tắc biến đổi thì </a:t>
            </a:r>
            <a:b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là nghiệm bài toán gốc.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847013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 (1)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325" y="1308100"/>
            <a:ext cx="6705600" cy="4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Dantzig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đưa ra năm 1947.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làm việc với bài toán  có hữu hạn phương án cơ bản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Ý tưởng: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2438400" y="65532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1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71600"/>
            <a:ext cx="823118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1(3)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3" name="Google Shape;333;p44"/>
          <p:cNvGraphicFramePr/>
          <p:nvPr/>
        </p:nvGraphicFramePr>
        <p:xfrm>
          <a:off x="609597" y="1600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85600"/>
                <a:gridCol w="801375"/>
                <a:gridCol w="869475"/>
                <a:gridCol w="769800"/>
                <a:gridCol w="769800"/>
                <a:gridCol w="769800"/>
                <a:gridCol w="800400"/>
                <a:gridCol w="895150"/>
                <a:gridCol w="769800"/>
                <a:gridCol w="7698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1(4)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0" name="Google Shape;340;p45"/>
          <p:cNvGraphicFramePr/>
          <p:nvPr/>
        </p:nvGraphicFramePr>
        <p:xfrm>
          <a:off x="609597" y="1600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63150"/>
                <a:gridCol w="778475"/>
                <a:gridCol w="844650"/>
                <a:gridCol w="747800"/>
                <a:gridCol w="599725"/>
                <a:gridCol w="895900"/>
                <a:gridCol w="777525"/>
                <a:gridCol w="869575"/>
                <a:gridCol w="747800"/>
                <a:gridCol w="747800"/>
              </a:tblGrid>
              <a:tr h="1143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-9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1(5)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7" name="Google Shape;347;p46"/>
          <p:cNvGraphicFramePr/>
          <p:nvPr/>
        </p:nvGraphicFramePr>
        <p:xfrm>
          <a:off x="6858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755675"/>
                <a:gridCol w="770850"/>
                <a:gridCol w="836350"/>
                <a:gridCol w="740475"/>
                <a:gridCol w="630450"/>
                <a:gridCol w="850500"/>
                <a:gridCol w="769900"/>
                <a:gridCol w="861050"/>
                <a:gridCol w="740475"/>
                <a:gridCol w="74047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-16/5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p46"/>
          <p:cNvSpPr/>
          <p:nvPr/>
        </p:nvSpPr>
        <p:spPr>
          <a:xfrm>
            <a:off x="541000" y="5105400"/>
            <a:ext cx="799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≤0, mọi j = 1..6, 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(4, 5, 0, 0, 0, 11) và g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=-11.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ghiệm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bài toán gốc là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(4, 5, 0, 0) và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11.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7"/>
          <p:cNvSpPr txBox="1"/>
          <p:nvPr/>
        </p:nvSpPr>
        <p:spPr>
          <a:xfrm>
            <a:off x="533400" y="1066800"/>
            <a:ext cx="8229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 = 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2400" u="sng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7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381000" y="3733800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f(x) = 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" name="Google Shape;3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1524000"/>
            <a:ext cx="4221162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343400"/>
            <a:ext cx="55403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7"/>
          <p:cNvSpPr txBox="1"/>
          <p:nvPr/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2(1)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0" i="0" sz="1200" u="none" cap="none" strike="noStrike">
              <a:solidFill>
                <a:srgbClr val="88DA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2(2) 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8" name="Google Shape;368;p48"/>
          <p:cNvGraphicFramePr/>
          <p:nvPr/>
        </p:nvGraphicFramePr>
        <p:xfrm>
          <a:off x="7620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539750"/>
                <a:gridCol w="787250"/>
                <a:gridCol w="821475"/>
                <a:gridCol w="758275"/>
                <a:gridCol w="758275"/>
                <a:gridCol w="884675"/>
                <a:gridCol w="884675"/>
                <a:gridCol w="821475"/>
                <a:gridCol w="758275"/>
                <a:gridCol w="758275"/>
              </a:tblGrid>
              <a:tr h="596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Ân cb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69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Arial"/>
                        <a:buNone/>
                      </a:pPr>
                      <a:r>
                        <a:rPr b="0" i="0" lang="en-US" sz="2400" u="sng" cap="none" strike="noStrik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2(3) 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5" name="Google Shape;375;p49"/>
          <p:cNvGraphicFramePr/>
          <p:nvPr/>
        </p:nvGraphicFramePr>
        <p:xfrm>
          <a:off x="914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831100"/>
                <a:gridCol w="831100"/>
                <a:gridCol w="831100"/>
                <a:gridCol w="831100"/>
                <a:gridCol w="895025"/>
                <a:gridCol w="958950"/>
                <a:gridCol w="831100"/>
                <a:gridCol w="767175"/>
                <a:gridCol w="767175"/>
              </a:tblGrid>
              <a:tr h="469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6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2(4) 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50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50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≤0, mọi j =1..6,  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(0,0,10,0,48,0). 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và f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-10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3" name="Google Shape;383;p50"/>
          <p:cNvGraphicFramePr/>
          <p:nvPr/>
        </p:nvGraphicFramePr>
        <p:xfrm>
          <a:off x="9144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821275"/>
                <a:gridCol w="821275"/>
                <a:gridCol w="821275"/>
                <a:gridCol w="884450"/>
                <a:gridCol w="947625"/>
                <a:gridCol w="821275"/>
                <a:gridCol w="758100"/>
                <a:gridCol w="758100"/>
                <a:gridCol w="758100"/>
              </a:tblGrid>
              <a:tr h="469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334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dạng chính tắc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= (b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 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có các thành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không âm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hương án cơ bản của bài toán: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…. 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…. , 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 trị hàm mục tiêu tại 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f(x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….  +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563825"/>
            <a:ext cx="5550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là một phương án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ẩn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 bản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2438400" y="65532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</a:t>
            </a: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125" y="1752600"/>
            <a:ext cx="50166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00" y="2895600"/>
            <a:ext cx="4827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375" y="4240225"/>
            <a:ext cx="3241200" cy="7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đơn hình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533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{630A5A20-6A80-44BD-8B56-31CAEF8AC7C3}</a:tableStyleId>
              </a:tblPr>
              <a:tblGrid>
                <a:gridCol w="665075"/>
                <a:gridCol w="678450"/>
                <a:gridCol w="736100"/>
                <a:gridCol w="651700"/>
                <a:gridCol w="651700"/>
                <a:gridCol w="651700"/>
                <a:gridCol w="677600"/>
                <a:gridCol w="757825"/>
                <a:gridCol w="651700"/>
                <a:gridCol w="645850"/>
                <a:gridCol w="587375"/>
                <a:gridCol w="64585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5715000"/>
            <a:ext cx="406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 thuyết cơ sở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lý 1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ấu hiệu tối ưu)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Nếu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 với mọi j = 1..n thì x</a:t>
            </a:r>
            <a:r>
              <a:rPr b="0" baseline="30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…, 0)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phương án tối ưu.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lý 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ấu hiệu vô nghiệm)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Nếu  tồn tại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 và  a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0 , mọi  i = 1..m thì bài toán vô nghiệm.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lý 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iều chỉnh phương án)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Nếu  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&gt;0,  tồn tại a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thì có thể tìm được phương án cơ bản mới tốt hơn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…, 0),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trường hợp bài toán không suy biến.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huật toán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1: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 tra tính tối ưu </a:t>
            </a:r>
            <a:endParaRPr b="0" i="1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i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=(b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b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…, 0)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mọi j=1..n: 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0 thì 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tối ưu và 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f(x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=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….  +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tồn tại k: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thì chuyển sang bước 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2: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 tra điều kiện vô nghiệm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 tồn tại k:  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 và với mọi i = 1..m: 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≤0 thì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vô nghiệm.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&gt;0, và  tồn tại i: a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chuyển sang bước 3.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bước của thuật toán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3: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ẩn thay thế và ẩn loại ra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max {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với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(j=1..n) thì đưa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đưa vào tập ẩn cơ bản .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min {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với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0  thì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 x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 khỏi tập ẩn cơ bản .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sang bước 4.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4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 đổi bảng đơn hình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 đổi bảng đơn hình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Tính lại các giá trị 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f(x), quay lại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114800"/>
            <a:ext cx="35814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5" y="4038600"/>
            <a:ext cx="3713163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">
  <a:themeElements>
    <a:clrScheme name="Custom 4">
      <a:dk1>
        <a:srgbClr val="00B0F0"/>
      </a:dk1>
      <a:lt1>
        <a:srgbClr val="FFFFFF"/>
      </a:lt1>
      <a:dk2>
        <a:srgbClr val="00B0F0"/>
      </a:dk2>
      <a:lt2>
        <a:srgbClr val="DD8047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