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314" r:id="rId3"/>
    <p:sldId id="326" r:id="rId4"/>
    <p:sldId id="311" r:id="rId5"/>
    <p:sldId id="320" r:id="rId6"/>
    <p:sldId id="313" r:id="rId7"/>
  </p:sldIdLst>
  <p:sldSz cx="9144000" cy="5143500" type="screen16x9"/>
  <p:notesSz cx="6858000" cy="9144000"/>
  <p:embeddedFontLst>
    <p:embeddedFont>
      <p:font typeface="Josefin Sans" pitchFamily="2" charset="-93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9F0146-BC4E-4CC0-B377-886F7695A88D}">
  <a:tblStyle styleId="{9E9F0146-BC4E-4CC0-B377-886F7695A8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1867025" y="1013175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229260" y="3396805"/>
            <a:ext cx="3675485" cy="1893812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315040" flipH="1">
            <a:off x="-236345" y="4475012"/>
            <a:ext cx="2114446" cy="997085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5400000">
            <a:off x="6110254" y="2527892"/>
            <a:ext cx="4814046" cy="1710367"/>
          </a:xfrm>
          <a:custGeom>
            <a:avLst/>
            <a:gdLst/>
            <a:ahLst/>
            <a:cxnLst/>
            <a:rect l="l" t="t" r="r" b="b"/>
            <a:pathLst>
              <a:path w="143993" h="61524" extrusionOk="0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744675" y="-169359"/>
            <a:ext cx="3627772" cy="1869298"/>
          </a:xfrm>
          <a:custGeom>
            <a:avLst/>
            <a:gdLst/>
            <a:ahLst/>
            <a:cxnLst/>
            <a:rect l="l" t="t" r="r" b="b"/>
            <a:pathLst>
              <a:path w="64695" h="36451" extrusionOk="0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10484934" flipH="1">
            <a:off x="7292455" y="-348495"/>
            <a:ext cx="2087045" cy="984164"/>
          </a:xfrm>
          <a:custGeom>
            <a:avLst/>
            <a:gdLst/>
            <a:ahLst/>
            <a:cxnLst/>
            <a:rect l="l" t="t" r="r" b="b"/>
            <a:pathLst>
              <a:path w="49839" h="23502" extrusionOk="0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7" name="Google Shape;47;p4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48" name="Google Shape;48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55" name="Google Shape;55;p4"/>
            <p:cNvSpPr/>
            <p:nvPr/>
          </p:nvSpPr>
          <p:spPr>
            <a:xfrm>
              <a:off x="6654501" y="-116300"/>
              <a:ext cx="2684034" cy="1535681"/>
            </a:xfrm>
            <a:custGeom>
              <a:avLst/>
              <a:gdLst/>
              <a:ahLst/>
              <a:cxnLst/>
              <a:rect l="l" t="t" r="r" b="b"/>
              <a:pathLst>
                <a:path w="64695" h="36451" extrusionOk="0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5400000" flipH="1">
              <a:off x="8050932" y="-354518"/>
              <a:ext cx="808131" cy="1493289"/>
            </a:xfrm>
            <a:custGeom>
              <a:avLst/>
              <a:gdLst/>
              <a:ahLst/>
              <a:cxnLst/>
              <a:rect l="l" t="t" r="r" b="b"/>
              <a:pathLst>
                <a:path w="24039" h="44420" extrusionOk="0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avLst/>
              <a:gdLst/>
              <a:ahLst/>
              <a:cxnLst/>
              <a:rect l="l" t="t" r="r" b="b"/>
              <a:pathLst>
                <a:path w="143993" h="61524" extrusionOk="0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sz="3000" b="1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0"/>
          <p:cNvSpPr txBox="1">
            <a:spLocks noGrp="1"/>
          </p:cNvSpPr>
          <p:nvPr>
            <p:ph type="ctrTitle"/>
          </p:nvPr>
        </p:nvSpPr>
        <p:spPr>
          <a:xfrm>
            <a:off x="617913" y="780684"/>
            <a:ext cx="7787100" cy="20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 BÀI THI THỰC HÀNH </a:t>
            </a:r>
            <a:endParaRPr dirty="0"/>
          </a:p>
        </p:txBody>
      </p:sp>
      <p:sp>
        <p:nvSpPr>
          <p:cNvPr id="463" name="Google Shape;463;p30"/>
          <p:cNvSpPr txBox="1">
            <a:spLocks noGrp="1"/>
          </p:cNvSpPr>
          <p:nvPr>
            <p:ph type="subTitle" idx="1"/>
          </p:nvPr>
        </p:nvSpPr>
        <p:spPr>
          <a:xfrm>
            <a:off x="2547600" y="3746850"/>
            <a:ext cx="40488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 : Nguyễn Tri 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" name="Google Shape;463;p30">
            <a:extLst>
              <a:ext uri="{FF2B5EF4-FFF2-40B4-BE49-F238E27FC236}">
                <a16:creationId xmlns:a16="http://schemas.microsoft.com/office/drawing/2014/main" id="{896B5E5A-9AFC-46DF-BD02-6FEDB44642A9}"/>
              </a:ext>
            </a:extLst>
          </p:cNvPr>
          <p:cNvSpPr txBox="1">
            <a:spLocks/>
          </p:cNvSpPr>
          <p:nvPr/>
        </p:nvSpPr>
        <p:spPr>
          <a:xfrm>
            <a:off x="3533539" y="4174548"/>
            <a:ext cx="4507649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19TCLC_DT2</a:t>
            </a:r>
            <a:endParaRPr lang="en-US" sz="1800" dirty="0"/>
          </a:p>
        </p:txBody>
      </p:sp>
      <p:sp>
        <p:nvSpPr>
          <p:cNvPr id="6" name="Google Shape;463;p30">
            <a:extLst>
              <a:ext uri="{FF2B5EF4-FFF2-40B4-BE49-F238E27FC236}">
                <a16:creationId xmlns:a16="http://schemas.microsoft.com/office/drawing/2014/main" id="{6749C4E9-8FB6-4517-AB84-D8DC045B76BE}"/>
              </a:ext>
            </a:extLst>
          </p:cNvPr>
          <p:cNvSpPr txBox="1">
            <a:spLocks/>
          </p:cNvSpPr>
          <p:nvPr/>
        </p:nvSpPr>
        <p:spPr>
          <a:xfrm>
            <a:off x="2547600" y="2708224"/>
            <a:ext cx="40488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2000" b="1" dirty="0"/>
          </a:p>
        </p:txBody>
      </p:sp>
      <p:sp>
        <p:nvSpPr>
          <p:cNvPr id="7" name="Google Shape;463;p30">
            <a:extLst>
              <a:ext uri="{FF2B5EF4-FFF2-40B4-BE49-F238E27FC236}">
                <a16:creationId xmlns:a16="http://schemas.microsoft.com/office/drawing/2014/main" id="{2A6F3F21-C78F-4C71-BCFA-DA8377EB16DB}"/>
              </a:ext>
            </a:extLst>
          </p:cNvPr>
          <p:cNvSpPr txBox="1">
            <a:spLocks/>
          </p:cNvSpPr>
          <p:nvPr/>
        </p:nvSpPr>
        <p:spPr>
          <a:xfrm>
            <a:off x="1860858" y="3231388"/>
            <a:ext cx="5669791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1A (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0" indent="0"/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D51A9-1F6C-4A24-84C4-187EB9AC4E87}"/>
              </a:ext>
            </a:extLst>
          </p:cNvPr>
          <p:cNvSpPr txBox="1"/>
          <p:nvPr/>
        </p:nvSpPr>
        <p:spPr>
          <a:xfrm>
            <a:off x="6429065" y="464893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4B26-1655-465D-8F8C-016E7883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71312"/>
            <a:ext cx="8064000" cy="572700"/>
          </a:xfrm>
        </p:spPr>
        <p:txBody>
          <a:bodyPr/>
          <a:lstStyle/>
          <a:p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endParaRPr lang="en-US" sz="35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54AB638-FD4E-4447-887B-3A71A973CC29}"/>
              </a:ext>
            </a:extLst>
          </p:cNvPr>
          <p:cNvSpPr txBox="1">
            <a:spLocks/>
          </p:cNvSpPr>
          <p:nvPr/>
        </p:nvSpPr>
        <p:spPr>
          <a:xfrm>
            <a:off x="788877" y="1418400"/>
            <a:ext cx="7956362" cy="191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2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39700" indent="0">
              <a:buFont typeface="Open Sans"/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9700" indent="0">
              <a:buFont typeface="Open Sans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FFT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ACF.</a:t>
            </a:r>
          </a:p>
          <a:p>
            <a:pPr marL="139700" indent="0">
              <a:buFont typeface="Open Sans"/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39700" indent="0">
              <a:buFont typeface="Open Sans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9700" indent="0">
              <a:buFont typeface="Open Sans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E2A6-AA0E-46F4-BAA8-45E0F0DC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45" y="128020"/>
            <a:ext cx="7416109" cy="742701"/>
          </a:xfrm>
        </p:spPr>
        <p:txBody>
          <a:bodyPr/>
          <a:lstStyle/>
          <a:p>
            <a:r>
              <a:rPr lang="en-US" sz="32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3200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2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20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626C9E-2AA3-481E-8A3F-472317517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4958"/>
              </p:ext>
            </p:extLst>
          </p:nvPr>
        </p:nvGraphicFramePr>
        <p:xfrm>
          <a:off x="937298" y="870721"/>
          <a:ext cx="7269401" cy="3655217"/>
        </p:xfrm>
        <a:graphic>
          <a:graphicData uri="http://schemas.openxmlformats.org/drawingml/2006/table">
            <a:tbl>
              <a:tblPr firstRow="1" firstCol="1" bandRow="1">
                <a:tableStyleId>{9E9F0146-BC4E-4CC0-B377-886F7695A88D}</a:tableStyleId>
              </a:tblPr>
              <a:tblGrid>
                <a:gridCol w="875478">
                  <a:extLst>
                    <a:ext uri="{9D8B030D-6E8A-4147-A177-3AD203B41FA5}">
                      <a16:colId xmlns:a16="http://schemas.microsoft.com/office/drawing/2014/main" val="860781876"/>
                    </a:ext>
                  </a:extLst>
                </a:gridCol>
                <a:gridCol w="997164">
                  <a:extLst>
                    <a:ext uri="{9D8B030D-6E8A-4147-A177-3AD203B41FA5}">
                      <a16:colId xmlns:a16="http://schemas.microsoft.com/office/drawing/2014/main" val="304411836"/>
                    </a:ext>
                  </a:extLst>
                </a:gridCol>
                <a:gridCol w="1268765">
                  <a:extLst>
                    <a:ext uri="{9D8B030D-6E8A-4147-A177-3AD203B41FA5}">
                      <a16:colId xmlns:a16="http://schemas.microsoft.com/office/drawing/2014/main" val="1742907697"/>
                    </a:ext>
                  </a:extLst>
                </a:gridCol>
                <a:gridCol w="1277778">
                  <a:extLst>
                    <a:ext uri="{9D8B030D-6E8A-4147-A177-3AD203B41FA5}">
                      <a16:colId xmlns:a16="http://schemas.microsoft.com/office/drawing/2014/main" val="276189350"/>
                    </a:ext>
                  </a:extLst>
                </a:gridCol>
                <a:gridCol w="1510039">
                  <a:extLst>
                    <a:ext uri="{9D8B030D-6E8A-4147-A177-3AD203B41FA5}">
                      <a16:colId xmlns:a16="http://schemas.microsoft.com/office/drawing/2014/main" val="403824088"/>
                    </a:ext>
                  </a:extLst>
                </a:gridCol>
                <a:gridCol w="1340177">
                  <a:extLst>
                    <a:ext uri="{9D8B030D-6E8A-4147-A177-3AD203B41FA5}">
                      <a16:colId xmlns:a16="http://schemas.microsoft.com/office/drawing/2014/main" val="1264287872"/>
                    </a:ext>
                  </a:extLst>
                </a:gridCol>
              </a:tblGrid>
              <a:tr h="7975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hiệu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F0_mean file lab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Phép biến đổi Fourier nhanh 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 tự tương quan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số F0_mean phép biến đổi Fourier nhanh (%)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F0_mean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hàm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(%)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477720"/>
                  </a:ext>
                </a:extLst>
              </a:tr>
              <a:tr h="289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01MDA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135.5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135.62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148.59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196679"/>
                  </a:ext>
                </a:extLst>
              </a:tr>
              <a:tr h="289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02FVA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239.7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233.88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235.63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57038"/>
                  </a:ext>
                </a:extLst>
              </a:tr>
              <a:tr h="289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03MAB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115.0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117.17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116.28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2675"/>
                  </a:ext>
                </a:extLst>
              </a:tr>
              <a:tr h="289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06FTB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202.9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190.09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210.7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65665"/>
                  </a:ext>
                </a:extLst>
              </a:tr>
              <a:tr h="289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30FTN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233.2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231.59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231.35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92971"/>
                  </a:ext>
                </a:extLst>
              </a:tr>
              <a:tr h="289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42FQT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242.7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236.98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241.38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282727"/>
                  </a:ext>
                </a:extLst>
              </a:tr>
              <a:tr h="289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44MTT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125.7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125.25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129.16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2.75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702120"/>
                  </a:ext>
                </a:extLst>
              </a:tr>
              <a:tr h="289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45MDV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177.8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176.16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188.87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797240"/>
                  </a:ext>
                </a:extLst>
              </a:tr>
              <a:tr h="2895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Trung Bình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311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2B079E-AC18-43CF-A0F0-81A7F64A4689}"/>
              </a:ext>
            </a:extLst>
          </p:cNvPr>
          <p:cNvSpPr txBox="1"/>
          <p:nvPr/>
        </p:nvSpPr>
        <p:spPr>
          <a:xfrm>
            <a:off x="969401" y="4646148"/>
            <a:ext cx="738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FFT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F0</a:t>
            </a:r>
          </a:p>
        </p:txBody>
      </p:sp>
    </p:spTree>
    <p:extLst>
      <p:ext uri="{BB962C8B-B14F-4D97-AF65-F5344CB8AC3E}">
        <p14:creationId xmlns:p14="http://schemas.microsoft.com/office/powerpoint/2010/main" val="68597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D1A3-7BB3-4323-8C2F-9951B86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0350"/>
            <a:ext cx="8064000" cy="572700"/>
          </a:xfrm>
        </p:spPr>
        <p:txBody>
          <a:bodyPr/>
          <a:lstStyle/>
          <a:p>
            <a:r>
              <a:rPr lang="en-US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AEA11-9516-45C1-B6F3-F638B0A0D2F3}"/>
              </a:ext>
            </a:extLst>
          </p:cNvPr>
          <p:cNvSpPr txBox="1"/>
          <p:nvPr/>
        </p:nvSpPr>
        <p:spPr>
          <a:xfrm>
            <a:off x="6125790" y="1233797"/>
            <a:ext cx="27569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indent="0">
              <a:buNone/>
            </a:pP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425450" indent="-285750"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</a:p>
          <a:p>
            <a:pPr marL="425450" indent="-285750">
              <a:buFontTx/>
              <a:buChar char="-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10/10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A2343-ACD3-4F47-92AD-ABA2D0CE8C7E}"/>
              </a:ext>
            </a:extLst>
          </p:cNvPr>
          <p:cNvSpPr/>
          <p:nvPr/>
        </p:nvSpPr>
        <p:spPr>
          <a:xfrm>
            <a:off x="6125790" y="1161907"/>
            <a:ext cx="2832579" cy="2669143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76FF8-B9EF-488D-82B2-2A05E9EC8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5" y="1031279"/>
            <a:ext cx="4733491" cy="37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D1A3-7BB3-4323-8C2F-9951B86B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0350"/>
            <a:ext cx="8064000" cy="572700"/>
          </a:xfrm>
        </p:spPr>
        <p:txBody>
          <a:bodyPr/>
          <a:lstStyle/>
          <a:p>
            <a:r>
              <a:rPr lang="en-US" sz="3200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32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3200" dirty="0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3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endParaRPr lang="en-US" sz="3200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F70EFF-FDE9-452E-B9AF-0C6159BFB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4" y="1031278"/>
            <a:ext cx="8278586" cy="3805617"/>
          </a:xfrm>
        </p:spPr>
        <p:txBody>
          <a:bodyPr/>
          <a:lstStyle/>
          <a:p>
            <a:pPr marL="4254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gắn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425450" indent="-285750">
              <a:buFont typeface="Wingdings" panose="05000000000000000000" pitchFamily="2" charset="2"/>
              <a:buChar char="q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F0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25450" indent="-285750">
              <a:buFont typeface="Wingdings" panose="05000000000000000000" pitchFamily="2" charset="2"/>
              <a:buChar char="q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6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8BC9-83AC-4DDC-8C04-50430F180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116762"/>
      </p:ext>
    </p:extLst>
  </p:cSld>
  <p:clrMapOvr>
    <a:masterClrMapping/>
  </p:clrMapOvr>
</p:sld>
</file>

<file path=ppt/theme/theme1.xml><?xml version="1.0" encoding="utf-8"?>
<a:theme xmlns:a="http://schemas.openxmlformats.org/drawingml/2006/main" name="Aquatic and Physical Therapy Center by Slidesgo">
  <a:themeElements>
    <a:clrScheme name="Simple Light">
      <a:dk1>
        <a:srgbClr val="1A4568"/>
      </a:dk1>
      <a:lt1>
        <a:srgbClr val="FFFFFF"/>
      </a:lt1>
      <a:dk2>
        <a:srgbClr val="285E89"/>
      </a:dk2>
      <a:lt2>
        <a:srgbClr val="80C9DD"/>
      </a:lt2>
      <a:accent1>
        <a:srgbClr val="285E89"/>
      </a:accent1>
      <a:accent2>
        <a:srgbClr val="9DCEDF"/>
      </a:accent2>
      <a:accent3>
        <a:srgbClr val="EFEFEF"/>
      </a:accent3>
      <a:accent4>
        <a:srgbClr val="66A5BB"/>
      </a:accent4>
      <a:accent5>
        <a:srgbClr val="EFEFEF"/>
      </a:accent5>
      <a:accent6>
        <a:srgbClr val="1A4568"/>
      </a:accent6>
      <a:hlink>
        <a:srgbClr val="285E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271</Words>
  <Application>Microsoft Office PowerPoint</Application>
  <PresentationFormat>On-screen Show (16:9)</PresentationFormat>
  <Paragraphs>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Josefin Sans</vt:lpstr>
      <vt:lpstr>Open Sans</vt:lpstr>
      <vt:lpstr>Arial</vt:lpstr>
      <vt:lpstr>Wingdings</vt:lpstr>
      <vt:lpstr>Times New Roman</vt:lpstr>
      <vt:lpstr>Aquatic and Physical Therapy Center by Slidesgo</vt:lpstr>
      <vt:lpstr>THUYẾT TRÌNH BÀI THI THỰC HÀNH </vt:lpstr>
      <vt:lpstr>Nội dung tổng quát</vt:lpstr>
      <vt:lpstr>So sánh kết quả đạt được</vt:lpstr>
      <vt:lpstr>Kết quả chương trình</vt:lpstr>
      <vt:lpstr>Nhận xét chung</vt:lpstr>
      <vt:lpstr>Cảm ơn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Phân đoạn tín hiệu thành tiếng nói và khoảng lặng </dc:title>
  <dc:creator>nguyen an</dc:creator>
  <cp:lastModifiedBy>Nguyễn Tri An</cp:lastModifiedBy>
  <cp:revision>204</cp:revision>
  <dcterms:modified xsi:type="dcterms:W3CDTF">2022-01-07T05:24:21Z</dcterms:modified>
</cp:coreProperties>
</file>