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59" r:id="rId11"/>
    <p:sldId id="263" r:id="rId12"/>
    <p:sldId id="273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3.wmf"/><Relationship Id="rId7" Type="http://schemas.openxmlformats.org/officeDocument/2006/relationships/image" Target="../media/image65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80.wmf"/><Relationship Id="rId7" Type="http://schemas.openxmlformats.org/officeDocument/2006/relationships/image" Target="../media/image8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1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8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2.wmf"/><Relationship Id="rId10" Type="http://schemas.openxmlformats.org/officeDocument/2006/relationships/image" Target="../media/image16.wmf"/><Relationship Id="rId4" Type="http://schemas.openxmlformats.org/officeDocument/2006/relationships/image" Target="../media/image11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9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8.wmf"/><Relationship Id="rId7" Type="http://schemas.openxmlformats.org/officeDocument/2006/relationships/image" Target="../media/image30.wmf"/><Relationship Id="rId2" Type="http://schemas.openxmlformats.org/officeDocument/2006/relationships/image" Target="../media/image26.wmf"/><Relationship Id="rId1" Type="http://schemas.openxmlformats.org/officeDocument/2006/relationships/image" Target="../media/image19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62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6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20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7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76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7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5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0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9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8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4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0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1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9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8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6BA8-48B2-40F0-BA25-BAC1EB8D531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065508-E775-46A9-BD22-8E86C6B3A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2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7.png"/><Relationship Id="rId4" Type="http://schemas.openxmlformats.org/officeDocument/2006/relationships/image" Target="../media/image63.wmf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91.bin"/><Relationship Id="rId3" Type="http://schemas.openxmlformats.org/officeDocument/2006/relationships/oleObject" Target="../embeddings/oleObject82.bin"/><Relationship Id="rId21" Type="http://schemas.openxmlformats.org/officeDocument/2006/relationships/image" Target="../media/image84.wmf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11" Type="http://schemas.openxmlformats.org/officeDocument/2006/relationships/image" Target="../media/image80.wmf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82.wmf"/><Relationship Id="rId23" Type="http://schemas.openxmlformats.org/officeDocument/2006/relationships/image" Target="../media/image85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8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oleObject" Target="../embeddings/oleObject6.bin"/><Relationship Id="rId21" Type="http://schemas.openxmlformats.org/officeDocument/2006/relationships/image" Target="../media/image14.w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24" Type="http://schemas.openxmlformats.org/officeDocument/2006/relationships/oleObject" Target="../embeddings/oleObject17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9.bin"/><Relationship Id="rId10" Type="http://schemas.openxmlformats.org/officeDocument/2006/relationships/image" Target="../media/image19.png"/><Relationship Id="rId19" Type="http://schemas.openxmlformats.org/officeDocument/2006/relationships/image" Target="../media/image13.wmf"/><Relationship Id="rId31" Type="http://schemas.openxmlformats.org/officeDocument/2006/relationships/image" Target="../media/image18.wmf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image" Target="../media/image2.wmf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30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1.wmf"/><Relationship Id="rId19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44.png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7.e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" Type="http://schemas.openxmlformats.org/officeDocument/2006/relationships/oleObject" Target="../embeddings/oleObject51.bin"/><Relationship Id="rId21" Type="http://schemas.openxmlformats.org/officeDocument/2006/relationships/image" Target="../media/image53.w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9.wmf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5.bin"/><Relationship Id="rId24" Type="http://schemas.openxmlformats.org/officeDocument/2006/relationships/oleObject" Target="../embeddings/oleObject61.bin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10" Type="http://schemas.openxmlformats.org/officeDocument/2006/relationships/image" Target="../media/image48.wmf"/><Relationship Id="rId19" Type="http://schemas.openxmlformats.org/officeDocument/2006/relationships/image" Target="../media/image52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5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52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Topology in Solid State Physics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--An Application </a:t>
            </a:r>
            <a:r>
              <a:rPr lang="en-US" altLang="zh-CN" dirty="0" smtClean="0"/>
              <a:t>of Berry 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9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22470"/>
            <a:ext cx="8596668" cy="1133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structure of the </a:t>
            </a:r>
            <a:r>
              <a:rPr lang="en-US" altLang="zh-CN" dirty="0" err="1" smtClean="0"/>
              <a:t>pyrochlore</a:t>
            </a:r>
            <a:r>
              <a:rPr lang="en-US" altLang="zh-CN" dirty="0" smtClean="0"/>
              <a:t> Lu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O</a:t>
            </a:r>
            <a:r>
              <a:rPr lang="en-US" altLang="zh-CN" baseline="-25000" dirty="0" smtClean="0"/>
              <a:t>7                           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16" y="1255945"/>
            <a:ext cx="8596668" cy="4697411"/>
          </a:xfrm>
        </p:spPr>
        <p:txBody>
          <a:bodyPr/>
          <a:lstStyle/>
          <a:p>
            <a:r>
              <a:rPr lang="en-US" altLang="zh-CN" dirty="0" smtClean="0"/>
              <a:t>In Lu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O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, the four vanadium ions</a:t>
            </a:r>
            <a:r>
              <a:rPr lang="zh-CN" altLang="en-US" dirty="0"/>
              <a:t> </a:t>
            </a:r>
            <a:r>
              <a:rPr lang="en-US" altLang="zh-CN" dirty="0" smtClean="0"/>
              <a:t>are magnetic with one 3d electron point to each vanadium site.</a:t>
            </a:r>
          </a:p>
          <a:p>
            <a:r>
              <a:rPr lang="en-US" altLang="zh-CN" dirty="0" smtClean="0"/>
              <a:t>Aside from Heisenberg exchange interaction, there exits </a:t>
            </a:r>
            <a:r>
              <a:rPr lang="en-US" altLang="zh-CN" dirty="0" err="1" smtClean="0"/>
              <a:t>Dzyaloshiskii</a:t>
            </a:r>
            <a:r>
              <a:rPr lang="en-US" altLang="zh-CN" dirty="0" smtClean="0"/>
              <a:t>-Moriya (DM) interaction between two nearest-neighbor vanadium site. The effective Hamiltonian at low magnetic field for a unit cell reads: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where the vector     is the DM vector between sites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and j.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39111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655066"/>
              </p:ext>
            </p:extLst>
          </p:nvPr>
        </p:nvGraphicFramePr>
        <p:xfrm>
          <a:off x="2535236" y="2892918"/>
          <a:ext cx="5226287" cy="67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5" imgW="2946240" imgH="380880" progId="Equation.DSMT4">
                  <p:embed/>
                </p:oleObj>
              </mc:Choice>
              <mc:Fallback>
                <p:oleObj name="Equation" r:id="rId5" imgW="294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5236" y="2892918"/>
                        <a:ext cx="5226287" cy="67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65228"/>
              </p:ext>
            </p:extLst>
          </p:nvPr>
        </p:nvGraphicFramePr>
        <p:xfrm>
          <a:off x="2914649" y="3673858"/>
          <a:ext cx="385763" cy="47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7" imgW="215640" imgH="266400" progId="Equation.DSMT4">
                  <p:embed/>
                </p:oleObj>
              </mc:Choice>
              <mc:Fallback>
                <p:oleObj name="Equation" r:id="rId7" imgW="215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4649" y="3673858"/>
                        <a:ext cx="385763" cy="476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" t="11125" r="52173" b="12468"/>
          <a:stretch/>
        </p:blipFill>
        <p:spPr>
          <a:xfrm>
            <a:off x="7245177" y="4255585"/>
            <a:ext cx="2028825" cy="1900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1" r="52000"/>
          <a:stretch/>
        </p:blipFill>
        <p:spPr>
          <a:xfrm>
            <a:off x="2680538" y="4255516"/>
            <a:ext cx="2286000" cy="20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33082"/>
            <a:ext cx="8596668" cy="1019857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Magnon</a:t>
            </a:r>
            <a:r>
              <a:rPr lang="en-US" altLang="zh-CN" dirty="0" smtClean="0"/>
              <a:t> Weyl fermion in ferromagnetic </a:t>
            </a:r>
            <a:r>
              <a:rPr lang="en-US" altLang="zh-CN" dirty="0" err="1" smtClean="0"/>
              <a:t>pyrochlore</a:t>
            </a:r>
            <a:r>
              <a:rPr lang="en-US" altLang="zh-CN" dirty="0" smtClean="0"/>
              <a:t> </a:t>
            </a:r>
            <a:r>
              <a:rPr lang="en-US" altLang="zh-CN" dirty="0"/>
              <a:t>Lu</a:t>
            </a:r>
            <a:r>
              <a:rPr lang="en-US" altLang="zh-CN" baseline="-25000" dirty="0"/>
              <a:t>2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O</a:t>
            </a:r>
            <a:r>
              <a:rPr lang="en-US" altLang="zh-CN" baseline="-25000" dirty="0"/>
              <a:t>7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9250"/>
            <a:ext cx="7857066" cy="56087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theoretical prediction of </a:t>
            </a:r>
            <a:r>
              <a:rPr lang="en-US" altLang="zh-CN" dirty="0" err="1" smtClean="0"/>
              <a:t>magnon</a:t>
            </a:r>
            <a:r>
              <a:rPr lang="en-US" altLang="zh-CN" dirty="0" smtClean="0"/>
              <a:t> in Lu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O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 was made by Alexander </a:t>
            </a:r>
            <a:r>
              <a:rPr lang="en-US" altLang="zh-CN" dirty="0" err="1" smtClean="0"/>
              <a:t>Mook</a:t>
            </a:r>
            <a:r>
              <a:rPr lang="en-US" altLang="zh-CN" dirty="0"/>
              <a:t> </a:t>
            </a:r>
            <a:r>
              <a:rPr lang="en-US" altLang="zh-CN" dirty="0" smtClean="0"/>
              <a:t>et al. However, they expressed themselves in such a ambiguous way that they first took nearest-neighbor interaction for consideration but then they wrote  down terms of next-nearest-interaction, which made me confused.</a:t>
            </a:r>
          </a:p>
          <a:p>
            <a:r>
              <a:rPr lang="en-US" altLang="zh-CN" dirty="0" smtClean="0"/>
              <a:t>I don’t think “tunable”</a:t>
            </a:r>
            <a:r>
              <a:rPr lang="zh-CN" altLang="en-US" dirty="0"/>
              <a:t> </a:t>
            </a:r>
            <a:r>
              <a:rPr lang="en-US" altLang="zh-CN" dirty="0" smtClean="0"/>
              <a:t>is a striking phenomenon. On the contrary, it is just a natural result of the zero contribution of perpendicular components of the DM vector </a:t>
            </a:r>
            <a:r>
              <a:rPr lang="en-US" altLang="zh-CN" dirty="0"/>
              <a:t>to effective Hamiltonian 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dispersion relation at the 2 Dirac points is quadratic to momentum, I don’t know how can they obtain such a beautiful result from their paper.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20" y="5466370"/>
            <a:ext cx="3935895" cy="13303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5" t="-80" b="1361"/>
          <a:stretch/>
        </p:blipFill>
        <p:spPr>
          <a:xfrm>
            <a:off x="7286269" y="5403880"/>
            <a:ext cx="1696279" cy="18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Thermal Hall effect in ferromagnetic </a:t>
            </a:r>
            <a:r>
              <a:rPr lang="en-US" altLang="zh-CN" dirty="0" err="1" smtClean="0"/>
              <a:t>pyrochlore</a:t>
            </a:r>
            <a:r>
              <a:rPr lang="en-US" altLang="zh-CN" dirty="0" smtClean="0"/>
              <a:t> </a:t>
            </a:r>
            <a:r>
              <a:rPr lang="en-US" altLang="zh-CN" dirty="0"/>
              <a:t>Lu</a:t>
            </a:r>
            <a:r>
              <a:rPr lang="en-US" altLang="zh-CN" baseline="-25000" dirty="0"/>
              <a:t>2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O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thermal Hall conductivity steeply </a:t>
            </a:r>
            <a:r>
              <a:rPr lang="en-US" altLang="zh-CN" dirty="0"/>
              <a:t>increases and saturates </a:t>
            </a:r>
            <a:r>
              <a:rPr lang="en-US" altLang="zh-CN" dirty="0" smtClean="0"/>
              <a:t>in the </a:t>
            </a:r>
            <a:r>
              <a:rPr lang="en-US" altLang="zh-CN" dirty="0"/>
              <a:t>low-magnetic-field </a:t>
            </a:r>
            <a:r>
              <a:rPr lang="en-US" altLang="zh-CN" dirty="0" smtClean="0"/>
              <a:t>region. So it is not the normal Hall effect, but the anomalous</a:t>
            </a:r>
          </a:p>
          <a:p>
            <a:pPr marL="0" indent="0">
              <a:buNone/>
            </a:pPr>
            <a:r>
              <a:rPr lang="en-US" altLang="zh-CN" dirty="0" smtClean="0"/>
              <a:t>     Hall effect.</a:t>
            </a:r>
          </a:p>
          <a:p>
            <a:r>
              <a:rPr lang="en-US" altLang="zh-CN" dirty="0" smtClean="0"/>
              <a:t>The thermal current carrier is either phonon or </a:t>
            </a:r>
            <a:r>
              <a:rPr lang="en-US" altLang="zh-CN" dirty="0" err="1" smtClean="0"/>
              <a:t>magnon</a:t>
            </a:r>
            <a:r>
              <a:rPr lang="en-US" altLang="zh-CN" dirty="0" smtClean="0"/>
              <a:t>, but the phonon mechanism cannot explain the decrease of </a:t>
            </a:r>
            <a:r>
              <a:rPr lang="en-US" altLang="zh-CN" dirty="0"/>
              <a:t>the thermal Hall conductivity in the high field region </a:t>
            </a:r>
            <a:r>
              <a:rPr lang="en-US" altLang="zh-CN" dirty="0" smtClean="0"/>
              <a:t>at low temperature.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972" y="3810158"/>
            <a:ext cx="3858028" cy="30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244698"/>
            <a:ext cx="8531060" cy="6613301"/>
          </a:xfrm>
        </p:spPr>
        <p:txBody>
          <a:bodyPr/>
          <a:lstStyle/>
          <a:p>
            <a:r>
              <a:rPr lang="en-US" altLang="zh-CN" dirty="0" smtClean="0"/>
              <a:t>The structure of this </a:t>
            </a:r>
            <a:r>
              <a:rPr lang="en-US" altLang="zh-CN" dirty="0" err="1" smtClean="0"/>
              <a:t>pyrochlore</a:t>
            </a:r>
            <a:r>
              <a:rPr lang="en-US" altLang="zh-CN" dirty="0" smtClean="0"/>
              <a:t> is stable under thermal fluctuation(           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                   ).</a:t>
            </a:r>
          </a:p>
          <a:p>
            <a:r>
              <a:rPr lang="en-US" altLang="zh-CN" dirty="0" smtClean="0"/>
              <a:t>Rewrite the Hamiltonian in the ladder operator form, then apply Holstein-</a:t>
            </a:r>
            <a:r>
              <a:rPr lang="en-US" altLang="zh-CN" dirty="0" err="1" smtClean="0"/>
              <a:t>Primakoff</a:t>
            </a:r>
            <a:r>
              <a:rPr lang="en-US" altLang="zh-CN" dirty="0" smtClean="0"/>
              <a:t> transformation on it, and later transform it to momentum space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with Fourier transformation, finally we can show the effective Hamiltonian </a:t>
            </a:r>
          </a:p>
          <a:p>
            <a:pPr marL="0" indent="0">
              <a:buNone/>
            </a:pPr>
            <a:r>
              <a:rPr lang="en-US" altLang="zh-CN" dirty="0" smtClean="0"/>
              <a:t>     in the following form: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Where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is the </a:t>
            </a:r>
            <a:r>
              <a:rPr lang="en-US" altLang="zh-CN" dirty="0" err="1" smtClean="0"/>
              <a:t>bose</a:t>
            </a:r>
            <a:r>
              <a:rPr lang="en-US" altLang="zh-CN" dirty="0" smtClean="0"/>
              <a:t> annihilation operators, which corresponds to the    </a:t>
            </a:r>
            <a:r>
              <a:rPr lang="en-US" altLang="zh-CN" dirty="0" err="1" smtClean="0"/>
              <a:t>th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sites of vanadium ions in a unit cell.</a:t>
            </a:r>
          </a:p>
          <a:p>
            <a:r>
              <a:rPr lang="en-US" altLang="zh-CN" dirty="0" smtClean="0"/>
              <a:t>The spin-wave Hamiltonian                                                   is a 4-rank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square matrix, and     is an Hermitian matrix depending on DM vector     .     </a:t>
            </a:r>
          </a:p>
          <a:p>
            <a:r>
              <a:rPr lang="en-US" altLang="zh-CN" dirty="0" smtClean="0"/>
              <a:t>Thus, the energy density operator of this system can be written in the following form: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all the miracles of thermal Hall conductivity come from formula above.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211012"/>
              </p:ext>
            </p:extLst>
          </p:nvPr>
        </p:nvGraphicFramePr>
        <p:xfrm>
          <a:off x="8165563" y="244698"/>
          <a:ext cx="1068589" cy="39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3" imgW="609480" imgH="241200" progId="Equation.DSMT4">
                  <p:embed/>
                </p:oleObj>
              </mc:Choice>
              <mc:Fallback>
                <p:oleObj name="Equation" r:id="rId3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5563" y="244698"/>
                        <a:ext cx="1068589" cy="399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506354"/>
              </p:ext>
            </p:extLst>
          </p:nvPr>
        </p:nvGraphicFramePr>
        <p:xfrm>
          <a:off x="1586784" y="643945"/>
          <a:ext cx="1272325" cy="42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5" imgW="939600" imgH="253800" progId="Equation.DSMT4">
                  <p:embed/>
                </p:oleObj>
              </mc:Choice>
              <mc:Fallback>
                <p:oleObj name="Equation" r:id="rId5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6784" y="643945"/>
                        <a:ext cx="1272325" cy="42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354749"/>
              </p:ext>
            </p:extLst>
          </p:nvPr>
        </p:nvGraphicFramePr>
        <p:xfrm>
          <a:off x="3043238" y="2370138"/>
          <a:ext cx="32226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7" imgW="1460160" imgH="355320" progId="Equation.DSMT4">
                  <p:embed/>
                </p:oleObj>
              </mc:Choice>
              <mc:Fallback>
                <p:oleObj name="Equation" r:id="rId7" imgW="1460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3238" y="2370138"/>
                        <a:ext cx="3222625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715487"/>
              </p:ext>
            </p:extLst>
          </p:nvPr>
        </p:nvGraphicFramePr>
        <p:xfrm>
          <a:off x="2859109" y="5306424"/>
          <a:ext cx="4354898" cy="79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9" imgW="2374560" imgH="431640" progId="Equation.DSMT4">
                  <p:embed/>
                </p:oleObj>
              </mc:Choice>
              <mc:Fallback>
                <p:oleObj name="Equation" r:id="rId9" imgW="2374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9109" y="5306424"/>
                        <a:ext cx="4354898" cy="793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484236"/>
              </p:ext>
            </p:extLst>
          </p:nvPr>
        </p:nvGraphicFramePr>
        <p:xfrm>
          <a:off x="4054564" y="3687584"/>
          <a:ext cx="3222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11" imgW="2234880" imgH="266400" progId="Equation.DSMT4">
                  <p:embed/>
                </p:oleObj>
              </mc:Choice>
              <mc:Fallback>
                <p:oleObj name="Equation" r:id="rId11" imgW="2234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54564" y="3687584"/>
                        <a:ext cx="32226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09271"/>
              </p:ext>
            </p:extLst>
          </p:nvPr>
        </p:nvGraphicFramePr>
        <p:xfrm>
          <a:off x="3058128" y="4182884"/>
          <a:ext cx="324833" cy="35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8128" y="4182884"/>
                        <a:ext cx="324833" cy="350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9909"/>
              </p:ext>
            </p:extLst>
          </p:nvPr>
        </p:nvGraphicFramePr>
        <p:xfrm>
          <a:off x="8204200" y="4076888"/>
          <a:ext cx="385763" cy="47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15" imgW="215640" imgH="266400" progId="Equation.DSMT4">
                  <p:embed/>
                </p:oleObj>
              </mc:Choice>
              <mc:Fallback>
                <p:oleObj name="Equation" r:id="rId15" imgW="215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04200" y="4076888"/>
                        <a:ext cx="385763" cy="476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78654"/>
              </p:ext>
            </p:extLst>
          </p:nvPr>
        </p:nvGraphicFramePr>
        <p:xfrm>
          <a:off x="8312168" y="2976786"/>
          <a:ext cx="319599" cy="29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12168" y="2976786"/>
                        <a:ext cx="319599" cy="293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1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592429"/>
            <a:ext cx="8596668" cy="604019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spin-wave Hamiltonian           can be </a:t>
            </a:r>
            <a:r>
              <a:rPr lang="en-US" altLang="zh-CN" dirty="0" err="1" smtClean="0"/>
              <a:t>diagonalized</a:t>
            </a:r>
            <a:r>
              <a:rPr lang="en-US" altLang="zh-CN" dirty="0" smtClean="0"/>
              <a:t> into diagonal matrix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consisting of the eigenvalues of           .         and            are connected</a:t>
            </a:r>
          </a:p>
          <a:p>
            <a:pPr marL="0" indent="0">
              <a:buNone/>
            </a:pPr>
            <a:r>
              <a:rPr lang="en-US" altLang="zh-CN" dirty="0" smtClean="0"/>
              <a:t>	by a unitary matrix   :                              .Our journey begins there.</a:t>
            </a:r>
          </a:p>
          <a:p>
            <a:r>
              <a:rPr lang="en-US" altLang="zh-CN" dirty="0" smtClean="0"/>
              <a:t>In a new basis of bosons                             , the energy density operator can be described</a:t>
            </a:r>
          </a:p>
          <a:p>
            <a:pPr marL="0" indent="0">
              <a:buNone/>
            </a:pPr>
            <a:r>
              <a:rPr lang="en-US" altLang="zh-CN" dirty="0" smtClean="0"/>
              <a:t>     as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Berry </a:t>
            </a:r>
            <a:r>
              <a:rPr lang="en-US" altLang="zh-CN" dirty="0"/>
              <a:t>connection:                               , then the energy density operator could be decomposed into diagonal terms and off-diagonal terms: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	The commutator term gives the off-diagonal anomalous velocities, similarly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to the case of intrinsic anomalous Hall effect. The anomalous velocities are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caused by Berry connection induced by DM interaction. 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657310"/>
              </p:ext>
            </p:extLst>
          </p:nvPr>
        </p:nvGraphicFramePr>
        <p:xfrm>
          <a:off x="3942500" y="592429"/>
          <a:ext cx="636518" cy="45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" name="Equation" r:id="rId3" imgW="520560" imgH="253800" progId="Equation.DSMT4">
                  <p:embed/>
                </p:oleObj>
              </mc:Choice>
              <mc:Fallback>
                <p:oleObj name="Equation" r:id="rId3" imgW="520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2500" y="592429"/>
                        <a:ext cx="636518" cy="450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332313"/>
              </p:ext>
            </p:extLst>
          </p:nvPr>
        </p:nvGraphicFramePr>
        <p:xfrm>
          <a:off x="1028878" y="927279"/>
          <a:ext cx="593859" cy="492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name="Equation" r:id="rId5" imgW="355320" imgH="241200" progId="Equation.DSMT4">
                  <p:embed/>
                </p:oleObj>
              </mc:Choice>
              <mc:Fallback>
                <p:oleObj name="Equation" r:id="rId5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8878" y="927279"/>
                        <a:ext cx="593859" cy="492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346250"/>
              </p:ext>
            </p:extLst>
          </p:nvPr>
        </p:nvGraphicFramePr>
        <p:xfrm>
          <a:off x="4975668" y="927279"/>
          <a:ext cx="636518" cy="45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" name="Equation" r:id="rId7" imgW="520560" imgH="253800" progId="Equation.DSMT4">
                  <p:embed/>
                </p:oleObj>
              </mc:Choice>
              <mc:Fallback>
                <p:oleObj name="Equation" r:id="rId7" imgW="520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5668" y="927279"/>
                        <a:ext cx="636518" cy="450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721258"/>
              </p:ext>
            </p:extLst>
          </p:nvPr>
        </p:nvGraphicFramePr>
        <p:xfrm>
          <a:off x="5711906" y="927279"/>
          <a:ext cx="593859" cy="492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Equation" r:id="rId8" imgW="355320" imgH="241200" progId="Equation.DSMT4">
                  <p:embed/>
                </p:oleObj>
              </mc:Choice>
              <mc:Fallback>
                <p:oleObj name="Equation" r:id="rId8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1906" y="927279"/>
                        <a:ext cx="593859" cy="492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570807"/>
              </p:ext>
            </p:extLst>
          </p:nvPr>
        </p:nvGraphicFramePr>
        <p:xfrm>
          <a:off x="6778045" y="927278"/>
          <a:ext cx="636518" cy="45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9" imgW="520560" imgH="253800" progId="Equation.DSMT4">
                  <p:embed/>
                </p:oleObj>
              </mc:Choice>
              <mc:Fallback>
                <p:oleObj name="Equation" r:id="rId9" imgW="520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045" y="927278"/>
                        <a:ext cx="636518" cy="450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4875"/>
              </p:ext>
            </p:extLst>
          </p:nvPr>
        </p:nvGraphicFramePr>
        <p:xfrm>
          <a:off x="3218216" y="1455339"/>
          <a:ext cx="215454" cy="33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10" imgW="139680" imgH="164880" progId="Equation.DSMT4">
                  <p:embed/>
                </p:oleObj>
              </mc:Choice>
              <mc:Fallback>
                <p:oleObj name="Equation" r:id="rId10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18216" y="1455339"/>
                        <a:ext cx="215454" cy="33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39272"/>
              </p:ext>
            </p:extLst>
          </p:nvPr>
        </p:nvGraphicFramePr>
        <p:xfrm>
          <a:off x="3571810" y="1350293"/>
          <a:ext cx="2001956" cy="471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12" imgW="1218960" imgH="253800" progId="Equation.DSMT4">
                  <p:embed/>
                </p:oleObj>
              </mc:Choice>
              <mc:Fallback>
                <p:oleObj name="Equation" r:id="rId12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71810" y="1350293"/>
                        <a:ext cx="2001956" cy="471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87280"/>
              </p:ext>
            </p:extLst>
          </p:nvPr>
        </p:nvGraphicFramePr>
        <p:xfrm>
          <a:off x="3665900" y="1815614"/>
          <a:ext cx="1864240" cy="43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Equation" r:id="rId14" imgW="1384200" imgH="304560" progId="Equation.DSMT4">
                  <p:embed/>
                </p:oleObj>
              </mc:Choice>
              <mc:Fallback>
                <p:oleObj name="Equation" r:id="rId14" imgW="1384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65900" y="1815614"/>
                        <a:ext cx="1864240" cy="438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884487"/>
              </p:ext>
            </p:extLst>
          </p:nvPr>
        </p:nvGraphicFramePr>
        <p:xfrm>
          <a:off x="1552224" y="2486582"/>
          <a:ext cx="68468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Equation" r:id="rId16" imgW="3733560" imgH="431640" progId="Equation.DSMT4">
                  <p:embed/>
                </p:oleObj>
              </mc:Choice>
              <mc:Fallback>
                <p:oleObj name="Equation" r:id="rId16" imgW="3733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52224" y="2486582"/>
                        <a:ext cx="6846887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04371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Equation" r:id="rId18" imgW="914400" imgH="198720" progId="Equation.DSMT4">
                  <p:embed/>
                </p:oleObj>
              </mc:Choice>
              <mc:Fallback>
                <p:oleObj name="Equation" r:id="rId1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053"/>
              </p:ext>
            </p:extLst>
          </p:nvPr>
        </p:nvGraphicFramePr>
        <p:xfrm>
          <a:off x="2979385" y="3246485"/>
          <a:ext cx="2111123" cy="46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Equation" r:id="rId20" imgW="1371600" imgH="304560" progId="Equation.DSMT4">
                  <p:embed/>
                </p:oleObj>
              </mc:Choice>
              <mc:Fallback>
                <p:oleObj name="Equation" r:id="rId20" imgW="1371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79385" y="3246485"/>
                        <a:ext cx="2111123" cy="46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130827"/>
              </p:ext>
            </p:extLst>
          </p:nvPr>
        </p:nvGraphicFramePr>
        <p:xfrm>
          <a:off x="1622737" y="4079467"/>
          <a:ext cx="6096021" cy="79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Equation" r:id="rId22" imgW="3301920" imgH="431640" progId="Equation.DSMT4">
                  <p:embed/>
                </p:oleObj>
              </mc:Choice>
              <mc:Fallback>
                <p:oleObj name="Equation" r:id="rId22" imgW="3301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22737" y="4079467"/>
                        <a:ext cx="6096021" cy="797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47729"/>
            <a:ext cx="8596668" cy="5693633"/>
          </a:xfrm>
        </p:spPr>
        <p:txBody>
          <a:bodyPr/>
          <a:lstStyle/>
          <a:p>
            <a:r>
              <a:rPr lang="en-US" altLang="zh-CN" dirty="0" smtClean="0"/>
              <a:t>Our journey of Berry phase hasn’t finished yet. Start from a TKNN-type non-interacting Bosons, consider the lowest energy band only under Curie temperature    ,and use a </a:t>
            </a:r>
            <a:r>
              <a:rPr lang="en-US" altLang="zh-CN" dirty="0" smtClean="0">
                <a:solidFill>
                  <a:srgbClr val="FF0000"/>
                </a:solidFill>
              </a:rPr>
              <a:t>correction for rotational </a:t>
            </a:r>
            <a:r>
              <a:rPr lang="en-US" altLang="zh-CN" dirty="0" err="1" smtClean="0">
                <a:solidFill>
                  <a:srgbClr val="FF0000"/>
                </a:solidFill>
              </a:rPr>
              <a:t>magnons</a:t>
            </a:r>
            <a:r>
              <a:rPr lang="en-US" altLang="zh-CN" dirty="0" smtClean="0"/>
              <a:t>, we finally obtain the thermal conductivity tensor       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where          is the distribution of free Bosons for nth band, and          the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eigen</a:t>
            </a:r>
            <a:r>
              <a:rPr lang="en-US" altLang="zh-CN" dirty="0" smtClean="0"/>
              <a:t> function of nth band. The formula explains the temperature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dependency of thermal conductivity, furthermore, it is independent of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magnetic field.</a:t>
            </a:r>
          </a:p>
          <a:p>
            <a:r>
              <a:rPr lang="en-US" altLang="zh-CN" dirty="0" smtClean="0"/>
              <a:t>The Berry curvature is defined as                                 ,thus we obviously </a:t>
            </a:r>
          </a:p>
          <a:p>
            <a:pPr marL="0" indent="0">
              <a:buNone/>
            </a:pPr>
            <a:r>
              <a:rPr lang="en-US" altLang="zh-CN" dirty="0" smtClean="0"/>
              <a:t>      conclude that the thermal Hall conductivity in Lu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O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 is nothing but a kind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of topology index of the first Brillouin Zone.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739494"/>
              </p:ext>
            </p:extLst>
          </p:nvPr>
        </p:nvGraphicFramePr>
        <p:xfrm>
          <a:off x="2457003" y="918359"/>
          <a:ext cx="196046" cy="35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003" y="918359"/>
                        <a:ext cx="196046" cy="35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958549"/>
              </p:ext>
            </p:extLst>
          </p:nvPr>
        </p:nvGraphicFramePr>
        <p:xfrm>
          <a:off x="4432718" y="1171979"/>
          <a:ext cx="396859" cy="39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5" imgW="241200" imgH="241200" progId="Equation.DSMT4">
                  <p:embed/>
                </p:oleObj>
              </mc:Choice>
              <mc:Fallback>
                <p:oleObj name="Equation" r:id="rId5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2718" y="1171979"/>
                        <a:ext cx="396859" cy="396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226438"/>
              </p:ext>
            </p:extLst>
          </p:nvPr>
        </p:nvGraphicFramePr>
        <p:xfrm>
          <a:off x="2457003" y="1568838"/>
          <a:ext cx="5593310" cy="100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7" imgW="3377880" imgH="609480" progId="Equation.DSMT4">
                  <p:embed/>
                </p:oleObj>
              </mc:Choice>
              <mc:Fallback>
                <p:oleObj name="Equation" r:id="rId7" imgW="33778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7003" y="1568838"/>
                        <a:ext cx="5593310" cy="100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901100"/>
              </p:ext>
            </p:extLst>
          </p:nvPr>
        </p:nvGraphicFramePr>
        <p:xfrm>
          <a:off x="1887627" y="2793799"/>
          <a:ext cx="569376" cy="4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9" imgW="431640" imgH="304560" progId="Equation.DSMT4">
                  <p:embed/>
                </p:oleObj>
              </mc:Choice>
              <mc:Fallback>
                <p:oleObj name="Equation" r:id="rId9" imgW="431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7627" y="2793799"/>
                        <a:ext cx="569376" cy="401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01212"/>
              </p:ext>
            </p:extLst>
          </p:nvPr>
        </p:nvGraphicFramePr>
        <p:xfrm>
          <a:off x="7732813" y="2743261"/>
          <a:ext cx="635000" cy="44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11" imgW="431640" imgH="304560" progId="Equation.DSMT4">
                  <p:embed/>
                </p:oleObj>
              </mc:Choice>
              <mc:Fallback>
                <p:oleObj name="Equation" r:id="rId11" imgW="431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32813" y="2743261"/>
                        <a:ext cx="635000" cy="448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619167"/>
              </p:ext>
            </p:extLst>
          </p:nvPr>
        </p:nvGraphicFramePr>
        <p:xfrm>
          <a:off x="7356341" y="269458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56341" y="269458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072788"/>
              </p:ext>
            </p:extLst>
          </p:nvPr>
        </p:nvGraphicFramePr>
        <p:xfrm>
          <a:off x="4631147" y="4250026"/>
          <a:ext cx="2102303" cy="69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Equation" r:id="rId15" imgW="1854000" imgH="609480" progId="Equation.DSMT4">
                  <p:embed/>
                </p:oleObj>
              </mc:Choice>
              <mc:Fallback>
                <p:oleObj name="Equation" r:id="rId15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31147" y="4250026"/>
                        <a:ext cx="2102303" cy="691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8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201" y="192319"/>
            <a:ext cx="8596668" cy="101024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Introduction:</a:t>
            </a:r>
            <a:br>
              <a:rPr lang="en-US" altLang="zh-CN" dirty="0" smtClean="0"/>
            </a:br>
            <a:r>
              <a:rPr lang="en-US" altLang="zh-CN" dirty="0" smtClean="0"/>
              <a:t>Gauss-Bonnet theorem on 2-D manifold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02566"/>
            <a:ext cx="10450012" cy="543005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 distinguish different manifolds( surfaces), let us introduce an integer “topological index”, </a:t>
            </a:r>
            <a:r>
              <a:rPr lang="en-US" altLang="zh-CN" dirty="0" smtClean="0"/>
              <a:t>it only </a:t>
            </a:r>
            <a:r>
              <a:rPr lang="en-US" altLang="zh-CN" dirty="0" smtClean="0"/>
              <a:t>depends on the topology of the manifolds. For a 2-D manifold, the index is Euler characteristic     :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where     is the Gaussian curvature. The result above is called Gauss-Bonnet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theorem.</a:t>
            </a:r>
          </a:p>
          <a:p>
            <a:r>
              <a:rPr lang="en-US" altLang="zh-CN" dirty="0" smtClean="0"/>
              <a:t>    only cares about the topology of the manifolds. If you deform a manifold adiabatically, it remains the same.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for different 2-D manifolds:</a:t>
            </a:r>
          </a:p>
          <a:p>
            <a:pPr marL="0" indent="0">
              <a:buNone/>
            </a:pPr>
            <a:r>
              <a:rPr lang="en-US" altLang="zh-CN" dirty="0" smtClean="0"/>
              <a:t>	Sphere: 2</a:t>
            </a:r>
          </a:p>
          <a:p>
            <a:pPr marL="0" indent="0">
              <a:buNone/>
            </a:pPr>
            <a:r>
              <a:rPr lang="en-US" altLang="zh-CN" dirty="0" smtClean="0"/>
              <a:t>	Torus: 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Double torus: -2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Triple torus: -4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93274"/>
              </p:ext>
            </p:extLst>
          </p:nvPr>
        </p:nvGraphicFramePr>
        <p:xfrm>
          <a:off x="2577830" y="1755484"/>
          <a:ext cx="369283" cy="34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3" imgW="241200" imgH="228600" progId="Equation.DSMT4">
                  <p:embed/>
                </p:oleObj>
              </mc:Choice>
              <mc:Fallback>
                <p:oleObj name="Equation" r:id="rId3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7830" y="1755484"/>
                        <a:ext cx="369283" cy="349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325060"/>
              </p:ext>
            </p:extLst>
          </p:nvPr>
        </p:nvGraphicFramePr>
        <p:xfrm>
          <a:off x="3932284" y="2135045"/>
          <a:ext cx="1779632" cy="48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5" imgW="1066680" imgH="291960" progId="Equation.DSMT4">
                  <p:embed/>
                </p:oleObj>
              </mc:Choice>
              <mc:Fallback>
                <p:oleObj name="Equation" r:id="rId5" imgW="1066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2284" y="2135045"/>
                        <a:ext cx="1779632" cy="48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394870"/>
              </p:ext>
            </p:extLst>
          </p:nvPr>
        </p:nvGraphicFramePr>
        <p:xfrm>
          <a:off x="1816153" y="2622325"/>
          <a:ext cx="259965" cy="63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7" imgW="164880" imgH="406080" progId="Equation.DSMT4">
                  <p:embed/>
                </p:oleObj>
              </mc:Choice>
              <mc:Fallback>
                <p:oleObj name="Equation" r:id="rId7" imgW="164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6153" y="2622325"/>
                        <a:ext cx="259965" cy="639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417839"/>
              </p:ext>
            </p:extLst>
          </p:nvPr>
        </p:nvGraphicFramePr>
        <p:xfrm>
          <a:off x="1073657" y="3375567"/>
          <a:ext cx="369283" cy="34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3657" y="3375567"/>
                        <a:ext cx="369283" cy="349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12834"/>
              </p:ext>
            </p:extLst>
          </p:nvPr>
        </p:nvGraphicFramePr>
        <p:xfrm>
          <a:off x="1073657" y="4000127"/>
          <a:ext cx="369283" cy="34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10" imgW="241200" imgH="228600" progId="Equation.DSMT4">
                  <p:embed/>
                </p:oleObj>
              </mc:Choice>
              <mc:Fallback>
                <p:oleObj name="Equation" r:id="rId10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3657" y="4000127"/>
                        <a:ext cx="369283" cy="349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13" y="4797694"/>
            <a:ext cx="1618510" cy="16185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29" y="5020459"/>
            <a:ext cx="1621621" cy="11729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56" y="4681487"/>
            <a:ext cx="1586533" cy="173471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85" y="5020459"/>
            <a:ext cx="1846176" cy="129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0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Physical equivalents of Gaussian curvature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99539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following tings are mathematically equivalent: the magnetic field   , the Berry curvature   , and the Gaussian curvature   .</a:t>
            </a:r>
          </a:p>
          <a:p>
            <a:r>
              <a:rPr lang="en-US" altLang="zh-CN" dirty="0" smtClean="0"/>
              <a:t>The integrals of   ,    , and    on a closed 2-D manifold are all quantized due to topological reason, known as topological quantization.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       is the single magnetic charge 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       is Euler characteristic.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is an integer, known as the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en-US" altLang="zh-CN" dirty="0" smtClean="0"/>
              <a:t>                                                  </a:t>
            </a:r>
            <a:r>
              <a:rPr lang="en-US" altLang="zh-CN" dirty="0" err="1" smtClean="0"/>
              <a:t>Chern</a:t>
            </a:r>
            <a:r>
              <a:rPr lang="en-US" altLang="zh-CN" dirty="0" smtClean="0"/>
              <a:t> number.       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943608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50293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654213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7454"/>
              </p:ext>
            </p:extLst>
          </p:nvPr>
        </p:nvGraphicFramePr>
        <p:xfrm>
          <a:off x="1204118" y="3157137"/>
          <a:ext cx="299561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" name="Equation" r:id="rId8" imgW="1866600" imgH="431640" progId="Equation.DSMT4">
                  <p:embed/>
                </p:oleObj>
              </mc:Choice>
              <mc:Fallback>
                <p:oleObj name="Equation" r:id="rId8" imgW="1866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4118" y="3157137"/>
                        <a:ext cx="2995613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203330" y="3283103"/>
                <a:ext cx="390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30" y="3283103"/>
                <a:ext cx="39062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629559"/>
              </p:ext>
            </p:extLst>
          </p:nvPr>
        </p:nvGraphicFramePr>
        <p:xfrm>
          <a:off x="4800600" y="2378075"/>
          <a:ext cx="101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Equation" r:id="rId11" imgW="101520" imgH="164880" progId="Equation.DSMT4">
                  <p:embed/>
                </p:oleObj>
              </mc:Choice>
              <mc:Fallback>
                <p:oleObj name="Equation" r:id="rId11" imgW="1015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0600" y="2378075"/>
                        <a:ext cx="101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11315"/>
              </p:ext>
            </p:extLst>
          </p:nvPr>
        </p:nvGraphicFramePr>
        <p:xfrm>
          <a:off x="1204118" y="4041566"/>
          <a:ext cx="1779632" cy="48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Equation" r:id="rId13" imgW="1066680" imgH="291960" progId="Equation.DSMT4">
                  <p:embed/>
                </p:oleObj>
              </mc:Choice>
              <mc:Fallback>
                <p:oleObj name="Equation" r:id="rId13" imgW="1066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04118" y="4041566"/>
                        <a:ext cx="1779632" cy="48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750512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Equation" r:id="rId15" imgW="114120" imgH="177480" progId="Equation.DSMT4">
                  <p:embed/>
                </p:oleObj>
              </mc:Choice>
              <mc:Fallback>
                <p:oleObj name="Equation" r:id="rId1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52780"/>
              </p:ext>
            </p:extLst>
          </p:nvPr>
        </p:nvGraphicFramePr>
        <p:xfrm>
          <a:off x="5240660" y="4135540"/>
          <a:ext cx="315960" cy="29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Equation" r:id="rId16" imgW="241200" imgH="228600" progId="Equation.DSMT4">
                  <p:embed/>
                </p:oleObj>
              </mc:Choice>
              <mc:Fallback>
                <p:oleObj name="Equation" r:id="rId16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40660" y="4135540"/>
                        <a:ext cx="315960" cy="299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59146"/>
              </p:ext>
            </p:extLst>
          </p:nvPr>
        </p:nvGraphicFramePr>
        <p:xfrm>
          <a:off x="1204163" y="4831078"/>
          <a:ext cx="17795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" name="Equation" r:id="rId18" imgW="1143000" imgH="291960" progId="Equation.DSMT4">
                  <p:embed/>
                </p:oleObj>
              </mc:Choice>
              <mc:Fallback>
                <p:oleObj name="Equation" r:id="rId18" imgW="1143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04163" y="4831078"/>
                        <a:ext cx="1779587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66386"/>
              </p:ext>
            </p:extLst>
          </p:nvPr>
        </p:nvGraphicFramePr>
        <p:xfrm>
          <a:off x="5266877" y="4930631"/>
          <a:ext cx="263525" cy="27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" name="Equation" r:id="rId20" imgW="152280" imgH="177480" progId="Equation.DSMT4">
                  <p:embed/>
                </p:oleObj>
              </mc:Choice>
              <mc:Fallback>
                <p:oleObj name="Equation" r:id="rId20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66877" y="4930631"/>
                        <a:ext cx="263525" cy="279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734908"/>
              </p:ext>
            </p:extLst>
          </p:nvPr>
        </p:nvGraphicFramePr>
        <p:xfrm>
          <a:off x="8315325" y="1529682"/>
          <a:ext cx="290740" cy="31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Equation" r:id="rId22" imgW="152280" imgH="164880" progId="Equation.DSMT4">
                  <p:embed/>
                </p:oleObj>
              </mc:Choice>
              <mc:Fallback>
                <p:oleObj name="Equation" r:id="rId22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315325" y="1529682"/>
                        <a:ext cx="290740" cy="315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94012"/>
              </p:ext>
            </p:extLst>
          </p:nvPr>
        </p:nvGraphicFramePr>
        <p:xfrm>
          <a:off x="2701925" y="1845125"/>
          <a:ext cx="273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Equation" r:id="rId24" imgW="215640" imgH="215640" progId="Equation.DSMT4">
                  <p:embed/>
                </p:oleObj>
              </mc:Choice>
              <mc:Fallback>
                <p:oleObj name="Equation" r:id="rId24" imgW="215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01925" y="1845125"/>
                        <a:ext cx="27305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117054"/>
              </p:ext>
            </p:extLst>
          </p:nvPr>
        </p:nvGraphicFramePr>
        <p:xfrm>
          <a:off x="5821276" y="1835150"/>
          <a:ext cx="303212" cy="30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Equation" r:id="rId26" imgW="164880" imgH="164880" progId="Equation.DSMT4">
                  <p:embed/>
                </p:oleObj>
              </mc:Choice>
              <mc:Fallback>
                <p:oleObj name="Equation" r:id="rId26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21276" y="1835150"/>
                        <a:ext cx="303212" cy="305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081196"/>
              </p:ext>
            </p:extLst>
          </p:nvPr>
        </p:nvGraphicFramePr>
        <p:xfrm>
          <a:off x="2717799" y="2236149"/>
          <a:ext cx="278451" cy="30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" name="Equation" r:id="rId28" imgW="152280" imgH="164880" progId="Equation.DSMT4">
                  <p:embed/>
                </p:oleObj>
              </mc:Choice>
              <mc:Fallback>
                <p:oleObj name="Equation" r:id="rId2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17799" y="2236149"/>
                        <a:ext cx="278451" cy="30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307567"/>
              </p:ext>
            </p:extLst>
          </p:nvPr>
        </p:nvGraphicFramePr>
        <p:xfrm>
          <a:off x="2996251" y="2242999"/>
          <a:ext cx="303212" cy="30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Equation" r:id="rId29" imgW="164880" imgH="164880" progId="Equation.DSMT4">
                  <p:embed/>
                </p:oleObj>
              </mc:Choice>
              <mc:Fallback>
                <p:oleObj name="Equation" r:id="rId29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996251" y="2242999"/>
                        <a:ext cx="303212" cy="305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452060"/>
              </p:ext>
            </p:extLst>
          </p:nvPr>
        </p:nvGraphicFramePr>
        <p:xfrm>
          <a:off x="3847462" y="2259232"/>
          <a:ext cx="273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" name="Equation" r:id="rId30" imgW="215640" imgH="215640" progId="Equation.DSMT4">
                  <p:embed/>
                </p:oleObj>
              </mc:Choice>
              <mc:Fallback>
                <p:oleObj name="Equation" r:id="rId30" imgW="215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847462" y="2259232"/>
                        <a:ext cx="27305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7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local        phase symmetry in real space and gauge field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587642"/>
              </p:ext>
            </p:extLst>
          </p:nvPr>
        </p:nvGraphicFramePr>
        <p:xfrm>
          <a:off x="2812336" y="712546"/>
          <a:ext cx="871023" cy="55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3" imgW="317160" imgH="203040" progId="Equation.DSMT4">
                  <p:embed/>
                </p:oleObj>
              </mc:Choice>
              <mc:Fallback>
                <p:oleObj name="Equation" r:id="rId3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2336" y="712546"/>
                        <a:ext cx="871023" cy="557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40786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 local phase transition:                                 , but the </a:t>
            </a:r>
            <a:r>
              <a:rPr lang="en-US" altLang="zh-CN" dirty="0" err="1" smtClean="0"/>
              <a:t>Schroedinger</a:t>
            </a:r>
            <a:r>
              <a:rPr lang="en-US" altLang="zh-CN" dirty="0" smtClean="0"/>
              <a:t> equation is variant under this phase transition.</a:t>
            </a:r>
          </a:p>
          <a:p>
            <a:r>
              <a:rPr lang="en-US" altLang="zh-CN" dirty="0" smtClean="0"/>
              <a:t>Consider a charged particle in the electromagnetic field           , the </a:t>
            </a:r>
            <a:r>
              <a:rPr lang="en-US" altLang="zh-CN" dirty="0" err="1" smtClean="0"/>
              <a:t>Schroedinger</a:t>
            </a:r>
            <a:r>
              <a:rPr lang="en-US" altLang="zh-CN" dirty="0"/>
              <a:t> </a:t>
            </a:r>
            <a:r>
              <a:rPr lang="en-US" altLang="zh-CN" dirty="0" smtClean="0"/>
              <a:t>equation for             has the following form: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Define gauge transformation:                     ,                     , thus the </a:t>
            </a:r>
            <a:r>
              <a:rPr lang="en-US" altLang="zh-CN" dirty="0" err="1" smtClean="0"/>
              <a:t>Schroedinger</a:t>
            </a:r>
            <a:r>
              <a:rPr lang="en-US" altLang="zh-CN" dirty="0" smtClean="0"/>
              <a:t> equation is invariant.</a:t>
            </a:r>
          </a:p>
          <a:p>
            <a:r>
              <a:rPr lang="en-US" altLang="zh-CN" dirty="0" err="1" smtClean="0"/>
              <a:t>Schroedinger</a:t>
            </a:r>
            <a:r>
              <a:rPr lang="en-US" altLang="zh-CN" dirty="0" smtClean="0"/>
              <a:t> equation of a charged particle in electromagnetic field is in variant under local phase transition of the wave function, which is called local U(1) symmetry.</a:t>
            </a:r>
          </a:p>
          <a:p>
            <a:endParaRPr lang="en-US" altLang="zh-CN" dirty="0" smtClean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746901"/>
              </p:ext>
            </p:extLst>
          </p:nvPr>
        </p:nvGraphicFramePr>
        <p:xfrm>
          <a:off x="4232002" y="2127032"/>
          <a:ext cx="2143040" cy="41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7" imgW="1384200" imgH="266400" progId="Equation.DSMT4">
                  <p:embed/>
                </p:oleObj>
              </mc:Choice>
              <mc:Fallback>
                <p:oleObj name="Equation" r:id="rId7" imgW="1384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2002" y="2127032"/>
                        <a:ext cx="2143040" cy="412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642799"/>
              </p:ext>
            </p:extLst>
          </p:nvPr>
        </p:nvGraphicFramePr>
        <p:xfrm>
          <a:off x="3841633" y="3080558"/>
          <a:ext cx="780737" cy="400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9" imgW="495000" imgH="253800" progId="Equation.DSMT4">
                  <p:embed/>
                </p:oleObj>
              </mc:Choice>
              <mc:Fallback>
                <p:oleObj name="Equation" r:id="rId9" imgW="495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41633" y="3080558"/>
                        <a:ext cx="780737" cy="400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577073"/>
              </p:ext>
            </p:extLst>
          </p:nvPr>
        </p:nvGraphicFramePr>
        <p:xfrm>
          <a:off x="4242306" y="4235549"/>
          <a:ext cx="13112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11" imgW="927000" imgH="393480" progId="Equation.DSMT4">
                  <p:embed/>
                </p:oleObj>
              </mc:Choice>
              <mc:Fallback>
                <p:oleObj name="Equation" r:id="rId11" imgW="927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2306" y="4235549"/>
                        <a:ext cx="1311275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841781"/>
              </p:ext>
            </p:extLst>
          </p:nvPr>
        </p:nvGraphicFramePr>
        <p:xfrm>
          <a:off x="6890197" y="2762278"/>
          <a:ext cx="760213" cy="456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13" imgW="507960" imgH="304560" progId="Equation.DSMT4">
                  <p:embed/>
                </p:oleObj>
              </mc:Choice>
              <mc:Fallback>
                <p:oleObj name="Equation" r:id="rId13" imgW="507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90197" y="2762278"/>
                        <a:ext cx="760213" cy="456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35929"/>
              </p:ext>
            </p:extLst>
          </p:nvPr>
        </p:nvGraphicFramePr>
        <p:xfrm>
          <a:off x="1268412" y="3573131"/>
          <a:ext cx="70516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15" imgW="4584600" imgH="469800" progId="Equation.DSMT4">
                  <p:embed/>
                </p:oleObj>
              </mc:Choice>
              <mc:Fallback>
                <p:oleObj name="Equation" r:id="rId15" imgW="4584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68412" y="3573131"/>
                        <a:ext cx="7051675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184679"/>
              </p:ext>
            </p:extLst>
          </p:nvPr>
        </p:nvGraphicFramePr>
        <p:xfrm>
          <a:off x="4165170" y="4478383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17" imgW="914400" imgH="198720" progId="Equation.DSMT4">
                  <p:embed/>
                </p:oleObj>
              </mc:Choice>
              <mc:Fallback>
                <p:oleObj name="Equation" r:id="rId1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5170" y="4478383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252478"/>
              </p:ext>
            </p:extLst>
          </p:nvPr>
        </p:nvGraphicFramePr>
        <p:xfrm>
          <a:off x="5695949" y="4225991"/>
          <a:ext cx="1426068" cy="56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18" imgW="990360" imgH="393480" progId="Equation.DSMT4">
                  <p:embed/>
                </p:oleObj>
              </mc:Choice>
              <mc:Fallback>
                <p:oleObj name="Equation" r:id="rId18" imgW="990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95949" y="4225991"/>
                        <a:ext cx="1426068" cy="566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5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local        phase symmetry </a:t>
            </a:r>
            <a:r>
              <a:rPr lang="en-US" altLang="zh-CN" dirty="0" smtClean="0"/>
              <a:t>of Bloch waves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6121"/>
          </a:xfrm>
        </p:spPr>
        <p:txBody>
          <a:bodyPr/>
          <a:lstStyle/>
          <a:p>
            <a:r>
              <a:rPr lang="en-US" altLang="zh-CN" dirty="0" smtClean="0"/>
              <a:t>According to Bloch’s theorem, Bloch waves is invariant under discrete translation:                               .In Brillouin zone(BZ),  which are simply equivalent to           .</a:t>
            </a:r>
          </a:p>
          <a:p>
            <a:r>
              <a:rPr lang="en-US" altLang="zh-CN" dirty="0" smtClean="0"/>
              <a:t>Define the Berry connection:                                 for the nth band.</a:t>
            </a:r>
          </a:p>
          <a:p>
            <a:r>
              <a:rPr lang="en-US" altLang="zh-CN" dirty="0" smtClean="0"/>
              <a:t>Under a local phase transition:                       ,                           .The Berry connection transforms like a gauge field(vector potential),but it changes in the momentum space.</a:t>
            </a:r>
          </a:p>
          <a:p>
            <a:r>
              <a:rPr lang="en-US" altLang="zh-CN" dirty="0" smtClean="0"/>
              <a:t>Define the Berry curvature</a:t>
            </a:r>
            <a:r>
              <a:rPr lang="en-US" altLang="zh-CN" dirty="0"/>
              <a:t>:</a:t>
            </a:r>
            <a:r>
              <a:rPr lang="en-US" altLang="zh-CN" dirty="0" smtClean="0"/>
              <a:t>                                   , which is the curl of the Berry connection, just like the case the magnetic field is the curl of a 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potential.</a:t>
            </a:r>
          </a:p>
          <a:p>
            <a:r>
              <a:rPr lang="en-US" altLang="zh-CN" dirty="0" smtClean="0"/>
              <a:t>Any wave function can be written as a superposition of Bloch wave functions: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51353"/>
              </p:ext>
            </p:extLst>
          </p:nvPr>
        </p:nvGraphicFramePr>
        <p:xfrm>
          <a:off x="2812336" y="712546"/>
          <a:ext cx="871023" cy="55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3" imgW="317160" imgH="203040" progId="Equation.DSMT4">
                  <p:embed/>
                </p:oleObj>
              </mc:Choice>
              <mc:Fallback>
                <p:oleObj name="Equation" r:id="rId3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2336" y="712546"/>
                        <a:ext cx="871023" cy="557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767530"/>
              </p:ext>
            </p:extLst>
          </p:nvPr>
        </p:nvGraphicFramePr>
        <p:xfrm>
          <a:off x="2426413" y="2401933"/>
          <a:ext cx="2003919" cy="412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5" imgW="1295280" imgH="266400" progId="Equation.DSMT4">
                  <p:embed/>
                </p:oleObj>
              </mc:Choice>
              <mc:Fallback>
                <p:oleObj name="Equation" r:id="rId5" imgW="1295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6413" y="2401933"/>
                        <a:ext cx="2003919" cy="412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74823"/>
              </p:ext>
            </p:extLst>
          </p:nvPr>
        </p:nvGraphicFramePr>
        <p:xfrm>
          <a:off x="6570730" y="3444026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70730" y="3444026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965626"/>
              </p:ext>
            </p:extLst>
          </p:nvPr>
        </p:nvGraphicFramePr>
        <p:xfrm>
          <a:off x="2538616" y="2744140"/>
          <a:ext cx="709231" cy="38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9" imgW="469800" imgH="253800" progId="Equation.DSMT4">
                  <p:embed/>
                </p:oleObj>
              </mc:Choice>
              <mc:Fallback>
                <p:oleObj name="Equation" r:id="rId9" imgW="469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8616" y="2744140"/>
                        <a:ext cx="709231" cy="383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713406"/>
              </p:ext>
            </p:extLst>
          </p:nvPr>
        </p:nvGraphicFramePr>
        <p:xfrm>
          <a:off x="4234289" y="3069875"/>
          <a:ext cx="1986207" cy="4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11" imgW="1269720" imgH="279360" progId="Equation.DSMT4">
                  <p:embed/>
                </p:oleObj>
              </mc:Choice>
              <mc:Fallback>
                <p:oleObj name="Equation" r:id="rId11" imgW="1269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34289" y="3069875"/>
                        <a:ext cx="1986207" cy="4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61786"/>
              </p:ext>
            </p:extLst>
          </p:nvPr>
        </p:nvGraphicFramePr>
        <p:xfrm>
          <a:off x="4331725" y="3507695"/>
          <a:ext cx="1468192" cy="343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13" imgW="1193760" imgH="279360" progId="Equation.DSMT4">
                  <p:embed/>
                </p:oleObj>
              </mc:Choice>
              <mc:Fallback>
                <p:oleObj name="Equation" r:id="rId13" imgW="1193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31725" y="3507695"/>
                        <a:ext cx="1468192" cy="343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33529"/>
              </p:ext>
            </p:extLst>
          </p:nvPr>
        </p:nvGraphicFramePr>
        <p:xfrm>
          <a:off x="5964252" y="3482198"/>
          <a:ext cx="1810424" cy="36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15" imgW="1307880" imgH="266400" progId="Equation.DSMT4">
                  <p:embed/>
                </p:oleObj>
              </mc:Choice>
              <mc:Fallback>
                <p:oleObj name="Equation" r:id="rId15" imgW="1307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64252" y="3482198"/>
                        <a:ext cx="1810424" cy="369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862106"/>
              </p:ext>
            </p:extLst>
          </p:nvPr>
        </p:nvGraphicFramePr>
        <p:xfrm>
          <a:off x="3976353" y="4416981"/>
          <a:ext cx="2347174" cy="45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17" imgW="1574640" imgH="304560" progId="Equation.DSMT4">
                  <p:embed/>
                </p:oleObj>
              </mc:Choice>
              <mc:Fallback>
                <p:oleObj name="Equation" r:id="rId17" imgW="1574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76353" y="4416981"/>
                        <a:ext cx="2347174" cy="454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89722"/>
              </p:ext>
            </p:extLst>
          </p:nvPr>
        </p:nvGraphicFramePr>
        <p:xfrm>
          <a:off x="3247847" y="5967243"/>
          <a:ext cx="3088384" cy="54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19" imgW="2070000" imgH="368280" progId="Equation.DSMT4">
                  <p:embed/>
                </p:oleObj>
              </mc:Choice>
              <mc:Fallback>
                <p:oleObj name="Equation" r:id="rId19" imgW="20700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47847" y="5967243"/>
                        <a:ext cx="3088384" cy="549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4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18187"/>
            <a:ext cx="8596668" cy="5423176"/>
          </a:xfrm>
        </p:spPr>
        <p:txBody>
          <a:bodyPr/>
          <a:lstStyle/>
          <a:p>
            <a:r>
              <a:rPr lang="en-US" altLang="zh-CN" dirty="0" smtClean="0"/>
              <a:t>The position operator in the momentum space is not                , however,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added a Berry connection term:                     , just like what we are familiar 	for charged particles:                      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expected value of position    is invariant under the local phase transition, thus the position operator is a U(1) invariant in momentum space.</a:t>
            </a:r>
          </a:p>
          <a:p>
            <a:r>
              <a:rPr lang="en-US" altLang="zh-CN" dirty="0" smtClean="0"/>
              <a:t>The Berry curvature is also a U(1) invariant in momentum space.</a:t>
            </a:r>
            <a:endParaRPr lang="en-US" altLang="zh-CN" dirty="0" smtClean="0"/>
          </a:p>
          <a:p>
            <a:r>
              <a:rPr lang="en-US" altLang="zh-CN" dirty="0" smtClean="0"/>
              <a:t>The Berry phase                                         </a:t>
            </a:r>
            <a:r>
              <a:rPr lang="en-US" altLang="zh-CN" dirty="0" smtClean="0"/>
              <a:t>, obviously a U(1) invariant according to its definition.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The presence of Berry connection in the position operator contributes to “anomalous velocity” in anomalous Hall </a:t>
            </a:r>
            <a:r>
              <a:rPr lang="en-US" altLang="zh-CN" dirty="0" smtClean="0"/>
              <a:t>effect, which we will talk about later in thermal Hall effect of ferromagnetic </a:t>
            </a:r>
            <a:r>
              <a:rPr lang="en-US" altLang="zh-CN" dirty="0" err="1" smtClean="0"/>
              <a:t>pyrochlore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45081"/>
              </p:ext>
            </p:extLst>
          </p:nvPr>
        </p:nvGraphicFramePr>
        <p:xfrm>
          <a:off x="6626697" y="618187"/>
          <a:ext cx="972444" cy="42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3" imgW="545760" imgH="241200" progId="Equation.DSMT4">
                  <p:embed/>
                </p:oleObj>
              </mc:Choice>
              <mc:Fallback>
                <p:oleObj name="Equation" r:id="rId3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6697" y="618187"/>
                        <a:ext cx="972444" cy="429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140385"/>
              </p:ext>
            </p:extLst>
          </p:nvPr>
        </p:nvGraphicFramePr>
        <p:xfrm>
          <a:off x="4566225" y="957719"/>
          <a:ext cx="1358055" cy="43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5" imgW="838080" imgH="266400" progId="Equation.DSMT4">
                  <p:embed/>
                </p:oleObj>
              </mc:Choice>
              <mc:Fallback>
                <p:oleObj name="Equation" r:id="rId5" imgW="838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6225" y="957719"/>
                        <a:ext cx="1358055" cy="432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899801"/>
              </p:ext>
            </p:extLst>
          </p:nvPr>
        </p:nvGraphicFramePr>
        <p:xfrm>
          <a:off x="3458641" y="1177541"/>
          <a:ext cx="1512604" cy="65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7" imgW="914400" imgH="393480" progId="Equation.DSMT4">
                  <p:embed/>
                </p:oleObj>
              </mc:Choice>
              <mc:Fallback>
                <p:oleObj name="Equation" r:id="rId7" imgW="914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8641" y="1177541"/>
                        <a:ext cx="1512604" cy="65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789613"/>
              </p:ext>
            </p:extLst>
          </p:nvPr>
        </p:nvGraphicFramePr>
        <p:xfrm>
          <a:off x="4290944" y="1681978"/>
          <a:ext cx="275281" cy="36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9" imgW="126720" imgH="164880" progId="Equation.DSMT4">
                  <p:embed/>
                </p:oleObj>
              </mc:Choice>
              <mc:Fallback>
                <p:oleObj name="Equation" r:id="rId9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0944" y="1681978"/>
                        <a:ext cx="275281" cy="366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506314"/>
              </p:ext>
            </p:extLst>
          </p:nvPr>
        </p:nvGraphicFramePr>
        <p:xfrm>
          <a:off x="2821367" y="2730321"/>
          <a:ext cx="2719486" cy="52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11" imgW="1955520" imgH="380880" progId="Equation.DSMT4">
                  <p:embed/>
                </p:oleObj>
              </mc:Choice>
              <mc:Fallback>
                <p:oleObj name="Equation" r:id="rId11" imgW="1955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1367" y="2730321"/>
                        <a:ext cx="2719486" cy="52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6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simplest 2D Weyl semimetal--Graphene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612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tight binding model I used here considers only </a:t>
            </a:r>
            <a:r>
              <a:rPr lang="en-US" altLang="zh-CN" dirty="0" err="1" smtClean="0"/>
              <a:t>hoppings</a:t>
            </a:r>
            <a:r>
              <a:rPr lang="en-US" altLang="zh-CN" dirty="0" smtClean="0"/>
              <a:t> nearest-neighbor(NN) sites.</a:t>
            </a:r>
          </a:p>
          <a:p>
            <a:r>
              <a:rPr lang="en-US" altLang="zh-CN" dirty="0" smtClean="0"/>
              <a:t>The Hamiltonian:                                          , where   and   are indices of 2 sites in a unit cell.</a:t>
            </a:r>
          </a:p>
          <a:p>
            <a:r>
              <a:rPr lang="en-US" altLang="zh-CN" dirty="0" smtClean="0"/>
              <a:t>After discrete Fourier transformation, the Hamiltonian finally lives in the momentum space. The kernel of Hamiltonian :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where                                                   ,the vectors     are marked in the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figure.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98910"/>
              </p:ext>
            </p:extLst>
          </p:nvPr>
        </p:nvGraphicFramePr>
        <p:xfrm>
          <a:off x="3040078" y="2843683"/>
          <a:ext cx="2716777" cy="618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3" imgW="1562040" imgH="355320" progId="Equation.DSMT4">
                  <p:embed/>
                </p:oleObj>
              </mc:Choice>
              <mc:Fallback>
                <p:oleObj name="Equation" r:id="rId3" imgW="1562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0078" y="2843683"/>
                        <a:ext cx="2716777" cy="618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093176"/>
              </p:ext>
            </p:extLst>
          </p:nvPr>
        </p:nvGraphicFramePr>
        <p:xfrm>
          <a:off x="6552305" y="2937063"/>
          <a:ext cx="196224" cy="21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2305" y="2937063"/>
                        <a:ext cx="196224" cy="21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948"/>
              </p:ext>
            </p:extLst>
          </p:nvPr>
        </p:nvGraphicFramePr>
        <p:xfrm>
          <a:off x="7093217" y="2878194"/>
          <a:ext cx="360610" cy="27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3217" y="2878194"/>
                        <a:ext cx="360610" cy="27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184214"/>
              </p:ext>
            </p:extLst>
          </p:nvPr>
        </p:nvGraphicFramePr>
        <p:xfrm>
          <a:off x="3040078" y="4301544"/>
          <a:ext cx="2936420" cy="106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9" imgW="1752480" imgH="634680" progId="Equation.DSMT4">
                  <p:embed/>
                </p:oleObj>
              </mc:Choice>
              <mc:Fallback>
                <p:oleObj name="Equation" r:id="rId9" imgW="17524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0078" y="4301544"/>
                        <a:ext cx="2936420" cy="106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482883"/>
              </p:ext>
            </p:extLst>
          </p:nvPr>
        </p:nvGraphicFramePr>
        <p:xfrm>
          <a:off x="1896003" y="5365464"/>
          <a:ext cx="3337643" cy="51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11" imgW="2133360" imgH="330120" progId="Equation.DSMT4">
                  <p:embed/>
                </p:oleObj>
              </mc:Choice>
              <mc:Fallback>
                <p:oleObj name="Equation" r:id="rId11" imgW="2133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96003" y="5365464"/>
                        <a:ext cx="3337643" cy="516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960369"/>
              </p:ext>
            </p:extLst>
          </p:nvPr>
        </p:nvGraphicFramePr>
        <p:xfrm>
          <a:off x="6496094" y="5365464"/>
          <a:ext cx="252435" cy="51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13" imgW="139680" imgH="228600" progId="Equation.DSMT4">
                  <p:embed/>
                </p:oleObj>
              </mc:Choice>
              <mc:Fallback>
                <p:oleObj name="Equation" r:id="rId13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96094" y="5365464"/>
                        <a:ext cx="252435" cy="513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05" y="4358246"/>
            <a:ext cx="3534896" cy="25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55" y="399245"/>
            <a:ext cx="8596668" cy="5847008"/>
          </a:xfrm>
        </p:spPr>
        <p:txBody>
          <a:bodyPr/>
          <a:lstStyle/>
          <a:p>
            <a:r>
              <a:rPr lang="en-US" altLang="zh-CN" dirty="0" smtClean="0"/>
              <a:t>The eigenvalue of           gives the dispersion relation: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At the corner point of BZ,                  and                  , the two bands are degenerate                  .</a:t>
            </a:r>
          </a:p>
          <a:p>
            <a:r>
              <a:rPr lang="en-US" altLang="zh-CN" dirty="0" smtClean="0"/>
              <a:t>Expand    at the vicinity of     and      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The kernel of the Hamiltonian: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985049"/>
              </p:ext>
            </p:extLst>
          </p:nvPr>
        </p:nvGraphicFramePr>
        <p:xfrm>
          <a:off x="3025462" y="371407"/>
          <a:ext cx="580624" cy="435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3" imgW="406080" imgH="304560" progId="Equation.DSMT4">
                  <p:embed/>
                </p:oleObj>
              </mc:Choice>
              <mc:Fallback>
                <p:oleObj name="Equation" r:id="rId3" imgW="406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5462" y="371407"/>
                        <a:ext cx="580624" cy="435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82968"/>
              </p:ext>
            </p:extLst>
          </p:nvPr>
        </p:nvGraphicFramePr>
        <p:xfrm>
          <a:off x="2214092" y="834713"/>
          <a:ext cx="4701862" cy="69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5" imgW="3670200" imgH="545760" progId="Equation.DSMT4">
                  <p:embed/>
                </p:oleObj>
              </mc:Choice>
              <mc:Fallback>
                <p:oleObj name="Equation" r:id="rId5" imgW="36702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4092" y="834713"/>
                        <a:ext cx="4701862" cy="69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399299"/>
              </p:ext>
            </p:extLst>
          </p:nvPr>
        </p:nvGraphicFramePr>
        <p:xfrm>
          <a:off x="3839009" y="1534298"/>
          <a:ext cx="1123780" cy="532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7" imgW="965160" imgH="457200" progId="Equation.DSMT4">
                  <p:embed/>
                </p:oleObj>
              </mc:Choice>
              <mc:Fallback>
                <p:oleObj name="Equation" r:id="rId7" imgW="965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9009" y="1534298"/>
                        <a:ext cx="1123780" cy="532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23203"/>
              </p:ext>
            </p:extLst>
          </p:nvPr>
        </p:nvGraphicFramePr>
        <p:xfrm>
          <a:off x="5382200" y="1532180"/>
          <a:ext cx="1205505" cy="498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9" imgW="1104840" imgH="457200" progId="Equation.DSMT4">
                  <p:embed/>
                </p:oleObj>
              </mc:Choice>
              <mc:Fallback>
                <p:oleObj name="Equation" r:id="rId9" imgW="1104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82200" y="1532180"/>
                        <a:ext cx="1205505" cy="498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75430"/>
              </p:ext>
            </p:extLst>
          </p:nvPr>
        </p:nvGraphicFramePr>
        <p:xfrm>
          <a:off x="2289559" y="1870350"/>
          <a:ext cx="1221201" cy="39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9559" y="1870350"/>
                        <a:ext cx="1221201" cy="392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97284" y="4770554"/>
            <a:ext cx="4829578" cy="1886343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722582"/>
              </p:ext>
            </p:extLst>
          </p:nvPr>
        </p:nvGraphicFramePr>
        <p:xfrm>
          <a:off x="1811861" y="2262879"/>
          <a:ext cx="298897" cy="38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11861" y="2262879"/>
                        <a:ext cx="298897" cy="38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56970"/>
              </p:ext>
            </p:extLst>
          </p:nvPr>
        </p:nvGraphicFramePr>
        <p:xfrm>
          <a:off x="3879640" y="2321228"/>
          <a:ext cx="267598" cy="26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16" imgW="164880" imgH="164880" progId="Equation.DSMT4">
                  <p:embed/>
                </p:oleObj>
              </mc:Choice>
              <mc:Fallback>
                <p:oleObj name="Equation" r:id="rId16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79640" y="2321228"/>
                        <a:ext cx="267598" cy="267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389796"/>
              </p:ext>
            </p:extLst>
          </p:nvPr>
        </p:nvGraphicFramePr>
        <p:xfrm>
          <a:off x="4565023" y="2335653"/>
          <a:ext cx="311597" cy="253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18" imgW="203040" imgH="164880" progId="Equation.DSMT4">
                  <p:embed/>
                </p:oleObj>
              </mc:Choice>
              <mc:Fallback>
                <p:oleObj name="Equation" r:id="rId18" imgW="2030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65023" y="2335653"/>
                        <a:ext cx="311597" cy="253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53864"/>
              </p:ext>
            </p:extLst>
          </p:nvPr>
        </p:nvGraphicFramePr>
        <p:xfrm>
          <a:off x="2435218" y="2728476"/>
          <a:ext cx="5420092" cy="581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20" imgW="3670200" imgH="393480" progId="Equation.DSMT4">
                  <p:embed/>
                </p:oleObj>
              </mc:Choice>
              <mc:Fallback>
                <p:oleObj name="Equation" r:id="rId20" imgW="3670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35218" y="2728476"/>
                        <a:ext cx="5420092" cy="581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096402"/>
              </p:ext>
            </p:extLst>
          </p:nvPr>
        </p:nvGraphicFramePr>
        <p:xfrm>
          <a:off x="2435218" y="3337708"/>
          <a:ext cx="5420092" cy="57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22" imgW="3695400" imgH="393480" progId="Equation.DSMT4">
                  <p:embed/>
                </p:oleObj>
              </mc:Choice>
              <mc:Fallback>
                <p:oleObj name="Equation" r:id="rId22" imgW="3695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35218" y="3337708"/>
                        <a:ext cx="5420092" cy="577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825245"/>
              </p:ext>
            </p:extLst>
          </p:nvPr>
        </p:nvGraphicFramePr>
        <p:xfrm>
          <a:off x="2879688" y="4395846"/>
          <a:ext cx="4664550" cy="79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24" imgW="2831760" imgH="482400" progId="Equation.DSMT4">
                  <p:embed/>
                </p:oleObj>
              </mc:Choice>
              <mc:Fallback>
                <p:oleObj name="Equation" r:id="rId24" imgW="2831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879688" y="4395846"/>
                        <a:ext cx="4664550" cy="794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612351"/>
              </p:ext>
            </p:extLst>
          </p:nvPr>
        </p:nvGraphicFramePr>
        <p:xfrm>
          <a:off x="2879688" y="5639101"/>
          <a:ext cx="4795824" cy="737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26" imgW="3136680" imgH="482400" progId="Equation.DSMT4">
                  <p:embed/>
                </p:oleObj>
              </mc:Choice>
              <mc:Fallback>
                <p:oleObj name="Equation" r:id="rId26" imgW="3136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879688" y="5639101"/>
                        <a:ext cx="4795824" cy="737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9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579549"/>
            <a:ext cx="8596668" cy="5461813"/>
          </a:xfrm>
        </p:spPr>
        <p:txBody>
          <a:bodyPr/>
          <a:lstStyle/>
          <a:p>
            <a:r>
              <a:rPr lang="en-US" altLang="zh-CN" dirty="0" smtClean="0"/>
              <a:t>The Hamiltonian at     and      ( de facto the kernel of it) describe 2 Weyl fermions, they are of opposite helicity.(Definition of helicity                     ).</a:t>
            </a:r>
          </a:p>
          <a:p>
            <a:r>
              <a:rPr lang="en-US" altLang="zh-CN" dirty="0" smtClean="0"/>
              <a:t>Dirac equation in quantum electrodynamics: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At the vicinity of the two Dirac points, one can calculate the </a:t>
            </a:r>
            <a:r>
              <a:rPr lang="en-US" altLang="zh-CN" dirty="0" err="1" smtClean="0"/>
              <a:t>Chern</a:t>
            </a:r>
            <a:r>
              <a:rPr lang="en-US" altLang="zh-CN" dirty="0" smtClean="0"/>
              <a:t> number of each band, i.e. the flux of Berry curvature of each band over the whole BZ: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After some trivial calculation, we finally obtain for the lower band      at        the </a:t>
            </a:r>
            <a:r>
              <a:rPr lang="en-US" altLang="zh-CN" dirty="0" err="1" smtClean="0"/>
              <a:t>Chern</a:t>
            </a:r>
            <a:r>
              <a:rPr lang="en-US" altLang="zh-CN" dirty="0" smtClean="0"/>
              <a:t> number equals +1, and for the upper band the </a:t>
            </a:r>
            <a:r>
              <a:rPr lang="en-US" altLang="zh-CN" dirty="0" err="1" smtClean="0"/>
              <a:t>Chern</a:t>
            </a:r>
            <a:r>
              <a:rPr lang="en-US" altLang="zh-CN" dirty="0" smtClean="0"/>
              <a:t> number equals -1, the same case for      point.</a:t>
            </a:r>
          </a:p>
          <a:p>
            <a:r>
              <a:rPr lang="en-US" altLang="zh-CN" dirty="0" smtClean="0"/>
              <a:t>The application in of topology in Weyl semimetals is not so striking as in the</a:t>
            </a:r>
          </a:p>
          <a:p>
            <a:pPr marL="0" indent="0">
              <a:buNone/>
            </a:pPr>
            <a:r>
              <a:rPr lang="en-US" altLang="zh-CN" dirty="0" smtClean="0"/>
              <a:t>	case </a:t>
            </a:r>
            <a:r>
              <a:rPr lang="en-US" altLang="zh-CN" dirty="0" smtClean="0"/>
              <a:t>of quantum Hall </a:t>
            </a:r>
            <a:r>
              <a:rPr lang="en-US" altLang="zh-CN" dirty="0" smtClean="0"/>
              <a:t>effect.</a:t>
            </a:r>
            <a:r>
              <a:rPr lang="en-US" altLang="zh-CN" dirty="0"/>
              <a:t>	</a:t>
            </a:r>
            <a:r>
              <a:rPr lang="en-US" altLang="zh-CN" dirty="0" smtClean="0"/>
              <a:t>					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364968"/>
              </p:ext>
            </p:extLst>
          </p:nvPr>
        </p:nvGraphicFramePr>
        <p:xfrm>
          <a:off x="7323340" y="870525"/>
          <a:ext cx="1357022" cy="43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3" imgW="799920" imgH="253800" progId="Equation.DSMT4">
                  <p:embed/>
                </p:oleObj>
              </mc:Choice>
              <mc:Fallback>
                <p:oleObj name="Equation" r:id="rId3" imgW="799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3340" y="870525"/>
                        <a:ext cx="1357022" cy="430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97274"/>
              </p:ext>
            </p:extLst>
          </p:nvPr>
        </p:nvGraphicFramePr>
        <p:xfrm>
          <a:off x="3757460" y="1815921"/>
          <a:ext cx="2991071" cy="797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5" imgW="1714320" imgH="457200" progId="Equation.DSMT4">
                  <p:embed/>
                </p:oleObj>
              </mc:Choice>
              <mc:Fallback>
                <p:oleObj name="Equation" r:id="rId5" imgW="1714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7460" y="1815921"/>
                        <a:ext cx="2991071" cy="797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13211"/>
              </p:ext>
            </p:extLst>
          </p:nvPr>
        </p:nvGraphicFramePr>
        <p:xfrm>
          <a:off x="3106908" y="602927"/>
          <a:ext cx="267598" cy="26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7" imgW="164880" imgH="164880" progId="Equation.DSMT4">
                  <p:embed/>
                </p:oleObj>
              </mc:Choice>
              <mc:Fallback>
                <p:oleObj name="Equation" r:id="rId7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6908" y="602927"/>
                        <a:ext cx="267598" cy="267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762766"/>
              </p:ext>
            </p:extLst>
          </p:nvPr>
        </p:nvGraphicFramePr>
        <p:xfrm>
          <a:off x="3915612" y="632861"/>
          <a:ext cx="311597" cy="253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9" imgW="203040" imgH="164880" progId="Equation.DSMT4">
                  <p:embed/>
                </p:oleObj>
              </mc:Choice>
              <mc:Fallback>
                <p:oleObj name="Equation" r:id="rId9" imgW="2030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5612" y="632861"/>
                        <a:ext cx="311597" cy="253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5639"/>
              </p:ext>
            </p:extLst>
          </p:nvPr>
        </p:nvGraphicFramePr>
        <p:xfrm>
          <a:off x="3388520" y="3203874"/>
          <a:ext cx="3934820" cy="67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11" imgW="2501640" imgH="431640" progId="Equation.DSMT4">
                  <p:embed/>
                </p:oleObj>
              </mc:Choice>
              <mc:Fallback>
                <p:oleObj name="Equation" r:id="rId11" imgW="2501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88520" y="3203874"/>
                        <a:ext cx="3934820" cy="679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550290"/>
              </p:ext>
            </p:extLst>
          </p:nvPr>
        </p:nvGraphicFramePr>
        <p:xfrm>
          <a:off x="8001851" y="3882980"/>
          <a:ext cx="408053" cy="52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01851" y="3882980"/>
                        <a:ext cx="408053" cy="52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609439"/>
              </p:ext>
            </p:extLst>
          </p:nvPr>
        </p:nvGraphicFramePr>
        <p:xfrm>
          <a:off x="8680362" y="4018300"/>
          <a:ext cx="2524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15" imgW="164880" imgH="164880" progId="Equation.DSMT4">
                  <p:embed/>
                </p:oleObj>
              </mc:Choice>
              <mc:Fallback>
                <p:oleObj name="Equation" r:id="rId15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80362" y="4018300"/>
                        <a:ext cx="252413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31308"/>
              </p:ext>
            </p:extLst>
          </p:nvPr>
        </p:nvGraphicFramePr>
        <p:xfrm>
          <a:off x="4071410" y="4582411"/>
          <a:ext cx="311597" cy="253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17" imgW="203040" imgH="164880" progId="Equation.DSMT4">
                  <p:embed/>
                </p:oleObj>
              </mc:Choice>
              <mc:Fallback>
                <p:oleObj name="Equation" r:id="rId17" imgW="2030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1410" y="4582411"/>
                        <a:ext cx="311597" cy="253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5828</TotalTime>
  <Words>930</Words>
  <Application>Microsoft Office PowerPoint</Application>
  <PresentationFormat>宽屏</PresentationFormat>
  <Paragraphs>124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Equation</vt:lpstr>
      <vt:lpstr>MathType 6.0 Equation</vt:lpstr>
      <vt:lpstr>Topology in Solid State Physics</vt:lpstr>
      <vt:lpstr>Introduction: Gauss-Bonnet theorem on 2-D manifold </vt:lpstr>
      <vt:lpstr>Physical equivalents of Gaussian curvature</vt:lpstr>
      <vt:lpstr>The local        phase symmetry in real space and gauge field</vt:lpstr>
      <vt:lpstr>The local        phase symmetry of Bloch waves </vt:lpstr>
      <vt:lpstr>PowerPoint 演示文稿</vt:lpstr>
      <vt:lpstr>The simplest 2D Weyl semimetal--Graphene</vt:lpstr>
      <vt:lpstr>PowerPoint 演示文稿</vt:lpstr>
      <vt:lpstr>PowerPoint 演示文稿</vt:lpstr>
      <vt:lpstr>The structure of the pyrochlore Lu2V2O7                              </vt:lpstr>
      <vt:lpstr>Magnon Weyl fermion in ferromagnetic pyrochlore Lu2V2O7 </vt:lpstr>
      <vt:lpstr>Thermal Hall effect in ferromagnetic pyrochlore Lu2V2O7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 in Solid State Physics</dc:title>
  <dc:creator>张驰</dc:creator>
  <cp:lastModifiedBy>张驰</cp:lastModifiedBy>
  <cp:revision>116</cp:revision>
  <dcterms:created xsi:type="dcterms:W3CDTF">2016-11-13T13:44:52Z</dcterms:created>
  <dcterms:modified xsi:type="dcterms:W3CDTF">2016-11-30T09:45:13Z</dcterms:modified>
</cp:coreProperties>
</file>