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65" r:id="rId4"/>
    <p:sldId id="258" r:id="rId5"/>
    <p:sldId id="264" r:id="rId6"/>
    <p:sldId id="268" r:id="rId7"/>
    <p:sldId id="266" r:id="rId8"/>
    <p:sldId id="267" r:id="rId9"/>
    <p:sldId id="259" r:id="rId10"/>
    <p:sldId id="261" r:id="rId11"/>
    <p:sldId id="275" r:id="rId12"/>
    <p:sldId id="269" r:id="rId13"/>
    <p:sldId id="270" r:id="rId14"/>
    <p:sldId id="262" r:id="rId15"/>
    <p:sldId id="272" r:id="rId16"/>
    <p:sldId id="278" r:id="rId17"/>
    <p:sldId id="281" r:id="rId18"/>
    <p:sldId id="279" r:id="rId19"/>
    <p:sldId id="282" r:id="rId20"/>
    <p:sldId id="286" r:id="rId21"/>
    <p:sldId id="287" r:id="rId22"/>
    <p:sldId id="285" r:id="rId23"/>
    <p:sldId id="288" r:id="rId24"/>
    <p:sldId id="280" r:id="rId25"/>
    <p:sldId id="283" r:id="rId26"/>
    <p:sldId id="273" r:id="rId27"/>
    <p:sldId id="284" r:id="rId28"/>
    <p:sldId id="274" r:id="rId29"/>
    <p:sldId id="289" r:id="rId30"/>
    <p:sldId id="290" r:id="rId31"/>
    <p:sldId id="291" r:id="rId32"/>
    <p:sldId id="271" r:id="rId33"/>
    <p:sldId id="277" r:id="rId34"/>
    <p:sldId id="26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75" autoAdjust="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DD872-874E-4C43-A3B8-AD066DF4ED7D}" type="datetimeFigureOut">
              <a:rPr lang="vi-VN" smtClean="0"/>
              <a:pPr/>
              <a:t>04/11/2010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AFB83-AEBD-4FE8-AACB-5A391CA1D02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72089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263E0-0B66-4BBB-BD49-C22ADCF470AF}" type="datetimeFigureOut">
              <a:rPr lang="en-US" smtClean="0"/>
              <a:pPr/>
              <a:t>11/4/2010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7FD47-375B-44D7-9DF6-340CCF0CE7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3458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”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=&gt;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7FD47-375B-44D7-9DF6-340CCF0CE73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Immigration and Naturalization Service Passenger Accelerated Service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7FD47-375B-44D7-9DF6-340CCF0CE73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grayscale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7FD47-375B-44D7-9DF6-340CCF0CE73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</a:t>
            </a:r>
            <a:r>
              <a:rPr lang="en-US" baseline="0" dirty="0" smtClean="0"/>
              <a:t> + remove peg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7FD47-375B-44D7-9DF6-340CCF0CE73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grayscale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7FD47-375B-44D7-9DF6-340CCF0CE73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3B08-C344-4298-9D2B-63FA7DC3B696}" type="datetime1">
              <a:rPr lang="en-US" smtClean="0"/>
              <a:pPr/>
              <a:t>11/4/2010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B679-7536-42E8-9FB5-40A57D052050}" type="datetime1">
              <a:rPr lang="en-US" smtClean="0"/>
              <a:pPr/>
              <a:t>11/4/2010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1CF6-CE4E-49AB-A83D-5CF25E930D6F}" type="datetime1">
              <a:rPr lang="en-US" smtClean="0"/>
              <a:pPr/>
              <a:t>11/4/2010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D297-0901-404C-9492-929AD53265C0}" type="datetime1">
              <a:rPr lang="en-US" smtClean="0"/>
              <a:pPr/>
              <a:t>11/4/2010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15275" y="609600"/>
            <a:ext cx="12287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86D6-B85D-4B0F-97BF-A75CB19C32F3}" type="datetime1">
              <a:rPr lang="en-US" smtClean="0"/>
              <a:pPr/>
              <a:t>11/4/2010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3007-F112-444B-8E99-D3C654CC31C8}" type="datetime1">
              <a:rPr lang="en-US" smtClean="0"/>
              <a:pPr/>
              <a:t>11/4/2010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3EFC-7C63-4AD7-8BBD-AB726C629B45}" type="datetime1">
              <a:rPr lang="en-US" smtClean="0"/>
              <a:pPr/>
              <a:t>11/4/2010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7226-8FB4-4BDA-8697-BA7EDE69599F}" type="datetime1">
              <a:rPr lang="en-US" smtClean="0"/>
              <a:pPr/>
              <a:t>11/4/2010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15275" y="600075"/>
            <a:ext cx="12287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6375-37B0-43E2-87BB-21757BFC51A9}" type="datetime1">
              <a:rPr lang="en-US" smtClean="0"/>
              <a:pPr/>
              <a:t>11/4/2010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A3D3-BFF6-4AAB-80FB-418E4DD286E4}" type="datetime1">
              <a:rPr lang="en-US" smtClean="0"/>
              <a:pPr/>
              <a:t>11/4/2010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966-CA87-49E5-9360-3BF0D2DF35B8}" type="datetime1">
              <a:rPr lang="en-US" smtClean="0"/>
              <a:pPr/>
              <a:t>11/4/2010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16B66A5-3A43-417D-BD44-A47E6974BF46}" type="datetime1">
              <a:rPr lang="en-US" smtClean="0"/>
              <a:pPr/>
              <a:t>11/4/2010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Georgia" pitchFamily="18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 Geometry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7854696" cy="2286000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70000"/>
              </a:lnSpc>
            </a:pPr>
            <a:r>
              <a:rPr lang="en-US" sz="6000" b="1" dirty="0" smtClean="0"/>
              <a:t>NGUYỄN VĂN GIANG - 1011</a:t>
            </a:r>
            <a:endParaRPr lang="en-US" sz="6000" dirty="0" smtClean="0"/>
          </a:p>
          <a:p>
            <a:pPr>
              <a:lnSpc>
                <a:spcPct val="170000"/>
              </a:lnSpc>
            </a:pPr>
            <a:r>
              <a:rPr lang="en-US" sz="6000" b="1" dirty="0" smtClean="0"/>
              <a:t>NGUYỄN HOÀN - </a:t>
            </a:r>
            <a:r>
              <a:rPr lang="en-US" sz="6000" b="1" dirty="0" smtClean="0"/>
              <a:t>1011075 </a:t>
            </a:r>
            <a:endParaRPr lang="en-US" sz="6000" dirty="0" smtClean="0"/>
          </a:p>
          <a:p>
            <a:pPr>
              <a:lnSpc>
                <a:spcPct val="170000"/>
              </a:lnSpc>
            </a:pPr>
            <a:r>
              <a:rPr lang="en-US" sz="6000" b="1" dirty="0" smtClean="0"/>
              <a:t>LÊ MINH QUANG - 1012064</a:t>
            </a:r>
            <a:endParaRPr lang="en-US" sz="6000" dirty="0" smtClean="0"/>
          </a:p>
          <a:p>
            <a:pPr>
              <a:lnSpc>
                <a:spcPct val="170000"/>
              </a:lnSpc>
            </a:pPr>
            <a:r>
              <a:rPr lang="en-US" sz="6000" b="1" dirty="0" smtClean="0"/>
              <a:t>HOÀNG XUÂN THẢO - </a:t>
            </a:r>
            <a:r>
              <a:rPr lang="en-US" sz="6000" b="1" dirty="0" smtClean="0"/>
              <a:t>1011087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1986: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,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. VD: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đoàn</a:t>
            </a:r>
            <a:r>
              <a:rPr lang="en-US" dirty="0" smtClean="0"/>
              <a:t> Recognition System LLC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1135" y="3276600"/>
            <a:ext cx="2071884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76600" y="6008132"/>
            <a:ext cx="85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GT400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53225" y="2590800"/>
            <a:ext cx="208597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29618" y="5284047"/>
            <a:ext cx="133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Chiếc</a:t>
            </a:r>
            <a:r>
              <a:rPr lang="en-US" dirty="0" smtClean="0"/>
              <a:t> ID3D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1935480"/>
            <a:ext cx="62484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Máy</a:t>
            </a:r>
            <a:r>
              <a:rPr lang="en-US" dirty="0" smtClean="0"/>
              <a:t> II3D: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3 </a:t>
            </a:r>
            <a:r>
              <a:rPr lang="en-US" dirty="0" err="1" smtClean="0"/>
              <a:t>chiều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 Card Reader,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Door Open, Logging Printer</a:t>
            </a:r>
          </a:p>
          <a:p>
            <a:pPr lvl="1">
              <a:lnSpc>
                <a:spcPct val="150000"/>
              </a:lnSpc>
            </a:pP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trọng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rẻ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1992: Biomet Partners -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2 </a:t>
            </a:r>
            <a:r>
              <a:rPr lang="en-US" dirty="0" err="1" smtClean="0"/>
              <a:t>ngón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Nhanh</a:t>
            </a:r>
            <a:r>
              <a:rPr lang="en-US" dirty="0" smtClean="0"/>
              <a:t>: &lt;1s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50 </a:t>
            </a:r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868967"/>
            <a:ext cx="228600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56" y="6488668"/>
            <a:ext cx="464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http</a:t>
            </a:r>
            <a:r>
              <a:rPr lang="en-US" dirty="0"/>
              <a:t>://www.biomet.ch/products.htm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085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: </a:t>
            </a:r>
            <a:r>
              <a:rPr lang="en-US" dirty="0" err="1" smtClean="0"/>
              <a:t>máy</a:t>
            </a:r>
            <a:r>
              <a:rPr lang="en-US" dirty="0" smtClean="0"/>
              <a:t> II3D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: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chấm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76600"/>
            <a:ext cx="4673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10200" y="4659868"/>
            <a:ext cx="247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Sân</a:t>
            </a:r>
            <a:r>
              <a:rPr lang="en-US" dirty="0" smtClean="0"/>
              <a:t> bay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Kuwait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575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INSPASS: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0754" y="2514600"/>
            <a:ext cx="2802493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6200" y="2286000"/>
            <a:ext cx="8686800" cy="3429000"/>
            <a:chOff x="76200" y="2286000"/>
            <a:chExt cx="8686800" cy="3429000"/>
          </a:xfrm>
        </p:grpSpPr>
        <p:sp>
          <p:nvSpPr>
            <p:cNvPr id="4" name="Rectangle 3"/>
            <p:cNvSpPr/>
            <p:nvPr/>
          </p:nvSpPr>
          <p:spPr>
            <a:xfrm>
              <a:off x="76200" y="3505200"/>
              <a:ext cx="1219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Mẫu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sinh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trắc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học</a:t>
              </a:r>
              <a:endParaRPr lang="vi-VN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3505200"/>
              <a:ext cx="1219200" cy="838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Thu </a:t>
              </a:r>
              <a:r>
                <a:rPr lang="en-US" dirty="0" err="1" smtClean="0"/>
                <a:t>mẫu</a:t>
              </a:r>
              <a:endParaRPr lang="vi-VN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0000" y="3505200"/>
              <a:ext cx="1219200" cy="838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Xử</a:t>
              </a:r>
              <a:r>
                <a:rPr lang="en-US" dirty="0" smtClean="0"/>
                <a:t> </a:t>
              </a:r>
              <a:r>
                <a:rPr lang="en-US" dirty="0" err="1" smtClean="0"/>
                <a:t>lý</a:t>
              </a:r>
              <a:endParaRPr lang="vi-VN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15000" y="3505200"/>
              <a:ext cx="1219200" cy="838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 </a:t>
              </a:r>
              <a:r>
                <a:rPr lang="en-US" dirty="0" err="1" smtClean="0"/>
                <a:t>khớp</a:t>
              </a:r>
              <a:endParaRPr lang="vi-VN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543800" y="3505200"/>
              <a:ext cx="1219200" cy="838200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Điều</a:t>
              </a:r>
              <a:r>
                <a:rPr lang="en-US" dirty="0" smtClean="0"/>
                <a:t> </a:t>
              </a:r>
              <a:r>
                <a:rPr lang="en-US" dirty="0" err="1" smtClean="0"/>
                <a:t>chỉnh</a:t>
              </a:r>
              <a:endParaRPr lang="vi-V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15000" y="4876800"/>
              <a:ext cx="1219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Ra </a:t>
              </a:r>
              <a:r>
                <a:rPr lang="en-US" dirty="0" err="1" smtClean="0">
                  <a:solidFill>
                    <a:schemeClr val="tx1"/>
                  </a:solidFill>
                </a:rPr>
                <a:t>quyết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định</a:t>
              </a:r>
              <a:endParaRPr lang="vi-VN" dirty="0">
                <a:solidFill>
                  <a:schemeClr val="tx1"/>
                </a:solidFill>
              </a:endParaRPr>
            </a:p>
          </p:txBody>
        </p:sp>
        <p:sp>
          <p:nvSpPr>
            <p:cNvPr id="5" name="Can 4"/>
            <p:cNvSpPr/>
            <p:nvPr/>
          </p:nvSpPr>
          <p:spPr>
            <a:xfrm>
              <a:off x="5715000" y="2286000"/>
              <a:ext cx="1219200" cy="685800"/>
            </a:xfrm>
            <a:prstGeom prst="ca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CSDL</a:t>
              </a:r>
              <a:endParaRPr lang="vi-VN" dirty="0"/>
            </a:p>
          </p:txBody>
        </p:sp>
        <p:cxnSp>
          <p:nvCxnSpPr>
            <p:cNvPr id="12" name="Straight Arrow Connector 11"/>
            <p:cNvCxnSpPr>
              <a:stCxn id="4" idx="3"/>
              <a:endCxn id="6" idx="1"/>
            </p:cNvCxnSpPr>
            <p:nvPr/>
          </p:nvCxnSpPr>
          <p:spPr>
            <a:xfrm>
              <a:off x="1295400" y="3924300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3"/>
              <a:endCxn id="7" idx="1"/>
            </p:cNvCxnSpPr>
            <p:nvPr/>
          </p:nvCxnSpPr>
          <p:spPr>
            <a:xfrm>
              <a:off x="3124200" y="39243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8" idx="1"/>
            </p:cNvCxnSpPr>
            <p:nvPr/>
          </p:nvCxnSpPr>
          <p:spPr>
            <a:xfrm>
              <a:off x="5029200" y="39243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2"/>
              <a:endCxn id="10" idx="0"/>
            </p:cNvCxnSpPr>
            <p:nvPr/>
          </p:nvCxnSpPr>
          <p:spPr>
            <a:xfrm>
              <a:off x="6324600" y="43434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3"/>
              <a:endCxn id="8" idx="0"/>
            </p:cNvCxnSpPr>
            <p:nvPr/>
          </p:nvCxnSpPr>
          <p:spPr>
            <a:xfrm>
              <a:off x="6324600" y="29718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" idx="3"/>
              <a:endCxn id="9" idx="1"/>
            </p:cNvCxnSpPr>
            <p:nvPr/>
          </p:nvCxnSpPr>
          <p:spPr>
            <a:xfrm>
              <a:off x="6934200" y="3924300"/>
              <a:ext cx="609600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0"/>
              <a:endCxn id="5" idx="4"/>
            </p:cNvCxnSpPr>
            <p:nvPr/>
          </p:nvCxnSpPr>
          <p:spPr>
            <a:xfrm rot="16200000" flipV="1">
              <a:off x="7105650" y="2457450"/>
              <a:ext cx="876300" cy="1219200"/>
            </a:xfrm>
            <a:prstGeom prst="bentConnector2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2970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" y="3505200"/>
            <a:ext cx="1219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Mẫu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trắc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học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3505200"/>
            <a:ext cx="1219200" cy="838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Thu </a:t>
            </a:r>
            <a:r>
              <a:rPr lang="en-US" dirty="0" err="1" smtClean="0"/>
              <a:t>mẫu</a:t>
            </a:r>
            <a:endParaRPr lang="vi-VN" dirty="0"/>
          </a:p>
        </p:txBody>
      </p:sp>
      <p:sp>
        <p:nvSpPr>
          <p:cNvPr id="7" name="Rectangle 6"/>
          <p:cNvSpPr/>
          <p:nvPr/>
        </p:nvSpPr>
        <p:spPr>
          <a:xfrm>
            <a:off x="3810000" y="3505200"/>
            <a:ext cx="1219200" cy="838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vi-VN" dirty="0"/>
          </a:p>
        </p:txBody>
      </p:sp>
      <p:sp>
        <p:nvSpPr>
          <p:cNvPr id="8" name="Rectangle 7"/>
          <p:cNvSpPr/>
          <p:nvPr/>
        </p:nvSpPr>
        <p:spPr>
          <a:xfrm>
            <a:off x="5715000" y="3505200"/>
            <a:ext cx="1219200" cy="838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 </a:t>
            </a:r>
            <a:r>
              <a:rPr lang="en-US" dirty="0" err="1" smtClean="0"/>
              <a:t>khớp</a:t>
            </a:r>
            <a:endParaRPr lang="vi-VN" dirty="0"/>
          </a:p>
        </p:txBody>
      </p:sp>
      <p:sp>
        <p:nvSpPr>
          <p:cNvPr id="9" name="Rectangle 8"/>
          <p:cNvSpPr/>
          <p:nvPr/>
        </p:nvSpPr>
        <p:spPr>
          <a:xfrm>
            <a:off x="7543800" y="3505200"/>
            <a:ext cx="1219200" cy="83820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endParaRPr lang="vi-VN" dirty="0"/>
          </a:p>
        </p:txBody>
      </p:sp>
      <p:sp>
        <p:nvSpPr>
          <p:cNvPr id="10" name="Rectangle 9"/>
          <p:cNvSpPr/>
          <p:nvPr/>
        </p:nvSpPr>
        <p:spPr>
          <a:xfrm>
            <a:off x="5715000" y="4876800"/>
            <a:ext cx="1219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 </a:t>
            </a:r>
            <a:r>
              <a:rPr lang="en-US" dirty="0" err="1" smtClean="0">
                <a:solidFill>
                  <a:schemeClr val="tx1"/>
                </a:solidFill>
              </a:rPr>
              <a:t>quyết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định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5715000" y="2286000"/>
            <a:ext cx="1219200" cy="685800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CSDL</a:t>
            </a:r>
            <a:endParaRPr lang="vi-VN" dirty="0"/>
          </a:p>
        </p:txBody>
      </p: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1295400" y="39243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>
            <a:off x="3124200" y="3924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8" idx="1"/>
          </p:cNvCxnSpPr>
          <p:nvPr/>
        </p:nvCxnSpPr>
        <p:spPr>
          <a:xfrm>
            <a:off x="5029200" y="3924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10" idx="0"/>
          </p:cNvCxnSpPr>
          <p:nvPr/>
        </p:nvCxnSpPr>
        <p:spPr>
          <a:xfrm>
            <a:off x="6324600" y="4343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8" idx="0"/>
          </p:cNvCxnSpPr>
          <p:nvPr/>
        </p:nvCxnSpPr>
        <p:spPr>
          <a:xfrm>
            <a:off x="63246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9" idx="1"/>
          </p:cNvCxnSpPr>
          <p:nvPr/>
        </p:nvCxnSpPr>
        <p:spPr>
          <a:xfrm>
            <a:off x="6934200" y="3924300"/>
            <a:ext cx="6096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0"/>
            <a:endCxn id="5" idx="4"/>
          </p:cNvCxnSpPr>
          <p:nvPr/>
        </p:nvCxnSpPr>
        <p:spPr>
          <a:xfrm rot="16200000" flipV="1">
            <a:off x="7105650" y="2457450"/>
            <a:ext cx="876300" cy="12192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2542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– Thu </a:t>
            </a:r>
            <a:r>
              <a:rPr lang="en-US" dirty="0" err="1" smtClean="0"/>
              <a:t>mẫu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600" y="2590800"/>
            <a:ext cx="2870200" cy="35560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0" y="6215390"/>
            <a:ext cx="40110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http://www.questbiometrics.com/hand-scanning.html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72249" y="6213847"/>
            <a:ext cx="2828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Source: </a:t>
            </a:r>
            <a:r>
              <a:rPr lang="en-US" sz="1100" i="1" dirty="0" smtClean="0"/>
              <a:t>Hand geometry based verification</a:t>
            </a:r>
            <a:endParaRPr lang="en-US" sz="1100" dirty="0"/>
          </a:p>
        </p:txBody>
      </p:sp>
      <p:pic>
        <p:nvPicPr>
          <p:cNvPr id="15" name="Picture 14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33729" y="2768376"/>
            <a:ext cx="4305901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713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" y="3505200"/>
            <a:ext cx="1219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Mẫu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trắc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học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3505200"/>
            <a:ext cx="1219200" cy="838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Thu </a:t>
            </a:r>
            <a:r>
              <a:rPr lang="en-US" dirty="0" err="1" smtClean="0"/>
              <a:t>mẫu</a:t>
            </a:r>
            <a:endParaRPr lang="vi-VN" dirty="0"/>
          </a:p>
        </p:txBody>
      </p:sp>
      <p:sp>
        <p:nvSpPr>
          <p:cNvPr id="7" name="Rectangle 6"/>
          <p:cNvSpPr/>
          <p:nvPr/>
        </p:nvSpPr>
        <p:spPr>
          <a:xfrm>
            <a:off x="3810000" y="3505200"/>
            <a:ext cx="1219200" cy="838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vi-VN" dirty="0"/>
          </a:p>
        </p:txBody>
      </p:sp>
      <p:sp>
        <p:nvSpPr>
          <p:cNvPr id="8" name="Rectangle 7"/>
          <p:cNvSpPr/>
          <p:nvPr/>
        </p:nvSpPr>
        <p:spPr>
          <a:xfrm>
            <a:off x="5715000" y="3505200"/>
            <a:ext cx="1219200" cy="838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 </a:t>
            </a:r>
            <a:r>
              <a:rPr lang="en-US" dirty="0" err="1" smtClean="0"/>
              <a:t>khớp</a:t>
            </a:r>
            <a:endParaRPr lang="vi-VN" dirty="0"/>
          </a:p>
        </p:txBody>
      </p:sp>
      <p:sp>
        <p:nvSpPr>
          <p:cNvPr id="9" name="Rectangle 8"/>
          <p:cNvSpPr/>
          <p:nvPr/>
        </p:nvSpPr>
        <p:spPr>
          <a:xfrm>
            <a:off x="7543800" y="3505200"/>
            <a:ext cx="1219200" cy="83820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endParaRPr lang="vi-VN" dirty="0"/>
          </a:p>
        </p:txBody>
      </p:sp>
      <p:sp>
        <p:nvSpPr>
          <p:cNvPr id="10" name="Rectangle 9"/>
          <p:cNvSpPr/>
          <p:nvPr/>
        </p:nvSpPr>
        <p:spPr>
          <a:xfrm>
            <a:off x="5715000" y="4876800"/>
            <a:ext cx="1219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 </a:t>
            </a:r>
            <a:r>
              <a:rPr lang="en-US" dirty="0" err="1" smtClean="0">
                <a:solidFill>
                  <a:schemeClr val="tx1"/>
                </a:solidFill>
              </a:rPr>
              <a:t>quyết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định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5715000" y="2286000"/>
            <a:ext cx="1219200" cy="685800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CSDL</a:t>
            </a:r>
            <a:endParaRPr lang="vi-VN" dirty="0"/>
          </a:p>
        </p:txBody>
      </p: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1295400" y="39243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>
            <a:off x="3124200" y="3924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8" idx="1"/>
          </p:cNvCxnSpPr>
          <p:nvPr/>
        </p:nvCxnSpPr>
        <p:spPr>
          <a:xfrm>
            <a:off x="5029200" y="3924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10" idx="0"/>
          </p:cNvCxnSpPr>
          <p:nvPr/>
        </p:nvCxnSpPr>
        <p:spPr>
          <a:xfrm>
            <a:off x="6324600" y="4343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8" idx="0"/>
          </p:cNvCxnSpPr>
          <p:nvPr/>
        </p:nvCxnSpPr>
        <p:spPr>
          <a:xfrm>
            <a:off x="63246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9" idx="1"/>
          </p:cNvCxnSpPr>
          <p:nvPr/>
        </p:nvCxnSpPr>
        <p:spPr>
          <a:xfrm>
            <a:off x="6934200" y="3924300"/>
            <a:ext cx="6096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0"/>
            <a:endCxn id="5" idx="4"/>
          </p:cNvCxnSpPr>
          <p:nvPr/>
        </p:nvCxnSpPr>
        <p:spPr>
          <a:xfrm rot="16200000" flipV="1">
            <a:off x="7105650" y="2457450"/>
            <a:ext cx="876300" cy="12192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5250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–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0140" y="2638425"/>
            <a:ext cx="2766060" cy="358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7275" y="2627947"/>
            <a:ext cx="2828925" cy="3604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ight Arrow 8"/>
          <p:cNvSpPr/>
          <p:nvPr/>
        </p:nvSpPr>
        <p:spPr>
          <a:xfrm>
            <a:off x="3962400" y="4038600"/>
            <a:ext cx="914400" cy="533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6596390"/>
            <a:ext cx="4168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 smtClean="0"/>
              <a:t>Person Identification based on Palm and Hand Geometry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222294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-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2080"/>
            <a:ext cx="8229600" cy="6553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–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962400" y="4038600"/>
            <a:ext cx="914400" cy="533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6825" y="1881187"/>
            <a:ext cx="1857375" cy="238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4414837"/>
            <a:ext cx="1900238" cy="244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0" y="2724150"/>
            <a:ext cx="255270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061471" y="6596390"/>
            <a:ext cx="4168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 smtClean="0"/>
              <a:t>Person Identification based on Palm and Hand Geometry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222294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–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962400" y="4038600"/>
            <a:ext cx="914400" cy="533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484120"/>
            <a:ext cx="2807970" cy="368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2557463"/>
            <a:ext cx="2807970" cy="3541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0" y="6596390"/>
            <a:ext cx="4168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 smtClean="0"/>
              <a:t>Person Identification based on Palm and Hand Geometry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222294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–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2601" y="2396490"/>
            <a:ext cx="5477828" cy="408051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0" y="6596390"/>
            <a:ext cx="40110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http://www.cse.msu.edu/biometrics/hand_proto.html</a:t>
            </a:r>
          </a:p>
        </p:txBody>
      </p:sp>
    </p:spTree>
    <p:extLst>
      <p:ext uri="{BB962C8B-B14F-4D97-AF65-F5344CB8AC3E}">
        <p14:creationId xmlns:p14="http://schemas.microsoft.com/office/powerpoint/2010/main" xmlns="" val="222294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6553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–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6596390"/>
            <a:ext cx="5623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 smtClean="0"/>
              <a:t>Biometric verification using contour-based hand geometry and </a:t>
            </a:r>
            <a:r>
              <a:rPr lang="en-US" sz="1100" dirty="0" err="1" smtClean="0"/>
              <a:t>palmprint</a:t>
            </a:r>
            <a:r>
              <a:rPr lang="en-US" sz="1100" dirty="0" smtClean="0"/>
              <a:t> texture</a:t>
            </a:r>
            <a:endParaRPr lang="en-US" sz="11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8388" y="1924050"/>
            <a:ext cx="4467225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2294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" y="3505200"/>
            <a:ext cx="1219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Mẫu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trắc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học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3505200"/>
            <a:ext cx="1219200" cy="838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Thu </a:t>
            </a:r>
            <a:r>
              <a:rPr lang="en-US" dirty="0" err="1" smtClean="0"/>
              <a:t>mẫu</a:t>
            </a:r>
            <a:endParaRPr lang="vi-VN" dirty="0"/>
          </a:p>
        </p:txBody>
      </p:sp>
      <p:sp>
        <p:nvSpPr>
          <p:cNvPr id="7" name="Rectangle 6"/>
          <p:cNvSpPr/>
          <p:nvPr/>
        </p:nvSpPr>
        <p:spPr>
          <a:xfrm>
            <a:off x="3810000" y="3505200"/>
            <a:ext cx="1219200" cy="838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vi-VN" dirty="0"/>
          </a:p>
        </p:txBody>
      </p:sp>
      <p:sp>
        <p:nvSpPr>
          <p:cNvPr id="8" name="Rectangle 7"/>
          <p:cNvSpPr/>
          <p:nvPr/>
        </p:nvSpPr>
        <p:spPr>
          <a:xfrm>
            <a:off x="5715000" y="3505200"/>
            <a:ext cx="1219200" cy="838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 </a:t>
            </a:r>
            <a:r>
              <a:rPr lang="en-US" dirty="0" err="1" smtClean="0"/>
              <a:t>khớp</a:t>
            </a:r>
            <a:endParaRPr lang="vi-VN" dirty="0"/>
          </a:p>
        </p:txBody>
      </p:sp>
      <p:sp>
        <p:nvSpPr>
          <p:cNvPr id="9" name="Rectangle 8"/>
          <p:cNvSpPr/>
          <p:nvPr/>
        </p:nvSpPr>
        <p:spPr>
          <a:xfrm>
            <a:off x="7543800" y="3505200"/>
            <a:ext cx="1219200" cy="83820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endParaRPr lang="vi-VN" dirty="0"/>
          </a:p>
        </p:txBody>
      </p:sp>
      <p:sp>
        <p:nvSpPr>
          <p:cNvPr id="10" name="Rectangle 9"/>
          <p:cNvSpPr/>
          <p:nvPr/>
        </p:nvSpPr>
        <p:spPr>
          <a:xfrm>
            <a:off x="5715000" y="4876800"/>
            <a:ext cx="1219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 </a:t>
            </a:r>
            <a:r>
              <a:rPr lang="en-US" dirty="0" err="1" smtClean="0">
                <a:solidFill>
                  <a:schemeClr val="tx1"/>
                </a:solidFill>
              </a:rPr>
              <a:t>quyết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định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5715000" y="2286000"/>
            <a:ext cx="1219200" cy="685800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CSDL</a:t>
            </a:r>
            <a:endParaRPr lang="vi-VN" dirty="0"/>
          </a:p>
        </p:txBody>
      </p: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1295400" y="39243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>
            <a:off x="3124200" y="3924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8" idx="1"/>
          </p:cNvCxnSpPr>
          <p:nvPr/>
        </p:nvCxnSpPr>
        <p:spPr>
          <a:xfrm>
            <a:off x="5029200" y="3924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10" idx="0"/>
          </p:cNvCxnSpPr>
          <p:nvPr/>
        </p:nvCxnSpPr>
        <p:spPr>
          <a:xfrm>
            <a:off x="6324600" y="4343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8" idx="0"/>
          </p:cNvCxnSpPr>
          <p:nvPr/>
        </p:nvCxnSpPr>
        <p:spPr>
          <a:xfrm>
            <a:off x="63246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9" idx="1"/>
          </p:cNvCxnSpPr>
          <p:nvPr/>
        </p:nvCxnSpPr>
        <p:spPr>
          <a:xfrm>
            <a:off x="6934200" y="3924300"/>
            <a:ext cx="6096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0"/>
            <a:endCxn id="5" idx="4"/>
          </p:cNvCxnSpPr>
          <p:nvPr/>
        </p:nvCxnSpPr>
        <p:spPr>
          <a:xfrm rot="16200000" flipV="1">
            <a:off x="7105650" y="2457450"/>
            <a:ext cx="876300" cy="12192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817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0081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– So </a:t>
            </a:r>
            <a:r>
              <a:rPr lang="en-US" dirty="0" err="1" smtClean="0"/>
              <a:t>khớp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So </a:t>
            </a:r>
            <a:r>
              <a:rPr lang="en-US" dirty="0" err="1" smtClean="0"/>
              <a:t>khớp</a:t>
            </a:r>
            <a:r>
              <a:rPr lang="en-US" dirty="0" smtClean="0"/>
              <a:t> 2 vector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(</a:t>
            </a:r>
            <a:r>
              <a:rPr lang="en-US" dirty="0" err="1" smtClean="0"/>
              <a:t>Euclide</a:t>
            </a:r>
            <a:r>
              <a:rPr lang="en-US" dirty="0" smtClean="0"/>
              <a:t>, …)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(Correlation, Principal </a:t>
            </a:r>
            <a:r>
              <a:rPr lang="en-US" smtClean="0"/>
              <a:t>Component Analysis)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584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 descr="hand.GIF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5113" y="2543175"/>
            <a:ext cx="35337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70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 descr="contour.GIF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1782" y="2590800"/>
            <a:ext cx="3680437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8248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145" name="Canvas 7"/>
          <p:cNvGrpSpPr>
            <a:grpSpLocks/>
          </p:cNvGrpSpPr>
          <p:nvPr/>
        </p:nvGrpSpPr>
        <p:grpSpPr bwMode="auto">
          <a:xfrm>
            <a:off x="381000" y="1905000"/>
            <a:ext cx="8077271" cy="4724400"/>
            <a:chOff x="0" y="0"/>
            <a:chExt cx="55387" cy="32004"/>
          </a:xfrm>
        </p:grpSpPr>
        <p:sp>
          <p:nvSpPr>
            <p:cNvPr id="6158" name="AutoShape 14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4864" cy="3200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5958" y="1134"/>
              <a:ext cx="19410" cy="2872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0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Tiền xử lý</a:t>
              </a:r>
              <a:endParaRPr kumimoji="0" lang="vi-V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" name="Rounded Rectangle 9"/>
            <p:cNvSpPr>
              <a:spLocks noChangeArrowheads="1"/>
            </p:cNvSpPr>
            <p:nvPr/>
          </p:nvSpPr>
          <p:spPr bwMode="auto">
            <a:xfrm>
              <a:off x="2329" y="5526"/>
              <a:ext cx="10610" cy="396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rgbClr val="4F81B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Thu thập</a:t>
              </a:r>
              <a:endParaRPr kumimoji="0" lang="vi-V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2" name="Rounded Rectangle 42"/>
            <p:cNvSpPr>
              <a:spLocks noChangeArrowheads="1"/>
            </p:cNvSpPr>
            <p:nvPr/>
          </p:nvSpPr>
          <p:spPr bwMode="auto">
            <a:xfrm>
              <a:off x="19570" y="5526"/>
              <a:ext cx="12261" cy="396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rgbClr val="4F81B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Arial" pitchFamily="34" charset="0"/>
                </a:rPr>
                <a:t>Loại bỏ nền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4" name="Rounded Rectangle 44"/>
            <p:cNvSpPr>
              <a:spLocks noChangeArrowheads="1"/>
            </p:cNvSpPr>
            <p:nvPr/>
          </p:nvSpPr>
          <p:spPr bwMode="auto">
            <a:xfrm>
              <a:off x="19570" y="14308"/>
              <a:ext cx="12255" cy="396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rgbClr val="4F81B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Arial" pitchFamily="34" charset="0"/>
                </a:rPr>
                <a:t>Nhị phân hóa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5" name="Rounded Rectangle 45"/>
            <p:cNvSpPr>
              <a:spLocks noChangeArrowheads="1"/>
            </p:cNvSpPr>
            <p:nvPr/>
          </p:nvSpPr>
          <p:spPr bwMode="auto">
            <a:xfrm>
              <a:off x="19575" y="23365"/>
              <a:ext cx="12256" cy="396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rgbClr val="4F81B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Arial" pitchFamily="34" charset="0"/>
                </a:rPr>
                <a:t>Xác định biên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7" name="Rounded Rectangle 47"/>
            <p:cNvSpPr>
              <a:spLocks noChangeArrowheads="1"/>
            </p:cNvSpPr>
            <p:nvPr/>
          </p:nvSpPr>
          <p:spPr bwMode="auto">
            <a:xfrm>
              <a:off x="38721" y="5678"/>
              <a:ext cx="16666" cy="413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rgbClr val="4F81B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Arial" pitchFamily="34" charset="0"/>
                </a:rPr>
                <a:t>Xây dựng vector đặc trưng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8" name="Rounded Rectangle 48"/>
            <p:cNvSpPr>
              <a:spLocks noChangeArrowheads="1"/>
            </p:cNvSpPr>
            <p:nvPr/>
          </p:nvSpPr>
          <p:spPr bwMode="auto">
            <a:xfrm>
              <a:off x="38725" y="23229"/>
              <a:ext cx="16662" cy="413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rgbClr val="4F81B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Arial" pitchFamily="34" charset="0"/>
                </a:rPr>
                <a:t>Rút trích</a:t>
              </a:r>
              <a:endParaRPr kumimoji="0" lang="vi-V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Arial" pitchFamily="34" charset="0"/>
                </a:rPr>
                <a:t> đặc trưng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" name="Straight Arrow Connector 11"/>
            <p:cNvSpPr>
              <a:spLocks noChangeShapeType="1"/>
            </p:cNvSpPr>
            <p:nvPr/>
          </p:nvSpPr>
          <p:spPr bwMode="auto">
            <a:xfrm flipV="1">
              <a:off x="12939" y="7507"/>
              <a:ext cx="6631" cy="3"/>
            </a:xfrm>
            <a:prstGeom prst="straightConnector1">
              <a:avLst/>
            </a:prstGeom>
            <a:noFill/>
            <a:ln w="38100">
              <a:solidFill>
                <a:srgbClr val="4F81BD"/>
              </a:solidFill>
              <a:round/>
              <a:headEnd/>
              <a:tailEnd type="arrow" w="med" len="med"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Straight Arrow Connector 12"/>
            <p:cNvSpPr>
              <a:spLocks noChangeShapeType="1"/>
            </p:cNvSpPr>
            <p:nvPr/>
          </p:nvSpPr>
          <p:spPr bwMode="auto">
            <a:xfrm flipH="1">
              <a:off x="25698" y="9488"/>
              <a:ext cx="2" cy="4820"/>
            </a:xfrm>
            <a:prstGeom prst="straightConnector1">
              <a:avLst/>
            </a:prstGeom>
            <a:noFill/>
            <a:ln w="38100">
              <a:solidFill>
                <a:srgbClr val="4F81BD"/>
              </a:solidFill>
              <a:round/>
              <a:headEnd/>
              <a:tailEnd type="arrow" w="med" len="med"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Straight Arrow Connector 13"/>
            <p:cNvSpPr>
              <a:spLocks noChangeShapeType="1"/>
            </p:cNvSpPr>
            <p:nvPr/>
          </p:nvSpPr>
          <p:spPr bwMode="auto">
            <a:xfrm>
              <a:off x="25698" y="18270"/>
              <a:ext cx="5" cy="5095"/>
            </a:xfrm>
            <a:prstGeom prst="straightConnector1">
              <a:avLst/>
            </a:prstGeom>
            <a:noFill/>
            <a:ln w="38100">
              <a:solidFill>
                <a:srgbClr val="4F81BD"/>
              </a:solidFill>
              <a:round/>
              <a:headEnd/>
              <a:tailEnd type="arrow" w="med" len="med"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Straight Arrow Connector 14"/>
            <p:cNvSpPr>
              <a:spLocks noChangeShapeType="1"/>
            </p:cNvSpPr>
            <p:nvPr/>
          </p:nvSpPr>
          <p:spPr bwMode="auto">
            <a:xfrm flipV="1">
              <a:off x="31831" y="25319"/>
              <a:ext cx="6894" cy="28"/>
            </a:xfrm>
            <a:prstGeom prst="straightConnector1">
              <a:avLst/>
            </a:prstGeom>
            <a:noFill/>
            <a:ln w="38100">
              <a:solidFill>
                <a:srgbClr val="4F81BD"/>
              </a:solidFill>
              <a:round/>
              <a:headEnd/>
              <a:tailEnd type="arrow" w="med" len="med"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Straight Arrow Connector 15"/>
            <p:cNvSpPr>
              <a:spLocks noChangeShapeType="1"/>
            </p:cNvSpPr>
            <p:nvPr/>
          </p:nvSpPr>
          <p:spPr bwMode="auto">
            <a:xfrm flipH="1" flipV="1">
              <a:off x="47026" y="9808"/>
              <a:ext cx="2" cy="13421"/>
            </a:xfrm>
            <a:prstGeom prst="straightConnector1">
              <a:avLst/>
            </a:prstGeom>
            <a:noFill/>
            <a:ln w="38100">
              <a:solidFill>
                <a:srgbClr val="4F81BD"/>
              </a:solidFill>
              <a:round/>
              <a:headEnd/>
              <a:tailEnd type="arrow" w="med" len="med"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2970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20" name="Content Placeholder 19" descr="binar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583663"/>
            <a:ext cx="8229600" cy="3092437"/>
          </a:xfrm>
        </p:spPr>
      </p:pic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70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clip plays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133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Content Placeholder 6" descr="ed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43137" y="2377281"/>
            <a:ext cx="4657725" cy="3505200"/>
          </a:xfrm>
        </p:spPr>
      </p:pic>
    </p:spTree>
    <p:extLst>
      <p:ext uri="{BB962C8B-B14F-4D97-AF65-F5344CB8AC3E}">
        <p14:creationId xmlns:p14="http://schemas.microsoft.com/office/powerpoint/2010/main" xmlns="" val="12970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Content Placeholder 7" descr="ed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43137" y="2401094"/>
            <a:ext cx="4657725" cy="3457575"/>
          </a:xfrm>
        </p:spPr>
      </p:pic>
    </p:spTree>
    <p:extLst>
      <p:ext uri="{BB962C8B-B14F-4D97-AF65-F5344CB8AC3E}">
        <p14:creationId xmlns:p14="http://schemas.microsoft.com/office/powerpoint/2010/main" xmlns="" val="12970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061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rIns="0" bIns="0" anchor="b">
            <a:normAutofit/>
          </a:bodyPr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dirty="0" smtClean="0"/>
              <a:t> nay:</a:t>
            </a:r>
          </a:p>
          <a:p>
            <a:pPr lvl="1"/>
            <a:r>
              <a:rPr lang="vi-VN" dirty="0" smtClean="0"/>
              <a:t>Giảm </a:t>
            </a:r>
            <a:r>
              <a:rPr lang="vi-VN" dirty="0"/>
              <a:t>tỉ lệ so khớp thất bại</a:t>
            </a:r>
          </a:p>
          <a:p>
            <a:pPr lvl="1"/>
            <a:r>
              <a:rPr lang="vi-VN" dirty="0" smtClean="0"/>
              <a:t>Hạn </a:t>
            </a:r>
            <a:r>
              <a:rPr lang="vi-VN" dirty="0"/>
              <a:t>chế </a:t>
            </a:r>
            <a:r>
              <a:rPr lang="vi-VN" dirty="0" smtClean="0"/>
              <a:t>đặt </a:t>
            </a:r>
            <a:r>
              <a:rPr lang="vi-VN" dirty="0"/>
              <a:t>tay theo </a:t>
            </a:r>
            <a:r>
              <a:rPr lang="vi-VN" dirty="0" smtClean="0"/>
              <a:t>dạng mẫu</a:t>
            </a:r>
          </a:p>
          <a:p>
            <a:r>
              <a:rPr lang="vi-VN" dirty="0" smtClean="0"/>
              <a:t>Thương mại</a:t>
            </a:r>
          </a:p>
          <a:p>
            <a:pPr lvl="1"/>
            <a:r>
              <a:rPr lang="vi-VN" dirty="0" smtClean="0"/>
              <a:t>Tăng số byte mẫu nhận dạng</a:t>
            </a:r>
          </a:p>
          <a:p>
            <a:pPr lvl="1"/>
            <a:r>
              <a:rPr lang="vi-VN" dirty="0" smtClean="0"/>
              <a:t>Sử dụng thiết bị quang học có độ phân giải cao</a:t>
            </a:r>
          </a:p>
          <a:p>
            <a:r>
              <a:rPr lang="vi-VN" dirty="0" smtClean="0"/>
              <a:t>Nghiên cứu</a:t>
            </a:r>
          </a:p>
          <a:p>
            <a:pPr lvl="1"/>
            <a:r>
              <a:rPr lang="vi-VN" dirty="0" smtClean="0"/>
              <a:t>Kết hợp 2 hướng tiếp cận</a:t>
            </a:r>
          </a:p>
          <a:p>
            <a:pPr lvl="1"/>
            <a:r>
              <a:rPr lang="vi-VN" dirty="0" smtClean="0"/>
              <a:t>Kết hợp với các mô hình sinh trắc học khác</a:t>
            </a:r>
            <a:endParaRPr lang="vi-VN" dirty="0"/>
          </a:p>
          <a:p>
            <a:pPr lvl="1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91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9144000" cy="4617720"/>
          </a:xfrm>
        </p:spPr>
        <p:txBody>
          <a:bodyPr>
            <a:normAutofit fontScale="47500" lnSpcReduction="20000"/>
          </a:bodyPr>
          <a:lstStyle/>
          <a:p>
            <a:r>
              <a:rPr lang="en-US" sz="3300" dirty="0"/>
              <a:t>[</a:t>
            </a:r>
            <a:r>
              <a:rPr lang="en-US" sz="3300" dirty="0" smtClean="0"/>
              <a:t>1] </a:t>
            </a:r>
            <a:r>
              <a:rPr lang="en-US" sz="3300" dirty="0" err="1" smtClean="0"/>
              <a:t>Kresimir</a:t>
            </a:r>
            <a:r>
              <a:rPr lang="en-US" sz="3300" dirty="0" smtClean="0"/>
              <a:t> </a:t>
            </a:r>
            <a:r>
              <a:rPr lang="en-US" sz="3300" dirty="0" err="1"/>
              <a:t>Delac</a:t>
            </a:r>
            <a:r>
              <a:rPr lang="en-US" sz="3300" dirty="0"/>
              <a:t> and </a:t>
            </a:r>
            <a:r>
              <a:rPr lang="en-US" sz="3300" dirty="0" err="1"/>
              <a:t>Mislav</a:t>
            </a:r>
            <a:r>
              <a:rPr lang="en-US" sz="3300" dirty="0"/>
              <a:t> </a:t>
            </a:r>
            <a:r>
              <a:rPr lang="en-US" sz="3300" dirty="0" err="1"/>
              <a:t>Grgic</a:t>
            </a:r>
            <a:r>
              <a:rPr lang="en-US" sz="3300" dirty="0"/>
              <a:t>, "A survey of biometric recognition methods," 2004.</a:t>
            </a:r>
          </a:p>
          <a:p>
            <a:r>
              <a:rPr lang="en-US" sz="3300" dirty="0"/>
              <a:t>[</a:t>
            </a:r>
            <a:r>
              <a:rPr lang="en-US" sz="3300" dirty="0" smtClean="0"/>
              <a:t>2] </a:t>
            </a:r>
            <a:r>
              <a:rPr lang="en-US" sz="3300" dirty="0" err="1" smtClean="0"/>
              <a:t>Ravindra</a:t>
            </a:r>
            <a:r>
              <a:rPr lang="en-US" sz="3300" dirty="0" smtClean="0"/>
              <a:t> </a:t>
            </a:r>
            <a:r>
              <a:rPr lang="en-US" sz="3300" dirty="0" err="1"/>
              <a:t>Thool</a:t>
            </a:r>
            <a:r>
              <a:rPr lang="en-US" sz="3300" dirty="0"/>
              <a:t>, </a:t>
            </a:r>
            <a:r>
              <a:rPr lang="en-US" sz="3300" dirty="0" err="1"/>
              <a:t>Balwant</a:t>
            </a:r>
            <a:r>
              <a:rPr lang="en-US" sz="3300" dirty="0"/>
              <a:t> </a:t>
            </a:r>
            <a:r>
              <a:rPr lang="en-US" sz="3300" dirty="0" err="1"/>
              <a:t>sonkamble</a:t>
            </a:r>
            <a:r>
              <a:rPr lang="en-US" sz="3300" dirty="0"/>
              <a:t> </a:t>
            </a:r>
            <a:r>
              <a:rPr lang="en-US" sz="3300" dirty="0" err="1"/>
              <a:t>Sulochana</a:t>
            </a:r>
            <a:r>
              <a:rPr lang="en-US" sz="3300" dirty="0"/>
              <a:t> </a:t>
            </a:r>
            <a:r>
              <a:rPr lang="en-US" sz="3300" dirty="0" err="1"/>
              <a:t>Sonkamble</a:t>
            </a:r>
            <a:r>
              <a:rPr lang="en-US" sz="3300" dirty="0"/>
              <a:t>, "Survey of biometric recognition systems and their applications," Journal of Theoretical and Applied Information Technology, vol. 11, pp. 45-51.</a:t>
            </a:r>
          </a:p>
          <a:p>
            <a:r>
              <a:rPr lang="en-US" sz="3300" dirty="0"/>
              <a:t>[</a:t>
            </a:r>
            <a:r>
              <a:rPr lang="en-US" sz="3300" dirty="0" smtClean="0"/>
              <a:t>3] Patrick </a:t>
            </a:r>
            <a:r>
              <a:rPr lang="en-US" sz="3300" dirty="0"/>
              <a:t>Flynn, </a:t>
            </a:r>
            <a:r>
              <a:rPr lang="en-US" sz="3300" dirty="0" err="1"/>
              <a:t>Arun</a:t>
            </a:r>
            <a:r>
              <a:rPr lang="en-US" sz="3300" dirty="0"/>
              <a:t> A. Ross Anil K. Jain, Ed., Handbook of biometrics.: Springer, 2008.</a:t>
            </a:r>
          </a:p>
          <a:p>
            <a:r>
              <a:rPr lang="en-US" sz="3300" dirty="0"/>
              <a:t>[</a:t>
            </a:r>
            <a:r>
              <a:rPr lang="en-US" sz="3300" dirty="0" smtClean="0"/>
              <a:t>4] </a:t>
            </a:r>
            <a:r>
              <a:rPr lang="en-US" sz="3300" dirty="0" err="1" smtClean="0"/>
              <a:t>Fayyaz</a:t>
            </a:r>
            <a:r>
              <a:rPr lang="en-US" sz="3300" dirty="0" smtClean="0"/>
              <a:t> </a:t>
            </a:r>
            <a:r>
              <a:rPr lang="en-US" sz="3300" dirty="0"/>
              <a:t>A. </a:t>
            </a:r>
            <a:r>
              <a:rPr lang="en-US" sz="3300" dirty="0" err="1"/>
              <a:t>Afsar</a:t>
            </a:r>
            <a:r>
              <a:rPr lang="en-US" sz="3300" dirty="0"/>
              <a:t> </a:t>
            </a:r>
            <a:r>
              <a:rPr lang="en-US" sz="3300" dirty="0" err="1"/>
              <a:t>Qaisar</a:t>
            </a:r>
            <a:r>
              <a:rPr lang="en-US" sz="3300" dirty="0"/>
              <a:t> N. Ashraf, "Person Identification based on Palm and Hand Geometry,".</a:t>
            </a:r>
          </a:p>
          <a:p>
            <a:r>
              <a:rPr lang="en-US" sz="3300" dirty="0"/>
              <a:t>[</a:t>
            </a:r>
            <a:r>
              <a:rPr lang="en-US" sz="3300" dirty="0" smtClean="0"/>
              <a:t>5] Asker </a:t>
            </a:r>
            <a:r>
              <a:rPr lang="en-US" sz="3300" dirty="0"/>
              <a:t>M. </a:t>
            </a:r>
            <a:r>
              <a:rPr lang="en-US" sz="3300" dirty="0" err="1"/>
              <a:t>Bazen</a:t>
            </a:r>
            <a:r>
              <a:rPr lang="en-US" sz="3300" dirty="0"/>
              <a:t>, </a:t>
            </a:r>
            <a:r>
              <a:rPr lang="en-US" sz="3300" dirty="0" err="1"/>
              <a:t>Wim</a:t>
            </a:r>
            <a:r>
              <a:rPr lang="en-US" sz="3300" dirty="0"/>
              <a:t> </a:t>
            </a:r>
            <a:r>
              <a:rPr lang="en-US" sz="3300" dirty="0" err="1"/>
              <a:t>Booij</a:t>
            </a:r>
            <a:r>
              <a:rPr lang="en-US" sz="3300" dirty="0"/>
              <a:t>, Anne </a:t>
            </a:r>
            <a:r>
              <a:rPr lang="en-US" sz="3300" dirty="0" err="1"/>
              <a:t>Hendrikse</a:t>
            </a:r>
            <a:r>
              <a:rPr lang="en-US" sz="3300" dirty="0"/>
              <a:t> Raymond N. J. </a:t>
            </a:r>
            <a:r>
              <a:rPr lang="en-US" sz="3300" dirty="0" err="1"/>
              <a:t>Veldhuis</a:t>
            </a:r>
            <a:r>
              <a:rPr lang="en-US" sz="3300" dirty="0"/>
              <a:t>, "Hand-geometry Recognition Based on Contour Landmarks," Data and Information Analysis to Knowledge Engineering, Proceedings of the 29th Annual Conference of the </a:t>
            </a:r>
            <a:r>
              <a:rPr lang="en-US" sz="3300" dirty="0" err="1"/>
              <a:t>Gesellschaft</a:t>
            </a:r>
            <a:r>
              <a:rPr lang="en-US" sz="3300" dirty="0"/>
              <a:t>, 2005.</a:t>
            </a:r>
          </a:p>
          <a:p>
            <a:r>
              <a:rPr lang="en-US" sz="3300" dirty="0"/>
              <a:t>[</a:t>
            </a:r>
            <a:r>
              <a:rPr lang="en-US" sz="3300" dirty="0" smtClean="0"/>
              <a:t>6] N</a:t>
            </a:r>
            <a:r>
              <a:rPr lang="en-US" sz="3300" dirty="0"/>
              <a:t>. Otsu, "A Threshold Selection Method from Gray-Level Histograms," IEEE Transactions on Systems, Man, and Cybernetics, vol. 9, no. 1, pp. 62-66, 1979.</a:t>
            </a:r>
          </a:p>
          <a:p>
            <a:r>
              <a:rPr lang="en-US" sz="3300" dirty="0"/>
              <a:t>[</a:t>
            </a:r>
            <a:r>
              <a:rPr lang="en-US" sz="3300" dirty="0" smtClean="0"/>
              <a:t>7] J</a:t>
            </a:r>
            <a:r>
              <a:rPr lang="en-US" sz="3300" dirty="0"/>
              <a:t>. Canny, "A Computational Approach To Edge Detection," IEEE Trans. Pattern Analysis and Machine Intelligence, pp. 679–698, 1986.</a:t>
            </a:r>
          </a:p>
          <a:p>
            <a:r>
              <a:rPr lang="en-US" sz="3300" dirty="0"/>
              <a:t>[</a:t>
            </a:r>
            <a:r>
              <a:rPr lang="en-US" sz="3300" dirty="0" smtClean="0"/>
              <a:t>8] K</a:t>
            </a:r>
            <a:r>
              <a:rPr lang="en-US" sz="3300" dirty="0"/>
              <a:t>. Abe S. Suzuki, "Topological Structural Analysis of Digitized Binary Images by Border Following," CVGIP, pp. 32-46, 1985.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166687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905000"/>
            <a:ext cx="1828800" cy="1781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909764"/>
            <a:ext cx="1800225" cy="177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830" y="3733800"/>
            <a:ext cx="181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Face recognition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92587" y="3757019"/>
            <a:ext cx="170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Iris recognition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7000" y="3766636"/>
            <a:ext cx="251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Fingerprint recognition</a:t>
            </a:r>
          </a:p>
        </p:txBody>
      </p:sp>
      <p:sp>
        <p:nvSpPr>
          <p:cNvPr id="6" name="Left Brace 5"/>
          <p:cNvSpPr/>
          <p:nvPr/>
        </p:nvSpPr>
        <p:spPr>
          <a:xfrm rot="16200000">
            <a:off x="4455713" y="-36112"/>
            <a:ext cx="432600" cy="8429625"/>
          </a:xfrm>
          <a:prstGeom prst="leftBrace">
            <a:avLst>
              <a:gd name="adj1" fmla="val 1182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76600" y="46482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Biometric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6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(hand biometric)</a:t>
            </a:r>
          </a:p>
          <a:p>
            <a:pPr marL="393192" lvl="1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563446"/>
            <a:ext cx="3124200" cy="3684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876800" y="27432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724400" y="42672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58000" y="2743200"/>
            <a:ext cx="0" cy="152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78370" y="3124200"/>
            <a:ext cx="152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ngón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905000" y="31242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905000" y="36576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905000" y="38862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05000" y="4405923"/>
            <a:ext cx="952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3401" y="3289426"/>
            <a:ext cx="152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ngón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505200" y="4724400"/>
            <a:ext cx="1219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114800" y="5257800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03610" y="4934634"/>
            <a:ext cx="1683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031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19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05000"/>
            <a:ext cx="8382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056" y="6553200"/>
            <a:ext cx="7332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 err="1" smtClean="0"/>
              <a:t>Kresimir</a:t>
            </a:r>
            <a:r>
              <a:rPr lang="en-US" sz="1400" dirty="0" smtClean="0"/>
              <a:t> </a:t>
            </a:r>
            <a:r>
              <a:rPr lang="en-US" sz="1400" dirty="0" err="1" smtClean="0"/>
              <a:t>Delac</a:t>
            </a:r>
            <a:r>
              <a:rPr lang="en-US" sz="1400" dirty="0" smtClean="0"/>
              <a:t> and </a:t>
            </a:r>
            <a:r>
              <a:rPr lang="en-US" sz="1400" dirty="0" err="1" smtClean="0"/>
              <a:t>Mislav</a:t>
            </a:r>
            <a:r>
              <a:rPr lang="en-US" sz="1400" dirty="0" smtClean="0"/>
              <a:t> </a:t>
            </a:r>
            <a:r>
              <a:rPr lang="en-US" sz="1400" dirty="0" err="1" smtClean="0"/>
              <a:t>Grgic</a:t>
            </a:r>
            <a:r>
              <a:rPr lang="en-US" sz="1400" dirty="0" smtClean="0"/>
              <a:t>, "A survey of biometric recognition methods," 2004.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27227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cảnh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nhanh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bại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631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err="1" smtClean="0"/>
              <a:t>Khó</a:t>
            </a:r>
            <a:r>
              <a:rPr lang="en-US" sz="2800" dirty="0" smtClean="0"/>
              <a:t> </a:t>
            </a:r>
            <a:r>
              <a:rPr lang="en-US" sz="2800" dirty="0" err="1" smtClean="0"/>
              <a:t>khăn</a:t>
            </a:r>
            <a:r>
              <a:rPr lang="en-US" sz="2800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vi-VN" dirty="0" smtClean="0"/>
              <a:t>Người </a:t>
            </a:r>
            <a:r>
              <a:rPr lang="vi-VN" dirty="0"/>
              <a:t>dùng chưa được huấn luyện tốt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vi-VN" dirty="0"/>
              <a:t>Vị trí đặt máy đọc không thích hợp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vi-VN" dirty="0"/>
              <a:t>Ánh sáng trực tiếp hoặc quá sáng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vi-VN" dirty="0"/>
              <a:t>Người dùng có đeo nhẫn có hạt đá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vi-VN" dirty="0"/>
              <a:t>Các băng bó, biến dạng của bàn tay (như bị mất ngón tay, …)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796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1960: Robert Miller: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cỡ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78100"/>
            <a:ext cx="4349750" cy="252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55168" y="5117977"/>
            <a:ext cx="456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438400"/>
            <a:ext cx="3149600" cy="332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48652" y="5943600"/>
            <a:ext cx="497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864</TotalTime>
  <Words>1043</Words>
  <Application>Microsoft Office PowerPoint</Application>
  <PresentationFormat>On-screen Show (4:3)</PresentationFormat>
  <Paragraphs>203</Paragraphs>
  <Slides>34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Flow</vt:lpstr>
      <vt:lpstr>Hand Geometry Recognition</vt:lpstr>
      <vt:lpstr>Nội dung trình bày</vt:lpstr>
      <vt:lpstr>Giới thiệu</vt:lpstr>
      <vt:lpstr>Giới thiệu</vt:lpstr>
      <vt:lpstr>Giới thiệu</vt:lpstr>
      <vt:lpstr>Giới thiệu</vt:lpstr>
      <vt:lpstr>Giới thiệu</vt:lpstr>
      <vt:lpstr>Giới thiệu</vt:lpstr>
      <vt:lpstr>Lược sử </vt:lpstr>
      <vt:lpstr>Lược sử</vt:lpstr>
      <vt:lpstr>Lược sử</vt:lpstr>
      <vt:lpstr>Lược sử </vt:lpstr>
      <vt:lpstr>Ứng dụng</vt:lpstr>
      <vt:lpstr>Ứng dụng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Demo</vt:lpstr>
      <vt:lpstr>Hướng phát triển</vt:lpstr>
      <vt:lpstr>Tài liệu tham khảo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Geometry Recognition</dc:title>
  <dc:creator/>
  <cp:lastModifiedBy>Quang Le Minh</cp:lastModifiedBy>
  <cp:revision>61</cp:revision>
  <dcterms:created xsi:type="dcterms:W3CDTF">2006-08-16T00:00:00Z</dcterms:created>
  <dcterms:modified xsi:type="dcterms:W3CDTF">2010-11-04T15:23:44Z</dcterms:modified>
</cp:coreProperties>
</file>