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5" r:id="rId4"/>
    <p:sldId id="258" r:id="rId5"/>
    <p:sldId id="264" r:id="rId6"/>
    <p:sldId id="268" r:id="rId7"/>
    <p:sldId id="266" r:id="rId8"/>
    <p:sldId id="267" r:id="rId9"/>
    <p:sldId id="259" r:id="rId10"/>
    <p:sldId id="261" r:id="rId11"/>
    <p:sldId id="275" r:id="rId12"/>
    <p:sldId id="269" r:id="rId13"/>
    <p:sldId id="270" r:id="rId14"/>
    <p:sldId id="262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71" r:id="rId25"/>
    <p:sldId id="26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DD872-874E-4C43-A3B8-AD066DF4ED7D}" type="datetimeFigureOut">
              <a:rPr lang="vi-VN" smtClean="0"/>
              <a:pPr/>
              <a:t>31/10/2010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AFB83-AEBD-4FE8-AACB-5A391CA1D026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72089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263E0-0B66-4BBB-BD49-C22ADCF470AF}" type="datetimeFigureOut">
              <a:rPr lang="en-US" smtClean="0"/>
              <a:pPr/>
              <a:t>10/31/2010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7FD47-375B-44D7-9DF6-340CCF0CE7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”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=&gt;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7FD47-375B-44D7-9DF6-340CCF0CE73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Immigration and Naturalization Service Passenger Accelerated Service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7FD47-375B-44D7-9DF6-340CCF0CE73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3B08-C344-4298-9D2B-63FA7DC3B696}" type="datetime1">
              <a:rPr lang="en-US" smtClean="0"/>
              <a:pPr/>
              <a:t>10/31/2010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B679-7536-42E8-9FB5-40A57D052050}" type="datetime1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1CF6-CE4E-49AB-A83D-5CF25E930D6F}" type="datetime1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D297-0901-404C-9492-929AD53265C0}" type="datetime1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09600"/>
            <a:ext cx="12287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86D6-B85D-4B0F-97BF-A75CB19C32F3}" type="datetime1">
              <a:rPr lang="en-US" smtClean="0"/>
              <a:pPr/>
              <a:t>10/31/2010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3007-F112-444B-8E99-D3C654CC31C8}" type="datetime1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3EFC-7C63-4AD7-8BBD-AB726C629B45}" type="datetime1">
              <a:rPr lang="en-US" smtClean="0"/>
              <a:pPr/>
              <a:t>10/31/2010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7226-8FB4-4BDA-8697-BA7EDE69599F}" type="datetime1">
              <a:rPr lang="en-US" smtClean="0"/>
              <a:pPr/>
              <a:t>10/31/2010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00075"/>
            <a:ext cx="12287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6375-37B0-43E2-87BB-21757BFC51A9}" type="datetime1">
              <a:rPr lang="en-US" smtClean="0"/>
              <a:pPr/>
              <a:t>10/31/2010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A3D3-BFF6-4AAB-80FB-418E4DD286E4}" type="datetime1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966-CA87-49E5-9360-3BF0D2DF35B8}" type="datetime1">
              <a:rPr lang="en-US" smtClean="0"/>
              <a:pPr/>
              <a:t>10/31/2010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6B66A5-3A43-417D-BD44-A47E6974BF46}" type="datetime1">
              <a:rPr lang="en-US" smtClean="0"/>
              <a:pPr/>
              <a:t>10/31/2010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Georgia" pitchFamily="18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 Geometry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7854696" cy="22860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6000" b="1" dirty="0" smtClean="0"/>
              <a:t>NGUYỄN VĂN GIANG</a:t>
            </a:r>
            <a:endParaRPr lang="en-US" sz="6000" dirty="0" smtClean="0"/>
          </a:p>
          <a:p>
            <a:pPr>
              <a:lnSpc>
                <a:spcPct val="170000"/>
              </a:lnSpc>
            </a:pPr>
            <a:r>
              <a:rPr lang="en-US" sz="6000" b="1" dirty="0" smtClean="0"/>
              <a:t>NGUYỄN HOÀN</a:t>
            </a:r>
            <a:endParaRPr lang="en-US" sz="6000" dirty="0" smtClean="0"/>
          </a:p>
          <a:p>
            <a:pPr>
              <a:lnSpc>
                <a:spcPct val="170000"/>
              </a:lnSpc>
            </a:pPr>
            <a:r>
              <a:rPr lang="en-US" sz="6000" b="1" dirty="0" smtClean="0"/>
              <a:t>LÊ MINH QUANG</a:t>
            </a:r>
            <a:endParaRPr lang="en-US" sz="6000" dirty="0" smtClean="0"/>
          </a:p>
          <a:p>
            <a:pPr>
              <a:lnSpc>
                <a:spcPct val="170000"/>
              </a:lnSpc>
            </a:pPr>
            <a:r>
              <a:rPr lang="en-US" sz="6000" b="1" dirty="0" smtClean="0"/>
              <a:t>HOÀNG XUÂN THẢO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1986: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,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. VD: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đoàn</a:t>
            </a:r>
            <a:r>
              <a:rPr lang="en-US" dirty="0" smtClean="0"/>
              <a:t> Recognition System LLC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135" y="3276600"/>
            <a:ext cx="2071884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76600" y="6008132"/>
            <a:ext cx="85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GT400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53225" y="2590800"/>
            <a:ext cx="208597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29618" y="5284047"/>
            <a:ext cx="133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Chiếc</a:t>
            </a:r>
            <a:r>
              <a:rPr lang="en-US" dirty="0" smtClean="0"/>
              <a:t> ID3D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1935480"/>
            <a:ext cx="62484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Máy</a:t>
            </a:r>
            <a:r>
              <a:rPr lang="en-US" dirty="0" smtClean="0"/>
              <a:t> II3D: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3 </a:t>
            </a:r>
            <a:r>
              <a:rPr lang="en-US" dirty="0" err="1" smtClean="0"/>
              <a:t>chiều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Card Reader,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Door Open, Logging Printer</a:t>
            </a:r>
          </a:p>
          <a:p>
            <a:pPr lvl="1">
              <a:lnSpc>
                <a:spcPct val="150000"/>
              </a:lnSpc>
            </a:pP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trọng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rẻ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1992: Biomet Partners -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2 </a:t>
            </a:r>
            <a:r>
              <a:rPr lang="en-US" dirty="0" err="1" smtClean="0"/>
              <a:t>ngón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Nhanh</a:t>
            </a:r>
            <a:r>
              <a:rPr lang="en-US" dirty="0" smtClean="0"/>
              <a:t>: &lt;1s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50 </a:t>
            </a:r>
            <a:r>
              <a:rPr lang="en-US" dirty="0" err="1" smtClean="0"/>
              <a:t>triệu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68967"/>
            <a:ext cx="228600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56" y="6488668"/>
            <a:ext cx="464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http</a:t>
            </a:r>
            <a:r>
              <a:rPr lang="en-US" dirty="0"/>
              <a:t>://www.biomet.ch/products.htm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085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: </a:t>
            </a:r>
            <a:r>
              <a:rPr lang="en-US" dirty="0" err="1" smtClean="0"/>
              <a:t>máy</a:t>
            </a:r>
            <a:r>
              <a:rPr lang="en-US" dirty="0" smtClean="0"/>
              <a:t> II3D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: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76600"/>
            <a:ext cx="4673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4659868"/>
            <a:ext cx="247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Sân</a:t>
            </a:r>
            <a:r>
              <a:rPr lang="en-US" dirty="0" smtClean="0"/>
              <a:t> bay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Kuwait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575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INSPASS: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0754" y="2514600"/>
            <a:ext cx="280249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1" name="Group 27"/>
          <p:cNvGrpSpPr/>
          <p:nvPr/>
        </p:nvGrpSpPr>
        <p:grpSpPr>
          <a:xfrm>
            <a:off x="76200" y="2286000"/>
            <a:ext cx="8686800" cy="3429000"/>
            <a:chOff x="76200" y="2286000"/>
            <a:chExt cx="8686800" cy="3429000"/>
          </a:xfrm>
        </p:grpSpPr>
        <p:sp>
          <p:nvSpPr>
            <p:cNvPr id="4" name="Rectangle 3"/>
            <p:cNvSpPr/>
            <p:nvPr/>
          </p:nvSpPr>
          <p:spPr>
            <a:xfrm>
              <a:off x="76200" y="3505200"/>
              <a:ext cx="1219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Mẫu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sinh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trắc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học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3505200"/>
              <a:ext cx="1219200" cy="838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Thu </a:t>
              </a:r>
              <a:r>
                <a:rPr lang="en-US" dirty="0" err="1" smtClean="0"/>
                <a:t>mẫu</a:t>
              </a:r>
              <a:endParaRPr lang="vi-V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10000" y="3505200"/>
              <a:ext cx="1219200" cy="838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Xử</a:t>
              </a:r>
              <a:r>
                <a:rPr lang="en-US" dirty="0" smtClean="0"/>
                <a:t> </a:t>
              </a:r>
              <a:r>
                <a:rPr lang="en-US" dirty="0" err="1" smtClean="0"/>
                <a:t>lý</a:t>
              </a:r>
              <a:endParaRPr lang="vi-V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15000" y="3505200"/>
              <a:ext cx="1219200" cy="838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 </a:t>
              </a:r>
              <a:r>
                <a:rPr lang="en-US" dirty="0" err="1" smtClean="0"/>
                <a:t>khớp</a:t>
              </a:r>
              <a:endParaRPr lang="vi-VN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43800" y="3505200"/>
              <a:ext cx="1219200" cy="8382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Điều</a:t>
              </a:r>
              <a:r>
                <a:rPr lang="en-US" dirty="0" smtClean="0"/>
                <a:t> </a:t>
              </a:r>
              <a:r>
                <a:rPr lang="en-US" dirty="0" err="1" smtClean="0"/>
                <a:t>chỉnh</a:t>
              </a:r>
              <a:endParaRPr lang="vi-V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15000" y="4876800"/>
              <a:ext cx="1219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Ra </a:t>
              </a:r>
              <a:r>
                <a:rPr lang="en-US" dirty="0" err="1" smtClean="0">
                  <a:solidFill>
                    <a:schemeClr val="tx1"/>
                  </a:solidFill>
                </a:rPr>
                <a:t>quyết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 err="1" smtClean="0">
                  <a:solidFill>
                    <a:schemeClr val="tx1"/>
                  </a:solidFill>
                </a:rPr>
                <a:t>định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5" name="Can 4"/>
            <p:cNvSpPr/>
            <p:nvPr/>
          </p:nvSpPr>
          <p:spPr>
            <a:xfrm>
              <a:off x="5715000" y="2286000"/>
              <a:ext cx="1219200" cy="685800"/>
            </a:xfrm>
            <a:prstGeom prst="ca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CSDL</a:t>
              </a:r>
              <a:endParaRPr lang="vi-VN" dirty="0"/>
            </a:p>
          </p:txBody>
        </p:sp>
        <p:cxnSp>
          <p:nvCxnSpPr>
            <p:cNvPr id="12" name="Straight Arrow Connector 11"/>
            <p:cNvCxnSpPr>
              <a:stCxn id="4" idx="3"/>
              <a:endCxn id="6" idx="1"/>
            </p:cNvCxnSpPr>
            <p:nvPr/>
          </p:nvCxnSpPr>
          <p:spPr>
            <a:xfrm>
              <a:off x="1295400" y="39243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3"/>
              <a:endCxn id="7" idx="1"/>
            </p:cNvCxnSpPr>
            <p:nvPr/>
          </p:nvCxnSpPr>
          <p:spPr>
            <a:xfrm>
              <a:off x="3124200" y="39243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8" idx="1"/>
            </p:cNvCxnSpPr>
            <p:nvPr/>
          </p:nvCxnSpPr>
          <p:spPr>
            <a:xfrm>
              <a:off x="5029200" y="39243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2"/>
              <a:endCxn id="10" idx="0"/>
            </p:cNvCxnSpPr>
            <p:nvPr/>
          </p:nvCxnSpPr>
          <p:spPr>
            <a:xfrm>
              <a:off x="6324600" y="43434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8" idx="0"/>
            </p:cNvCxnSpPr>
            <p:nvPr/>
          </p:nvCxnSpPr>
          <p:spPr>
            <a:xfrm>
              <a:off x="6324600" y="29718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3"/>
              <a:endCxn id="9" idx="1"/>
            </p:cNvCxnSpPr>
            <p:nvPr/>
          </p:nvCxnSpPr>
          <p:spPr>
            <a:xfrm>
              <a:off x="6934200" y="3924300"/>
              <a:ext cx="609600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0"/>
              <a:endCxn id="5" idx="4"/>
            </p:cNvCxnSpPr>
            <p:nvPr/>
          </p:nvCxnSpPr>
          <p:spPr>
            <a:xfrm rot="16200000" flipV="1">
              <a:off x="7105650" y="2457450"/>
              <a:ext cx="876300" cy="1219200"/>
            </a:xfrm>
            <a:prstGeom prst="bentConnector2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297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35052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Mẫu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trắc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học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 </a:t>
            </a:r>
            <a:r>
              <a:rPr lang="en-US" dirty="0" err="1" smtClean="0"/>
              <a:t>mẫu</a:t>
            </a:r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3810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vi-VN" dirty="0"/>
          </a:p>
        </p:txBody>
      </p:sp>
      <p:sp>
        <p:nvSpPr>
          <p:cNvPr id="8" name="Rectangle 7"/>
          <p:cNvSpPr/>
          <p:nvPr/>
        </p:nvSpPr>
        <p:spPr>
          <a:xfrm>
            <a:off x="5715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</a:t>
            </a:r>
            <a:r>
              <a:rPr lang="en-US" dirty="0" err="1" smtClean="0"/>
              <a:t>khớp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7543800" y="3505200"/>
            <a:ext cx="1219200" cy="8382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5715000" y="48768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 </a:t>
            </a:r>
            <a:r>
              <a:rPr lang="en-US" dirty="0" err="1" smtClean="0">
                <a:solidFill>
                  <a:schemeClr val="tx1"/>
                </a:solidFill>
              </a:rPr>
              <a:t>quyết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định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5715000" y="2286000"/>
            <a:ext cx="1219200" cy="685800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CSDL</a:t>
            </a:r>
            <a:endParaRPr lang="vi-VN" dirty="0"/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1295400" y="3924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3124200" y="3924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5029200" y="3924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0" idx="0"/>
          </p:cNvCxnSpPr>
          <p:nvPr/>
        </p:nvCxnSpPr>
        <p:spPr>
          <a:xfrm>
            <a:off x="63246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8" idx="0"/>
          </p:cNvCxnSpPr>
          <p:nvPr/>
        </p:nvCxnSpPr>
        <p:spPr>
          <a:xfrm>
            <a:off x="63246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>
            <a:off x="6934200" y="3924300"/>
            <a:ext cx="6096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  <a:endCxn id="5" idx="4"/>
          </p:cNvCxnSpPr>
          <p:nvPr/>
        </p:nvCxnSpPr>
        <p:spPr>
          <a:xfrm rot="16200000" flipV="1">
            <a:off x="7105650" y="2457450"/>
            <a:ext cx="876300" cy="12192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2542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Thu </a:t>
            </a:r>
            <a:r>
              <a:rPr lang="en-US" dirty="0" err="1" smtClean="0"/>
              <a:t>mẫu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2590800"/>
            <a:ext cx="2870200" cy="3556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6215390"/>
            <a:ext cx="40110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http://www.questbiometrics.com/hand-scanning.html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72249" y="6213847"/>
            <a:ext cx="2828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</a:t>
            </a:r>
            <a:r>
              <a:rPr lang="en-US" sz="1100" i="1" dirty="0" smtClean="0"/>
              <a:t>Hand geometry based verification</a:t>
            </a:r>
            <a:endParaRPr lang="en-US" sz="1100" dirty="0"/>
          </a:p>
        </p:txBody>
      </p:sp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33729" y="2768376"/>
            <a:ext cx="4305901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71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35052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Mẫu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trắc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học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 </a:t>
            </a:r>
            <a:r>
              <a:rPr lang="en-US" dirty="0" err="1" smtClean="0"/>
              <a:t>mẫu</a:t>
            </a:r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3810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vi-VN" dirty="0"/>
          </a:p>
        </p:txBody>
      </p:sp>
      <p:sp>
        <p:nvSpPr>
          <p:cNvPr id="8" name="Rectangle 7"/>
          <p:cNvSpPr/>
          <p:nvPr/>
        </p:nvSpPr>
        <p:spPr>
          <a:xfrm>
            <a:off x="5715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</a:t>
            </a:r>
            <a:r>
              <a:rPr lang="en-US" dirty="0" err="1" smtClean="0"/>
              <a:t>khớp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7543800" y="3505200"/>
            <a:ext cx="1219200" cy="8382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5715000" y="48768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 </a:t>
            </a:r>
            <a:r>
              <a:rPr lang="en-US" dirty="0" err="1" smtClean="0">
                <a:solidFill>
                  <a:schemeClr val="tx1"/>
                </a:solidFill>
              </a:rPr>
              <a:t>quyết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định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5715000" y="2286000"/>
            <a:ext cx="1219200" cy="685800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CSDL</a:t>
            </a:r>
            <a:endParaRPr lang="vi-VN" dirty="0"/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1295400" y="3924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3124200" y="3924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5029200" y="3924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0" idx="0"/>
          </p:cNvCxnSpPr>
          <p:nvPr/>
        </p:nvCxnSpPr>
        <p:spPr>
          <a:xfrm>
            <a:off x="63246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8" idx="0"/>
          </p:cNvCxnSpPr>
          <p:nvPr/>
        </p:nvCxnSpPr>
        <p:spPr>
          <a:xfrm>
            <a:off x="63246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>
            <a:off x="6934200" y="3924300"/>
            <a:ext cx="6096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  <a:endCxn id="5" idx="4"/>
          </p:cNvCxnSpPr>
          <p:nvPr/>
        </p:nvCxnSpPr>
        <p:spPr>
          <a:xfrm rot="16200000" flipV="1">
            <a:off x="7105650" y="2457450"/>
            <a:ext cx="876300" cy="12192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5250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52601" y="2396490"/>
            <a:ext cx="5477828" cy="408051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0" y="6596390"/>
            <a:ext cx="40110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http://www.cse.msu.edu/biometrics/hand_proto.html</a:t>
            </a:r>
          </a:p>
        </p:txBody>
      </p:sp>
    </p:spTree>
    <p:extLst>
      <p:ext uri="{BB962C8B-B14F-4D97-AF65-F5344CB8AC3E}">
        <p14:creationId xmlns:p14="http://schemas.microsoft.com/office/powerpoint/2010/main" xmlns="" val="22229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-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35052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Mẫu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trắc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học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Thu </a:t>
            </a:r>
            <a:r>
              <a:rPr lang="en-US" dirty="0" err="1" smtClean="0"/>
              <a:t>mẫu</a:t>
            </a:r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3810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vi-VN" dirty="0"/>
          </a:p>
        </p:txBody>
      </p:sp>
      <p:sp>
        <p:nvSpPr>
          <p:cNvPr id="8" name="Rectangle 7"/>
          <p:cNvSpPr/>
          <p:nvPr/>
        </p:nvSpPr>
        <p:spPr>
          <a:xfrm>
            <a:off x="5715000" y="3505200"/>
            <a:ext cx="1219200" cy="838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 </a:t>
            </a:r>
            <a:r>
              <a:rPr lang="en-US" dirty="0" err="1" smtClean="0"/>
              <a:t>khớp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7543800" y="3505200"/>
            <a:ext cx="1219200" cy="8382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5715000" y="4876800"/>
            <a:ext cx="1219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 </a:t>
            </a:r>
            <a:r>
              <a:rPr lang="en-US" dirty="0" err="1" smtClean="0">
                <a:solidFill>
                  <a:schemeClr val="tx1"/>
                </a:solidFill>
              </a:rPr>
              <a:t>quyết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định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5715000" y="2286000"/>
            <a:ext cx="1219200" cy="685800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CSDL</a:t>
            </a:r>
            <a:endParaRPr lang="vi-VN" dirty="0"/>
          </a:p>
        </p:txBody>
      </p: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1295400" y="39243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7" idx="1"/>
          </p:cNvCxnSpPr>
          <p:nvPr/>
        </p:nvCxnSpPr>
        <p:spPr>
          <a:xfrm>
            <a:off x="3124200" y="3924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5029200" y="39243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0" idx="0"/>
          </p:cNvCxnSpPr>
          <p:nvPr/>
        </p:nvCxnSpPr>
        <p:spPr>
          <a:xfrm>
            <a:off x="6324600" y="4343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8" idx="0"/>
          </p:cNvCxnSpPr>
          <p:nvPr/>
        </p:nvCxnSpPr>
        <p:spPr>
          <a:xfrm>
            <a:off x="6324600" y="2971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>
            <a:off x="6934200" y="3924300"/>
            <a:ext cx="6096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0"/>
            <a:endCxn id="5" idx="4"/>
          </p:cNvCxnSpPr>
          <p:nvPr/>
        </p:nvCxnSpPr>
        <p:spPr>
          <a:xfrm rot="16200000" flipV="1">
            <a:off x="7105650" y="2457450"/>
            <a:ext cx="876300" cy="12192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17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00812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– So </a:t>
            </a:r>
            <a:r>
              <a:rPr lang="en-US" dirty="0" err="1" smtClean="0"/>
              <a:t>khớp</a:t>
            </a:r>
            <a:endParaRPr lang="en-US" dirty="0" smtClean="0"/>
          </a:p>
          <a:p>
            <a:pPr lvl="1"/>
            <a:r>
              <a:rPr lang="en-US" dirty="0" smtClean="0"/>
              <a:t>So </a:t>
            </a:r>
            <a:r>
              <a:rPr lang="en-US" dirty="0" err="1" smtClean="0"/>
              <a:t>khớp</a:t>
            </a:r>
            <a:r>
              <a:rPr lang="en-US" dirty="0" smtClean="0"/>
              <a:t> 2 vector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smtClean="0"/>
              <a:t>cách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584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7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70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61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[1] </a:t>
            </a:r>
            <a:r>
              <a:rPr lang="en-US" dirty="0" err="1" smtClean="0"/>
              <a:t>Kresimir</a:t>
            </a:r>
            <a:r>
              <a:rPr lang="en-US" dirty="0" smtClean="0"/>
              <a:t> </a:t>
            </a:r>
            <a:r>
              <a:rPr lang="en-US" dirty="0" err="1" smtClean="0"/>
              <a:t>Delac</a:t>
            </a:r>
            <a:r>
              <a:rPr lang="en-US" dirty="0" smtClean="0"/>
              <a:t> and </a:t>
            </a:r>
            <a:r>
              <a:rPr lang="en-US" dirty="0" err="1" smtClean="0"/>
              <a:t>Mislav</a:t>
            </a:r>
            <a:r>
              <a:rPr lang="en-US" dirty="0" smtClean="0"/>
              <a:t> </a:t>
            </a:r>
            <a:r>
              <a:rPr lang="en-US" dirty="0" err="1" smtClean="0"/>
              <a:t>Grgic</a:t>
            </a:r>
            <a:r>
              <a:rPr lang="en-US" dirty="0" smtClean="0"/>
              <a:t>, "A survey of biometric recognition methods," 2004.</a:t>
            </a:r>
          </a:p>
          <a:p>
            <a:r>
              <a:rPr lang="en-US" dirty="0" smtClean="0"/>
              <a:t>[2] </a:t>
            </a:r>
            <a:r>
              <a:rPr lang="en-US" dirty="0" err="1" smtClean="0"/>
              <a:t>Ravindra</a:t>
            </a:r>
            <a:r>
              <a:rPr lang="en-US" dirty="0" smtClean="0"/>
              <a:t> </a:t>
            </a:r>
            <a:r>
              <a:rPr lang="en-US" dirty="0" err="1" smtClean="0"/>
              <a:t>Thool</a:t>
            </a:r>
            <a:r>
              <a:rPr lang="en-US" dirty="0" smtClean="0"/>
              <a:t>, </a:t>
            </a:r>
            <a:r>
              <a:rPr lang="en-US" dirty="0" err="1" smtClean="0"/>
              <a:t>Balwant</a:t>
            </a:r>
            <a:r>
              <a:rPr lang="en-US" dirty="0" smtClean="0"/>
              <a:t> </a:t>
            </a:r>
            <a:r>
              <a:rPr lang="en-US" dirty="0" err="1" smtClean="0"/>
              <a:t>sonkamble</a:t>
            </a:r>
            <a:r>
              <a:rPr lang="en-US" dirty="0" smtClean="0"/>
              <a:t> </a:t>
            </a:r>
            <a:r>
              <a:rPr lang="en-US" dirty="0" err="1" smtClean="0"/>
              <a:t>Sulochana</a:t>
            </a:r>
            <a:r>
              <a:rPr lang="en-US" dirty="0" smtClean="0"/>
              <a:t> </a:t>
            </a:r>
            <a:r>
              <a:rPr lang="en-US" dirty="0" err="1" smtClean="0"/>
              <a:t>Sonkamble</a:t>
            </a:r>
            <a:r>
              <a:rPr lang="en-US" dirty="0" smtClean="0"/>
              <a:t>, "Survey of biometric recognition systems and their applications," </a:t>
            </a:r>
            <a:r>
              <a:rPr lang="en-US" i="1" dirty="0" smtClean="0"/>
              <a:t>Journal of Theoretical and Applied Information Technology</a:t>
            </a:r>
            <a:r>
              <a:rPr lang="en-US" dirty="0" smtClean="0"/>
              <a:t>, vol. 11, pp. 45-51.</a:t>
            </a:r>
          </a:p>
          <a:p>
            <a:r>
              <a:rPr lang="en-US" dirty="0" smtClean="0"/>
              <a:t>[3] Patrick Flynn, </a:t>
            </a:r>
            <a:r>
              <a:rPr lang="en-US" dirty="0" err="1" smtClean="0"/>
              <a:t>Arun</a:t>
            </a:r>
            <a:r>
              <a:rPr lang="en-US" dirty="0" smtClean="0"/>
              <a:t> A. Ross Anil K. Jain, Ed., </a:t>
            </a:r>
            <a:r>
              <a:rPr lang="en-US" i="1" dirty="0" smtClean="0"/>
              <a:t>Handbook of biometrics</a:t>
            </a:r>
            <a:r>
              <a:rPr lang="en-US" dirty="0" smtClean="0"/>
              <a:t>.: Springer, 2008.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clip plays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13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16668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905000"/>
            <a:ext cx="1828800" cy="178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09764"/>
            <a:ext cx="1800225" cy="177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830" y="3733800"/>
            <a:ext cx="181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Face recognition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92587" y="3757019"/>
            <a:ext cx="17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Iris recognition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3766636"/>
            <a:ext cx="251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Fingerprint recognition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4455713" y="-36112"/>
            <a:ext cx="432600" cy="8429625"/>
          </a:xfrm>
          <a:prstGeom prst="leftBrace">
            <a:avLst>
              <a:gd name="adj1" fmla="val 1182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76600" y="4648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Biometric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6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(hand biometric)</a:t>
            </a:r>
          </a:p>
          <a:p>
            <a:pPr marL="393192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63446"/>
            <a:ext cx="3124200" cy="368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876800" y="2743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724400" y="4267200"/>
            <a:ext cx="213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58000" y="2743200"/>
            <a:ext cx="0" cy="15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78370" y="3124200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ngón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905000" y="3124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905000" y="36576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905000" y="3886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05000" y="4405923"/>
            <a:ext cx="952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3401" y="3289426"/>
            <a:ext cx="152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ngón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505200" y="4724400"/>
            <a:ext cx="1219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114800" y="525780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03610" y="4934634"/>
            <a:ext cx="1683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031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19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056" y="6553200"/>
            <a:ext cx="7332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err="1" smtClean="0"/>
              <a:t>Kresimir</a:t>
            </a:r>
            <a:r>
              <a:rPr lang="en-US" sz="1400" dirty="0" smtClean="0"/>
              <a:t> </a:t>
            </a:r>
            <a:r>
              <a:rPr lang="en-US" sz="1400" dirty="0" err="1" smtClean="0"/>
              <a:t>Delac</a:t>
            </a:r>
            <a:r>
              <a:rPr lang="en-US" sz="1400" dirty="0" smtClean="0"/>
              <a:t> and </a:t>
            </a:r>
            <a:r>
              <a:rPr lang="en-US" sz="1400" dirty="0" err="1" smtClean="0"/>
              <a:t>Mislav</a:t>
            </a:r>
            <a:r>
              <a:rPr lang="en-US" sz="1400" dirty="0" smtClean="0"/>
              <a:t> </a:t>
            </a:r>
            <a:r>
              <a:rPr lang="en-US" sz="1400" dirty="0" err="1" smtClean="0"/>
              <a:t>Grgic</a:t>
            </a:r>
            <a:r>
              <a:rPr lang="en-US" sz="1400" dirty="0" smtClean="0"/>
              <a:t>, "A survey of biometric recognition methods," 2004.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27227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cảnh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nhanh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631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err="1" smtClean="0"/>
              <a:t>Khó</a:t>
            </a:r>
            <a:r>
              <a:rPr lang="en-US" sz="2800" dirty="0" smtClean="0"/>
              <a:t> </a:t>
            </a:r>
            <a:r>
              <a:rPr lang="en-US" sz="2800" dirty="0" err="1" smtClean="0"/>
              <a:t>khăn</a:t>
            </a:r>
            <a:r>
              <a:rPr lang="en-US" sz="28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vi-VN" dirty="0" smtClean="0"/>
              <a:t>Người </a:t>
            </a:r>
            <a:r>
              <a:rPr lang="vi-VN" dirty="0"/>
              <a:t>dùng chưa được huấn luyện tốt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vi-VN" dirty="0"/>
              <a:t>Vị trí đặt máy đọc không thích hợp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vi-VN" dirty="0"/>
              <a:t>Ánh sáng trực tiếp hoặc quá sáng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vi-VN" dirty="0"/>
              <a:t>Người dùng có đeo nhẫn có hạt đá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vi-VN" dirty="0"/>
              <a:t>Các băng bó, biến dạng của bàn tay (như bị mất ngón tay, …)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796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1960: Robert Miller: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cỡ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78100"/>
            <a:ext cx="434975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55168" y="5117977"/>
            <a:ext cx="456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38400"/>
            <a:ext cx="3149600" cy="332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48652" y="5943600"/>
            <a:ext cx="497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474</TotalTime>
  <Words>659</Words>
  <Application>Microsoft Office PowerPoint</Application>
  <PresentationFormat>On-screen Show (4:3)</PresentationFormat>
  <Paragraphs>148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Hand Geometry Recognition</vt:lpstr>
      <vt:lpstr>Nội dung trình bày</vt:lpstr>
      <vt:lpstr>Giới thiệu</vt:lpstr>
      <vt:lpstr>Giới thiệu</vt:lpstr>
      <vt:lpstr>Giới thiệu</vt:lpstr>
      <vt:lpstr>Giới thiệu</vt:lpstr>
      <vt:lpstr>Giới thiệu</vt:lpstr>
      <vt:lpstr>Giới thiệu</vt:lpstr>
      <vt:lpstr>Lược sử </vt:lpstr>
      <vt:lpstr>Lược sử</vt:lpstr>
      <vt:lpstr>Lược sử</vt:lpstr>
      <vt:lpstr>Lược sử </vt:lpstr>
      <vt:lpstr>Ứng dụng</vt:lpstr>
      <vt:lpstr>Ứng dụng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Hướng tiếp cận</vt:lpstr>
      <vt:lpstr>Demo</vt:lpstr>
      <vt:lpstr>Tài liệu tham khảo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Geometry Recognition</dc:title>
  <dc:creator/>
  <cp:lastModifiedBy>Quang Le Minh</cp:lastModifiedBy>
  <cp:revision>35</cp:revision>
  <dcterms:created xsi:type="dcterms:W3CDTF">2006-08-16T00:00:00Z</dcterms:created>
  <dcterms:modified xsi:type="dcterms:W3CDTF">2010-10-31T04:28:37Z</dcterms:modified>
</cp:coreProperties>
</file>