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Montserrat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2" roundtripDataSignature="AMtx7mh3NV1tjCL8+JymXp9ijzfPsl4l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0A248A-D2F5-4A4E-AAA5-D9F6E08A2474}">
  <a:tblStyle styleId="{510A248A-D2F5-4A4E-AAA5-D9F6E08A247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4.xml"/><Relationship Id="rId42" Type="http://customschemas.google.com/relationships/presentationmetadata" Target="metadata"/><Relationship Id="rId41" Type="http://schemas.openxmlformats.org/officeDocument/2006/relationships/font" Target="fonts/Lat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Montserrat-bold.fntdata"/><Relationship Id="rId12" Type="http://schemas.openxmlformats.org/officeDocument/2006/relationships/slide" Target="slides/slide6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9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1.xml"/><Relationship Id="rId39" Type="http://schemas.openxmlformats.org/officeDocument/2006/relationships/font" Target="fonts/Lato-bold.fntdata"/><Relationship Id="rId16" Type="http://schemas.openxmlformats.org/officeDocument/2006/relationships/slide" Target="slides/slide10.xml"/><Relationship Id="rId38" Type="http://schemas.openxmlformats.org/officeDocument/2006/relationships/font" Target="fonts/La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9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9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9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9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9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9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9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38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3" name="Google Shape;103;p38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8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38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6" name="Google Shape;10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39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9" name="Google Shape;109;p39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9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9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9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9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9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9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9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9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9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9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9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9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9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9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39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8" name="Google Shape;128;p39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9" name="Google Shape;12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21" name="Google Shape;21;p3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3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2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45" name="Google Shape;45;p32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2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32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32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3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2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2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2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2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2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2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2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2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2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2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" name="Google Shape;63;p3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3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7" name="Google Shape;67;p3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" name="Google Shape;70;p3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3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75" name="Google Shape;75;p3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3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81" name="Google Shape;81;p3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5" name="Google Shape;8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3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88" name="Google Shape;88;p3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3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36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Google Shape;9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3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5" name="Google Shape;95;p3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37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37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9" name="Google Shape;99;p3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3443850" y="1719400"/>
            <a:ext cx="54924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it" sz="2600"/>
              <a:t>Code Snippet Classification</a:t>
            </a:r>
            <a:endParaRPr b="1"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b="1"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it" sz="1400"/>
              <a:t>Big Data Computing Project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it" sz="1400"/>
              <a:t>Andrea Trianni - Emanuele Mercant</a:t>
            </a:r>
            <a:r>
              <a:rPr lang="it" sz="1600"/>
              <a:t>i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it"/>
              <a:t>Our Approach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" sz="2000"/>
              <a:t>The preprocessing pipeline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it"/>
              <a:t>Cleaning the data</a:t>
            </a:r>
            <a:endParaRPr b="1"/>
          </a:p>
        </p:txBody>
      </p:sp>
      <p:sp>
        <p:nvSpPr>
          <p:cNvPr id="202" name="Google Shape;202;p11"/>
          <p:cNvSpPr txBox="1"/>
          <p:nvPr/>
        </p:nvSpPr>
        <p:spPr>
          <a:xfrm>
            <a:off x="0" y="1892625"/>
            <a:ext cx="9144000" cy="3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t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Manual</a:t>
            </a:r>
            <a:r>
              <a:rPr b="1" i="0" lang="it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stratify split </a:t>
            </a:r>
            <a:r>
              <a:rPr b="0" i="0" lang="it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 train, dev and test set</a:t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t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Remove </a:t>
            </a:r>
            <a:r>
              <a:rPr b="1" i="0" lang="it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non-programming</a:t>
            </a:r>
            <a:r>
              <a:rPr b="0" i="0" lang="it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languages (csv, json, ..)</a:t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t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Remove </a:t>
            </a:r>
            <a:r>
              <a:rPr b="1" i="0" lang="it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noisy unknown </a:t>
            </a:r>
            <a:r>
              <a:rPr b="0" i="0" lang="it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class</a:t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t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Merge </a:t>
            </a:r>
            <a:r>
              <a:rPr b="1" i="0" lang="it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Shell</a:t>
            </a:r>
            <a:r>
              <a:rPr b="0" i="0" lang="it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family language</a:t>
            </a:r>
            <a:r>
              <a:rPr lang="it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 (shell, bash, ..)</a:t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t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Remove</a:t>
            </a:r>
            <a:r>
              <a:rPr b="1" i="0" lang="it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outlier </a:t>
            </a:r>
            <a:r>
              <a:rPr b="0" i="0" lang="it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rows</a:t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t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Check for </a:t>
            </a:r>
            <a:r>
              <a:rPr b="1" i="0" lang="it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missing</a:t>
            </a:r>
            <a:r>
              <a:rPr b="0" i="0" lang="it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data</a:t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t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Calculating class</a:t>
            </a:r>
            <a:r>
              <a:rPr b="1" i="0" lang="it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weights</a:t>
            </a:r>
            <a:endParaRPr b="1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it"/>
              <a:t>Tokenize the snippet</a:t>
            </a:r>
            <a:endParaRPr b="1"/>
          </a:p>
        </p:txBody>
      </p:sp>
      <p:sp>
        <p:nvSpPr>
          <p:cNvPr id="208" name="Google Shape;208;p12"/>
          <p:cNvSpPr txBox="1"/>
          <p:nvPr/>
        </p:nvSpPr>
        <p:spPr>
          <a:xfrm>
            <a:off x="0" y="1486725"/>
            <a:ext cx="9144000" cy="3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it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Our first try:</a:t>
            </a:r>
            <a:endParaRPr b="1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small Vocabulary manually built from a fixed set of keywords + punctuation</a:t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Tokenizing finding substring matches, using the vocabulary.</a:t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Strength:</a:t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Low dimensionality of vectors helps simple models to achieve high performance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Weakness:</a:t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Powerful models not able to </a:t>
            </a:r>
            <a:r>
              <a:rPr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reach </a:t>
            </a:r>
            <a:r>
              <a:rPr b="0" i="0" lang="it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their best performances</a:t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parallelization possibile with simple implementation</a:t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/>
          <p:nvPr>
            <p:ph type="title"/>
          </p:nvPr>
        </p:nvSpPr>
        <p:spPr>
          <a:xfrm>
            <a:off x="1297500" y="37927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it"/>
              <a:t>Tokenize the snippet</a:t>
            </a:r>
            <a:endParaRPr b="1"/>
          </a:p>
        </p:txBody>
      </p:sp>
      <p:sp>
        <p:nvSpPr>
          <p:cNvPr id="214" name="Google Shape;214;p13"/>
          <p:cNvSpPr txBox="1"/>
          <p:nvPr/>
        </p:nvSpPr>
        <p:spPr>
          <a:xfrm>
            <a:off x="0" y="1674275"/>
            <a:ext cx="91440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t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So, we rely on Spark </a:t>
            </a:r>
            <a:r>
              <a:rPr b="1" i="0" lang="it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RegexTokenizer</a:t>
            </a:r>
            <a:r>
              <a:rPr b="0" i="0" lang="it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:</a:t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it" sz="125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 [\\n\\t] | ([A-Za-z_]+\\b) | [!\#\$%\&amp;\*\+:\-\./&lt;=&gt;\?@\^_\|\~]+ | [ \(\),;\{\}\[\]`\"'] )</a:t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5" name="Google Shape;215;p13"/>
          <p:cNvCxnSpPr/>
          <p:nvPr/>
        </p:nvCxnSpPr>
        <p:spPr>
          <a:xfrm flipH="1">
            <a:off x="816350" y="2890025"/>
            <a:ext cx="7500" cy="24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6" name="Google Shape;216;p13"/>
          <p:cNvCxnSpPr/>
          <p:nvPr/>
        </p:nvCxnSpPr>
        <p:spPr>
          <a:xfrm flipH="1">
            <a:off x="2215675" y="2890025"/>
            <a:ext cx="7500" cy="24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7" name="Google Shape;217;p13"/>
          <p:cNvCxnSpPr/>
          <p:nvPr/>
        </p:nvCxnSpPr>
        <p:spPr>
          <a:xfrm flipH="1">
            <a:off x="4568250" y="2890025"/>
            <a:ext cx="7500" cy="24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8" name="Google Shape;218;p13"/>
          <p:cNvCxnSpPr/>
          <p:nvPr/>
        </p:nvCxnSpPr>
        <p:spPr>
          <a:xfrm flipH="1">
            <a:off x="7719175" y="2890025"/>
            <a:ext cx="7500" cy="24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9" name="Google Shape;219;p13"/>
          <p:cNvSpPr txBox="1"/>
          <p:nvPr/>
        </p:nvSpPr>
        <p:spPr>
          <a:xfrm>
            <a:off x="33650" y="3302200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t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Indentation      Keywords  + Var.                               Operators                                                         Brackets</a:t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 txBox="1"/>
          <p:nvPr>
            <p:ph type="title"/>
          </p:nvPr>
        </p:nvSpPr>
        <p:spPr>
          <a:xfrm>
            <a:off x="1297500" y="37927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it"/>
              <a:t>Encoding the snippet</a:t>
            </a:r>
            <a:endParaRPr b="1"/>
          </a:p>
        </p:txBody>
      </p:sp>
      <p:sp>
        <p:nvSpPr>
          <p:cNvPr id="225" name="Google Shape;225;p14"/>
          <p:cNvSpPr txBox="1"/>
          <p:nvPr/>
        </p:nvSpPr>
        <p:spPr>
          <a:xfrm>
            <a:off x="0" y="1438525"/>
            <a:ext cx="9144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t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tried 2 encoding strategy :</a:t>
            </a:r>
            <a:r>
              <a:rPr b="1" i="0" lang="it" sz="2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                   </a:t>
            </a:r>
            <a:endParaRPr b="1" i="0" sz="2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6" name="Google Shape;22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1925" y="196557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9700" y="1965575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4"/>
          <p:cNvSpPr txBox="1"/>
          <p:nvPr/>
        </p:nvSpPr>
        <p:spPr>
          <a:xfrm>
            <a:off x="-57950" y="3217375"/>
            <a:ext cx="9144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t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5k Max Vocabulary Size</a:t>
            </a:r>
            <a:endParaRPr b="0" i="0" sz="21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it" sz="2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Sometimes, less is more.</a:t>
            </a:r>
            <a:endParaRPr b="1" i="0" sz="2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2606775" y="2217725"/>
            <a:ext cx="110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t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BOW</a:t>
            </a:r>
            <a:endParaRPr b="1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14"/>
          <p:cNvSpPr txBox="1"/>
          <p:nvPr/>
        </p:nvSpPr>
        <p:spPr>
          <a:xfrm>
            <a:off x="5786400" y="21686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t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TF-IDF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it"/>
              <a:t>Our Approach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" sz="2000"/>
              <a:t>The training stage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"/>
          <p:cNvSpPr txBox="1"/>
          <p:nvPr>
            <p:ph type="title"/>
          </p:nvPr>
        </p:nvSpPr>
        <p:spPr>
          <a:xfrm>
            <a:off x="1297500" y="37927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it"/>
              <a:t>Training the models</a:t>
            </a:r>
            <a:endParaRPr b="1"/>
          </a:p>
        </p:txBody>
      </p:sp>
      <p:sp>
        <p:nvSpPr>
          <p:cNvPr id="241" name="Google Shape;241;p16"/>
          <p:cNvSpPr txBox="1"/>
          <p:nvPr/>
        </p:nvSpPr>
        <p:spPr>
          <a:xfrm>
            <a:off x="0" y="1536600"/>
            <a:ext cx="9144000" cy="26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t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train and evaluate the following models:</a:t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Decision tree classifier</a:t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Gradient-boosted tree classifier [OVR] (</a:t>
            </a: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failed)</a:t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Random forest</a:t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Multinomial logistic regression</a:t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Naive Bayes classifier</a:t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Linear Support vectors machines [OVR]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"/>
          <p:cNvSpPr txBox="1"/>
          <p:nvPr>
            <p:ph type="title"/>
          </p:nvPr>
        </p:nvSpPr>
        <p:spPr>
          <a:xfrm>
            <a:off x="1297500" y="37927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it"/>
              <a:t>Evaluating the models</a:t>
            </a:r>
            <a:endParaRPr b="1"/>
          </a:p>
        </p:txBody>
      </p:sp>
      <p:sp>
        <p:nvSpPr>
          <p:cNvPr id="247" name="Google Shape;247;p17"/>
          <p:cNvSpPr txBox="1"/>
          <p:nvPr/>
        </p:nvSpPr>
        <p:spPr>
          <a:xfrm>
            <a:off x="-28675" y="1365525"/>
            <a:ext cx="91440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t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obtain the following results:</a:t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48" name="Google Shape;248;p17"/>
          <p:cNvGraphicFramePr/>
          <p:nvPr/>
        </p:nvGraphicFramePr>
        <p:xfrm>
          <a:off x="885950" y="201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{510A248A-D2F5-4A4E-AAA5-D9F6E08A2474}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it" sz="1500" u="none" cap="none" strike="noStrike">
                          <a:solidFill>
                            <a:srgbClr val="073763"/>
                          </a:solidFill>
                          <a:highlight>
                            <a:schemeClr val="lt1"/>
                          </a:highlight>
                        </a:rPr>
                        <a:t>MODEL</a:t>
                      </a:r>
                      <a:endParaRPr b="1" sz="1500" u="none" cap="none" strike="noStrike">
                        <a:solidFill>
                          <a:srgbClr val="073763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it" sz="1500" u="none" cap="none" strike="noStrike">
                          <a:solidFill>
                            <a:srgbClr val="073763"/>
                          </a:solidFill>
                          <a:highlight>
                            <a:schemeClr val="lt1"/>
                          </a:highlight>
                        </a:rPr>
                        <a:t>F1 Score (dev)</a:t>
                      </a:r>
                      <a:endParaRPr b="1" sz="1500" u="none" cap="none" strike="noStrike">
                        <a:solidFill>
                          <a:srgbClr val="073763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it" sz="1500" u="none" cap="none" strike="noStrike">
                          <a:solidFill>
                            <a:srgbClr val="073763"/>
                          </a:solidFill>
                          <a:highlight>
                            <a:schemeClr val="lt1"/>
                          </a:highlight>
                        </a:rPr>
                        <a:t>Accuracy (dev)</a:t>
                      </a:r>
                      <a:endParaRPr b="1" sz="1500" u="none" cap="none" strike="noStrike">
                        <a:solidFill>
                          <a:srgbClr val="073763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it" sz="1400" u="none" cap="none" strike="noStrike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Decision tree classifier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" sz="1400" u="none" cap="none" strike="noStrike">
                          <a:solidFill>
                            <a:schemeClr val="lt1"/>
                          </a:solidFill>
                        </a:rPr>
                        <a:t>0.38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" sz="1400" u="none" cap="none" strike="noStrike">
                          <a:solidFill>
                            <a:schemeClr val="lt1"/>
                          </a:solidFill>
                        </a:rPr>
                        <a:t>0.45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it" sz="1400" u="none" cap="none" strike="noStrike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Gradient-boosted tree 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?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?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it" sz="1400" u="none" cap="none" strike="noStrike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Random forest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" sz="1400" u="none" cap="none" strike="noStrike">
                          <a:solidFill>
                            <a:schemeClr val="lt1"/>
                          </a:solidFill>
                        </a:rPr>
                        <a:t>0.55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" sz="1400" u="none" cap="none" strike="noStrike">
                          <a:solidFill>
                            <a:schemeClr val="lt1"/>
                          </a:solidFill>
                        </a:rPr>
                        <a:t>0.53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it" sz="1400" u="none" cap="none" strike="noStrike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Multinomial logistic reg.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it" sz="1400" u="none" cap="none" strike="noStrike">
                          <a:solidFill>
                            <a:schemeClr val="lt1"/>
                          </a:solidFill>
                        </a:rPr>
                        <a:t>0.83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it" sz="1400" u="none" cap="none" strike="noStrike">
                          <a:solidFill>
                            <a:schemeClr val="lt1"/>
                          </a:solidFill>
                        </a:rPr>
                        <a:t>0.83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it" sz="1400" u="none" cap="none" strike="noStrike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Naive bayes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" sz="1400" u="none" cap="none" strike="noStrike">
                          <a:solidFill>
                            <a:schemeClr val="lt1"/>
                          </a:solidFill>
                        </a:rPr>
                        <a:t>0.74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" sz="1400" u="none" cap="none" strike="noStrike">
                          <a:solidFill>
                            <a:schemeClr val="lt1"/>
                          </a:solidFill>
                        </a:rPr>
                        <a:t>0.73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it" sz="1400" u="none" cap="none" strike="noStrike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Linear SVM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" sz="1400" u="none" cap="none" strike="noStrike">
                          <a:solidFill>
                            <a:schemeClr val="lt1"/>
                          </a:solidFill>
                        </a:rPr>
                        <a:t>0.82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" sz="1400" u="none" cap="none" strike="noStrike">
                          <a:solidFill>
                            <a:schemeClr val="lt1"/>
                          </a:solidFill>
                        </a:rPr>
                        <a:t>0.82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49" name="Google Shape;24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764396">
            <a:off x="292575" y="3554525"/>
            <a:ext cx="588650" cy="58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"/>
          <p:cNvSpPr txBox="1"/>
          <p:nvPr>
            <p:ph type="title"/>
          </p:nvPr>
        </p:nvSpPr>
        <p:spPr>
          <a:xfrm>
            <a:off x="1297500" y="37927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it"/>
              <a:t>Results explanation</a:t>
            </a:r>
            <a:endParaRPr b="1"/>
          </a:p>
        </p:txBody>
      </p:sp>
      <p:sp>
        <p:nvSpPr>
          <p:cNvPr id="255" name="Google Shape;255;p18"/>
          <p:cNvSpPr txBox="1"/>
          <p:nvPr/>
        </p:nvSpPr>
        <p:spPr>
          <a:xfrm>
            <a:off x="587525" y="1489050"/>
            <a:ext cx="3778200" cy="30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it" sz="1600" u="none" cap="none" strike="noStrik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Winners</a:t>
            </a:r>
            <a:endParaRPr b="1" i="0" sz="1600" u="none" cap="none" strike="noStrike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t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Logistic regression      Linear SVM 			        </a:t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is linearly separable</a:t>
            </a:r>
            <a:endParaRPr b="0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can be modeled by a multinomial distribution</a:t>
            </a:r>
            <a:endParaRPr b="0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18"/>
          <p:cNvSpPr txBox="1"/>
          <p:nvPr/>
        </p:nvSpPr>
        <p:spPr>
          <a:xfrm>
            <a:off x="4919275" y="1489050"/>
            <a:ext cx="3503700" cy="49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it" sz="1600" u="none" cap="none" strike="noStrike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Losers</a:t>
            </a:r>
            <a:endParaRPr b="1" i="0" sz="1600" u="none" cap="none" strike="noStrike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t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Decision tree              Random Forest</a:t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is very sparse</a:t>
            </a:r>
            <a:endParaRPr b="0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might not be aligned to axis</a:t>
            </a:r>
            <a:endParaRPr b="0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18"/>
          <p:cNvSpPr/>
          <p:nvPr/>
        </p:nvSpPr>
        <p:spPr>
          <a:xfrm rot="5400000">
            <a:off x="2196425" y="2932650"/>
            <a:ext cx="560400" cy="2871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8"/>
          <p:cNvSpPr/>
          <p:nvPr/>
        </p:nvSpPr>
        <p:spPr>
          <a:xfrm rot="5400000">
            <a:off x="6390925" y="2932650"/>
            <a:ext cx="560400" cy="287100"/>
          </a:xfrm>
          <a:prstGeom prst="chevron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Google Shape;259;p18"/>
          <p:cNvCxnSpPr/>
          <p:nvPr/>
        </p:nvCxnSpPr>
        <p:spPr>
          <a:xfrm>
            <a:off x="4598675" y="1381350"/>
            <a:ext cx="0" cy="35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/>
          <p:nvPr>
            <p:ph type="title"/>
          </p:nvPr>
        </p:nvSpPr>
        <p:spPr>
          <a:xfrm>
            <a:off x="1297500" y="37927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it"/>
              <a:t>Benchmark the model</a:t>
            </a:r>
            <a:endParaRPr b="1"/>
          </a:p>
        </p:txBody>
      </p:sp>
      <p:sp>
        <p:nvSpPr>
          <p:cNvPr id="265" name="Google Shape;265;p19"/>
          <p:cNvSpPr txBox="1"/>
          <p:nvPr/>
        </p:nvSpPr>
        <p:spPr>
          <a:xfrm>
            <a:off x="47525" y="1619125"/>
            <a:ext cx="9144000" cy="3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t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So, we select the best model and we benchmark it on </a:t>
            </a:r>
            <a:r>
              <a:rPr b="1" i="0" lang="it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test</a:t>
            </a:r>
            <a:r>
              <a:rPr b="0" i="0" lang="it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set, using:</a:t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Cross Validation + Grid Search 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Accuracy + F1 score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Confusion matrix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Learning curve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it"/>
              <a:t>The Task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it"/>
              <a:t>Results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"/>
          <p:cNvSpPr txBox="1"/>
          <p:nvPr>
            <p:ph idx="4294967295" type="title"/>
          </p:nvPr>
        </p:nvSpPr>
        <p:spPr>
          <a:xfrm>
            <a:off x="0" y="262075"/>
            <a:ext cx="91440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t">
                <a:solidFill>
                  <a:srgbClr val="073763"/>
                </a:solidFill>
              </a:rPr>
              <a:t>Benchmarks:</a:t>
            </a:r>
            <a:endParaRPr>
              <a:solidFill>
                <a:srgbClr val="07376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276" name="Google Shape;276;p21"/>
          <p:cNvSpPr txBox="1"/>
          <p:nvPr/>
        </p:nvSpPr>
        <p:spPr>
          <a:xfrm>
            <a:off x="2696525" y="2955150"/>
            <a:ext cx="4173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it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F1-Score:				</a:t>
            </a:r>
            <a:r>
              <a:rPr b="1" i="0" lang="it" sz="4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82</a:t>
            </a:r>
            <a:r>
              <a:rPr b="1" i="0" lang="it" sz="2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.2</a:t>
            </a:r>
            <a:r>
              <a:rPr b="1" i="0" lang="it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%</a:t>
            </a:r>
            <a:endParaRPr b="1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it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Accuracy:				</a:t>
            </a:r>
            <a:r>
              <a:rPr b="1" i="0" lang="it" sz="4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82</a:t>
            </a:r>
            <a:r>
              <a:rPr b="1" i="0" lang="it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0" lang="it" sz="2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.0</a:t>
            </a:r>
            <a:r>
              <a:rPr b="1" i="0" lang="it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%</a:t>
            </a:r>
            <a:endParaRPr b="1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21"/>
          <p:cNvSpPr txBox="1"/>
          <p:nvPr/>
        </p:nvSpPr>
        <p:spPr>
          <a:xfrm>
            <a:off x="0" y="1235075"/>
            <a:ext cx="914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(Grid Search) 5 Fold Cross-Validation F1:   </a:t>
            </a:r>
            <a:r>
              <a:rPr b="1" i="0" lang="it" sz="2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82</a:t>
            </a:r>
            <a:r>
              <a:rPr b="0" i="0" lang="it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b="0" i="0" lang="it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b="0" i="0" lang="it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%</a:t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8" name="Google Shape;278;p21"/>
          <p:cNvCxnSpPr/>
          <p:nvPr/>
        </p:nvCxnSpPr>
        <p:spPr>
          <a:xfrm>
            <a:off x="1401500" y="1998900"/>
            <a:ext cx="6243600" cy="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79" name="Google Shape;279;p21"/>
          <p:cNvSpPr txBox="1"/>
          <p:nvPr/>
        </p:nvSpPr>
        <p:spPr>
          <a:xfrm>
            <a:off x="-48700" y="23784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Test set results:</a:t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"/>
          <p:cNvSpPr txBox="1"/>
          <p:nvPr>
            <p:ph idx="4294967295" type="title"/>
          </p:nvPr>
        </p:nvSpPr>
        <p:spPr>
          <a:xfrm>
            <a:off x="0" y="37475"/>
            <a:ext cx="91440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">
                <a:solidFill>
                  <a:srgbClr val="073763"/>
                </a:solidFill>
              </a:rPr>
              <a:t>Confusion Matrix</a:t>
            </a:r>
            <a:endParaRPr>
              <a:solidFill>
                <a:srgbClr val="073763"/>
              </a:solidFill>
            </a:endParaRPr>
          </a:p>
        </p:txBody>
      </p:sp>
      <p:pic>
        <p:nvPicPr>
          <p:cNvPr id="285" name="Google Shape;28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5500" y="343350"/>
            <a:ext cx="6504374" cy="500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3"/>
          <p:cNvSpPr txBox="1"/>
          <p:nvPr>
            <p:ph idx="4294967295" type="title"/>
          </p:nvPr>
        </p:nvSpPr>
        <p:spPr>
          <a:xfrm>
            <a:off x="0" y="37475"/>
            <a:ext cx="91440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">
                <a:solidFill>
                  <a:srgbClr val="073763"/>
                </a:solidFill>
              </a:rPr>
              <a:t>Learning Curve</a:t>
            </a:r>
            <a:endParaRPr>
              <a:solidFill>
                <a:srgbClr val="073763"/>
              </a:solidFill>
            </a:endParaRPr>
          </a:p>
        </p:txBody>
      </p:sp>
      <p:pic>
        <p:nvPicPr>
          <p:cNvPr id="291" name="Google Shape;29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163" y="173400"/>
            <a:ext cx="5271426" cy="527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it"/>
              <a:t>Web Application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"/>
          <p:cNvSpPr txBox="1"/>
          <p:nvPr>
            <p:ph type="title"/>
          </p:nvPr>
        </p:nvSpPr>
        <p:spPr>
          <a:xfrm>
            <a:off x="1297500" y="37927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it"/>
              <a:t>How Does it Works?</a:t>
            </a:r>
            <a:endParaRPr b="1"/>
          </a:p>
        </p:txBody>
      </p:sp>
      <p:sp>
        <p:nvSpPr>
          <p:cNvPr id="302" name="Google Shape;302;p25"/>
          <p:cNvSpPr txBox="1"/>
          <p:nvPr/>
        </p:nvSpPr>
        <p:spPr>
          <a:xfrm>
            <a:off x="-181025" y="1807500"/>
            <a:ext cx="9144000" cy="29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t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Instead of leveraging Docker (local) and build a Web Application using Flask REST API..</a:t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t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decided to use Colab Runtime as a virtual machine, configure Spark with a Master Node</a:t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t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deploy our application using </a:t>
            </a:r>
            <a:r>
              <a:rPr b="1" i="0" lang="it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Streamlit</a:t>
            </a:r>
            <a:endParaRPr b="1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it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Actually, you can try to use it</a:t>
            </a:r>
            <a:r>
              <a:rPr b="1" lang="it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(the link will be provided during the live presentation)</a:t>
            </a:r>
            <a:endParaRPr b="1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44838"/>
            <a:ext cx="8839200" cy="4557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"/>
          <p:cNvSpPr txBox="1"/>
          <p:nvPr>
            <p:ph type="ctrTitle"/>
          </p:nvPr>
        </p:nvSpPr>
        <p:spPr>
          <a:xfrm>
            <a:off x="3893100" y="2096175"/>
            <a:ext cx="54924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it" sz="3000"/>
              <a:t>Thank you!</a:t>
            </a:r>
            <a:endParaRPr b="1"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/>
          <p:nvPr/>
        </p:nvSpPr>
        <p:spPr>
          <a:xfrm>
            <a:off x="1907475" y="564100"/>
            <a:ext cx="53292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Given a </a:t>
            </a:r>
            <a:r>
              <a:rPr b="1" i="0" lang="it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short</a:t>
            </a:r>
            <a:r>
              <a:rPr b="0" i="0" lang="it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snippet of code, predict the programming language.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3"/>
          <p:cNvSpPr txBox="1"/>
          <p:nvPr/>
        </p:nvSpPr>
        <p:spPr>
          <a:xfrm>
            <a:off x="6590350" y="1752825"/>
            <a:ext cx="45792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6" name="Google Shape;14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9750" y="1603825"/>
            <a:ext cx="832300" cy="83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"/>
          <p:cNvSpPr/>
          <p:nvPr/>
        </p:nvSpPr>
        <p:spPr>
          <a:xfrm>
            <a:off x="2902025" y="1800725"/>
            <a:ext cx="712500" cy="3564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5475" y="152172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43300" y="1562775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"/>
          <p:cNvSpPr/>
          <p:nvPr/>
        </p:nvSpPr>
        <p:spPr>
          <a:xfrm>
            <a:off x="5657625" y="1800725"/>
            <a:ext cx="712500" cy="3564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"/>
          <p:cNvSpPr txBox="1"/>
          <p:nvPr/>
        </p:nvSpPr>
        <p:spPr>
          <a:xfrm>
            <a:off x="2465175" y="3134575"/>
            <a:ext cx="4275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it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Useful for </a:t>
            </a:r>
            <a:r>
              <a:rPr b="1" i="0" lang="it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Visual IDE tool </a:t>
            </a:r>
            <a:r>
              <a:rPr b="1" i="0" lang="it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b="1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b="0" i="0" lang="it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 highlight keywords</a:t>
            </a:r>
            <a:endParaRPr b="0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b="0" i="0" lang="it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 check syntax error</a:t>
            </a:r>
            <a:endParaRPr b="0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it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Useful for </a:t>
            </a:r>
            <a:r>
              <a:rPr b="1" i="0" lang="it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Online forums </a:t>
            </a:r>
            <a:r>
              <a:rPr b="1" i="0" lang="it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b="1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b="0" i="0" lang="it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clusters un-tagged questions</a:t>
            </a:r>
            <a:endParaRPr b="0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"/>
          <p:cNvSpPr txBox="1"/>
          <p:nvPr>
            <p:ph idx="4294967295" type="title"/>
          </p:nvPr>
        </p:nvSpPr>
        <p:spPr>
          <a:xfrm>
            <a:off x="75" y="372075"/>
            <a:ext cx="9144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it"/>
              <a:t>The environment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/>
          </a:p>
        </p:txBody>
      </p:sp>
      <p:pic>
        <p:nvPicPr>
          <p:cNvPr id="157" name="Google Shape;15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8625" y="3142325"/>
            <a:ext cx="2053200" cy="107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0525" y="2838875"/>
            <a:ext cx="1684825" cy="168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93486" y="1370850"/>
            <a:ext cx="1957025" cy="101862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4"/>
          <p:cNvSpPr/>
          <p:nvPr/>
        </p:nvSpPr>
        <p:spPr>
          <a:xfrm>
            <a:off x="4225838" y="3562188"/>
            <a:ext cx="672600" cy="3363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"/>
          <p:cNvSpPr txBox="1"/>
          <p:nvPr/>
        </p:nvSpPr>
        <p:spPr>
          <a:xfrm>
            <a:off x="2604638" y="4285075"/>
            <a:ext cx="126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Development</a:t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4"/>
          <p:cNvSpPr txBox="1"/>
          <p:nvPr/>
        </p:nvSpPr>
        <p:spPr>
          <a:xfrm>
            <a:off x="5462338" y="4285075"/>
            <a:ext cx="126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Training stage</a:t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it"/>
              <a:t>The Dataset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it"/>
              <a:t>GitHub SQL Dataset</a:t>
            </a:r>
            <a:endParaRPr b="1"/>
          </a:p>
        </p:txBody>
      </p:sp>
      <p:sp>
        <p:nvSpPr>
          <p:cNvPr id="173" name="Google Shape;173;p6"/>
          <p:cNvSpPr txBox="1"/>
          <p:nvPr>
            <p:ph idx="1" type="body"/>
          </p:nvPr>
        </p:nvSpPr>
        <p:spPr>
          <a:xfrm>
            <a:off x="-103900" y="1886725"/>
            <a:ext cx="93087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it" sz="1600"/>
              <a:t>Version available:  FULL (</a:t>
            </a:r>
            <a:r>
              <a:rPr b="1" i="1" lang="it" sz="1600"/>
              <a:t>60</a:t>
            </a:r>
            <a:r>
              <a:rPr i="1" lang="it" sz="1600"/>
              <a:t>GB</a:t>
            </a:r>
            <a:r>
              <a:rPr lang="it" sz="1600"/>
              <a:t>)  and  LITE (</a:t>
            </a:r>
            <a:r>
              <a:rPr b="1" i="1" lang="it" sz="1600"/>
              <a:t>3</a:t>
            </a:r>
            <a:r>
              <a:rPr i="1" lang="it" sz="1600"/>
              <a:t>GB)</a:t>
            </a:r>
            <a:endParaRPr i="1" sz="1600"/>
          </a:p>
          <a:p>
            <a:pPr indent="0" lvl="0" marL="0" rtl="0" algn="ctr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it" sz="1600"/>
              <a:t>20</a:t>
            </a:r>
            <a:r>
              <a:rPr lang="it" sz="1600"/>
              <a:t> Different languages covered + Unknown Class</a:t>
            </a:r>
            <a:endParaRPr sz="1600"/>
          </a:p>
          <a:p>
            <a:pPr indent="0" lvl="0" marL="0" rtl="0" algn="ctr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it" sz="1600"/>
              <a:t>Length of snippets is</a:t>
            </a:r>
            <a:r>
              <a:rPr b="1" lang="it" sz="1600"/>
              <a:t> 5 </a:t>
            </a:r>
            <a:r>
              <a:rPr lang="it" sz="1600"/>
              <a:t>rows</a:t>
            </a:r>
            <a:endParaRPr sz="1600"/>
          </a:p>
          <a:p>
            <a:pPr indent="0" lvl="0" marL="0" rtl="0" algn="ctr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it" sz="1600"/>
              <a:t>We have access also to other Fields, like License Type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"/>
          <p:cNvSpPr txBox="1"/>
          <p:nvPr>
            <p:ph idx="4294967295" type="title"/>
          </p:nvPr>
        </p:nvSpPr>
        <p:spPr>
          <a:xfrm>
            <a:off x="0" y="37475"/>
            <a:ext cx="91440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it">
                <a:solidFill>
                  <a:srgbClr val="073763"/>
                </a:solidFill>
              </a:rPr>
              <a:t>Visualize the data</a:t>
            </a:r>
            <a:endParaRPr>
              <a:solidFill>
                <a:srgbClr val="07376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9226"/>
              <a:buNone/>
            </a:pPr>
            <a:r>
              <a:rPr lang="it" sz="2011">
                <a:solidFill>
                  <a:srgbClr val="073763"/>
                </a:solidFill>
              </a:rPr>
              <a:t>class sizes</a:t>
            </a:r>
            <a:endParaRPr sz="2011">
              <a:solidFill>
                <a:srgbClr val="073763"/>
              </a:solidFill>
            </a:endParaRPr>
          </a:p>
        </p:txBody>
      </p:sp>
      <p:pic>
        <p:nvPicPr>
          <p:cNvPr id="179" name="Google Shape;17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4013" y="276725"/>
            <a:ext cx="7571024" cy="504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053" y="373725"/>
            <a:ext cx="7354276" cy="490285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8"/>
          <p:cNvSpPr txBox="1"/>
          <p:nvPr>
            <p:ph idx="4294967295" type="title"/>
          </p:nvPr>
        </p:nvSpPr>
        <p:spPr>
          <a:xfrm>
            <a:off x="0" y="37475"/>
            <a:ext cx="91440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it">
                <a:solidFill>
                  <a:srgbClr val="073763"/>
                </a:solidFill>
              </a:rPr>
              <a:t>Visualize the data</a:t>
            </a:r>
            <a:endParaRPr>
              <a:solidFill>
                <a:srgbClr val="07376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9226"/>
              <a:buNone/>
            </a:pPr>
            <a:r>
              <a:rPr lang="it" sz="2011">
                <a:solidFill>
                  <a:srgbClr val="073763"/>
                </a:solidFill>
              </a:rPr>
              <a:t>snippet length distribution</a:t>
            </a:r>
            <a:endParaRPr sz="201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3825" y="304200"/>
            <a:ext cx="7545949" cy="503065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9"/>
          <p:cNvSpPr txBox="1"/>
          <p:nvPr>
            <p:ph idx="4294967295" type="title"/>
          </p:nvPr>
        </p:nvSpPr>
        <p:spPr>
          <a:xfrm>
            <a:off x="0" y="37475"/>
            <a:ext cx="91440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it">
                <a:solidFill>
                  <a:srgbClr val="073763"/>
                </a:solidFill>
              </a:rPr>
              <a:t>Visualize the data</a:t>
            </a:r>
            <a:endParaRPr>
              <a:solidFill>
                <a:srgbClr val="07376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9226"/>
              <a:buNone/>
            </a:pPr>
            <a:r>
              <a:rPr lang="it" sz="2011">
                <a:solidFill>
                  <a:srgbClr val="073763"/>
                </a:solidFill>
              </a:rPr>
              <a:t>boxenplot: snippet length distribution by class</a:t>
            </a:r>
            <a:endParaRPr sz="201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