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1" r:id="rId2"/>
  </p:sldMasterIdLst>
  <p:notesMasterIdLst>
    <p:notesMasterId r:id="rId28"/>
  </p:notesMasterIdLst>
  <p:handoutMasterIdLst>
    <p:handoutMasterId r:id="rId29"/>
  </p:handoutMasterIdLst>
  <p:sldIdLst>
    <p:sldId id="256" r:id="rId3"/>
    <p:sldId id="257" r:id="rId4"/>
    <p:sldId id="301" r:id="rId5"/>
    <p:sldId id="260" r:id="rId6"/>
    <p:sldId id="262" r:id="rId7"/>
    <p:sldId id="303" r:id="rId8"/>
    <p:sldId id="316" r:id="rId9"/>
    <p:sldId id="320" r:id="rId10"/>
    <p:sldId id="319" r:id="rId11"/>
    <p:sldId id="317" r:id="rId12"/>
    <p:sldId id="318" r:id="rId13"/>
    <p:sldId id="264" r:id="rId14"/>
    <p:sldId id="310" r:id="rId15"/>
    <p:sldId id="312" r:id="rId16"/>
    <p:sldId id="311" r:id="rId17"/>
    <p:sldId id="313" r:id="rId18"/>
    <p:sldId id="308" r:id="rId19"/>
    <p:sldId id="309" r:id="rId20"/>
    <p:sldId id="304" r:id="rId21"/>
    <p:sldId id="307" r:id="rId22"/>
    <p:sldId id="305" r:id="rId23"/>
    <p:sldId id="306" r:id="rId24"/>
    <p:sldId id="287" r:id="rId25"/>
    <p:sldId id="288" r:id="rId26"/>
    <p:sldId id="258" r:id="rId27"/>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Commissioner"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9AA0A6"/>
          </p15:clr>
        </p15:guide>
        <p15:guide id="2" pos="3840">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848484"/>
    <a:srgbClr val="929292"/>
    <a:srgbClr val="A1A1A1"/>
    <a:srgbClr val="D6D6D6"/>
    <a:srgbClr val="FF7E25"/>
    <a:srgbClr val="7E84F7"/>
    <a:srgbClr val="507F80"/>
    <a:srgbClr val="00A2E8"/>
    <a:srgbClr val="EEE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73" autoAdjust="0"/>
    <p:restoredTop sz="64573" autoAdjust="0"/>
  </p:normalViewPr>
  <p:slideViewPr>
    <p:cSldViewPr snapToGrid="0">
      <p:cViewPr varScale="1">
        <p:scale>
          <a:sx n="73" d="100"/>
          <a:sy n="73" d="100"/>
        </p:scale>
        <p:origin x="1386" y="78"/>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5" d="100"/>
          <a:sy n="65" d="100"/>
        </p:scale>
        <p:origin x="4690"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E6FEEE-2B44-4F65-B17F-4647637713F1}" type="datetime1">
              <a:rPr lang="en-US" smtClean="0"/>
              <a:t>4/19/2024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ED9DC8-8807-4910-936A-F1403FDD0BAE}" type="slidenum">
              <a:rPr lang="en-US" smtClean="0"/>
              <a:t>‹#›</a:t>
            </a:fld>
            <a:endParaRPr lang="en-US"/>
          </a:p>
        </p:txBody>
      </p:sp>
    </p:spTree>
    <p:extLst>
      <p:ext uri="{BB962C8B-B14F-4D97-AF65-F5344CB8AC3E}">
        <p14:creationId xmlns:p14="http://schemas.microsoft.com/office/powerpoint/2010/main" val="12616844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Χαίρεται,</a:t>
            </a:r>
            <a:r>
              <a:rPr lang="el-GR" baseline="0" dirty="0"/>
              <a:t> είμαι ο Τριανταφυλλίδης Δημήτρης και θα σας παρουσιάσω τη διπλωματική μου εργασία με θέμα «</a:t>
            </a:r>
            <a:r>
              <a:rPr lang="el-GR" sz="1100" b="0" i="0" u="none" strike="noStrike" cap="none" dirty="0">
                <a:solidFill>
                  <a:srgbClr val="000000"/>
                </a:solidFill>
                <a:effectLst/>
                <a:latin typeface="Arial"/>
                <a:ea typeface="Arial"/>
                <a:cs typeface="Arial"/>
                <a:sym typeface="Arial"/>
              </a:rPr>
              <a:t>Υλοποίηση συστήματος εκτίμησης εσωτερικών χώρων ως προς την φιλικότητά τους σε άτομα με άνοια</a:t>
            </a:r>
            <a:r>
              <a:rPr lang="el-GR" baseline="0" dirty="0"/>
              <a:t>»</a:t>
            </a:r>
            <a:endParaRPr dirty="0"/>
          </a:p>
        </p:txBody>
      </p:sp>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Το αρχικό σετ δεδομένων είχε συνολικά 3.9</a:t>
            </a:r>
            <a:r>
              <a:rPr lang="en-US" dirty="0"/>
              <a:t>k </a:t>
            </a:r>
            <a:r>
              <a:rPr lang="el-GR" dirty="0"/>
              <a:t>φωτογραφίες</a:t>
            </a:r>
          </a:p>
          <a:p>
            <a:pPr marL="0" lvl="0" indent="0" algn="l" rtl="0">
              <a:spcBef>
                <a:spcPts val="0"/>
              </a:spcBef>
              <a:spcAft>
                <a:spcPts val="0"/>
              </a:spcAft>
              <a:buNone/>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1.3</a:t>
            </a:r>
            <a:r>
              <a:rPr lang="en-US" sz="1100" dirty="0"/>
              <a:t>k </a:t>
            </a:r>
            <a:r>
              <a:rPr lang="el-GR" sz="1100" dirty="0"/>
              <a:t>φωτογραφίες από χαλιά για προσευχή.</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2.5κ φωτογραφίες από απλά χαλιά.</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100 φωτογραφίες από </a:t>
            </a:r>
            <a:r>
              <a:rPr lang="en-US" sz="1100" dirty="0"/>
              <a:t>scraping script</a:t>
            </a:r>
            <a:r>
              <a:rPr lang="el-GR" sz="1100" dirty="0"/>
              <a:t> που φτιάχτηκε.</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Έγινε καθάρισμα φωτογραφιών με χαμηλή ανάλυση και εικόνων που εμφανίζονταν παραπάνω από μία φορές.</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Στην συνέχεια για το </a:t>
            </a:r>
            <a:r>
              <a:rPr lang="en-US" sz="1100" dirty="0"/>
              <a:t>labeling</a:t>
            </a:r>
            <a:r>
              <a:rPr lang="el-GR" sz="1100" dirty="0"/>
              <a:t> χρησιμοποιήθηκε το </a:t>
            </a:r>
            <a:r>
              <a:rPr lang="en-US" sz="1100" dirty="0" err="1"/>
              <a:t>labelImg</a:t>
            </a:r>
            <a:r>
              <a:rPr lang="en-US" sz="1100"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Και δημιουργήθηκε </a:t>
            </a:r>
            <a:r>
              <a:rPr lang="en-US" sz="1100" dirty="0"/>
              <a:t>script</a:t>
            </a:r>
            <a:r>
              <a:rPr lang="el-GR" sz="1100" dirty="0"/>
              <a:t> για τον χωρισμό σε </a:t>
            </a:r>
            <a:r>
              <a:rPr lang="en-US" sz="1100" dirty="0"/>
              <a:t>training, validation </a:t>
            </a:r>
            <a:r>
              <a:rPr lang="el-GR" sz="1100" dirty="0"/>
              <a:t>και </a:t>
            </a:r>
            <a:r>
              <a:rPr lang="en-US" sz="1100" dirty="0"/>
              <a:t>test set.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Να σημειωθεί ότι το </a:t>
            </a:r>
            <a:r>
              <a:rPr lang="en-US" sz="1100" dirty="0"/>
              <a:t>dataset</a:t>
            </a:r>
            <a:r>
              <a:rPr lang="el-GR" sz="1100" dirty="0"/>
              <a:t> προσαρμόστηκε κατάλληλα για το </a:t>
            </a:r>
            <a:r>
              <a:rPr lang="en-US" sz="1100" dirty="0"/>
              <a:t>classification</a:t>
            </a:r>
            <a:r>
              <a:rPr lang="el-GR" sz="1100" dirty="0"/>
              <a:t>. Συγκεκριμένα σε κάθε φωτογραφία του </a:t>
            </a:r>
            <a:r>
              <a:rPr lang="en-US" sz="1100" dirty="0"/>
              <a:t>dataset</a:t>
            </a:r>
            <a:r>
              <a:rPr lang="el-GR" sz="1100" dirty="0"/>
              <a:t> επιλέχθηκαν όλα τα χαλιά που εμφανίζονταν (μπορεί να ήταν πάνω από ένα) με ένα </a:t>
            </a:r>
            <a:r>
              <a:rPr lang="en-US" sz="1100" dirty="0"/>
              <a:t>script</a:t>
            </a:r>
            <a:r>
              <a:rPr lang="el-GR" sz="1100" dirty="0"/>
              <a:t> και επίσης επειδή το </a:t>
            </a:r>
            <a:r>
              <a:rPr lang="en-US" sz="1100" dirty="0"/>
              <a:t>Resnet </a:t>
            </a:r>
            <a:r>
              <a:rPr lang="el-GR" sz="1100" dirty="0"/>
              <a:t>έχει άλλο </a:t>
            </a:r>
            <a:r>
              <a:rPr lang="en-US" sz="1100" dirty="0"/>
              <a:t>format</a:t>
            </a:r>
            <a:r>
              <a:rPr lang="el-GR" sz="1100" dirty="0"/>
              <a:t> που δέχεται το </a:t>
            </a:r>
            <a:r>
              <a:rPr lang="en-US" sz="1100" dirty="0"/>
              <a:t>dataset</a:t>
            </a:r>
            <a:r>
              <a:rPr lang="el-GR" sz="1100" dirty="0"/>
              <a:t> δημιουργήθηκε ακόμα ένα </a:t>
            </a:r>
            <a:r>
              <a:rPr lang="en-US" sz="1100" dirty="0"/>
              <a:t>script</a:t>
            </a:r>
            <a:r>
              <a:rPr lang="el-GR" sz="1100" dirty="0"/>
              <a:t> για να τα προσαρμόσει</a:t>
            </a:r>
            <a:r>
              <a:rPr lang="en-US" sz="1100" dirty="0"/>
              <a:t>.</a:t>
            </a: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dirty="0"/>
              <a:t>Θετικό δείγμα θεωρείται το χαλί που δεν έχει περίπλοκα μοτίβα και δεν προκαλεί σύγχυση σε ένα άτομο με άνοια καθώς και τον αποτρέπει να προσανατολιστεί.</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1553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Τα διάφορα </a:t>
            </a:r>
            <a:r>
              <a:rPr lang="en-US" dirty="0"/>
              <a:t>components</a:t>
            </a:r>
            <a:r>
              <a:rPr lang="el-GR" dirty="0"/>
              <a:t> της εφαρμογής απομονώθηκαν ώστε να είναι αυτόνομα. Χρησιμοποιήθηκε </a:t>
            </a:r>
            <a:r>
              <a:rPr lang="en-US" dirty="0"/>
              <a:t>docker</a:t>
            </a:r>
            <a:r>
              <a:rPr lang="el-GR" dirty="0"/>
              <a:t> για </a:t>
            </a:r>
            <a:r>
              <a:rPr lang="en-US" dirty="0"/>
              <a:t>to containerization</a:t>
            </a:r>
            <a:r>
              <a:rPr lang="el-GR" dirty="0"/>
              <a:t> των εφαρμογών, για να είναι πιο </a:t>
            </a:r>
            <a:r>
              <a:rPr lang="el-GR" dirty="0" err="1"/>
              <a:t>διαχειρίσιμες</a:t>
            </a:r>
            <a:r>
              <a:rPr lang="el-GR" dirty="0"/>
              <a:t> και η επέκταση της πλατφόρμας να είναι πιο εύκολη, σε περίπτωση προσθήκης νέου </a:t>
            </a:r>
            <a:r>
              <a:rPr lang="en-US" dirty="0"/>
              <a:t>feature.</a:t>
            </a:r>
            <a:endParaRPr dirty="0"/>
          </a:p>
        </p:txBody>
      </p:sp>
    </p:spTree>
    <p:extLst>
      <p:ext uri="{BB962C8B-B14F-4D97-AF65-F5344CB8AC3E}">
        <p14:creationId xmlns:p14="http://schemas.microsoft.com/office/powerpoint/2010/main" val="533347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Συνολικά τα πειράματα θα χωριστούν σε 3 κατηγορίες. Πειράματα</a:t>
            </a:r>
            <a:r>
              <a:rPr lang="el-GR" baseline="0" dirty="0"/>
              <a:t> από τον αλγόριθμο ανίχνευσης, πειράματα από τον αλγόριθμο ταξινόμησης και </a:t>
            </a:r>
            <a:r>
              <a:rPr lang="en-US" baseline="0" dirty="0"/>
              <a:t>screenshots</a:t>
            </a:r>
            <a:r>
              <a:rPr lang="el-GR" baseline="0" dirty="0"/>
              <a:t> της ιστοσελίδας μετά από κάποια πειράματα.</a:t>
            </a:r>
          </a:p>
        </p:txBody>
      </p:sp>
    </p:spTree>
    <p:extLst>
      <p:ext uri="{BB962C8B-B14F-4D97-AF65-F5344CB8AC3E}">
        <p14:creationId xmlns:p14="http://schemas.microsoft.com/office/powerpoint/2010/main" val="1314770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spcBef>
                <a:spcPts val="1000"/>
              </a:spcBef>
              <a:spcAft>
                <a:spcPts val="0"/>
              </a:spcAft>
              <a:buSzPts val="1800"/>
              <a:buFont typeface="Arial" panose="020B0604020202020204" pitchFamily="34" charset="0"/>
              <a:buNone/>
            </a:pPr>
            <a:r>
              <a:rPr lang="el-GR" dirty="0"/>
              <a:t>Για τον αλγόριθμο ανίχνευσης χρησιμοποιήθηκε το δίκτυο </a:t>
            </a:r>
            <a:r>
              <a:rPr lang="en-US" dirty="0" err="1"/>
              <a:t>yolov</a:t>
            </a:r>
            <a:r>
              <a:rPr lang="el-GR" dirty="0"/>
              <a:t>7</a:t>
            </a:r>
            <a:r>
              <a:rPr lang="en-US" dirty="0"/>
              <a:t> </a:t>
            </a:r>
            <a:r>
              <a:rPr lang="el-GR" dirty="0"/>
              <a:t>το οποίο </a:t>
            </a:r>
            <a:r>
              <a:rPr lang="el-GR" dirty="0" err="1"/>
              <a:t>επανεκπαιδεύτηκε</a:t>
            </a:r>
            <a:r>
              <a:rPr lang="el-GR" dirty="0"/>
              <a:t> στο δικό μας σετ δεδομένων με τα χαλιά. Το σετ δεδομένων υπέστη </a:t>
            </a:r>
            <a:r>
              <a:rPr lang="en-US" dirty="0"/>
              <a:t>preprocess</a:t>
            </a:r>
            <a:r>
              <a:rPr lang="el-GR" dirty="0"/>
              <a:t> και κατάληξε να περιέχει (από τα 3.9κ) 2292 φωτογραφίες χαλιών. </a:t>
            </a:r>
            <a:r>
              <a:rPr lang="el-GR" sz="1100" dirty="0">
                <a:solidFill>
                  <a:schemeClr val="tx1"/>
                </a:solidFill>
                <a:latin typeface="Commissioner" panose="020B0604020202020204" charset="0"/>
              </a:rPr>
              <a:t>8</a:t>
            </a:r>
            <a:r>
              <a:rPr lang="en-US" sz="1100" dirty="0">
                <a:solidFill>
                  <a:schemeClr val="tx1"/>
                </a:solidFill>
                <a:latin typeface="Commissioner" panose="020B0604020202020204" charset="0"/>
              </a:rPr>
              <a:t>0% </a:t>
            </a:r>
            <a:r>
              <a:rPr lang="el-GR" sz="1100" dirty="0">
                <a:solidFill>
                  <a:schemeClr val="tx1"/>
                </a:solidFill>
                <a:latin typeface="Commissioner" panose="020B0604020202020204" charset="0"/>
              </a:rPr>
              <a:t>του </a:t>
            </a:r>
            <a:r>
              <a:rPr lang="en-US" sz="1100" dirty="0">
                <a:solidFill>
                  <a:schemeClr val="tx1"/>
                </a:solidFill>
                <a:latin typeface="Commissioner" panose="020B0604020202020204" charset="0"/>
              </a:rPr>
              <a:t>dataset</a:t>
            </a:r>
            <a:r>
              <a:rPr lang="el-GR" sz="1100" dirty="0">
                <a:solidFill>
                  <a:schemeClr val="tx1"/>
                </a:solidFill>
                <a:latin typeface="Commissioner" panose="020B0604020202020204" charset="0"/>
              </a:rPr>
              <a:t> χρησιμοποιήθηκε για εκπαίδευση , 10 % </a:t>
            </a:r>
            <a:r>
              <a:rPr lang="en-US" sz="1100" dirty="0">
                <a:solidFill>
                  <a:schemeClr val="tx1"/>
                </a:solidFill>
                <a:latin typeface="Commissioner" panose="020B0604020202020204" charset="0"/>
              </a:rPr>
              <a:t>validation </a:t>
            </a:r>
            <a:r>
              <a:rPr lang="el-GR" sz="1100" dirty="0">
                <a:solidFill>
                  <a:schemeClr val="tx1"/>
                </a:solidFill>
                <a:latin typeface="Commissioner" panose="020B0604020202020204" charset="0"/>
              </a:rPr>
              <a:t>και</a:t>
            </a:r>
          </a:p>
          <a:p>
            <a:pPr marL="114300" lvl="0" indent="0" algn="l" rtl="0">
              <a:spcBef>
                <a:spcPts val="1000"/>
              </a:spcBef>
              <a:spcAft>
                <a:spcPts val="0"/>
              </a:spcAft>
              <a:buSzPts val="1800"/>
              <a:buFont typeface="Arial" panose="020B0604020202020204" pitchFamily="34" charset="0"/>
              <a:buNone/>
            </a:pPr>
            <a:r>
              <a:rPr lang="el-GR" sz="1100" dirty="0">
                <a:solidFill>
                  <a:schemeClr val="tx1"/>
                </a:solidFill>
                <a:latin typeface="Commissioner" panose="020B0604020202020204" charset="0"/>
              </a:rPr>
              <a:t>10% μόνο για </a:t>
            </a:r>
            <a:r>
              <a:rPr lang="en-US" sz="1100" dirty="0">
                <a:solidFill>
                  <a:schemeClr val="tx1"/>
                </a:solidFill>
                <a:latin typeface="Commissioner" panose="020B0604020202020204" charset="0"/>
              </a:rPr>
              <a:t>testing</a:t>
            </a:r>
            <a:r>
              <a:rPr lang="el-GR" sz="1100" dirty="0">
                <a:solidFill>
                  <a:schemeClr val="tx1"/>
                </a:solidFill>
                <a:latin typeface="Commissioner" panose="020B0604020202020204" charset="0"/>
              </a:rPr>
              <a:t>. </a:t>
            </a:r>
            <a:endParaRPr lang="en-US" sz="1100" dirty="0">
              <a:solidFill>
                <a:schemeClr val="tx1"/>
              </a:solidFill>
              <a:latin typeface="Commissioner" panose="020B0604020202020204" charset="0"/>
            </a:endParaRPr>
          </a:p>
          <a:p>
            <a:pPr marL="114300" lvl="0" indent="0" algn="l" rtl="0">
              <a:spcBef>
                <a:spcPts val="1000"/>
              </a:spcBef>
              <a:spcAft>
                <a:spcPts val="0"/>
              </a:spcAft>
              <a:buSzPts val="1800"/>
              <a:buFont typeface="Arial" panose="020B0604020202020204" pitchFamily="34" charset="0"/>
              <a:buNone/>
            </a:pPr>
            <a:endParaRPr lang="en-US" sz="1100" dirty="0">
              <a:solidFill>
                <a:schemeClr val="tx1"/>
              </a:solidFill>
              <a:latin typeface="Commissioner" panose="020B0604020202020204" charset="0"/>
            </a:endParaRPr>
          </a:p>
          <a:p>
            <a:pPr marL="114300" lvl="0" indent="0" algn="l" rtl="0">
              <a:spcBef>
                <a:spcPts val="1000"/>
              </a:spcBef>
              <a:spcAft>
                <a:spcPts val="0"/>
              </a:spcAft>
              <a:buSzPts val="1800"/>
              <a:buFont typeface="Arial" panose="020B0604020202020204" pitchFamily="34" charset="0"/>
              <a:buNone/>
            </a:pPr>
            <a:r>
              <a:rPr lang="el-GR" sz="1100" dirty="0">
                <a:solidFill>
                  <a:schemeClr val="tx1"/>
                </a:solidFill>
                <a:latin typeface="Commissioner" panose="020B0604020202020204" charset="0"/>
              </a:rPr>
              <a:t>Χρησιμοποιήθηκαν οι </a:t>
            </a:r>
            <a:r>
              <a:rPr lang="en-US" sz="1100" dirty="0">
                <a:solidFill>
                  <a:schemeClr val="tx1"/>
                </a:solidFill>
                <a:latin typeface="Commissioner" panose="020B0604020202020204" charset="0"/>
              </a:rPr>
              <a:t>default</a:t>
            </a:r>
            <a:r>
              <a:rPr lang="el-GR" sz="1100" dirty="0">
                <a:solidFill>
                  <a:schemeClr val="tx1"/>
                </a:solidFill>
                <a:latin typeface="Commissioner" panose="020B0604020202020204" charset="0"/>
              </a:rPr>
              <a:t> παράμετροι  του </a:t>
            </a:r>
            <a:r>
              <a:rPr lang="en-US" sz="1100" dirty="0">
                <a:solidFill>
                  <a:schemeClr val="tx1"/>
                </a:solidFill>
                <a:latin typeface="Commissioner" panose="020B0604020202020204" charset="0"/>
              </a:rPr>
              <a:t>Yolov7 </a:t>
            </a:r>
            <a:r>
              <a:rPr lang="el-GR" sz="1100" dirty="0">
                <a:solidFill>
                  <a:schemeClr val="tx1"/>
                </a:solidFill>
                <a:latin typeface="Commissioner" panose="020B0604020202020204" charset="0"/>
              </a:rPr>
              <a:t>για την επανεκπαίδευση</a:t>
            </a:r>
            <a:r>
              <a:rPr lang="en-US" sz="1100" dirty="0">
                <a:solidFill>
                  <a:schemeClr val="tx1"/>
                </a:solidFill>
                <a:latin typeface="Commissioner" panose="020B0604020202020204" charset="0"/>
              </a:rPr>
              <a:t>.</a:t>
            </a:r>
            <a:endParaRPr lang="el-GR" sz="1100" dirty="0">
              <a:solidFill>
                <a:schemeClr val="tx1"/>
              </a:solidFill>
              <a:latin typeface="Commissioner" panose="020B0604020202020204" charset="0"/>
            </a:endParaRPr>
          </a:p>
          <a:p>
            <a:pPr marL="0" lvl="0" indent="0" algn="l" rtl="0">
              <a:spcBef>
                <a:spcPts val="0"/>
              </a:spcBef>
              <a:spcAft>
                <a:spcPts val="0"/>
              </a:spcAft>
              <a:buNone/>
            </a:pPr>
            <a:endParaRPr lang="el-GR" baseline="0" dirty="0"/>
          </a:p>
        </p:txBody>
      </p:sp>
    </p:spTree>
    <p:extLst>
      <p:ext uri="{BB962C8B-B14F-4D97-AF65-F5344CB8AC3E}">
        <p14:creationId xmlns:p14="http://schemas.microsoft.com/office/powerpoint/2010/main" val="185450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aseline="0" dirty="0"/>
              <a:t>Κατά την εκπαίδευση είχαμε κάποια  αποτελέσματα. Στην αριστερή εικόνα βλέπουμε την μετρική </a:t>
            </a:r>
            <a:r>
              <a:rPr lang="en-US" baseline="0" dirty="0"/>
              <a:t>f1 score</a:t>
            </a:r>
            <a:r>
              <a:rPr lang="el-GR" baseline="0" dirty="0"/>
              <a:t> σε συνάρτηση με το </a:t>
            </a:r>
            <a:r>
              <a:rPr lang="en-US" baseline="0" dirty="0"/>
              <a:t>confidence </a:t>
            </a:r>
            <a:r>
              <a:rPr lang="el-GR" baseline="0" dirty="0"/>
              <a:t>και βλέπουμε ότι περίπου για </a:t>
            </a:r>
            <a:r>
              <a:rPr lang="en-US" baseline="0" dirty="0"/>
              <a:t>confidence</a:t>
            </a:r>
            <a:r>
              <a:rPr lang="el-GR" baseline="0" dirty="0"/>
              <a:t> 0.2 η μετρική υπολογίζεται στο 0.6 για τα</a:t>
            </a:r>
            <a:r>
              <a:rPr lang="en-US" baseline="0" dirty="0"/>
              <a:t> bad carpets</a:t>
            </a:r>
            <a:r>
              <a:rPr lang="el-GR" baseline="0" dirty="0"/>
              <a:t> και 0.53</a:t>
            </a:r>
            <a:r>
              <a:rPr lang="en-US" baseline="0" dirty="0"/>
              <a:t> </a:t>
            </a:r>
            <a:r>
              <a:rPr lang="el-GR" baseline="0" dirty="0"/>
              <a:t>περίπου για τα </a:t>
            </a:r>
            <a:r>
              <a:rPr lang="en-US" baseline="0" dirty="0"/>
              <a:t>good carpets. </a:t>
            </a:r>
            <a:endParaRPr lang="el-GR" baseline="0" dirty="0"/>
          </a:p>
          <a:p>
            <a:pPr marL="0" lvl="0" indent="0" algn="l" rtl="0">
              <a:spcBef>
                <a:spcPts val="0"/>
              </a:spcBef>
              <a:spcAft>
                <a:spcPts val="0"/>
              </a:spcAft>
              <a:buNone/>
            </a:pPr>
            <a:endParaRPr lang="el-GR"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baseline="0" dirty="0"/>
              <a:t>Σε συνδυασμό με τη δεύτερη εικόνα που απεικονίζεται η σχέση </a:t>
            </a:r>
            <a:r>
              <a:rPr lang="en-US" baseline="0" dirty="0"/>
              <a:t>precision recall, </a:t>
            </a:r>
            <a:r>
              <a:rPr lang="el-GR" baseline="0" dirty="0"/>
              <a:t>μπορούμε να καταλάβουμε ότι ο αλγόριθμος αδυνατεί να έχει ταυτόχρονα καλό </a:t>
            </a:r>
            <a:r>
              <a:rPr lang="en-US" baseline="0" dirty="0"/>
              <a:t>precision </a:t>
            </a:r>
            <a:r>
              <a:rPr lang="el-GR" baseline="0" dirty="0"/>
              <a:t>και</a:t>
            </a:r>
            <a:r>
              <a:rPr lang="en-US" baseline="0" dirty="0"/>
              <a:t> recall.</a:t>
            </a:r>
            <a:endParaRPr lang="el-GR"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baseline="0" dirty="0"/>
          </a:p>
        </p:txBody>
      </p:sp>
    </p:spTree>
    <p:extLst>
      <p:ext uri="{BB962C8B-B14F-4D97-AF65-F5344CB8AC3E}">
        <p14:creationId xmlns:p14="http://schemas.microsoft.com/office/powerpoint/2010/main" val="366597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baseline="0" dirty="0"/>
            </a:br>
            <a:r>
              <a:rPr lang="el-GR" baseline="0" dirty="0"/>
              <a:t>Τα αποτελέσματα στο </a:t>
            </a:r>
            <a:r>
              <a:rPr lang="en-US" baseline="0" dirty="0"/>
              <a:t>test</a:t>
            </a:r>
            <a:r>
              <a:rPr lang="el-GR" baseline="0" dirty="0"/>
              <a:t> σετ επίσης δεν είναι καλά (λογικό). Παρουσιάζεται το</a:t>
            </a:r>
            <a:r>
              <a:rPr lang="en-US" baseline="0" dirty="0"/>
              <a:t> confusion matrix</a:t>
            </a:r>
            <a:r>
              <a:rPr lang="el-GR" baseline="0" dirty="0"/>
              <a:t> για το </a:t>
            </a:r>
            <a:r>
              <a:rPr lang="en-US" baseline="0" dirty="0"/>
              <a:t>detection</a:t>
            </a:r>
            <a:r>
              <a:rPr lang="el-GR" baseline="0" dirty="0"/>
              <a:t>, προφανώς τώρα υπάρχει και η επιλογή να μην </a:t>
            </a:r>
            <a:r>
              <a:rPr lang="el-GR" baseline="0" dirty="0" err="1"/>
              <a:t>βρεί</a:t>
            </a:r>
            <a:r>
              <a:rPr lang="el-GR" baseline="0" dirty="0"/>
              <a:t> καθόλου χαλί ο αλγόριθμος , αυτό μεταφράζεται ως </a:t>
            </a:r>
            <a:r>
              <a:rPr lang="en-US" baseline="0" dirty="0"/>
              <a:t>background class.</a:t>
            </a:r>
            <a:r>
              <a:rPr lang="el-GR" baseline="0" dirty="0"/>
              <a:t> Όπως αναμενόταν και από το σετ</a:t>
            </a:r>
            <a:r>
              <a:rPr lang="en-US" baseline="0" dirty="0"/>
              <a:t> </a:t>
            </a:r>
            <a:r>
              <a:rPr lang="el-GR" baseline="0" dirty="0"/>
              <a:t>εκπαίδευσης τα αποτελέσματα δεν είναι καλά.</a:t>
            </a:r>
          </a:p>
        </p:txBody>
      </p:sp>
    </p:spTree>
    <p:extLst>
      <p:ext uri="{BB962C8B-B14F-4D97-AF65-F5344CB8AC3E}">
        <p14:creationId xmlns:p14="http://schemas.microsoft.com/office/powerpoint/2010/main" val="3689259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baseline="0" dirty="0"/>
            </a:br>
            <a:r>
              <a:rPr lang="en-US" baseline="0" dirty="0"/>
              <a:t>H </a:t>
            </a:r>
            <a:r>
              <a:rPr lang="el-GR" baseline="0" dirty="0"/>
              <a:t>ποιότητα των αποτελεσμάτων μπορεί να φανεί και εδώ. Στα αριστερά στον πίνακα με τις 16 φωτογραφίες είναι σχεδιασμένα τα χαλιά με το πραγματικό τους </a:t>
            </a:r>
            <a:r>
              <a:rPr lang="en-US" baseline="0" dirty="0"/>
              <a:t>label </a:t>
            </a:r>
            <a:r>
              <a:rPr lang="el-GR" baseline="0" dirty="0"/>
              <a:t>και στα στον πίνακα στα δεξιά με το </a:t>
            </a:r>
            <a:r>
              <a:rPr lang="en-US" baseline="0" dirty="0"/>
              <a:t>label</a:t>
            </a:r>
            <a:r>
              <a:rPr lang="el-GR" baseline="0" dirty="0"/>
              <a:t> που προέβλεψε/ανίχνευσε ο αλγόριθμος. Όπως φαίνεται ο αλγόριθμος και αδυνατεί να βρει το σωστό </a:t>
            </a:r>
            <a:r>
              <a:rPr lang="en-US" baseline="0" dirty="0"/>
              <a:t>label </a:t>
            </a:r>
            <a:r>
              <a:rPr lang="el-GR" baseline="0" dirty="0"/>
              <a:t>αλλά πολλές φορές και ανιχνεύει καν το χαλί</a:t>
            </a:r>
            <a:r>
              <a:rPr lang="en-US" baseline="0" dirty="0"/>
              <a:t>.</a:t>
            </a:r>
            <a:endParaRPr lang="el-GR" baseline="0" dirty="0"/>
          </a:p>
        </p:txBody>
      </p:sp>
    </p:spTree>
    <p:extLst>
      <p:ext uri="{BB962C8B-B14F-4D97-AF65-F5344CB8AC3E}">
        <p14:creationId xmlns:p14="http://schemas.microsoft.com/office/powerpoint/2010/main" val="3115994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lvl="0" indent="0" algn="l" rtl="0">
              <a:spcBef>
                <a:spcPts val="1000"/>
              </a:spcBef>
              <a:spcAft>
                <a:spcPts val="0"/>
              </a:spcAft>
              <a:buSzPts val="1800"/>
              <a:buFont typeface="Arial" panose="020B0604020202020204" pitchFamily="34" charset="0"/>
              <a:buNone/>
            </a:pPr>
            <a:r>
              <a:rPr lang="el-GR" dirty="0"/>
              <a:t>Για τον αλγόριθμο ταξινόμησης χρησιμοποιήθηκε το ήδη εκπαιδευμένο δίκτυο </a:t>
            </a:r>
            <a:r>
              <a:rPr lang="en-US" dirty="0"/>
              <a:t>ResNet101</a:t>
            </a:r>
            <a:r>
              <a:rPr lang="el-GR" dirty="0"/>
              <a:t>. Επανεκπαιδεύτηκε στο δικό μας σετ δεδομένων με τα χαλιά. Το σετ δεδομένων υπέστη και άλλη βελτίωση και κατάληξε να περιέχει 2592 φωτογραφίες χαλιών. </a:t>
            </a:r>
            <a:r>
              <a:rPr lang="en-US" sz="1100" dirty="0">
                <a:solidFill>
                  <a:schemeClr val="tx1"/>
                </a:solidFill>
                <a:latin typeface="Commissioner" panose="020B0604020202020204" charset="0"/>
              </a:rPr>
              <a:t>90% </a:t>
            </a:r>
            <a:r>
              <a:rPr lang="el-GR" sz="1100" dirty="0">
                <a:solidFill>
                  <a:schemeClr val="tx1"/>
                </a:solidFill>
                <a:latin typeface="Commissioner" panose="020B0604020202020204" charset="0"/>
              </a:rPr>
              <a:t>του </a:t>
            </a:r>
            <a:r>
              <a:rPr lang="en-US" sz="1100" dirty="0">
                <a:solidFill>
                  <a:schemeClr val="tx1"/>
                </a:solidFill>
                <a:latin typeface="Commissioner" panose="020B0604020202020204" charset="0"/>
              </a:rPr>
              <a:t>dataset</a:t>
            </a:r>
            <a:r>
              <a:rPr lang="el-GR" sz="1100" dirty="0">
                <a:solidFill>
                  <a:schemeClr val="tx1"/>
                </a:solidFill>
                <a:latin typeface="Commissioner" panose="020B0604020202020204" charset="0"/>
              </a:rPr>
              <a:t> χρησιμοποιήθηκε για εκπαίδευση (</a:t>
            </a:r>
            <a:r>
              <a:rPr lang="en-US" sz="1100" dirty="0">
                <a:solidFill>
                  <a:schemeClr val="tx1"/>
                </a:solidFill>
                <a:latin typeface="Commissioner" panose="020B0604020202020204" charset="0"/>
              </a:rPr>
              <a:t>train + validation set)</a:t>
            </a:r>
            <a:endParaRPr lang="el-GR" sz="1100" dirty="0">
              <a:solidFill>
                <a:schemeClr val="tx1"/>
              </a:solidFill>
              <a:latin typeface="Commissioner" panose="020B0604020202020204" charset="0"/>
            </a:endParaRPr>
          </a:p>
          <a:p>
            <a:pPr marL="114300" lvl="0" indent="0" algn="l" rtl="0">
              <a:spcBef>
                <a:spcPts val="1000"/>
              </a:spcBef>
              <a:spcAft>
                <a:spcPts val="0"/>
              </a:spcAft>
              <a:buSzPts val="1800"/>
              <a:buFont typeface="Arial" panose="020B0604020202020204" pitchFamily="34" charset="0"/>
              <a:buNone/>
            </a:pPr>
            <a:r>
              <a:rPr lang="el-GR" sz="1100" dirty="0">
                <a:solidFill>
                  <a:schemeClr val="tx1"/>
                </a:solidFill>
                <a:latin typeface="Commissioner" panose="020B0604020202020204" charset="0"/>
              </a:rPr>
              <a:t>10% μόνο για </a:t>
            </a:r>
            <a:r>
              <a:rPr lang="en-US" sz="1100" dirty="0">
                <a:solidFill>
                  <a:schemeClr val="tx1"/>
                </a:solidFill>
                <a:latin typeface="Commissioner" panose="020B0604020202020204" charset="0"/>
              </a:rPr>
              <a:t>testing</a:t>
            </a:r>
            <a:r>
              <a:rPr lang="el-GR" sz="1100" dirty="0">
                <a:solidFill>
                  <a:schemeClr val="tx1"/>
                </a:solidFill>
                <a:latin typeface="Commissioner" panose="020B0604020202020204" charset="0"/>
              </a:rPr>
              <a:t>. (</a:t>
            </a:r>
            <a:r>
              <a:rPr lang="en-US" sz="1100" dirty="0">
                <a:solidFill>
                  <a:schemeClr val="tx1"/>
                </a:solidFill>
                <a:latin typeface="Commissioner" panose="020B0604020202020204" charset="0"/>
              </a:rPr>
              <a:t>cross validation </a:t>
            </a:r>
            <a:r>
              <a:rPr lang="el-GR" sz="1100" dirty="0">
                <a:solidFill>
                  <a:schemeClr val="tx1"/>
                </a:solidFill>
                <a:latin typeface="Commissioner" panose="020B0604020202020204" charset="0"/>
              </a:rPr>
              <a:t>με</a:t>
            </a:r>
            <a:r>
              <a:rPr lang="en-US" sz="1100" dirty="0">
                <a:solidFill>
                  <a:schemeClr val="tx1"/>
                </a:solidFill>
                <a:latin typeface="Commissioner" panose="020B0604020202020204" charset="0"/>
              </a:rPr>
              <a:t> 5folds)</a:t>
            </a:r>
          </a:p>
          <a:p>
            <a:pPr marL="114300" lvl="0" indent="0" algn="l" rtl="0">
              <a:spcBef>
                <a:spcPts val="1000"/>
              </a:spcBef>
              <a:spcAft>
                <a:spcPts val="0"/>
              </a:spcAft>
              <a:buSzPts val="1800"/>
              <a:buFont typeface="Arial" panose="020B0604020202020204" pitchFamily="34" charset="0"/>
              <a:buNone/>
            </a:pPr>
            <a:endParaRPr lang="en-US" sz="1100" dirty="0">
              <a:solidFill>
                <a:schemeClr val="tx1"/>
              </a:solidFill>
              <a:latin typeface="Commissioner" panose="020B0604020202020204" charset="0"/>
            </a:endParaRPr>
          </a:p>
          <a:p>
            <a:pPr marL="114300" lvl="0" indent="0" algn="l" rtl="0">
              <a:spcBef>
                <a:spcPts val="1000"/>
              </a:spcBef>
              <a:spcAft>
                <a:spcPts val="0"/>
              </a:spcAft>
              <a:buSzPts val="1800"/>
              <a:buFont typeface="Arial" panose="020B0604020202020204" pitchFamily="34" charset="0"/>
              <a:buNone/>
            </a:pPr>
            <a:r>
              <a:rPr lang="en-US" sz="1100" dirty="0">
                <a:solidFill>
                  <a:schemeClr val="tx1"/>
                </a:solidFill>
                <a:latin typeface="Commissioner" panose="020B0604020202020204" charset="0"/>
              </a:rPr>
              <a:t>SGD</a:t>
            </a:r>
            <a:r>
              <a:rPr lang="el-GR" sz="1100" dirty="0">
                <a:solidFill>
                  <a:schemeClr val="tx1"/>
                </a:solidFill>
                <a:latin typeface="Commissioner" panose="020B0604020202020204" charset="0"/>
              </a:rPr>
              <a:t> ως αλγόριθμος βελτιστοποίησης, </a:t>
            </a:r>
            <a:r>
              <a:rPr lang="en-US" sz="1100" dirty="0">
                <a:solidFill>
                  <a:schemeClr val="tx1"/>
                </a:solidFill>
                <a:latin typeface="Commissioner" panose="020B0604020202020204" charset="0"/>
              </a:rPr>
              <a:t>batch_size </a:t>
            </a:r>
            <a:r>
              <a:rPr lang="el-GR" sz="1100" dirty="0">
                <a:solidFill>
                  <a:schemeClr val="tx1"/>
                </a:solidFill>
                <a:latin typeface="Commissioner" panose="020B0604020202020204" charset="0"/>
              </a:rPr>
              <a:t>32, και ο ρυθμός εκμάθησης 0.001. Δεν άλλαξα τις παραμέτρους να πραγματοποιήσω και άλλα πειράματα καθώς το νόημα της διπλωματικής ήταν η συνολική δημιουργία της πλατφόρμας.</a:t>
            </a:r>
          </a:p>
          <a:p>
            <a:pPr marL="0" lvl="0" indent="0" algn="l" rtl="0">
              <a:spcBef>
                <a:spcPts val="0"/>
              </a:spcBef>
              <a:spcAft>
                <a:spcPts val="0"/>
              </a:spcAft>
              <a:buNone/>
            </a:pPr>
            <a:endParaRPr lang="el-GR" baseline="0" dirty="0"/>
          </a:p>
        </p:txBody>
      </p:sp>
    </p:spTree>
    <p:extLst>
      <p:ext uri="{BB962C8B-B14F-4D97-AF65-F5344CB8AC3E}">
        <p14:creationId xmlns:p14="http://schemas.microsoft.com/office/powerpoint/2010/main" val="89137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aseline="0" dirty="0"/>
              <a:t>Αριστερά απεικονίζονται τα </a:t>
            </a:r>
            <a:r>
              <a:rPr lang="en-US" baseline="0" dirty="0"/>
              <a:t>metrics</a:t>
            </a:r>
            <a:r>
              <a:rPr lang="el-GR" baseline="0" dirty="0"/>
              <a:t> για τις δύο κατηγορίες χαλιών  και δεξιά βρίσκεται τ</a:t>
            </a:r>
            <a:r>
              <a:rPr lang="en-US" baseline="0" dirty="0"/>
              <a:t>o confusion matrix</a:t>
            </a:r>
            <a:r>
              <a:rPr lang="el-GR" baseline="0" dirty="0"/>
              <a:t>, από τον οποίο ουσιαστικά εξάγονται αυτά τα </a:t>
            </a:r>
            <a:r>
              <a:rPr lang="en-US" baseline="0" dirty="0"/>
              <a:t>metrics</a:t>
            </a:r>
            <a:r>
              <a:rPr lang="el-GR" baseline="0" dirty="0"/>
              <a:t>. Παρατηρείται ότι το μοντέλο έχει πολύ καλά αποτελέσματα και στο </a:t>
            </a:r>
            <a:r>
              <a:rPr lang="en-US" baseline="0" dirty="0"/>
              <a:t>recall </a:t>
            </a:r>
            <a:r>
              <a:rPr lang="el-GR" baseline="0" dirty="0"/>
              <a:t>και στο </a:t>
            </a:r>
            <a:r>
              <a:rPr lang="en-US" baseline="0" dirty="0"/>
              <a:t>precision</a:t>
            </a:r>
            <a:r>
              <a:rPr lang="el-GR" baseline="0" dirty="0"/>
              <a:t> καθιστώντας το ικανό και αποφύγει τα πολλά </a:t>
            </a:r>
            <a:r>
              <a:rPr lang="en-US" baseline="0" dirty="0"/>
              <a:t>false negatives </a:t>
            </a:r>
            <a:r>
              <a:rPr lang="el-GR" baseline="0" dirty="0"/>
              <a:t>αλλά και τα </a:t>
            </a:r>
            <a:r>
              <a:rPr lang="en-US" baseline="0" dirty="0"/>
              <a:t>false positives.</a:t>
            </a:r>
            <a:r>
              <a:rPr lang="el-GR" baseline="0" dirty="0"/>
              <a:t> </a:t>
            </a:r>
            <a:br>
              <a:rPr lang="en-US" baseline="0" dirty="0"/>
            </a:br>
            <a:endParaRPr lang="el-GR" baseline="0" dirty="0"/>
          </a:p>
        </p:txBody>
      </p:sp>
    </p:spTree>
    <p:extLst>
      <p:ext uri="{BB962C8B-B14F-4D97-AF65-F5344CB8AC3E}">
        <p14:creationId xmlns:p14="http://schemas.microsoft.com/office/powerpoint/2010/main" val="851472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aseline="0" dirty="0"/>
              <a:t>Τώρα θα παρουσιάσω κάποια </a:t>
            </a:r>
            <a:r>
              <a:rPr lang="en-US" baseline="0" dirty="0"/>
              <a:t>screenshots</a:t>
            </a:r>
            <a:r>
              <a:rPr lang="el-GR" baseline="0" dirty="0"/>
              <a:t> από την ιστοσελίδα με μία λογική σειρά. </a:t>
            </a:r>
            <a:br>
              <a:rPr lang="el-GR" baseline="0" dirty="0"/>
            </a:br>
            <a:br>
              <a:rPr lang="el-GR" baseline="0" dirty="0"/>
            </a:br>
            <a:r>
              <a:rPr lang="el-GR" baseline="0" dirty="0"/>
              <a:t>Αρχικά </a:t>
            </a:r>
            <a:r>
              <a:rPr lang="en-US" baseline="0" dirty="0"/>
              <a:t>o </a:t>
            </a:r>
            <a:r>
              <a:rPr lang="el-GR" baseline="0" dirty="0"/>
              <a:t>χρήστης οδηγείται στην οθόνη που βρίσκεται αριστερά  όταν επισκέπτεται την σελίδα και δεν είναι συνδεδεμένος.</a:t>
            </a:r>
            <a:br>
              <a:rPr lang="el-GR" baseline="0" dirty="0"/>
            </a:br>
            <a:br>
              <a:rPr lang="el-GR" baseline="0" dirty="0"/>
            </a:br>
            <a:r>
              <a:rPr lang="el-GR" baseline="0" dirty="0"/>
              <a:t>Πατώντας το κουμπί </a:t>
            </a:r>
            <a:r>
              <a:rPr lang="en-US" baseline="0" dirty="0"/>
              <a:t>login</a:t>
            </a:r>
            <a:r>
              <a:rPr lang="el-GR" baseline="0" dirty="0"/>
              <a:t> οδηγείται στη σελίδα που φαίνεται στη δεύτερη εικόνα όπου μπορεί να συνδεθεί  με τα </a:t>
            </a:r>
            <a:r>
              <a:rPr lang="en-US" baseline="0" dirty="0"/>
              <a:t>credentials </a:t>
            </a:r>
            <a:r>
              <a:rPr lang="el-GR" baseline="0" dirty="0"/>
              <a:t>του στην εφαρμογή ή να δημιουργήσει λογαριασμό πατώντας στο </a:t>
            </a:r>
            <a:r>
              <a:rPr lang="en-US" baseline="0" dirty="0"/>
              <a:t>sign up.</a:t>
            </a:r>
            <a:endParaRPr lang="el-GR" baseline="0" dirty="0"/>
          </a:p>
        </p:txBody>
      </p:sp>
    </p:spTree>
    <p:extLst>
      <p:ext uri="{BB962C8B-B14F-4D97-AF65-F5344CB8AC3E}">
        <p14:creationId xmlns:p14="http://schemas.microsoft.com/office/powerpoint/2010/main" val="2632442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aseline="0" dirty="0"/>
              <a:t>Θα ξεκινήσω με τη διάρθωση της παρουσιασης. Αρχικά θα γίνει η επισκόπηση του προβλήματος</a:t>
            </a:r>
            <a:r>
              <a:rPr lang="en-US" baseline="0" dirty="0"/>
              <a:t> (</a:t>
            </a:r>
            <a:r>
              <a:rPr lang="el-GR" baseline="0" dirty="0"/>
              <a:t>ποιο είναι το πρόβλημα, συνέπειες, τρόποι επίλυσης). Έπειτα, θα ακολουθήσει η μεθοδολογία και ο τρόπος υλοποίησης της πλατφόρμας και των διάφορων αλγορίθμων ως μία μέθοδος πιθανής λύσης του προβλήματος.  Στη συνέχεια θα παρουσιαστούν τα πειράματα και τα αποτελέσματα. Τέλος θα κλείσουμε με τα συμπεράσματα και τις πιθανές μελλοντικές επεκτάσεις.</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Στη συνέχεια ο χρήστης  αφού συνδεθεί οδηγείται στο </a:t>
            </a:r>
            <a:r>
              <a:rPr lang="en-US" dirty="0"/>
              <a:t>Home page</a:t>
            </a:r>
            <a:r>
              <a:rPr lang="el-GR" dirty="0"/>
              <a:t>,</a:t>
            </a:r>
            <a:r>
              <a:rPr lang="en-US" dirty="0"/>
              <a:t> </a:t>
            </a:r>
            <a:r>
              <a:rPr lang="el-GR" dirty="0"/>
              <a:t>όπου στο </a:t>
            </a:r>
            <a:r>
              <a:rPr lang="en-US" dirty="0"/>
              <a:t>sidebar</a:t>
            </a:r>
            <a:r>
              <a:rPr lang="el-GR" dirty="0"/>
              <a:t> υπάρχει το διαθέσιμο </a:t>
            </a:r>
            <a:r>
              <a:rPr lang="en-US" dirty="0"/>
              <a:t>menu</a:t>
            </a:r>
            <a:r>
              <a:rPr lang="el-GR" dirty="0"/>
              <a:t> το οποίο παρέχει τις  λειτουργίες/σελίδες όπως διαχείριση του</a:t>
            </a:r>
            <a:r>
              <a:rPr lang="en-US" dirty="0"/>
              <a:t> account</a:t>
            </a:r>
            <a:r>
              <a:rPr lang="el-GR" dirty="0"/>
              <a:t>, η οποία είναι η</a:t>
            </a:r>
            <a:r>
              <a:rPr lang="en-US" dirty="0"/>
              <a:t> default</a:t>
            </a:r>
            <a:r>
              <a:rPr lang="el-GR" dirty="0"/>
              <a:t> και αυτή που απεικονίζεται, ανίχνευση για την εκτίμηση εσωτερικών χώρων ως προς τη φιλικότητα για άτομα με άνοια, το αρχείο που έχουν οι χρήστες με παλαιότερες φωτογραφίες που έχουν αποθηκεύσει, σελίδα για τα</a:t>
            </a:r>
            <a:r>
              <a:rPr lang="en-US" dirty="0"/>
              <a:t> settings</a:t>
            </a:r>
            <a:r>
              <a:rPr lang="el-GR" dirty="0"/>
              <a:t> και ένα κουμπί για την αποσύνδεση που τον οδηγεί στο </a:t>
            </a:r>
            <a:r>
              <a:rPr lang="en-US" dirty="0"/>
              <a:t> landing page. </a:t>
            </a:r>
            <a:r>
              <a:rPr lang="el-GR" dirty="0"/>
              <a:t>Πατώντας </a:t>
            </a:r>
            <a:r>
              <a:rPr lang="en-US" dirty="0"/>
              <a:t>detection</a:t>
            </a:r>
            <a:r>
              <a:rPr lang="el-GR" dirty="0"/>
              <a:t> του δίνεται η επιλογή να επιλέξει ποιον αλγόριθμο/μέθοδο θέλει να επιλέξει για την εκτίμηση.</a:t>
            </a:r>
          </a:p>
        </p:txBody>
      </p:sp>
    </p:spTree>
    <p:extLst>
      <p:ext uri="{BB962C8B-B14F-4D97-AF65-F5344CB8AC3E}">
        <p14:creationId xmlns:p14="http://schemas.microsoft.com/office/powerpoint/2010/main" val="1196611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Στα αριστερά απεικονίζεται η σελίδα στην οποία ο χρήστης χρησιμοποιεί τον αλγόριθμο </a:t>
            </a:r>
            <a:r>
              <a:rPr lang="en-US" dirty="0"/>
              <a:t>detection</a:t>
            </a:r>
            <a:r>
              <a:rPr lang="el-GR" dirty="0"/>
              <a:t>. Τ</a:t>
            </a:r>
            <a:r>
              <a:rPr lang="en-US" dirty="0"/>
              <a:t>o flow</a:t>
            </a:r>
            <a:r>
              <a:rPr lang="el-GR" dirty="0"/>
              <a:t> όπως απεικονίζεται είναι το εξής.</a:t>
            </a:r>
          </a:p>
          <a:p>
            <a:pPr marL="0" lvl="0" indent="0" algn="l" rtl="0">
              <a:spcBef>
                <a:spcPts val="0"/>
              </a:spcBef>
              <a:spcAft>
                <a:spcPts val="0"/>
              </a:spcAft>
              <a:buNone/>
            </a:pPr>
            <a:r>
              <a:rPr lang="el-GR" baseline="0" dirty="0"/>
              <a:t>Ο Χρήστης ανεβάζει φωτογραφία, πατάει το κουμπί </a:t>
            </a:r>
            <a:r>
              <a:rPr lang="en-US" baseline="0" dirty="0"/>
              <a:t>detect</a:t>
            </a:r>
            <a:r>
              <a:rPr lang="el-GR" baseline="0" dirty="0"/>
              <a:t> το οποίο ανιχνεύει τα αντικείμενα στο χώρο (προς το παρόν είναι </a:t>
            </a:r>
            <a:r>
              <a:rPr lang="en-US" baseline="0" dirty="0"/>
              <a:t>pretrained </a:t>
            </a:r>
            <a:r>
              <a:rPr lang="el-GR" baseline="0" dirty="0"/>
              <a:t>μόνο για χαλιά)</a:t>
            </a:r>
            <a:r>
              <a:rPr lang="en-US" baseline="0" dirty="0"/>
              <a:t> </a:t>
            </a:r>
            <a:r>
              <a:rPr lang="el-GR" baseline="0" dirty="0"/>
              <a:t>και αφού τα ανιχνεύσει τα κατηγοριοποιεί σε καλά/κακά ανάλογα με θα πρέπει να τοποθετηθούν σε χώρο φιλικό σε άτομα με άνοια. Αφού γίνει η ανίχνευση ο χρήστης μπορεί να επιλέξει από που έχει τραβήξει αυτή τη φωτογραφία </a:t>
            </a:r>
            <a:r>
              <a:rPr lang="en-US" baseline="0" dirty="0" err="1"/>
              <a:t>locationType</a:t>
            </a:r>
            <a:r>
              <a:rPr lang="en-US" baseline="0" dirty="0"/>
              <a:t> </a:t>
            </a:r>
            <a:r>
              <a:rPr lang="el-GR" baseline="0" dirty="0"/>
              <a:t>(κτήριο, σπίτι, νοσοκομείο, </a:t>
            </a:r>
            <a:r>
              <a:rPr lang="en-US" baseline="0" dirty="0"/>
              <a:t>care house)</a:t>
            </a:r>
            <a:r>
              <a:rPr lang="el-GR" baseline="0" dirty="0"/>
              <a:t> και να την αποθηκεύσει πατώντας το </a:t>
            </a:r>
            <a:r>
              <a:rPr lang="en-US" baseline="0" dirty="0"/>
              <a:t>save button</a:t>
            </a:r>
            <a:br>
              <a:rPr lang="el-GR" baseline="0" dirty="0"/>
            </a:br>
            <a:br>
              <a:rPr lang="el-GR" baseline="0" dirty="0"/>
            </a:br>
            <a:r>
              <a:rPr lang="el-GR" baseline="0" dirty="0"/>
              <a:t>Αν τα αποτελέσματα δεν είναι επαρκή ο χρήστης χρησιμοποιώντας το </a:t>
            </a:r>
            <a:r>
              <a:rPr lang="en-US" baseline="0" dirty="0"/>
              <a:t>menu</a:t>
            </a:r>
            <a:r>
              <a:rPr lang="el-GR" baseline="0" dirty="0"/>
              <a:t> και </a:t>
            </a:r>
            <a:r>
              <a:rPr lang="el-GR" baseline="0" dirty="0" err="1"/>
              <a:t>επιλέγ</a:t>
            </a:r>
            <a:r>
              <a:rPr lang="en-US" baseline="0" dirty="0"/>
              <a:t>o</a:t>
            </a:r>
            <a:r>
              <a:rPr lang="el-GR" baseline="0" dirty="0"/>
              <a:t>ντας τη μέθοδο </a:t>
            </a:r>
            <a:r>
              <a:rPr lang="en-US" baseline="0" dirty="0"/>
              <a:t>classification </a:t>
            </a:r>
            <a:r>
              <a:rPr lang="el-GR" baseline="0" dirty="0"/>
              <a:t>μπορεί ο ίδιος να σχεδιάσει που βρίσκονται τα αντικείμενα (όπως φαίνεται στη δεξιά εικόνα) και να τα δώσει </a:t>
            </a:r>
            <a:r>
              <a:rPr lang="en-US" baseline="0" dirty="0"/>
              <a:t>label</a:t>
            </a:r>
            <a:r>
              <a:rPr lang="el-GR" baseline="0" dirty="0"/>
              <a:t> για να τρέξει ο αντίστοιχος</a:t>
            </a:r>
            <a:r>
              <a:rPr lang="en-US" baseline="0" dirty="0"/>
              <a:t> pretrained</a:t>
            </a:r>
            <a:r>
              <a:rPr lang="el-GR" baseline="0" dirty="0"/>
              <a:t> αλγόριθμος για ταξινόμηση και να κατηγοριοποιήσει τα αντικείμενα σε κακά ή καλά (προς το παρόν μόνο για χαλιά</a:t>
            </a:r>
            <a:r>
              <a:rPr lang="en-US" baseline="0" dirty="0"/>
              <a:t> pretrained network</a:t>
            </a:r>
            <a:r>
              <a:rPr lang="el-GR" baseline="0" dirty="0"/>
              <a:t>). Η υπόλοιπη λειτουργικότητα είναι η ίδια όπως ανάθεση τοποθεσίας και η αποθήκευση.</a:t>
            </a:r>
          </a:p>
        </p:txBody>
      </p:sp>
    </p:spTree>
    <p:extLst>
      <p:ext uri="{BB962C8B-B14F-4D97-AF65-F5344CB8AC3E}">
        <p14:creationId xmlns:p14="http://schemas.microsoft.com/office/powerpoint/2010/main" val="417048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aseline="0" dirty="0"/>
              <a:t>Οι χρήστες μπορούν να δουν τις φωτογραφίες που έχουν ανεβάσει οι οποίες κατηγοριοποιούνται σε φακέλους βάσει την τοποθεσία προέλευσης (΄΄όπως φαίνεται αριστερά)</a:t>
            </a:r>
            <a:br>
              <a:rPr lang="el-GR" baseline="0" dirty="0"/>
            </a:br>
            <a:br>
              <a:rPr lang="el-GR" baseline="0" dirty="0"/>
            </a:br>
            <a:r>
              <a:rPr lang="el-GR" baseline="0" dirty="0"/>
              <a:t>Στη δεξιά φωτογραφία που απεικονίζεται, όπως φαίνεται ο χρήστης μπορεί να δει παλαιότερες φωτογραφίες που έχει (</a:t>
            </a:r>
            <a:r>
              <a:rPr lang="en-US" baseline="0" dirty="0"/>
              <a:t>View Images)</a:t>
            </a:r>
            <a:r>
              <a:rPr lang="el-GR" baseline="0" dirty="0"/>
              <a:t>, να τις επιλέξει για να τις διαγράψει</a:t>
            </a:r>
            <a:r>
              <a:rPr lang="en-US" baseline="0" dirty="0"/>
              <a:t> (Delete Images)</a:t>
            </a:r>
            <a:r>
              <a:rPr lang="el-GR" baseline="0" dirty="0"/>
              <a:t> καθώς και να δει στατιστικά για το ποσοστό φιλικότητας για τη συγκεκριμένη τοποθεσία που υπολογίζεται από όλες τις φωτογραφίες που ανήκουν εκεί</a:t>
            </a:r>
            <a:r>
              <a:rPr lang="en-US" baseline="0" dirty="0"/>
              <a:t> (Analytics).</a:t>
            </a:r>
            <a:endParaRPr lang="el-GR" baseline="0" dirty="0"/>
          </a:p>
        </p:txBody>
      </p:sp>
    </p:spTree>
    <p:extLst>
      <p:ext uri="{BB962C8B-B14F-4D97-AF65-F5344CB8AC3E}">
        <p14:creationId xmlns:p14="http://schemas.microsoft.com/office/powerpoint/2010/main" val="2422111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Τα συμπεράσματα που καταλήγουμε είναι</a:t>
            </a:r>
            <a:r>
              <a:rPr lang="el-GR" baseline="0" dirty="0"/>
              <a:t> τα εξής:</a:t>
            </a:r>
          </a:p>
          <a:p>
            <a:pPr marL="0" lvl="0" indent="0" algn="l" rtl="0">
              <a:spcBef>
                <a:spcPts val="0"/>
              </a:spcBef>
              <a:spcAft>
                <a:spcPts val="0"/>
              </a:spcAft>
              <a:buNone/>
            </a:pPr>
            <a:endParaRPr lang="el-GR" baseline="0"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sz="1100" dirty="0"/>
              <a:t>Δημιουργία πλατφόρμας για εκτίμηση εσωτερικών χώρων ως προς την φιλικότητα για άτομα με άνοια. Οι χρήστες μπορούν να συνδεθούν στην πλατφόρμα δημιουργώντας λογαριασμό, να ανεβάσουν φωτογραφίες από εσωτερικούς χώρους</a:t>
            </a:r>
            <a:r>
              <a:rPr lang="en-US" sz="1100" dirty="0"/>
              <a:t> </a:t>
            </a:r>
            <a:r>
              <a:rPr lang="el-GR" sz="1100" dirty="0"/>
              <a:t>και επιλέγοντας έναν από τους διαθέσιμους αλγορίθμους να γίνει η εκτίμηση ως προς την φιλικότητα, και να τις αποθηκεύσουν σε φακέλους ανάλογα με την τοποθεσία. Η λειτουργικότητα αυτή πραγματοποιείται χωρίς προβλήματα.</a:t>
            </a:r>
            <a:endParaRPr lang="en-US" sz="1100"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sz="1100"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sz="1100" dirty="0"/>
              <a:t>Δύο Μέθοδοι Εκτίμησης:</a:t>
            </a:r>
            <a:endParaRPr lang="en-US" sz="1100" dirty="0"/>
          </a:p>
          <a:p>
            <a:pPr marL="6858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sz="1100" dirty="0"/>
          </a:p>
          <a:p>
            <a:pPr marL="6858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b="0" i="0" dirty="0">
                <a:solidFill>
                  <a:srgbClr val="0D0D0D"/>
                </a:solidFill>
                <a:effectLst/>
                <a:latin typeface="Söhne"/>
              </a:rPr>
              <a:t>Η ακρίβειας του αλγορίθμου ανίχνευσης μας δεν ήταν καλή, και μια πιθανή αιτία μπορεί  να είναι η ποιότητα των εικόνων στο </a:t>
            </a:r>
            <a:r>
              <a:rPr lang="el-GR" b="0" i="0" dirty="0" err="1">
                <a:solidFill>
                  <a:srgbClr val="0D0D0D"/>
                </a:solidFill>
                <a:effectLst/>
                <a:latin typeface="Söhne"/>
              </a:rPr>
              <a:t>dataset</a:t>
            </a:r>
            <a:r>
              <a:rPr lang="el-GR" b="0" i="0" dirty="0">
                <a:solidFill>
                  <a:srgbClr val="0D0D0D"/>
                </a:solidFill>
                <a:effectLst/>
                <a:latin typeface="Söhne"/>
              </a:rPr>
              <a:t>. Ακόμη και με σχολαστική προεργασία, η χαμηλή ανάλυση των φωτογραφιών,  μπορεί να κατέστησε τον αλγόριθμο μη ικανό να διακρίνει με σαφήνεια τα αντικείμενα.</a:t>
            </a:r>
            <a:endParaRPr lang="en-US" b="0" i="0" dirty="0">
              <a:solidFill>
                <a:srgbClr val="0D0D0D"/>
              </a:solidFill>
              <a:effectLst/>
              <a:latin typeface="Söhne"/>
            </a:endParaRPr>
          </a:p>
          <a:p>
            <a:pPr marL="6858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b="0" i="0" dirty="0">
              <a:solidFill>
                <a:srgbClr val="0D0D0D"/>
              </a:solidFill>
              <a:effectLst/>
              <a:latin typeface="Söhne"/>
            </a:endParaRPr>
          </a:p>
          <a:p>
            <a:pPr marL="6858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Η επιτυχία του αλγορίθμου ταξινόμησης μπορεί να πηγάζει ότι είχε πιο «εύκολη δουλειά» να εκτελέσει, παρόλο που το σετ δεδομένων δεν ήταν τόσο καλό.</a:t>
            </a: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sz="1100" dirty="0"/>
              <a:t>Για τους αλγόριθμους εκτίμησης, συλλέχθηκε σετ δεδομένων που περιείχε χαλιά το οποίο υπέστη προεργασία</a:t>
            </a:r>
            <a:r>
              <a:rPr lang="en-US" sz="1100" dirty="0"/>
              <a:t>.</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n-US" sz="1100" dirty="0"/>
              <a:t>E</a:t>
            </a:r>
            <a:r>
              <a:rPr lang="el-GR" sz="1100" dirty="0" err="1"/>
              <a:t>πίσης</a:t>
            </a:r>
            <a:r>
              <a:rPr lang="el-GR" sz="1100" dirty="0"/>
              <a:t> να σημειωθεί ότι έγινε επιμερισμός του κάθε </a:t>
            </a:r>
            <a:r>
              <a:rPr lang="en-US" sz="1100" dirty="0"/>
              <a:t>component</a:t>
            </a:r>
            <a:r>
              <a:rPr lang="el-GR" sz="1100" dirty="0"/>
              <a:t> της εφαρμογής και απομόνωση με</a:t>
            </a:r>
            <a:r>
              <a:rPr lang="en-US" sz="1100" dirty="0"/>
              <a:t> docker</a:t>
            </a:r>
            <a:r>
              <a:rPr lang="el-GR" sz="1100" dirty="0"/>
              <a:t> για την καλύτερη διαχείρισης της πλατφόρμας.</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228600" lvl="0" indent="-228600" algn="l" rtl="0">
              <a:spcBef>
                <a:spcPts val="0"/>
              </a:spcBef>
              <a:spcAft>
                <a:spcPts val="0"/>
              </a:spcAft>
              <a:buAutoNum type="arabicParenR"/>
            </a:pPr>
            <a:endParaRPr lang="el-GR" sz="1100" dirty="0"/>
          </a:p>
          <a:p>
            <a:pPr marL="228600" lvl="0" indent="-228600" algn="l" rtl="0">
              <a:spcBef>
                <a:spcPts val="0"/>
              </a:spcBef>
              <a:spcAft>
                <a:spcPts val="0"/>
              </a:spcAft>
              <a:buAutoNum type="arabicParenR"/>
            </a:pPr>
            <a:endParaRPr lang="el-GR" sz="1100" dirty="0"/>
          </a:p>
          <a:p>
            <a:pPr marL="228600" lvl="0" indent="-228600" algn="l" rtl="0">
              <a:spcBef>
                <a:spcPts val="0"/>
              </a:spcBef>
              <a:spcAft>
                <a:spcPts val="0"/>
              </a:spcAft>
              <a:buAutoNum type="arabicParenR"/>
            </a:pPr>
            <a:endParaRPr lang="el-GR"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2766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dirty="0"/>
              <a:t>Κάποιες</a:t>
            </a:r>
            <a:r>
              <a:rPr lang="el-GR" baseline="0" dirty="0"/>
              <a:t> προτάσεις για μελλοντική εργασία θα μπορούσαν να είναι οι εξής:</a:t>
            </a:r>
            <a:endParaRPr lang="en-US"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Βελτίωση διεπαφής και εμπειρίας χρήστη αλλά και της προσιτότητας.</a:t>
            </a:r>
            <a:r>
              <a:rPr lang="en-US" dirty="0"/>
              <a:t> </a:t>
            </a:r>
            <a:r>
              <a:rPr lang="el-GR" dirty="0"/>
              <a:t>Να </a:t>
            </a:r>
            <a:r>
              <a:rPr lang="el-GR" dirty="0" err="1"/>
              <a:t>εναπασχεδιαστεί</a:t>
            </a:r>
            <a:r>
              <a:rPr lang="el-GR" dirty="0"/>
              <a:t>. Οι χρήστες να μπορούν να ανεβάζουν μαζικά φωτογραφίες και να δίνεται επιλογή μετά το</a:t>
            </a:r>
            <a:r>
              <a:rPr lang="en-US" dirty="0"/>
              <a:t> detection</a:t>
            </a:r>
            <a:r>
              <a:rPr lang="el-GR" dirty="0"/>
              <a:t> να κάνουν αυτοί το </a:t>
            </a:r>
            <a:r>
              <a:rPr lang="en-US" dirty="0"/>
              <a:t>labeling</a:t>
            </a:r>
            <a:r>
              <a:rPr lang="el-GR" dirty="0"/>
              <a:t> για </a:t>
            </a:r>
            <a:r>
              <a:rPr lang="en-US" dirty="0"/>
              <a:t>classification </a:t>
            </a:r>
            <a:r>
              <a:rPr lang="el-GR" dirty="0"/>
              <a:t>και όχι να πηγαίνεις σε άλλη σελίδα.</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Επέκταση κατηγοριών αντικειμένων για την εκτίμηση της φιλικότητας των εσωτερικών χώρων καθώς τώρα επικεντρώνεται στην αξιολόγηση μόνο με βάση τα χαλιά.</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Διερεύνηση εναλλακτικών τεχνικών εκπαίδευσης και αξιολόγησης όπως χρήση της </a:t>
            </a:r>
            <a:r>
              <a:rPr lang="en-US" dirty="0" err="1"/>
              <a:t>OpenCv</a:t>
            </a:r>
            <a:r>
              <a:rPr lang="el-GR" dirty="0"/>
              <a:t> βιβλιοθήκης.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Βελτίωση του </a:t>
            </a:r>
            <a:r>
              <a:rPr lang="en-US" dirty="0"/>
              <a:t>deployment</a:t>
            </a:r>
            <a:r>
              <a:rPr lang="el-GR" dirty="0"/>
              <a:t> σε παραγωγική ιστοσελίδα. Αυτή τη στιγμή κάθε </a:t>
            </a:r>
            <a:r>
              <a:rPr lang="en-US" dirty="0"/>
              <a:t>component</a:t>
            </a:r>
            <a:r>
              <a:rPr lang="el-GR" dirty="0"/>
              <a:t> είναι απομονωμένο και χρησιμοποιείται </a:t>
            </a:r>
            <a:r>
              <a:rPr lang="en-US" dirty="0"/>
              <a:t>docker</a:t>
            </a:r>
            <a:r>
              <a:rPr lang="el-GR" dirty="0"/>
              <a:t>, θα μπορούσε αν ενσωματωθεί ένας ενορχηστρωτής, για να αυτοματοποιηθεί το </a:t>
            </a:r>
            <a:r>
              <a:rPr lang="en-US" dirty="0"/>
              <a:t>deployment</a:t>
            </a:r>
            <a:r>
              <a:rPr lang="el-GR" dirty="0"/>
              <a:t> και η διαχείριση των </a:t>
            </a:r>
            <a:r>
              <a:rPr lang="en-US" dirty="0"/>
              <a:t>containerized applications.</a:t>
            </a: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4107185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d1366ed98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d1366ed98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Σας ευχαριστώ και μπορούμε</a:t>
            </a:r>
            <a:r>
              <a:rPr lang="el-GR" baseline="0" dirty="0"/>
              <a:t> να περάσουμε στις ερωτήσεις.</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Αρχικά τα άτομα με άνοια δυσκολεύονται να εκτελέσουν καθημερινές εργασίες, ξεχνούν πράγματα, χάνουν την αίσθηση του χρόνου και δυσκολεύονται στην επικοινωνία με άλλα άτομα. Επίσης, νιώθουν σύγχυση ακόμα και σε οικεία περιβάλλοντα και δυσκολεύονται να προσανατολιστούν. Τέλος δυσκολία εμφανίζεται και στην επίλυση προβλημάτων και στο να πάρουν απόφαση.</a:t>
            </a:r>
            <a:endParaRPr dirty="0"/>
          </a:p>
        </p:txBody>
      </p:sp>
    </p:spTree>
    <p:extLst>
      <p:ext uri="{BB962C8B-B14F-4D97-AF65-F5344CB8AC3E}">
        <p14:creationId xmlns:p14="http://schemas.microsoft.com/office/powerpoint/2010/main" val="3103859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Αυτό έχεις συνέπειες ως προς το άτομο. Οι συνέπειες λοιπόν είναι: το άτομο να απομονώνεται από τον κοινωνικό περίγυρο και επίσης να εξαρτάται από τρίτο άτομο. Η προσωπικότητα του αλλάζει, καθώς αγχώνεται και εκνευρίζεται για την απώλεια μνήμης. Καταλαβαίνει ότι δεν είναι αυτόνομος και νιώθει στεναχωρημένος. Να σημειωθεί ότι δεν εμφανίζουν όλα τα άτομα με άνοια τα ίδια συμπτώματα.</a:t>
            </a:r>
            <a:endParaRPr dirty="0"/>
          </a:p>
        </p:txBody>
      </p:sp>
    </p:spTree>
    <p:extLst>
      <p:ext uri="{BB962C8B-B14F-4D97-AF65-F5344CB8AC3E}">
        <p14:creationId xmlns:p14="http://schemas.microsoft.com/office/powerpoint/2010/main" val="379811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dirty="0">
                <a:solidFill>
                  <a:srgbClr val="000000"/>
                </a:solidFill>
                <a:effectLst/>
                <a:latin typeface="Arial"/>
                <a:ea typeface="Arial"/>
                <a:cs typeface="Arial"/>
                <a:sym typeface="Arial"/>
              </a:rPr>
              <a:t>Παρουσιάζονται κάποια στατιστικά ως προς τα άτομα που έχουν άνοια. Αρχικά 55</a:t>
            </a:r>
            <a:r>
              <a:rPr lang="en-US" sz="1100" b="0" i="0" u="none" strike="noStrike" cap="none" dirty="0">
                <a:solidFill>
                  <a:srgbClr val="000000"/>
                </a:solidFill>
                <a:effectLst/>
                <a:latin typeface="Arial"/>
                <a:ea typeface="Arial"/>
                <a:cs typeface="Arial"/>
                <a:sym typeface="Arial"/>
              </a:rPr>
              <a:t>m </a:t>
            </a:r>
            <a:r>
              <a:rPr lang="el-GR" sz="1100" b="0" i="0" u="none" strike="noStrike" cap="none" dirty="0">
                <a:solidFill>
                  <a:srgbClr val="000000"/>
                </a:solidFill>
                <a:effectLst/>
                <a:latin typeface="Arial"/>
                <a:ea typeface="Arial"/>
                <a:cs typeface="Arial"/>
                <a:sym typeface="Arial"/>
              </a:rPr>
              <a:t>άτομα </a:t>
            </a:r>
            <a:r>
              <a:rPr lang="el-GR" dirty="0"/>
              <a:t>έχουν άνοια, με 10 εκατομμύρια νέα περιστατικά κάθε χρόνο. Είναι η έβδομη αιτία θνησιμότητας, αιτία αναπηρίας και εξάρτησης. Τέλος το κόστος, παγκοσμίως, για την φροντίδα των ατόμων ανέρχεται περίπου στα 1.3 τρις εκατομμύρια δολάρια. (Συγγενικά πρόσωπα ή τρίτους)</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lvl="0" indent="0" algn="l" rtl="0">
              <a:spcBef>
                <a:spcPts val="0"/>
              </a:spcBef>
              <a:spcAft>
                <a:spcPts val="0"/>
              </a:spcAft>
              <a:buNone/>
            </a:pPr>
            <a:br>
              <a:rPr lang="el-GR" sz="1100" b="0" i="0" u="none" strike="noStrike" cap="none" dirty="0">
                <a:solidFill>
                  <a:srgbClr val="000000"/>
                </a:solidFill>
                <a:effectLst/>
                <a:latin typeface="Arial"/>
                <a:ea typeface="Arial"/>
                <a:cs typeface="Arial"/>
                <a:sym typeface="Arial"/>
              </a:rPr>
            </a:br>
            <a:br>
              <a:rPr lang="el-GR" sz="1100" b="0" i="0" u="none" strike="noStrike" cap="none" dirty="0">
                <a:solidFill>
                  <a:srgbClr val="000000"/>
                </a:solidFill>
                <a:effectLst/>
                <a:latin typeface="Arial"/>
                <a:ea typeface="Arial"/>
                <a:cs typeface="Arial"/>
                <a:sym typeface="Arial"/>
              </a:rPr>
            </a:br>
            <a:endParaRPr lang="el-GR" sz="1100" b="0" i="0" u="none" strike="noStrike" cap="none" baseline="0"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50323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Προφανώς καταλαβαίνουμε ότι και λόγω του δημογραφικού πρέπει να βρεθούν τρόποι για βελτίωσης ποιότητας ζωής με άτομα με άνοια, όπως με τη σχεδίαση πιο φιλικού περιβάλλοντος σε δημόσια κτήρια/ κατοικίες. </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Κάποια βασικά αντικείμενα </a:t>
            </a:r>
            <a:r>
              <a:rPr lang="el-GR"/>
              <a:t>εσωτερικών χώρων που </a:t>
            </a:r>
            <a:r>
              <a:rPr lang="el-GR" dirty="0"/>
              <a:t>επηρεάζουν τα άτομα με άνοια είναι το δάπεδο, στο οποίο πρέπει γίνεται χρήση χαλιών χωρίς μοτίβα για να μην συγχύζεται το άτομο με άνοια.</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Σαφή σήμανση σε εισόδους δωματίων και σε τουαλέτες ανδρικές/γυναικείες για τον καλύτερο προσανατολισμό</a:t>
            </a:r>
            <a:br>
              <a:rPr lang="el-GR" dirty="0"/>
            </a:br>
            <a:r>
              <a:rPr lang="el-GR" dirty="0"/>
              <a:t>Μείωση θορύβου με ηχομόνωση η κάποιο τρόπο.</a:t>
            </a:r>
            <a:br>
              <a:rPr lang="el-GR" dirty="0"/>
            </a:br>
            <a:r>
              <a:rPr lang="el-GR" dirty="0"/>
              <a:t>Προσεκτική επιλογή σε έπιπλα και εγκαταστάσεις, όπως χρήση μεγάλων ρολογιών, αποφυγή λαμπερών επιφανειών και προσοχή στην τοποθέτηση </a:t>
            </a:r>
            <a:r>
              <a:rPr lang="el-GR" dirty="0" err="1"/>
              <a:t>καθρευτών</a:t>
            </a:r>
            <a:r>
              <a:rPr lang="el-GR" dirty="0"/>
              <a:t>.</a:t>
            </a:r>
            <a:br>
              <a:rPr lang="el-GR" dirty="0"/>
            </a:br>
            <a:br>
              <a:rPr lang="el-GR" dirty="0"/>
            </a:br>
            <a:r>
              <a:rPr lang="el-GR" dirty="0"/>
              <a:t>Προφανώς για την σχεδίαση τέτοιων χώρων ή για επανασχεδιασμούς χώρων οι οποίοι δεν είναι φιλικοί χρειάζεται μία μέθοδος εκτίμησης. Στην παρούσα εργασία παρουσιάζεται μια πλατφόρμα για  εκτίμηση εσωτερικών χώρων ως προς την φιλικότητά τους σε άτομα με άνοια</a:t>
            </a:r>
            <a:r>
              <a:rPr lang="el-GR" baseline="0" dirty="0"/>
              <a:t> χρησιμοποιώντας αλγορίθμους βαθιάς μάθησης</a:t>
            </a:r>
            <a:endParaRPr dirty="0"/>
          </a:p>
        </p:txBody>
      </p:sp>
    </p:spTree>
    <p:extLst>
      <p:ext uri="{BB962C8B-B14F-4D97-AF65-F5344CB8AC3E}">
        <p14:creationId xmlns:p14="http://schemas.microsoft.com/office/powerpoint/2010/main" val="9417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l-GR" sz="1100" dirty="0"/>
              <a:t>Δημιουργία πλατφόρμας όπου χρήστες ανεβάζουν φωτογραφίες από εσωτερικούς χώρους</a:t>
            </a:r>
          </a:p>
          <a:p>
            <a:r>
              <a:rPr lang="el-GR" sz="1100" dirty="0"/>
              <a:t>Εκτίμηση ως προς την φιλικότητα χρησιμοποιώντας αλγορίθμους ανίχνευσης ή ταξινόμησης των αντικειμένων σε αυτές.</a:t>
            </a:r>
          </a:p>
          <a:p>
            <a:r>
              <a:rPr lang="el-GR" sz="1100" dirty="0"/>
              <a:t>Στατιστικά για ποσοστό φιλικότητας χώρου με βάσει τα αντικείμενα που βρέθηκαν σε αυτό τον χώρο και πόσα από αυτά είναι φιλικά.</a:t>
            </a:r>
          </a:p>
          <a:p>
            <a:r>
              <a:rPr lang="el-GR" sz="1100" dirty="0"/>
              <a:t>Βάση για αποθήκευση των εικόνων.</a:t>
            </a:r>
          </a:p>
        </p:txBody>
      </p:sp>
    </p:spTree>
    <p:extLst>
      <p:ext uri="{BB962C8B-B14F-4D97-AF65-F5344CB8AC3E}">
        <p14:creationId xmlns:p14="http://schemas.microsoft.com/office/powerpoint/2010/main" val="229146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78612244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78612244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 </a:t>
            </a:r>
            <a:r>
              <a:rPr lang="el-GR" dirty="0"/>
              <a:t>ΠΛΑΤΦΟΡΜΑ ΑΠΟΤΕΛΕΙΤΑΙ ΑΠΌ 4 </a:t>
            </a:r>
            <a:r>
              <a:rPr lang="en-US" dirty="0"/>
              <a:t>components</a:t>
            </a:r>
            <a:r>
              <a:rPr lang="el-GR" dirty="0"/>
              <a:t>΄με</a:t>
            </a:r>
            <a:r>
              <a:rPr lang="en-US" dirty="0"/>
              <a:t> functionality</a:t>
            </a:r>
            <a:r>
              <a:rPr lang="el-GR" dirty="0"/>
              <a:t>.</a:t>
            </a:r>
          </a:p>
          <a:p>
            <a:pPr marL="0" lvl="0" indent="0" algn="l" rtl="0">
              <a:spcBef>
                <a:spcPts val="0"/>
              </a:spcBef>
              <a:spcAft>
                <a:spcPts val="0"/>
              </a:spcAft>
              <a:buNone/>
            </a:pP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Α</a:t>
            </a:r>
            <a:r>
              <a:rPr lang="en-US" dirty="0"/>
              <a:t>uthentication server. </a:t>
            </a:r>
            <a:r>
              <a:rPr lang="el-GR" dirty="0"/>
              <a:t>Υποστηρίζεται η λειτουργία αυθεντικοποίησης και οι χρήστες αποθηκεύονται σε μια βάση δεδομένων.</a:t>
            </a: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n-US" dirty="0"/>
              <a:t>ImageFileStorage: </a:t>
            </a:r>
            <a:r>
              <a:rPr lang="el-GR" dirty="0"/>
              <a:t>Έίναι ένας</a:t>
            </a:r>
            <a:r>
              <a:rPr lang="en-US" dirty="0"/>
              <a:t> file server </a:t>
            </a:r>
            <a:r>
              <a:rPr lang="el-GR" dirty="0"/>
              <a:t>όπου βρίσκονται οι φωτογραφίες των χρηστών αλλά παρέχει και </a:t>
            </a:r>
            <a:r>
              <a:rPr lang="en-US" dirty="0"/>
              <a:t>api </a:t>
            </a:r>
            <a:r>
              <a:rPr lang="el-GR" dirty="0"/>
              <a:t>για τον υπολογισμό στατιστικών που ουσιαστικά δίνει ποσοστά φιλικότητας για έναν χώρο. </a:t>
            </a: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n-US" dirty="0"/>
              <a:t>Image detection &amp; Classification Server. </a:t>
            </a:r>
            <a:r>
              <a:rPr lang="el-GR" dirty="0"/>
              <a:t>Ουσιαστικά έχουν </a:t>
            </a:r>
            <a:r>
              <a:rPr lang="en-US" dirty="0"/>
              <a:t>2</a:t>
            </a:r>
            <a:r>
              <a:rPr lang="el-GR" dirty="0"/>
              <a:t> </a:t>
            </a:r>
            <a:r>
              <a:rPr lang="en-US" dirty="0" err="1"/>
              <a:t>apis</a:t>
            </a:r>
            <a:r>
              <a:rPr lang="en-US" dirty="0"/>
              <a:t> .</a:t>
            </a:r>
            <a:br>
              <a:rPr lang="en-US" dirty="0"/>
            </a:br>
            <a:r>
              <a:rPr lang="en-US" dirty="0"/>
              <a:t>T</a:t>
            </a:r>
            <a:r>
              <a:rPr lang="el-GR" dirty="0"/>
              <a:t>ο</a:t>
            </a:r>
            <a:r>
              <a:rPr lang="el-GR" baseline="0" dirty="0"/>
              <a:t> ένα που αφορά το </a:t>
            </a:r>
            <a:r>
              <a:rPr lang="en-US" baseline="0" dirty="0"/>
              <a:t>detection </a:t>
            </a:r>
            <a:r>
              <a:rPr lang="el-GR" dirty="0"/>
              <a:t>δέχεται μία φωτογραφία και ανιχνεύει τα </a:t>
            </a:r>
            <a:r>
              <a:rPr lang="el-GR" baseline="0" dirty="0"/>
              <a:t>αντικείμενα ως κακά/ καλά  με βάση </a:t>
            </a:r>
            <a:r>
              <a:rPr lang="el-GR" dirty="0"/>
              <a:t>ως προς τη φιλικότητα  εσωτερικών χώρων για άτομα με άνοια.</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dirty="0"/>
              <a:t>      Το 2</a:t>
            </a:r>
            <a:r>
              <a:rPr lang="el-GR" baseline="30000" dirty="0"/>
              <a:t>ο</a:t>
            </a:r>
            <a:r>
              <a:rPr lang="el-GR" baseline="0" dirty="0"/>
              <a:t> ουσιαστικά </a:t>
            </a:r>
            <a:r>
              <a:rPr lang="el-GR" dirty="0"/>
              <a:t>αφορά το </a:t>
            </a:r>
            <a:r>
              <a:rPr lang="en-US" dirty="0"/>
              <a:t>classification</a:t>
            </a:r>
            <a:r>
              <a:rPr lang="el-GR" dirty="0"/>
              <a:t>, δημιουργήθηκε</a:t>
            </a:r>
            <a:r>
              <a:rPr lang="el-GR" baseline="0" dirty="0"/>
              <a:t> επειδή το </a:t>
            </a:r>
            <a:r>
              <a:rPr lang="en-US" baseline="0" dirty="0"/>
              <a:t>detection</a:t>
            </a:r>
            <a:r>
              <a:rPr lang="el-GR" baseline="0" dirty="0"/>
              <a:t> δεν είχε καλά αποτελέσματα, Σε αυτό το </a:t>
            </a:r>
            <a:r>
              <a:rPr lang="en-US" baseline="0" dirty="0"/>
              <a:t>api </a:t>
            </a:r>
            <a:r>
              <a:rPr lang="el-GR" baseline="0" dirty="0"/>
              <a:t>, δέχεται φωτογραφίες καθώς </a:t>
            </a:r>
            <a:r>
              <a:rPr lang="en-US" baseline="0" dirty="0"/>
              <a:t>annotations</a:t>
            </a:r>
            <a:r>
              <a:rPr lang="el-GR" baseline="0" dirty="0"/>
              <a:t>/συντεταγμένες από χρήστες για το που βρίσκονται τα αντικείμενα που υπάρχουν στην εικόνα και σε ποια κλάση ανήκουν από τις διαθέσιμες. Διαθέσιμες είναι αυτές για τις οποίες υπάρχει </a:t>
            </a:r>
            <a:r>
              <a:rPr lang="en-US" baseline="0" dirty="0"/>
              <a:t>pretrained</a:t>
            </a:r>
            <a:r>
              <a:rPr lang="el-GR" baseline="0" dirty="0"/>
              <a:t> </a:t>
            </a:r>
            <a:r>
              <a:rPr lang="en-US" baseline="0" dirty="0"/>
              <a:t>network.</a:t>
            </a:r>
            <a:endParaRPr lang="el-GR"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baseline="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baseline="0" dirty="0"/>
              <a:t>Ν</a:t>
            </a:r>
            <a:r>
              <a:rPr lang="en-US" baseline="0" dirty="0" err="1"/>
              <a:t>etworks</a:t>
            </a:r>
            <a:r>
              <a:rPr lang="en-US" baseline="0" dirty="0"/>
              <a:t> </a:t>
            </a:r>
            <a:r>
              <a:rPr lang="el-GR" baseline="0" dirty="0"/>
              <a:t>για</a:t>
            </a:r>
            <a:r>
              <a:rPr lang="en-US" baseline="0" dirty="0"/>
              <a:t> detection </a:t>
            </a:r>
            <a:r>
              <a:rPr lang="el-GR" baseline="0" dirty="0"/>
              <a:t>και</a:t>
            </a:r>
            <a:r>
              <a:rPr lang="en-US" baseline="0" dirty="0"/>
              <a:t> classification  </a:t>
            </a:r>
            <a:r>
              <a:rPr lang="el-GR" baseline="0" dirty="0"/>
              <a:t>εκπαιδεύτηκαν μόνο πάνω σε χαλιά.</a:t>
            </a: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r>
              <a:rPr lang="el-GR" dirty="0"/>
              <a:t>Είναι η διεπαφή χρήστη, όπου παρέχεται η λειτουργία αυθεντικοποίησης. Οι χρήστες ανεβάζουν φωτογραφίες από εσωτερικούς χώρους και  εκτιμάται ως προς την φιλικότητα χρησιμοποιώντας αλγορίθμους ανίχνευσης</a:t>
            </a:r>
            <a:r>
              <a:rPr lang="en-US" dirty="0"/>
              <a:t> (yolov7) </a:t>
            </a:r>
            <a:r>
              <a:rPr lang="el-GR" dirty="0"/>
              <a:t> ή ταξινόμησης αντικειμένων</a:t>
            </a:r>
            <a:r>
              <a:rPr lang="en-US" dirty="0"/>
              <a:t> </a:t>
            </a:r>
            <a:r>
              <a:rPr lang="en-US" baseline="0" dirty="0"/>
              <a:t>Resnet101</a:t>
            </a: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arenR"/>
              <a:tabLst/>
              <a:defRPr/>
            </a:pPr>
            <a:endParaRPr lang="el-G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dirty="0"/>
              <a:t>Στη δεξιά φωτογραφία απεικονίζεται ο τρόπος με τον οποίο επικοινωνούν οι 3</a:t>
            </a:r>
            <a:r>
              <a:rPr lang="en-US" dirty="0"/>
              <a:t> server</a:t>
            </a:r>
            <a:r>
              <a:rPr lang="el-GR" dirty="0"/>
              <a:t> με τον</a:t>
            </a:r>
            <a:r>
              <a:rPr lang="en-US" dirty="0"/>
              <a:t> client</a:t>
            </a:r>
            <a:r>
              <a:rPr lang="el-GR" dirty="0"/>
              <a:t>. </a:t>
            </a:r>
            <a:r>
              <a:rPr lang="en-US" dirty="0"/>
              <a:t>N</a:t>
            </a:r>
            <a:r>
              <a:rPr lang="el-GR" dirty="0"/>
              <a:t>α σημειωθεί ότι και οι </a:t>
            </a:r>
            <a:r>
              <a:rPr lang="en-US" dirty="0"/>
              <a:t>servers</a:t>
            </a:r>
            <a:r>
              <a:rPr lang="el-GR" dirty="0"/>
              <a:t> μεταξύ τους επικοινωνούν με παρόμοιο τρόπο.</a:t>
            </a:r>
            <a:endParaRPr lang="en-US" dirty="0"/>
          </a:p>
          <a:p>
            <a:pPr marL="45720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468585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Ουσιαστικά είναι πολύ απλό το σχήμα/ απεικόνιση της βάσης. </a:t>
            </a:r>
          </a:p>
          <a:p>
            <a:pPr marL="158750" indent="0">
              <a:buNone/>
            </a:pPr>
            <a:endParaRPr lang="el-GR" dirty="0"/>
          </a:p>
          <a:p>
            <a:pPr marL="158750" indent="0">
              <a:buNone/>
            </a:pPr>
            <a:r>
              <a:rPr lang="el-GR" dirty="0"/>
              <a:t>Κάθε χρήστης έχει το </a:t>
            </a:r>
            <a:r>
              <a:rPr lang="en-US" dirty="0"/>
              <a:t>email</a:t>
            </a:r>
            <a:r>
              <a:rPr lang="el-GR" dirty="0"/>
              <a:t> και</a:t>
            </a:r>
            <a:r>
              <a:rPr lang="en-US" dirty="0"/>
              <a:t> </a:t>
            </a:r>
            <a:r>
              <a:rPr lang="el-GR" dirty="0"/>
              <a:t>το κωδικό του</a:t>
            </a:r>
            <a:r>
              <a:rPr lang="en-US" dirty="0"/>
              <a:t>, </a:t>
            </a:r>
            <a:r>
              <a:rPr lang="el-GR" dirty="0"/>
              <a:t>και χρησιμοποιούνται </a:t>
            </a:r>
            <a:r>
              <a:rPr lang="en-US" dirty="0"/>
              <a:t>session cookies</a:t>
            </a:r>
            <a:r>
              <a:rPr lang="el-GR" dirty="0"/>
              <a:t> στα </a:t>
            </a:r>
            <a:r>
              <a:rPr lang="en-US" dirty="0"/>
              <a:t>requests.</a:t>
            </a:r>
            <a:endParaRPr lang="el-GR" dirty="0"/>
          </a:p>
          <a:p>
            <a:pPr marL="158750" indent="0">
              <a:buNone/>
            </a:pPr>
            <a:endParaRPr lang="el-GR" dirty="0"/>
          </a:p>
          <a:p>
            <a:pPr marL="158750" indent="0">
              <a:buNone/>
            </a:pPr>
            <a:r>
              <a:rPr lang="el-GR" dirty="0"/>
              <a:t>Επίσης οι εικόνες που αποθηκεύονται περιέχουν </a:t>
            </a:r>
            <a:r>
              <a:rPr lang="en-US" dirty="0"/>
              <a:t>to </a:t>
            </a:r>
            <a:r>
              <a:rPr lang="en-US" dirty="0" err="1"/>
              <a:t>userEmail</a:t>
            </a:r>
            <a:r>
              <a:rPr lang="en-US" dirty="0"/>
              <a:t>, </a:t>
            </a:r>
            <a:r>
              <a:rPr lang="el-GR" dirty="0"/>
              <a:t>το </a:t>
            </a:r>
            <a:r>
              <a:rPr lang="en-US" dirty="0" err="1"/>
              <a:t>imagePath</a:t>
            </a:r>
            <a:r>
              <a:rPr lang="en-US" dirty="0"/>
              <a:t> </a:t>
            </a:r>
            <a:r>
              <a:rPr lang="el-GR" dirty="0"/>
              <a:t>, το </a:t>
            </a:r>
            <a:r>
              <a:rPr lang="en-US" dirty="0" err="1"/>
              <a:t>locationType</a:t>
            </a:r>
            <a:r>
              <a:rPr lang="el-GR" dirty="0"/>
              <a:t> που είναι η προέλευση του τόπου της φωτογραφίας (</a:t>
            </a:r>
            <a:r>
              <a:rPr lang="el-GR" dirty="0" err="1"/>
              <a:t>π.χ</a:t>
            </a:r>
            <a:r>
              <a:rPr lang="el-GR" dirty="0"/>
              <a:t> νοσοκομείο, σπίτι) και κάποια </a:t>
            </a:r>
            <a:r>
              <a:rPr lang="en-US" dirty="0"/>
              <a:t> metadata</a:t>
            </a:r>
            <a:r>
              <a:rPr lang="el-GR" dirty="0"/>
              <a:t> που περιέχουν τον αριθμό αντικειμένων σε μία φωτογραφία και πόσα είναι </a:t>
            </a:r>
            <a:r>
              <a:rPr lang="en-US" dirty="0"/>
              <a:t>dementia-friendly.</a:t>
            </a:r>
            <a:endParaRPr lang="el-GR" dirty="0"/>
          </a:p>
        </p:txBody>
      </p:sp>
    </p:spTree>
    <p:extLst>
      <p:ext uri="{BB962C8B-B14F-4D97-AF65-F5344CB8AC3E}">
        <p14:creationId xmlns:p14="http://schemas.microsoft.com/office/powerpoint/2010/main" val="427624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309DB1"/>
              </a:buClr>
              <a:buSzPts val="5400"/>
              <a:buFont typeface="Commissione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 name="Date Placeholder 1"/>
          <p:cNvSpPr>
            <a:spLocks noGrp="1"/>
          </p:cNvSpPr>
          <p:nvPr>
            <p:ph type="dt" sz="half" idx="10"/>
          </p:nvPr>
        </p:nvSpPr>
        <p:spPr/>
        <p:txBody>
          <a:bodyPr/>
          <a:lstStyle/>
          <a:p>
            <a:fld id="{E94E539E-A17F-402E-A5DF-A565C0364B86}" type="datetime1">
              <a:rPr lang="el-GR" smtClean="0"/>
              <a:t>19/4/2024</a:t>
            </a:fld>
            <a:endParaRPr lang="en-US"/>
          </a:p>
        </p:txBody>
      </p:sp>
      <p:sp>
        <p:nvSpPr>
          <p:cNvPr id="3" name="Slide Number Placeholder 2"/>
          <p:cNvSpPr>
            <a:spLocks noGrp="1"/>
          </p:cNvSpPr>
          <p:nvPr>
            <p:ph type="sldNum" sz="quarter" idx="11"/>
          </p:nvPr>
        </p:nvSpPr>
        <p:spPr/>
        <p:txBody>
          <a:bodyPr/>
          <a:lstStyle/>
          <a:p>
            <a:fld id="{DA79B05D-F861-4C7F-A263-A1C48B4510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09DB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D557EFA3-5E84-471E-9230-CFF77FB803AE}" type="datetime1">
              <a:rPr lang="el-GR" smtClean="0"/>
              <a:t>19/4/2024</a:t>
            </a:fld>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l-GR"/>
              <a:t>Υλοποίηση συστήματος εκτίμησης εσωτερικών χώρων ως προς την φιλικότητά τους σε άτομα με άνοια</a:t>
            </a:r>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09DB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6236DD9-2C5E-4630-B547-044D0ADD01D4}" type="datetime1">
              <a:rPr lang="el-GR" smtClean="0"/>
              <a:t>19/4/2024</a:t>
            </a:fld>
            <a:endParaRPr/>
          </a:p>
        </p:txBody>
      </p:sp>
      <p:sp>
        <p:nvSpPr>
          <p:cNvPr id="62" name="Google Shape;6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l-GR"/>
              <a:t>Υλοποίηση συστήματος εκτίμησης εσωτερικών χώρων ως προς την φιλικότητά τους σε άτομα με άνοια</a:t>
            </a:r>
            <a:endParaRPr/>
          </a:p>
        </p:txBody>
      </p:sp>
      <p:sp>
        <p:nvSpPr>
          <p:cNvPr id="63" name="Google Shape;6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29C5A2-07F1-4983-BE3E-3121E16D593D}" type="datetime1">
              <a:rPr lang="el-GR" smtClean="0"/>
              <a:t>19/4/2024</a:t>
            </a:fld>
            <a:endParaRPr lang="en-US"/>
          </a:p>
        </p:txBody>
      </p:sp>
      <p:sp>
        <p:nvSpPr>
          <p:cNvPr id="5" name="Footer Placeholder 4"/>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6" name="Slide Number Placeholder 5"/>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622412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40E38-88C6-4B37-9D65-EB9A3055881C}" type="datetime1">
              <a:rPr lang="el-GR" smtClean="0"/>
              <a:t>19/4/2024</a:t>
            </a:fld>
            <a:endParaRPr lang="en-US"/>
          </a:p>
        </p:txBody>
      </p:sp>
      <p:sp>
        <p:nvSpPr>
          <p:cNvPr id="5" name="Footer Placeholder 4"/>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6" name="Slide Number Placeholder 5"/>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4009007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CF0511-3B52-4D70-B167-EC566C351E97}" type="datetime1">
              <a:rPr lang="el-GR" smtClean="0"/>
              <a:t>19/4/2024</a:t>
            </a:fld>
            <a:endParaRPr lang="en-US"/>
          </a:p>
        </p:txBody>
      </p:sp>
      <p:sp>
        <p:nvSpPr>
          <p:cNvPr id="5" name="Footer Placeholder 4"/>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6" name="Slide Number Placeholder 5"/>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2458708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804A80-1B03-4BDB-B3D0-4E86FB80D920}" type="datetime1">
              <a:rPr lang="el-GR" smtClean="0"/>
              <a:t>19/4/2024</a:t>
            </a:fld>
            <a:endParaRPr lang="en-US"/>
          </a:p>
        </p:txBody>
      </p:sp>
      <p:sp>
        <p:nvSpPr>
          <p:cNvPr id="6" name="Footer Placeholder 5"/>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7" name="Slide Number Placeholder 6"/>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934096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CC1CDD-0480-4FE7-B13C-474E4C61AFD1}" type="datetime1">
              <a:rPr lang="el-GR" smtClean="0"/>
              <a:t>19/4/2024</a:t>
            </a:fld>
            <a:endParaRPr lang="en-US"/>
          </a:p>
        </p:txBody>
      </p:sp>
      <p:sp>
        <p:nvSpPr>
          <p:cNvPr id="8" name="Footer Placeholder 7"/>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9" name="Slide Number Placeholder 8"/>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4077870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3EA06A-C6B0-49BB-973A-D40286278601}" type="datetime1">
              <a:rPr lang="el-GR" smtClean="0"/>
              <a:t>19/4/2024</a:t>
            </a:fld>
            <a:endParaRPr lang="en-US"/>
          </a:p>
        </p:txBody>
      </p:sp>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5" name="Slide Number Placeholder 4"/>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183136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E060D-D17E-4F1B-8BA0-13DA073C10AB}" type="datetime1">
              <a:rPr lang="el-GR" smtClean="0"/>
              <a:t>19/4/2024</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4" name="Slide Number Placeholder 3"/>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4000323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17FE64-6DE6-4BA8-B2DC-02697B38D495}" type="datetime1">
              <a:rPr lang="el-GR" smtClean="0"/>
              <a:t>19/4/2024</a:t>
            </a:fld>
            <a:endParaRPr lang="en-US"/>
          </a:p>
        </p:txBody>
      </p:sp>
      <p:sp>
        <p:nvSpPr>
          <p:cNvPr id="6" name="Footer Placeholder 5"/>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7" name="Slide Number Placeholder 6"/>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5437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6"/>
        <p:cNvGrpSpPr/>
        <p:nvPr/>
      </p:nvGrpSpPr>
      <p:grpSpPr>
        <a:xfrm>
          <a:off x="0" y="0"/>
          <a:ext cx="0" cy="0"/>
          <a:chOff x="0" y="0"/>
          <a:chExt cx="0" cy="0"/>
        </a:xfrm>
      </p:grpSpPr>
      <p:sp>
        <p:nvSpPr>
          <p:cNvPr id="18" name="Google Shape;18;p3"/>
          <p:cNvSpPr txBox="1">
            <a:spLocks noGrp="1"/>
          </p:cNvSpPr>
          <p:nvPr>
            <p:ph type="body" idx="1"/>
          </p:nvPr>
        </p:nvSpPr>
        <p:spPr>
          <a:xfrm>
            <a:off x="789850" y="1798000"/>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 name="Title 2"/>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E0C8202-96D5-437A-81B4-AA7CBD8AD6E0}" type="datetime1">
              <a:rPr lang="el-GR" smtClean="0"/>
              <a:t>19/4/2024</a:t>
            </a:fld>
            <a:endParaRPr lang="en-US"/>
          </a:p>
        </p:txBody>
      </p:sp>
      <p:sp>
        <p:nvSpPr>
          <p:cNvPr id="7" name="Footer Placeholder 6"/>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
        <p:nvSpPr>
          <p:cNvPr id="8" name="Slide Number Placeholder 7"/>
          <p:cNvSpPr>
            <a:spLocks noGrp="1"/>
          </p:cNvSpPr>
          <p:nvPr>
            <p:ph type="sldNum" sz="quarter" idx="12"/>
          </p:nvPr>
        </p:nvSpPr>
        <p:spPr/>
        <p:txBody>
          <a:bodyPr/>
          <a:lstStyle/>
          <a:p>
            <a:fld id="{DA79B05D-F861-4C7F-A263-A1C48B451050}"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F1257B-1A6E-4E19-8929-296E8A972734}" type="datetime1">
              <a:rPr lang="el-GR" smtClean="0"/>
              <a:t>19/4/2024</a:t>
            </a:fld>
            <a:endParaRPr lang="en-US"/>
          </a:p>
        </p:txBody>
      </p:sp>
      <p:sp>
        <p:nvSpPr>
          <p:cNvPr id="6" name="Footer Placeholder 5"/>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7" name="Slide Number Placeholder 6"/>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2242804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C7D874-05F6-43D3-AE68-E1BA8779B3E6}" type="datetime1">
              <a:rPr lang="el-GR" smtClean="0"/>
              <a:t>19/4/2024</a:t>
            </a:fld>
            <a:endParaRPr lang="en-US"/>
          </a:p>
        </p:txBody>
      </p:sp>
      <p:sp>
        <p:nvSpPr>
          <p:cNvPr id="5" name="Footer Placeholder 4"/>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6" name="Slide Number Placeholder 5"/>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1522863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A9F488-158B-48DC-ABA8-D1C4E2C7BAB5}" type="datetime1">
              <a:rPr lang="el-GR" smtClean="0"/>
              <a:t>19/4/2024</a:t>
            </a:fld>
            <a:endParaRPr lang="en-US"/>
          </a:p>
        </p:txBody>
      </p:sp>
      <p:sp>
        <p:nvSpPr>
          <p:cNvPr id="5" name="Footer Placeholder 4"/>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6" name="Slide Number Placeholder 5"/>
          <p:cNvSpPr>
            <a:spLocks noGrp="1"/>
          </p:cNvSpPr>
          <p:nvPr>
            <p:ph type="sldNum" sz="quarter" idx="12"/>
          </p:nvPr>
        </p:nvSpPr>
        <p:spPr/>
        <p:txBody>
          <a:bodyPr/>
          <a:lstStyle/>
          <a:p>
            <a:fld id="{3211CC39-478B-4EFF-AD87-B1F12C0851E9}" type="slidenum">
              <a:rPr lang="en-US" smtClean="0"/>
              <a:t>‹#›</a:t>
            </a:fld>
            <a:endParaRPr lang="en-US"/>
          </a:p>
        </p:txBody>
      </p:sp>
    </p:spTree>
    <p:extLst>
      <p:ext uri="{BB962C8B-B14F-4D97-AF65-F5344CB8AC3E}">
        <p14:creationId xmlns:p14="http://schemas.microsoft.com/office/powerpoint/2010/main" val="152668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0B9FB-CD07-4C73-BA84-C53F25F9EA60}" type="datetime1">
              <a:rPr lang="el-GR" smtClean="0"/>
              <a:t>19/4/2024</a:t>
            </a:fld>
            <a:endParaRPr lang="en-US"/>
          </a:p>
        </p:txBody>
      </p:sp>
      <p:sp>
        <p:nvSpPr>
          <p:cNvPr id="4" name="Slide Number Placeholder 3"/>
          <p:cNvSpPr>
            <a:spLocks noGrp="1"/>
          </p:cNvSpPr>
          <p:nvPr>
            <p:ph type="sldNum" sz="quarter" idx="11"/>
          </p:nvPr>
        </p:nvSpPr>
        <p:spPr/>
        <p:txBody>
          <a:bodyPr/>
          <a:lstStyle/>
          <a:p>
            <a:fld id="{DA79B05D-F861-4C7F-A263-A1C48B451050}" type="slidenum">
              <a:rPr lang="en-US" smtClean="0"/>
              <a:t>‹#›</a:t>
            </a:fld>
            <a:endParaRPr lang="en-US"/>
          </a:p>
        </p:txBody>
      </p:sp>
    </p:spTree>
    <p:extLst>
      <p:ext uri="{BB962C8B-B14F-4D97-AF65-F5344CB8AC3E}">
        <p14:creationId xmlns:p14="http://schemas.microsoft.com/office/powerpoint/2010/main" val="1649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09DB1"/>
              </a:buClr>
              <a:buSzPts val="6000"/>
              <a:buFont typeface="Commissione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 name="Date Placeholder 1"/>
          <p:cNvSpPr>
            <a:spLocks noGrp="1"/>
          </p:cNvSpPr>
          <p:nvPr>
            <p:ph type="dt" sz="half" idx="10"/>
          </p:nvPr>
        </p:nvSpPr>
        <p:spPr/>
        <p:txBody>
          <a:bodyPr/>
          <a:lstStyle/>
          <a:p>
            <a:fld id="{F3603DB2-462F-4223-B7BA-921A2F14950F}" type="datetime1">
              <a:rPr lang="el-GR" smtClean="0"/>
              <a:t>19/4/2024</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4" name="Slide Number Placeholder 3"/>
          <p:cNvSpPr>
            <a:spLocks noGrp="1"/>
          </p:cNvSpPr>
          <p:nvPr>
            <p:ph type="sldNum" sz="quarter" idx="12"/>
          </p:nvPr>
        </p:nvSpPr>
        <p:spPr/>
        <p:txBody>
          <a:bodyPr/>
          <a:lstStyle/>
          <a:p>
            <a:fld id="{DA79B05D-F861-4C7F-A263-A1C48B4510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09DB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Date Placeholder 1"/>
          <p:cNvSpPr>
            <a:spLocks noGrp="1"/>
          </p:cNvSpPr>
          <p:nvPr>
            <p:ph type="dt" sz="half" idx="10"/>
          </p:nvPr>
        </p:nvSpPr>
        <p:spPr/>
        <p:txBody>
          <a:bodyPr/>
          <a:lstStyle/>
          <a:p>
            <a:fld id="{C8240A2C-3EAE-43D9-B7E6-1EF709167E18}" type="datetime1">
              <a:rPr lang="el-GR" smtClean="0"/>
              <a:t>19/4/2024</a:t>
            </a:fld>
            <a:endParaRPr lang="en-US"/>
          </a:p>
        </p:txBody>
      </p:sp>
      <p:sp>
        <p:nvSpPr>
          <p:cNvPr id="3" name="Slide Number Placeholder 2"/>
          <p:cNvSpPr>
            <a:spLocks noGrp="1"/>
          </p:cNvSpPr>
          <p:nvPr>
            <p:ph type="sldNum" sz="quarter" idx="11"/>
          </p:nvPr>
        </p:nvSpPr>
        <p:spPr/>
        <p:txBody>
          <a:bodyPr/>
          <a:lstStyle/>
          <a:p>
            <a:fld id="{DA79B05D-F861-4C7F-A263-A1C48B4510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09DB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Date Placeholder 1"/>
          <p:cNvSpPr>
            <a:spLocks noGrp="1"/>
          </p:cNvSpPr>
          <p:nvPr>
            <p:ph type="dt" sz="half" idx="10"/>
          </p:nvPr>
        </p:nvSpPr>
        <p:spPr/>
        <p:txBody>
          <a:bodyPr/>
          <a:lstStyle/>
          <a:p>
            <a:fld id="{F52FD803-B587-465F-BFAB-83AEB7B7E320}" type="datetime1">
              <a:rPr lang="el-GR" smtClean="0"/>
              <a:t>19/4/2024</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a:p>
        </p:txBody>
      </p:sp>
      <p:sp>
        <p:nvSpPr>
          <p:cNvPr id="4" name="Slide Number Placeholder 3"/>
          <p:cNvSpPr>
            <a:spLocks noGrp="1"/>
          </p:cNvSpPr>
          <p:nvPr>
            <p:ph type="sldNum" sz="quarter" idx="12"/>
          </p:nvPr>
        </p:nvSpPr>
        <p:spPr/>
        <p:txBody>
          <a:bodyPr/>
          <a:lstStyle/>
          <a:p>
            <a:fld id="{DA79B05D-F861-4C7F-A263-A1C48B4510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48DDE2E-AA7F-4E90-B9DA-8584F446EAA4}" type="datetime1">
              <a:rPr lang="el-GR" smtClean="0"/>
              <a:t>19/4/2024</a:t>
            </a:fld>
            <a:endParaRPr/>
          </a:p>
        </p:txBody>
      </p:sp>
      <p:sp>
        <p:nvSpPr>
          <p:cNvPr id="36" name="Google Shape;3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l-GR"/>
              <a:t>Υλοποίηση συστήματος εκτίμησης εσωτερικών χώρων ως προς την φιλικότητά τους σε άτομα με άνοια</a:t>
            </a:r>
            <a:endParaRPr/>
          </a:p>
        </p:txBody>
      </p:sp>
      <p:sp>
        <p:nvSpPr>
          <p:cNvPr id="37" name="Google Shape;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09DB1"/>
              </a:buClr>
              <a:buSzPts val="3200"/>
              <a:buFont typeface="Commissione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1" name="Google Shape;4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D5F2F15-0171-4E21-A15C-6F2DD75A7E38}" type="datetime1">
              <a:rPr lang="el-GR" smtClean="0"/>
              <a:t>19/4/2024</a:t>
            </a:fld>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l-GR"/>
              <a:t>Υλοποίηση συστήματος εκτίμησης εσωτερικών χώρων ως προς την φιλικότητά τους σε άτομα με άνοια</a:t>
            </a:r>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09DB1"/>
              </a:buClr>
              <a:buSzPts val="3200"/>
              <a:buFont typeface="Commissione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a:spLocks noGrp="1"/>
          </p:cNvSpPr>
          <p:nvPr>
            <p:ph type="pic" idx="2"/>
          </p:nvPr>
        </p:nvSpPr>
        <p:spPr>
          <a:xfrm>
            <a:off x="5183188" y="987425"/>
            <a:ext cx="6172200" cy="4873625"/>
          </a:xfrm>
          <a:prstGeom prst="rect">
            <a:avLst/>
          </a:prstGeom>
          <a:noFill/>
          <a:ln>
            <a:noFill/>
          </a:ln>
        </p:spPr>
      </p:sp>
      <p:sp>
        <p:nvSpPr>
          <p:cNvPr id="48" name="Google Shape;4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 name="Google Shape;4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E0D77DB7-A008-44E6-996C-974B8F195592}" type="datetime1">
              <a:rPr lang="el-GR" smtClean="0"/>
              <a:t>19/4/2024</a:t>
            </a:fld>
            <a:endParaRPr/>
          </a:p>
        </p:txBody>
      </p:sp>
      <p:sp>
        <p:nvSpPr>
          <p:cNvPr id="50" name="Google Shape;5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l-GR"/>
              <a:t>Υλοποίηση συστήματος εκτίμησης εσωτερικών χώρων ως προς την φιλικότητά τους σε άτομα με άνοια</a:t>
            </a:r>
            <a:endParaRPr/>
          </a:p>
        </p:txBody>
      </p:sp>
      <p:sp>
        <p:nvSpPr>
          <p:cNvPr id="51" name="Google Shape;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l-G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09DB1"/>
              </a:buClr>
              <a:buSzPts val="3200"/>
              <a:buFont typeface="Commissioner"/>
              <a:buNone/>
              <a:defRPr sz="3200" b="1" i="0" u="none" strike="noStrike" cap="none">
                <a:solidFill>
                  <a:srgbClr val="309DB1"/>
                </a:solidFill>
                <a:latin typeface="Commissioner"/>
                <a:ea typeface="Commissioner"/>
                <a:cs typeface="Commissioner"/>
                <a:sym typeface="Commissione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ommissioner"/>
                <a:ea typeface="Commissioner"/>
                <a:cs typeface="Commissioner"/>
                <a:sym typeface="Commissioner"/>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mmissioner"/>
                <a:ea typeface="Commissioner"/>
                <a:cs typeface="Commissioner"/>
                <a:sym typeface="Commissioner"/>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mmissioner"/>
                <a:ea typeface="Commissioner"/>
                <a:cs typeface="Commissioner"/>
                <a:sym typeface="Commissioner"/>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ommissioner"/>
                <a:ea typeface="Commissioner"/>
                <a:cs typeface="Commissioner"/>
                <a:sym typeface="Commissioner"/>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ommissioner"/>
                <a:ea typeface="Commissioner"/>
                <a:cs typeface="Commissioner"/>
                <a:sym typeface="Commissione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cxnSp>
        <p:nvCxnSpPr>
          <p:cNvPr id="8" name="Google Shape;8;p1"/>
          <p:cNvCxnSpPr/>
          <p:nvPr/>
        </p:nvCxnSpPr>
        <p:spPr>
          <a:xfrm>
            <a:off x="783775" y="6349063"/>
            <a:ext cx="10894703" cy="0"/>
          </a:xfrm>
          <a:prstGeom prst="straightConnector1">
            <a:avLst/>
          </a:prstGeom>
          <a:noFill/>
          <a:ln w="15875" cap="rnd" cmpd="sng">
            <a:solidFill>
              <a:srgbClr val="1F497D"/>
            </a:solidFill>
            <a:prstDash val="solid"/>
            <a:round/>
            <a:headEnd type="none" w="sm" len="sm"/>
            <a:tailEnd type="none" w="sm" len="sm"/>
          </a:ln>
        </p:spPr>
      </p:cxnSp>
      <p:pic>
        <p:nvPicPr>
          <p:cNvPr id="11" name="Google Shape;11;p1"/>
          <p:cNvPicPr preferRelativeResize="0"/>
          <p:nvPr/>
        </p:nvPicPr>
        <p:blipFill rotWithShape="1">
          <a:blip r:embed="rId13">
            <a:alphaModFix/>
          </a:blip>
          <a:srcRect/>
          <a:stretch/>
        </p:blipFill>
        <p:spPr>
          <a:xfrm>
            <a:off x="9773478" y="138171"/>
            <a:ext cx="1905000" cy="431800"/>
          </a:xfrm>
          <a:prstGeom prst="rect">
            <a:avLst/>
          </a:prstGeom>
          <a:noFill/>
          <a:ln>
            <a:noFill/>
          </a:ln>
        </p:spPr>
      </p:pic>
      <p:sp>
        <p:nvSpPr>
          <p:cNvPr id="12" name="Google Shape;12;p1"/>
          <p:cNvSpPr/>
          <p:nvPr/>
        </p:nvSpPr>
        <p:spPr>
          <a:xfrm>
            <a:off x="0" y="258480"/>
            <a:ext cx="9680713" cy="236726"/>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 name="Slide Number Placeholder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9B05D-F861-4C7F-A263-A1C48B451050}" type="slidenum">
              <a:rPr lang="en-US" smtClean="0"/>
              <a:t>‹#›</a:t>
            </a:fld>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0F91E-15EE-4DE4-93B6-33CB8B64E62A}" type="datetime1">
              <a:rPr lang="el-GR" smtClean="0"/>
              <a:t>19/4/2024</a:t>
            </a:fld>
            <a:endParaRPr lang="en-US"/>
          </a:p>
        </p:txBody>
      </p:sp>
      <p:sp>
        <p:nvSpPr>
          <p:cNvPr id="5" name="Footer Placeholder 4"/>
          <p:cNvSpPr>
            <a:spLocks noGrp="1"/>
          </p:cNvSpPr>
          <p:nvPr>
            <p:ph type="ftr" sz="quarter" idx="3"/>
          </p:nvPr>
        </p:nvSpPr>
        <p:spPr>
          <a:xfrm>
            <a:off x="3922853" y="6416957"/>
            <a:ext cx="4114800" cy="365125"/>
          </a:xfrm>
          <a:prstGeom prst="rect">
            <a:avLst/>
          </a:prstGeom>
        </p:spPr>
        <p:txBody>
          <a:bodyPr vert="horz" lIns="91440" tIns="45720" rIns="91440" bIns="45720" rtlCol="0" anchor="ctr"/>
          <a:lstStyle>
            <a:lvl1pPr algn="ctr">
              <a:defRPr sz="1200">
                <a:solidFill>
                  <a:srgbClr val="0070C0"/>
                </a:solidFill>
                <a:latin typeface="+mj-lt"/>
              </a:defRPr>
            </a:lvl1pPr>
          </a:lstStyle>
          <a:p>
            <a:r>
              <a:rPr lang="el-GR" dirty="0"/>
              <a:t>Υλοποίηση συστήματος εκτίμησης εσωτερικών χώρων ως προς την φιλικότητά τους σε άτομα με άνοια</a:t>
            </a:r>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0" r:id="rId3"/>
    <p:sldLayoutId id="2147483650"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5CC09-31DE-4383-8597-6CAA728ED60E}" type="datetime1">
              <a:rPr lang="el-GR" smtClean="0"/>
              <a:t>19/4/2024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l-GR"/>
              <a:t>Υλοποίηση συστήματος εκτίμησης εσωτερικών χώρων ως προς την φιλικότητά τους σε άτομα με άνοια</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1CC39-478B-4EFF-AD87-B1F12C0851E9}" type="slidenum">
              <a:rPr lang="en-US" smtClean="0"/>
              <a:t>‹#›</a:t>
            </a:fld>
            <a:endParaRPr lang="en-US" dirty="0"/>
          </a:p>
        </p:txBody>
      </p:sp>
    </p:spTree>
    <p:extLst>
      <p:ext uri="{BB962C8B-B14F-4D97-AF65-F5344CB8AC3E}">
        <p14:creationId xmlns:p14="http://schemas.microsoft.com/office/powerpoint/2010/main" val="13854117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3"/>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69" name="Google Shape;69;p13"/>
          <p:cNvPicPr preferRelativeResize="0"/>
          <p:nvPr/>
        </p:nvPicPr>
        <p:blipFill rotWithShape="1">
          <a:blip r:embed="rId4">
            <a:alphaModFix/>
          </a:blip>
          <a:srcRect/>
          <a:stretch/>
        </p:blipFill>
        <p:spPr>
          <a:xfrm>
            <a:off x="276582" y="248346"/>
            <a:ext cx="4365087" cy="854830"/>
          </a:xfrm>
          <a:prstGeom prst="rect">
            <a:avLst/>
          </a:prstGeom>
          <a:noFill/>
          <a:ln>
            <a:noFill/>
          </a:ln>
        </p:spPr>
      </p:pic>
      <p:pic>
        <p:nvPicPr>
          <p:cNvPr id="70" name="Google Shape;70;p13"/>
          <p:cNvPicPr preferRelativeResize="0"/>
          <p:nvPr/>
        </p:nvPicPr>
        <p:blipFill rotWithShape="1">
          <a:blip r:embed="rId5">
            <a:alphaModFix/>
          </a:blip>
          <a:srcRect/>
          <a:stretch/>
        </p:blipFill>
        <p:spPr>
          <a:xfrm>
            <a:off x="9530269" y="223221"/>
            <a:ext cx="2371274" cy="905067"/>
          </a:xfrm>
          <a:prstGeom prst="rect">
            <a:avLst/>
          </a:prstGeom>
          <a:noFill/>
          <a:ln>
            <a:noFill/>
          </a:ln>
        </p:spPr>
      </p:pic>
      <p:sp>
        <p:nvSpPr>
          <p:cNvPr id="71" name="Google Shape;71;p13"/>
          <p:cNvSpPr txBox="1"/>
          <p:nvPr/>
        </p:nvSpPr>
        <p:spPr>
          <a:xfrm>
            <a:off x="2888003" y="2543838"/>
            <a:ext cx="6412516" cy="1191203"/>
          </a:xfrm>
          <a:prstGeom prst="rect">
            <a:avLst/>
          </a:prstGeom>
          <a:noFill/>
          <a:ln>
            <a:noFill/>
          </a:ln>
        </p:spPr>
        <p:txBody>
          <a:bodyPr spcFirstLastPara="1" wrap="square" lIns="91425" tIns="45700" rIns="91425" bIns="45700" anchor="t" anchorCtr="0">
            <a:spAutoFit/>
          </a:bodyPr>
          <a:lstStyle/>
          <a:p>
            <a:pPr lvl="0" algn="ctr"/>
            <a:r>
              <a:rPr lang="el-GR" sz="2400" b="1" dirty="0">
                <a:solidFill>
                  <a:schemeClr val="lt1"/>
                </a:solidFill>
                <a:latin typeface="Commissioner"/>
                <a:ea typeface="Commissioner"/>
                <a:cs typeface="Commissioner"/>
                <a:sym typeface="Commissioner"/>
              </a:rPr>
              <a:t>Υλοποίηση συστήματος εκτίμησης εσωτερικών χώρων ως προς την φιλικότητά τους σε άτομα με άνοια</a:t>
            </a:r>
            <a:endParaRPr sz="2400" b="1" dirty="0">
              <a:solidFill>
                <a:schemeClr val="lt1"/>
              </a:solidFill>
              <a:latin typeface="Commissioner"/>
              <a:ea typeface="Commissioner"/>
              <a:cs typeface="Commissioner"/>
              <a:sym typeface="Commissioner"/>
            </a:endParaRPr>
          </a:p>
        </p:txBody>
      </p:sp>
      <p:sp>
        <p:nvSpPr>
          <p:cNvPr id="72" name="Google Shape;72;p13"/>
          <p:cNvSpPr txBox="1"/>
          <p:nvPr/>
        </p:nvSpPr>
        <p:spPr>
          <a:xfrm>
            <a:off x="3463962" y="2210084"/>
            <a:ext cx="50775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l-GR" sz="1600" b="0" i="0" u="none" strike="noStrike" cap="none">
                <a:solidFill>
                  <a:schemeClr val="lt1"/>
                </a:solidFill>
                <a:latin typeface="Commissioner"/>
                <a:ea typeface="Commissioner"/>
                <a:cs typeface="Commissioner"/>
                <a:sym typeface="Commissioner"/>
              </a:rPr>
              <a:t>Διπλωματική Εργασία</a:t>
            </a:r>
            <a:endParaRPr sz="1600" b="0" i="0" u="none" strike="noStrike" cap="none">
              <a:solidFill>
                <a:schemeClr val="lt1"/>
              </a:solidFill>
              <a:latin typeface="Commissioner"/>
              <a:ea typeface="Commissioner"/>
              <a:cs typeface="Commissioner"/>
              <a:sym typeface="Commissioner"/>
            </a:endParaRPr>
          </a:p>
        </p:txBody>
      </p:sp>
      <p:sp>
        <p:nvSpPr>
          <p:cNvPr id="73" name="Google Shape;73;p13"/>
          <p:cNvSpPr txBox="1"/>
          <p:nvPr/>
        </p:nvSpPr>
        <p:spPr>
          <a:xfrm>
            <a:off x="631575" y="5538650"/>
            <a:ext cx="33165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600" b="1" i="0" u="none" strike="noStrike" cap="none" dirty="0">
                <a:solidFill>
                  <a:srgbClr val="309DB1"/>
                </a:solidFill>
                <a:latin typeface="Commissioner"/>
                <a:ea typeface="Commissioner"/>
                <a:cs typeface="Commissioner"/>
                <a:sym typeface="Commissioner"/>
              </a:rPr>
              <a:t>Εκπόνηση:</a:t>
            </a:r>
            <a:endParaRPr dirty="0"/>
          </a:p>
          <a:p>
            <a:pPr marL="0" marR="0" lvl="0" indent="0" algn="l" rtl="0">
              <a:spcBef>
                <a:spcPts val="0"/>
              </a:spcBef>
              <a:spcAft>
                <a:spcPts val="0"/>
              </a:spcAft>
              <a:buNone/>
            </a:pPr>
            <a:r>
              <a:rPr lang="el-GR" sz="1600" b="1" dirty="0">
                <a:solidFill>
                  <a:schemeClr val="dk1"/>
                </a:solidFill>
                <a:latin typeface="Commissioner"/>
                <a:sym typeface="Commissioner"/>
              </a:rPr>
              <a:t>Τριανταφυλλίδης Δημήτρης</a:t>
            </a:r>
            <a:endParaRPr b="1" dirty="0"/>
          </a:p>
          <a:p>
            <a:pPr marL="0" marR="0" lvl="0" indent="0" algn="l" rtl="0">
              <a:spcBef>
                <a:spcPts val="0"/>
              </a:spcBef>
              <a:spcAft>
                <a:spcPts val="0"/>
              </a:spcAft>
              <a:buNone/>
            </a:pPr>
            <a:r>
              <a:rPr lang="en-US" sz="1600" dirty="0">
                <a:solidFill>
                  <a:schemeClr val="dk1"/>
                </a:solidFill>
                <a:latin typeface="Commissioner"/>
                <a:ea typeface="Commissioner"/>
                <a:cs typeface="Commissioner"/>
                <a:sym typeface="Commissioner"/>
              </a:rPr>
              <a:t>4</a:t>
            </a:r>
            <a:r>
              <a:rPr lang="el-GR" sz="1600" dirty="0">
                <a:solidFill>
                  <a:schemeClr val="dk1"/>
                </a:solidFill>
                <a:latin typeface="Commissioner"/>
                <a:ea typeface="Commissioner"/>
                <a:cs typeface="Commissioner"/>
                <a:sym typeface="Commissioner"/>
              </a:rPr>
              <a:t>94</a:t>
            </a:r>
            <a:endParaRPr sz="1600" dirty="0">
              <a:solidFill>
                <a:schemeClr val="dk1"/>
              </a:solidFill>
              <a:latin typeface="Commissioner"/>
              <a:ea typeface="Commissioner"/>
              <a:cs typeface="Commissioner"/>
              <a:sym typeface="Commissioner"/>
            </a:endParaRPr>
          </a:p>
        </p:txBody>
      </p:sp>
      <p:sp>
        <p:nvSpPr>
          <p:cNvPr id="74" name="Google Shape;74;p13"/>
          <p:cNvSpPr txBox="1"/>
          <p:nvPr/>
        </p:nvSpPr>
        <p:spPr>
          <a:xfrm>
            <a:off x="6304175" y="5538650"/>
            <a:ext cx="5432400" cy="76940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l-GR" sz="1600" b="1" dirty="0">
                <a:solidFill>
                  <a:srgbClr val="309DB1"/>
                </a:solidFill>
                <a:latin typeface="Commissioner"/>
                <a:ea typeface="Commissioner"/>
                <a:cs typeface="Commissioner"/>
                <a:sym typeface="Commissioner"/>
              </a:rPr>
              <a:t>Επίβλεψη:</a:t>
            </a:r>
            <a:endParaRPr lang="el-GR" dirty="0">
              <a:ea typeface="Commissioner"/>
            </a:endParaRPr>
          </a:p>
          <a:p>
            <a:pPr marL="0" marR="0" lvl="0" indent="0" algn="r" rtl="0">
              <a:spcBef>
                <a:spcPts val="0"/>
              </a:spcBef>
              <a:spcAft>
                <a:spcPts val="0"/>
              </a:spcAft>
              <a:buNone/>
            </a:pPr>
            <a:r>
              <a:rPr lang="el-GR" dirty="0">
                <a:solidFill>
                  <a:schemeClr val="dk1"/>
                </a:solidFill>
                <a:latin typeface="Commissioner"/>
                <a:ea typeface="Commissioner"/>
                <a:cs typeface="Commissioner"/>
                <a:sym typeface="Commissioner"/>
              </a:rPr>
              <a:t>Καθηγητής </a:t>
            </a:r>
            <a:r>
              <a:rPr lang="el-GR" b="1" dirty="0">
                <a:solidFill>
                  <a:schemeClr val="dk1"/>
                </a:solidFill>
                <a:latin typeface="Commissioner"/>
                <a:ea typeface="Commissioner"/>
                <a:cs typeface="Commissioner"/>
                <a:sym typeface="Commissioner"/>
              </a:rPr>
              <a:t>Ανδρέας Συμεωνίδης</a:t>
            </a:r>
          </a:p>
          <a:p>
            <a:pPr marL="0" marR="0" lvl="0" indent="0" algn="r" rtl="0">
              <a:spcBef>
                <a:spcPts val="0"/>
              </a:spcBef>
              <a:spcAft>
                <a:spcPts val="0"/>
              </a:spcAft>
              <a:buNone/>
            </a:pPr>
            <a:r>
              <a:rPr lang="el-GR" dirty="0">
                <a:solidFill>
                  <a:schemeClr val="dk1"/>
                </a:solidFill>
                <a:latin typeface="Commissioner"/>
                <a:ea typeface="Commissioner"/>
                <a:cs typeface="Commissioner"/>
                <a:sym typeface="Commissioner"/>
              </a:rPr>
              <a:t>Μεταδιδακτορικός ερευνητής </a:t>
            </a:r>
            <a:r>
              <a:rPr lang="el-GR" b="1" dirty="0">
                <a:solidFill>
                  <a:schemeClr val="dk1"/>
                </a:solidFill>
                <a:latin typeface="Commissioner"/>
                <a:ea typeface="Commissioner"/>
                <a:cs typeface="Commissioner"/>
                <a:sym typeface="Commissioner"/>
              </a:rPr>
              <a:t>Εμμανουήλ Τσαρδούλιας</a:t>
            </a:r>
            <a:endParaRPr b="1" dirty="0">
              <a:solidFill>
                <a:schemeClr val="dk1"/>
              </a:solidFill>
              <a:latin typeface="Commissioner"/>
              <a:ea typeface="Commissioner"/>
              <a:cs typeface="Commissioner"/>
              <a:sym typeface="Commission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ΜΕΘΟΔΟΛΟΓΙΑ ΚΑΙ ΥΛΟΠΟΙΗΣΗ</a:t>
            </a:r>
            <a:endParaRPr sz="3400" dirty="0"/>
          </a:p>
        </p:txBody>
      </p:sp>
      <p:sp>
        <p:nvSpPr>
          <p:cNvPr id="80" name="Google Shape;80;p14"/>
          <p:cNvSpPr txBox="1">
            <a:spLocks noGrp="1"/>
          </p:cNvSpPr>
          <p:nvPr>
            <p:ph type="body" idx="1"/>
          </p:nvPr>
        </p:nvSpPr>
        <p:spPr>
          <a:xfrm>
            <a:off x="799374" y="1779373"/>
            <a:ext cx="10515599" cy="4300151"/>
          </a:xfrm>
          <a:prstGeom prst="rect">
            <a:avLst/>
          </a:prstGeom>
        </p:spPr>
        <p:txBody>
          <a:bodyPr spcFirstLastPara="1" wrap="square" lIns="91425" tIns="45700" rIns="91425" bIns="45700" anchor="t" anchorCtr="0">
            <a:normAutofit/>
          </a:bodyPr>
          <a:lstStyle/>
          <a:p>
            <a:pPr marL="114300" lvl="0" indent="0">
              <a:buNone/>
            </a:pPr>
            <a:r>
              <a:rPr lang="el-GR" dirty="0"/>
              <a:t>ΣΕΤ ΔΕΔΟΜΕΝΩΝ (μόνο χαλιά από εσωτερικούς χώρους):</a:t>
            </a:r>
          </a:p>
          <a:p>
            <a:pPr marL="114300" lvl="0" indent="0">
              <a:buNone/>
            </a:pPr>
            <a:endParaRPr lang="el-GR" b="1" dirty="0"/>
          </a:p>
          <a:p>
            <a:r>
              <a:rPr lang="el-GR" sz="2000" dirty="0"/>
              <a:t>1.3</a:t>
            </a:r>
            <a:r>
              <a:rPr lang="en-US" sz="2000" dirty="0"/>
              <a:t>k </a:t>
            </a:r>
            <a:r>
              <a:rPr lang="el-GR" sz="2000" dirty="0"/>
              <a:t>φωτογραφίες από χαλιά για προσευχή.</a:t>
            </a:r>
          </a:p>
          <a:p>
            <a:r>
              <a:rPr lang="el-GR" sz="2000" dirty="0"/>
              <a:t>2.5</a:t>
            </a:r>
            <a:r>
              <a:rPr lang="en-US" sz="2000" dirty="0"/>
              <a:t>k</a:t>
            </a:r>
            <a:r>
              <a:rPr lang="el-GR" sz="2000" dirty="0"/>
              <a:t> φωτογραφίες από απλά χαλιά </a:t>
            </a:r>
          </a:p>
          <a:p>
            <a:r>
              <a:rPr lang="el-GR" sz="2000" dirty="0"/>
              <a:t>100 φωτογραφίες από </a:t>
            </a:r>
            <a:r>
              <a:rPr lang="en-US" sz="2000" dirty="0"/>
              <a:t>scraping script.</a:t>
            </a:r>
            <a:endParaRPr lang="el-GR" sz="2000" dirty="0"/>
          </a:p>
          <a:p>
            <a:endParaRPr lang="el-GR" sz="2000" dirty="0"/>
          </a:p>
          <a:p>
            <a:r>
              <a:rPr lang="el-GR" sz="2000" dirty="0"/>
              <a:t>Θετικό δείγμα θεωρείται το χαλί που δεν έχει περίπλοκα μοτίβα.</a:t>
            </a:r>
          </a:p>
          <a:p>
            <a:r>
              <a:rPr lang="el-GR" sz="2000" dirty="0"/>
              <a:t>Αρνητικά όλα τα υπόλοιπα</a:t>
            </a:r>
          </a:p>
          <a:p>
            <a:endParaRPr lang="el-GR" sz="2000" dirty="0"/>
          </a:p>
          <a:p>
            <a:endParaRPr lang="el-GR" sz="2000" dirty="0"/>
          </a:p>
          <a:p>
            <a:pPr marL="571500" indent="-457200">
              <a:buFont typeface="+mj-lt"/>
              <a:buAutoNum type="arabicPeriod"/>
            </a:pPr>
            <a:endParaRPr lang="el-GR" dirty="0"/>
          </a:p>
          <a:p>
            <a:pPr marL="571500" indent="-457200">
              <a:buFont typeface="+mj-lt"/>
              <a:buAutoNum type="arabicPeriod"/>
            </a:pPr>
            <a:endParaRPr lang="el-GR" dirty="0"/>
          </a:p>
          <a:p>
            <a:pPr marL="571500" indent="-457200">
              <a:buFont typeface="+mj-lt"/>
              <a:buAutoNum type="arabicPeriod"/>
            </a:pPr>
            <a:endParaRPr lang="el-GR"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238FBD03-1735-47E1-AD96-1FE69DF0418F}"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10</a:t>
            </a:fld>
            <a:endParaRPr lang="en-US"/>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131159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ΜΕΘΟΔΟΛΟΓΙΑ ΚΑΙ ΥΛΟΠΟΙΗΣΗ</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96462B9D-B364-4245-93A8-8C24581441EB}"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11</a:t>
            </a:fld>
            <a:endParaRPr lang="en-US"/>
          </a:p>
        </p:txBody>
      </p:sp>
      <p:pic>
        <p:nvPicPr>
          <p:cNvPr id="7" name="Εικόνα 6">
            <a:extLst>
              <a:ext uri="{FF2B5EF4-FFF2-40B4-BE49-F238E27FC236}">
                <a16:creationId xmlns:a16="http://schemas.microsoft.com/office/drawing/2014/main" id="{4D116379-8B9F-48AD-ACAA-9CDE046E7385}"/>
              </a:ext>
            </a:extLst>
          </p:cNvPr>
          <p:cNvPicPr>
            <a:picLocks noChangeAspect="1"/>
          </p:cNvPicPr>
          <p:nvPr/>
        </p:nvPicPr>
        <p:blipFill>
          <a:blip r:embed="rId3"/>
          <a:stretch>
            <a:fillRect/>
          </a:stretch>
        </p:blipFill>
        <p:spPr>
          <a:xfrm>
            <a:off x="5098507" y="1950720"/>
            <a:ext cx="6038403" cy="3666907"/>
          </a:xfrm>
          <a:prstGeom prst="rect">
            <a:avLst/>
          </a:prstGeom>
        </p:spPr>
      </p:pic>
      <p:sp>
        <p:nvSpPr>
          <p:cNvPr id="11" name="Google Shape;80;p14">
            <a:extLst>
              <a:ext uri="{FF2B5EF4-FFF2-40B4-BE49-F238E27FC236}">
                <a16:creationId xmlns:a16="http://schemas.microsoft.com/office/drawing/2014/main" id="{D86F5966-605F-4B9B-9228-209736BF4D12}"/>
              </a:ext>
            </a:extLst>
          </p:cNvPr>
          <p:cNvSpPr txBox="1">
            <a:spLocks noGrp="1"/>
          </p:cNvSpPr>
          <p:nvPr>
            <p:ph type="body" idx="1"/>
          </p:nvPr>
        </p:nvSpPr>
        <p:spPr>
          <a:xfrm>
            <a:off x="799375" y="1779373"/>
            <a:ext cx="4336506" cy="3386987"/>
          </a:xfrm>
          <a:prstGeom prst="rect">
            <a:avLst/>
          </a:prstGeom>
        </p:spPr>
        <p:txBody>
          <a:bodyPr spcFirstLastPara="1" wrap="square" lIns="91425" tIns="45700" rIns="91425" bIns="45700" anchor="t" anchorCtr="0">
            <a:normAutofit/>
          </a:bodyPr>
          <a:lstStyle/>
          <a:p>
            <a:pPr marL="114300" lvl="0" indent="0">
              <a:buNone/>
            </a:pPr>
            <a:r>
              <a:rPr lang="en-US" dirty="0"/>
              <a:t>DEPLOYMENT: </a:t>
            </a:r>
            <a:endParaRPr lang="el-GR" dirty="0"/>
          </a:p>
          <a:p>
            <a:pPr marL="114300" lvl="0" indent="0">
              <a:buNone/>
            </a:pPr>
            <a:endParaRPr lang="el-GR" dirty="0"/>
          </a:p>
          <a:p>
            <a:r>
              <a:rPr lang="el-GR" dirty="0"/>
              <a:t>Χρήση </a:t>
            </a:r>
            <a:r>
              <a:rPr lang="en-US" dirty="0"/>
              <a:t>D</a:t>
            </a:r>
            <a:r>
              <a:rPr lang="el-GR" dirty="0"/>
              <a:t>ο</a:t>
            </a:r>
            <a:r>
              <a:rPr lang="en-US" dirty="0" err="1"/>
              <a:t>cker</a:t>
            </a:r>
            <a:r>
              <a:rPr lang="el-GR" dirty="0"/>
              <a:t> για το </a:t>
            </a:r>
            <a:r>
              <a:rPr lang="en-US" dirty="0"/>
              <a:t>containerization</a:t>
            </a:r>
            <a:r>
              <a:rPr lang="el-GR" dirty="0"/>
              <a:t> των εφαρμογών.</a:t>
            </a:r>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9959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0" name="Google Shape;80;p14"/>
          <p:cNvSpPr txBox="1">
            <a:spLocks noGrp="1"/>
          </p:cNvSpPr>
          <p:nvPr>
            <p:ph type="body" idx="1"/>
          </p:nvPr>
        </p:nvSpPr>
        <p:spPr>
          <a:xfrm>
            <a:off x="680510" y="1529127"/>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l-GR" dirty="0"/>
              <a:t>Αλγόριθμος Ανίχνευσης</a:t>
            </a:r>
            <a:endParaRPr lang="el-GR" dirty="0">
              <a:solidFill>
                <a:srgbClr val="7E84F7"/>
              </a:solidFill>
            </a:endParaRPr>
          </a:p>
          <a:p>
            <a:pPr marL="457200" lvl="0" indent="-342900" algn="l" rtl="0">
              <a:spcBef>
                <a:spcPts val="1000"/>
              </a:spcBef>
              <a:spcAft>
                <a:spcPts val="0"/>
              </a:spcAft>
              <a:buSzPts val="1800"/>
              <a:buChar char="●"/>
            </a:pPr>
            <a:r>
              <a:rPr lang="el-GR" dirty="0">
                <a:solidFill>
                  <a:schemeClr val="tx1"/>
                </a:solidFill>
              </a:rPr>
              <a:t>Αλγόριθμος  Ταξινόμησης </a:t>
            </a:r>
          </a:p>
          <a:p>
            <a:pPr marL="457200" lvl="0" indent="-342900" algn="l" rtl="0">
              <a:spcBef>
                <a:spcPts val="1000"/>
              </a:spcBef>
              <a:spcAft>
                <a:spcPts val="0"/>
              </a:spcAft>
              <a:buSzPts val="1800"/>
              <a:buChar char="●"/>
            </a:pPr>
            <a:r>
              <a:rPr lang="el-GR" dirty="0">
                <a:solidFill>
                  <a:schemeClr val="tx1"/>
                </a:solidFill>
              </a:rPr>
              <a:t>Ιστοσελίδα</a:t>
            </a:r>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108F9A50-6BE3-4201-AABC-B623B567AE11}"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12</a:t>
            </a:fld>
            <a:endParaRPr lang="en-US"/>
          </a:p>
        </p:txBody>
      </p:sp>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62480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2DDC6837-3351-4BA1-8468-9D2043CE22DD}"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13</a:t>
            </a:fld>
            <a:endParaRPr lang="en-US"/>
          </a:p>
        </p:txBody>
      </p:sp>
      <p:sp>
        <p:nvSpPr>
          <p:cNvPr id="14" name="TextBox 13">
            <a:extLst>
              <a:ext uri="{FF2B5EF4-FFF2-40B4-BE49-F238E27FC236}">
                <a16:creationId xmlns:a16="http://schemas.microsoft.com/office/drawing/2014/main" id="{297427DA-159F-4839-BD93-2D978C94B15A}"/>
              </a:ext>
            </a:extLst>
          </p:cNvPr>
          <p:cNvSpPr txBox="1"/>
          <p:nvPr/>
        </p:nvSpPr>
        <p:spPr>
          <a:xfrm>
            <a:off x="418201" y="1451199"/>
            <a:ext cx="11029162" cy="5632311"/>
          </a:xfrm>
          <a:prstGeom prst="rect">
            <a:avLst/>
          </a:prstGeom>
          <a:noFill/>
        </p:spPr>
        <p:txBody>
          <a:bodyPr wrap="square">
            <a:spAutoFit/>
          </a:bodyPr>
          <a:lstStyle/>
          <a:p>
            <a:pPr marL="114300" lvl="0" algn="l" rtl="0">
              <a:spcBef>
                <a:spcPts val="1000"/>
              </a:spcBef>
              <a:spcAft>
                <a:spcPts val="0"/>
              </a:spcAft>
              <a:buSzPts val="1800"/>
            </a:pPr>
            <a:r>
              <a:rPr lang="en-US" sz="2000" dirty="0">
                <a:solidFill>
                  <a:schemeClr val="tx1"/>
                </a:solidFill>
                <a:latin typeface="Commissioner" panose="020B0604020202020204" charset="0"/>
              </a:rPr>
              <a:t>A</a:t>
            </a:r>
            <a:r>
              <a:rPr lang="el-GR" sz="2000" dirty="0">
                <a:solidFill>
                  <a:schemeClr val="tx1"/>
                </a:solidFill>
                <a:latin typeface="Commissioner" panose="020B0604020202020204" charset="0"/>
              </a:rPr>
              <a:t>ΛΓΟΡΙΘΜΟΣ ΑΝΙΧΝΕΥΣΗΣ (</a:t>
            </a:r>
            <a:r>
              <a:rPr lang="en-US" sz="2000" dirty="0">
                <a:solidFill>
                  <a:schemeClr val="tx1"/>
                </a:solidFill>
                <a:latin typeface="Commissioner" panose="020B0604020202020204" charset="0"/>
              </a:rPr>
              <a:t>Detection Algorithm)</a:t>
            </a:r>
            <a:endParaRPr lang="el-GR" sz="2000" dirty="0">
              <a:solidFill>
                <a:schemeClr val="tx1"/>
              </a:solidFill>
              <a:latin typeface="Commissioner" panose="020B0604020202020204" charset="0"/>
            </a:endParaRPr>
          </a:p>
          <a:p>
            <a:pPr marL="114300" lvl="0" algn="l" rtl="0">
              <a:spcBef>
                <a:spcPts val="1000"/>
              </a:spcBef>
              <a:spcAft>
                <a:spcPts val="0"/>
              </a:spcAft>
              <a:buSzPts val="1800"/>
            </a:pP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Χρησιμοποιήθηκε το εκπαιδευμένο μοντέλο Υ</a:t>
            </a:r>
            <a:r>
              <a:rPr lang="en-US" sz="2000" dirty="0">
                <a:solidFill>
                  <a:schemeClr val="tx1"/>
                </a:solidFill>
                <a:latin typeface="Commissioner" panose="020B0604020202020204" charset="0"/>
              </a:rPr>
              <a:t>olov7</a:t>
            </a: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Επανεκπαιδεύθηκε στο σετ εκπαίδευσης το οποίο περιείχε μόνο χαλιά.</a:t>
            </a: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2</a:t>
            </a:r>
            <a:r>
              <a:rPr lang="en-US" sz="2000" dirty="0">
                <a:solidFill>
                  <a:schemeClr val="tx1"/>
                </a:solidFill>
                <a:latin typeface="Commissioner" panose="020B0604020202020204" charset="0"/>
              </a:rPr>
              <a:t>2</a:t>
            </a:r>
            <a:r>
              <a:rPr lang="el-GR" sz="2000" dirty="0">
                <a:solidFill>
                  <a:schemeClr val="tx1"/>
                </a:solidFill>
                <a:latin typeface="Commissioner" panose="020B0604020202020204" charset="0"/>
              </a:rPr>
              <a:t>92 φωτογραφίες χαλιών.</a:t>
            </a:r>
          </a:p>
          <a:p>
            <a:pPr marL="457200" lvl="0" indent="-342900" algn="l" rtl="0">
              <a:spcBef>
                <a:spcPts val="1000"/>
              </a:spcBef>
              <a:spcAft>
                <a:spcPts val="0"/>
              </a:spcAft>
              <a:buSzPts val="1800"/>
              <a:buFont typeface="Arial" panose="020B0604020202020204" pitchFamily="34" charset="0"/>
              <a:buChar char="•"/>
            </a:pPr>
            <a:r>
              <a:rPr lang="en-US" sz="2000" dirty="0">
                <a:solidFill>
                  <a:schemeClr val="tx1"/>
                </a:solidFill>
                <a:latin typeface="Commissioner" panose="020B0604020202020204" charset="0"/>
              </a:rPr>
              <a:t>80% </a:t>
            </a:r>
            <a:r>
              <a:rPr lang="el-GR" sz="2000" dirty="0">
                <a:solidFill>
                  <a:schemeClr val="tx1"/>
                </a:solidFill>
                <a:latin typeface="Commissioner" panose="020B0604020202020204" charset="0"/>
              </a:rPr>
              <a:t>του </a:t>
            </a:r>
            <a:r>
              <a:rPr lang="en-US" sz="2000" dirty="0">
                <a:solidFill>
                  <a:schemeClr val="tx1"/>
                </a:solidFill>
                <a:latin typeface="Commissioner" panose="020B0604020202020204" charset="0"/>
              </a:rPr>
              <a:t>dataset</a:t>
            </a:r>
            <a:r>
              <a:rPr lang="el-GR" sz="2000" dirty="0">
                <a:solidFill>
                  <a:schemeClr val="tx1"/>
                </a:solidFill>
                <a:latin typeface="Commissioner" panose="020B0604020202020204" charset="0"/>
              </a:rPr>
              <a:t> χρησιμοποιήθηκε για εκπαίδευση (</a:t>
            </a:r>
            <a:r>
              <a:rPr lang="en-US" sz="2000" dirty="0">
                <a:solidFill>
                  <a:schemeClr val="tx1"/>
                </a:solidFill>
                <a:latin typeface="Commissioner" panose="020B0604020202020204" charset="0"/>
              </a:rPr>
              <a:t>train)</a:t>
            </a:r>
          </a:p>
          <a:p>
            <a:pPr marL="457200" lvl="0" indent="-342900" algn="l" rtl="0">
              <a:spcBef>
                <a:spcPts val="1000"/>
              </a:spcBef>
              <a:spcAft>
                <a:spcPts val="0"/>
              </a:spcAft>
              <a:buSzPts val="1800"/>
              <a:buFont typeface="Arial" panose="020B0604020202020204" pitchFamily="34" charset="0"/>
              <a:buChar char="•"/>
            </a:pPr>
            <a:r>
              <a:rPr lang="en-US" sz="2000" dirty="0">
                <a:solidFill>
                  <a:schemeClr val="tx1"/>
                </a:solidFill>
                <a:latin typeface="Commissioner" panose="020B0604020202020204" charset="0"/>
              </a:rPr>
              <a:t>10% </a:t>
            </a:r>
            <a:r>
              <a:rPr lang="el-GR" sz="2000" dirty="0">
                <a:solidFill>
                  <a:schemeClr val="tx1"/>
                </a:solidFill>
                <a:latin typeface="Commissioner" panose="020B0604020202020204" charset="0"/>
              </a:rPr>
              <a:t>για </a:t>
            </a:r>
            <a:r>
              <a:rPr lang="en-US" sz="2000" dirty="0">
                <a:solidFill>
                  <a:schemeClr val="tx1"/>
                </a:solidFill>
                <a:latin typeface="Commissioner" panose="020B0604020202020204" charset="0"/>
              </a:rPr>
              <a:t>validation</a:t>
            </a: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10% για </a:t>
            </a:r>
            <a:r>
              <a:rPr lang="en-US" sz="2000" dirty="0">
                <a:solidFill>
                  <a:schemeClr val="tx1"/>
                </a:solidFill>
                <a:latin typeface="Commissioner" panose="020B0604020202020204" charset="0"/>
              </a:rPr>
              <a:t>testing</a:t>
            </a: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Χρησιμοποιήθηκαν οι </a:t>
            </a:r>
            <a:r>
              <a:rPr lang="en-US" sz="2000" dirty="0">
                <a:solidFill>
                  <a:schemeClr val="tx1"/>
                </a:solidFill>
                <a:latin typeface="Commissioner" panose="020B0604020202020204" charset="0"/>
              </a:rPr>
              <a:t>default</a:t>
            </a:r>
            <a:r>
              <a:rPr lang="el-GR" sz="2000" dirty="0">
                <a:solidFill>
                  <a:schemeClr val="tx1"/>
                </a:solidFill>
                <a:latin typeface="Commissioner" panose="020B0604020202020204" charset="0"/>
              </a:rPr>
              <a:t> παράμετροι για την επανεκπαίδευση</a:t>
            </a:r>
          </a:p>
          <a:p>
            <a:pPr marL="457200" lvl="0" indent="-342900" algn="l" rtl="0">
              <a:spcBef>
                <a:spcPts val="1000"/>
              </a:spcBef>
              <a:spcAft>
                <a:spcPts val="0"/>
              </a:spcAft>
              <a:buSzPts val="1800"/>
              <a:buFont typeface="Arial" panose="020B0604020202020204" pitchFamily="34" charset="0"/>
              <a:buChar char="•"/>
            </a:pP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n-US"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l-GR" sz="2000" dirty="0">
              <a:solidFill>
                <a:schemeClr val="tx1"/>
              </a:solidFill>
              <a:latin typeface="Commissioner" panose="020B0604020202020204" charset="0"/>
            </a:endParaRPr>
          </a:p>
        </p:txBody>
      </p:sp>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16484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38A856B1-885A-4461-AB8D-50851F7F8209}"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14</a:t>
            </a:fld>
            <a:endParaRPr lang="en-US"/>
          </a:p>
        </p:txBody>
      </p:sp>
      <p:sp>
        <p:nvSpPr>
          <p:cNvPr id="14" name="TextBox 13">
            <a:extLst>
              <a:ext uri="{FF2B5EF4-FFF2-40B4-BE49-F238E27FC236}">
                <a16:creationId xmlns:a16="http://schemas.microsoft.com/office/drawing/2014/main" id="{297427DA-159F-4839-BD93-2D978C94B15A}"/>
              </a:ext>
            </a:extLst>
          </p:cNvPr>
          <p:cNvSpPr txBox="1"/>
          <p:nvPr/>
        </p:nvSpPr>
        <p:spPr>
          <a:xfrm>
            <a:off x="465718" y="1451198"/>
            <a:ext cx="10888082" cy="400110"/>
          </a:xfrm>
          <a:prstGeom prst="rect">
            <a:avLst/>
          </a:prstGeom>
          <a:noFill/>
        </p:spPr>
        <p:txBody>
          <a:bodyPr wrap="square">
            <a:spAutoFit/>
          </a:bodyPr>
          <a:lstStyle/>
          <a:p>
            <a:pPr marL="457200" lvl="0" indent="-342900" algn="l" rtl="0">
              <a:spcBef>
                <a:spcPts val="1000"/>
              </a:spcBef>
              <a:spcAft>
                <a:spcPts val="0"/>
              </a:spcAft>
              <a:buSzPts val="1800"/>
              <a:buChar char="●"/>
            </a:pPr>
            <a:r>
              <a:rPr lang="el-GR" sz="2000" dirty="0">
                <a:solidFill>
                  <a:schemeClr val="tx1"/>
                </a:solidFill>
                <a:latin typeface="Commissioner" panose="020B0604020202020204" charset="0"/>
              </a:rPr>
              <a:t>Αλγόριθμος  Ανίχνευσης</a:t>
            </a:r>
            <a:r>
              <a:rPr lang="en-US" sz="2000" dirty="0">
                <a:solidFill>
                  <a:schemeClr val="tx1"/>
                </a:solidFill>
                <a:latin typeface="Commissioner" panose="020B0604020202020204" charset="0"/>
              </a:rPr>
              <a:t>, </a:t>
            </a:r>
            <a:r>
              <a:rPr lang="el-GR" sz="2000" dirty="0">
                <a:solidFill>
                  <a:schemeClr val="tx1"/>
                </a:solidFill>
                <a:latin typeface="Commissioner" panose="020B0604020202020204" charset="0"/>
              </a:rPr>
              <a:t>αποτελέσματα από το σετ </a:t>
            </a:r>
            <a:r>
              <a:rPr lang="en-US" sz="2000" dirty="0">
                <a:solidFill>
                  <a:schemeClr val="tx1"/>
                </a:solidFill>
                <a:latin typeface="Commissioner" panose="020B0604020202020204" charset="0"/>
              </a:rPr>
              <a:t> </a:t>
            </a:r>
            <a:r>
              <a:rPr lang="el-GR" sz="2000" dirty="0">
                <a:solidFill>
                  <a:schemeClr val="tx1"/>
                </a:solidFill>
                <a:latin typeface="Commissioner" panose="020B0604020202020204" charset="0"/>
              </a:rPr>
              <a:t>εκπαίδευσης</a:t>
            </a:r>
          </a:p>
        </p:txBody>
      </p:sp>
      <p:pic>
        <p:nvPicPr>
          <p:cNvPr id="5" name="Εικόνα 4">
            <a:extLst>
              <a:ext uri="{FF2B5EF4-FFF2-40B4-BE49-F238E27FC236}">
                <a16:creationId xmlns:a16="http://schemas.microsoft.com/office/drawing/2014/main" id="{993FA68F-EAE8-4864-AEFB-695BB1439EA2}"/>
              </a:ext>
            </a:extLst>
          </p:cNvPr>
          <p:cNvPicPr>
            <a:picLocks noChangeAspect="1"/>
          </p:cNvPicPr>
          <p:nvPr/>
        </p:nvPicPr>
        <p:blipFill>
          <a:blip r:embed="rId3"/>
          <a:stretch>
            <a:fillRect/>
          </a:stretch>
        </p:blipFill>
        <p:spPr>
          <a:xfrm>
            <a:off x="557645" y="2211880"/>
            <a:ext cx="5675849" cy="4099481"/>
          </a:xfrm>
          <a:prstGeom prst="rect">
            <a:avLst/>
          </a:prstGeom>
        </p:spPr>
      </p:pic>
      <p:pic>
        <p:nvPicPr>
          <p:cNvPr id="7" name="Εικόνα 6">
            <a:extLst>
              <a:ext uri="{FF2B5EF4-FFF2-40B4-BE49-F238E27FC236}">
                <a16:creationId xmlns:a16="http://schemas.microsoft.com/office/drawing/2014/main" id="{42DF68EF-BACE-4702-9B0C-123B33794CA8}"/>
              </a:ext>
            </a:extLst>
          </p:cNvPr>
          <p:cNvPicPr>
            <a:picLocks noChangeAspect="1"/>
          </p:cNvPicPr>
          <p:nvPr/>
        </p:nvPicPr>
        <p:blipFill>
          <a:blip r:embed="rId4"/>
          <a:stretch>
            <a:fillRect/>
          </a:stretch>
        </p:blipFill>
        <p:spPr>
          <a:xfrm>
            <a:off x="6096000" y="2369672"/>
            <a:ext cx="5675848" cy="3783898"/>
          </a:xfrm>
          <a:prstGeom prst="rect">
            <a:avLst/>
          </a:prstGeom>
        </p:spPr>
      </p:pic>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6461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4824D0C1-67CF-4E0B-A4AD-7FFD5EF1E63B}"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15</a:t>
            </a:fld>
            <a:endParaRPr lang="en-US"/>
          </a:p>
        </p:txBody>
      </p:sp>
      <p:sp>
        <p:nvSpPr>
          <p:cNvPr id="14" name="TextBox 13">
            <a:extLst>
              <a:ext uri="{FF2B5EF4-FFF2-40B4-BE49-F238E27FC236}">
                <a16:creationId xmlns:a16="http://schemas.microsoft.com/office/drawing/2014/main" id="{297427DA-159F-4839-BD93-2D978C94B15A}"/>
              </a:ext>
            </a:extLst>
          </p:cNvPr>
          <p:cNvSpPr txBox="1"/>
          <p:nvPr/>
        </p:nvSpPr>
        <p:spPr>
          <a:xfrm>
            <a:off x="465718" y="1451198"/>
            <a:ext cx="11086202" cy="400110"/>
          </a:xfrm>
          <a:prstGeom prst="rect">
            <a:avLst/>
          </a:prstGeom>
          <a:noFill/>
        </p:spPr>
        <p:txBody>
          <a:bodyPr wrap="square">
            <a:spAutoFit/>
          </a:bodyPr>
          <a:lstStyle/>
          <a:p>
            <a:pPr marL="457200" lvl="0" indent="-342900" algn="l" rtl="0">
              <a:spcBef>
                <a:spcPts val="1000"/>
              </a:spcBef>
              <a:spcAft>
                <a:spcPts val="0"/>
              </a:spcAft>
              <a:buSzPts val="1800"/>
              <a:buChar char="●"/>
            </a:pPr>
            <a:r>
              <a:rPr lang="el-GR" sz="2000" dirty="0">
                <a:solidFill>
                  <a:schemeClr val="tx1"/>
                </a:solidFill>
                <a:latin typeface="Commissioner" panose="020B0604020202020204" charset="0"/>
              </a:rPr>
              <a:t>Αλγόριθμος  Ανίχνευσης</a:t>
            </a:r>
            <a:r>
              <a:rPr lang="en-US" sz="2000" dirty="0">
                <a:solidFill>
                  <a:schemeClr val="tx1"/>
                </a:solidFill>
                <a:latin typeface="Commissioner" panose="020B0604020202020204" charset="0"/>
              </a:rPr>
              <a:t>, </a:t>
            </a:r>
            <a:r>
              <a:rPr lang="el-GR" sz="2000" dirty="0">
                <a:solidFill>
                  <a:schemeClr val="tx1"/>
                </a:solidFill>
                <a:latin typeface="Commissioner" panose="020B0604020202020204" charset="0"/>
              </a:rPr>
              <a:t>αξιολόγηση στο τεστ σετ</a:t>
            </a:r>
          </a:p>
        </p:txBody>
      </p:sp>
      <p:pic>
        <p:nvPicPr>
          <p:cNvPr id="16" name="Εικόνα 15">
            <a:extLst>
              <a:ext uri="{FF2B5EF4-FFF2-40B4-BE49-F238E27FC236}">
                <a16:creationId xmlns:a16="http://schemas.microsoft.com/office/drawing/2014/main" id="{1F0C9791-34F1-4796-B4E3-5CB73DBAED96}"/>
              </a:ext>
            </a:extLst>
          </p:cNvPr>
          <p:cNvPicPr>
            <a:picLocks noChangeAspect="1"/>
          </p:cNvPicPr>
          <p:nvPr/>
        </p:nvPicPr>
        <p:blipFill>
          <a:blip r:embed="rId3"/>
          <a:stretch>
            <a:fillRect/>
          </a:stretch>
        </p:blipFill>
        <p:spPr>
          <a:xfrm>
            <a:off x="2873507" y="1851524"/>
            <a:ext cx="5943922" cy="4457942"/>
          </a:xfrm>
          <a:prstGeom prst="rect">
            <a:avLst/>
          </a:prstGeom>
        </p:spPr>
      </p:pic>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43056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BA38C121-A8A8-450E-A29F-CA959BDD0CD6}"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16</a:t>
            </a:fld>
            <a:endParaRPr lang="en-US"/>
          </a:p>
        </p:txBody>
      </p:sp>
      <p:sp>
        <p:nvSpPr>
          <p:cNvPr id="14" name="TextBox 13">
            <a:extLst>
              <a:ext uri="{FF2B5EF4-FFF2-40B4-BE49-F238E27FC236}">
                <a16:creationId xmlns:a16="http://schemas.microsoft.com/office/drawing/2014/main" id="{297427DA-159F-4839-BD93-2D978C94B15A}"/>
              </a:ext>
            </a:extLst>
          </p:cNvPr>
          <p:cNvSpPr txBox="1"/>
          <p:nvPr/>
        </p:nvSpPr>
        <p:spPr>
          <a:xfrm>
            <a:off x="435238" y="1298602"/>
            <a:ext cx="9816202" cy="400110"/>
          </a:xfrm>
          <a:prstGeom prst="rect">
            <a:avLst/>
          </a:prstGeom>
          <a:noFill/>
        </p:spPr>
        <p:txBody>
          <a:bodyPr wrap="square">
            <a:spAutoFit/>
          </a:bodyPr>
          <a:lstStyle/>
          <a:p>
            <a:pPr marL="457200" lvl="0" indent="-342900" algn="l" rtl="0">
              <a:spcBef>
                <a:spcPts val="1000"/>
              </a:spcBef>
              <a:spcAft>
                <a:spcPts val="0"/>
              </a:spcAft>
              <a:buSzPts val="1800"/>
              <a:buChar char="●"/>
            </a:pPr>
            <a:r>
              <a:rPr lang="el-GR" sz="2000" dirty="0">
                <a:solidFill>
                  <a:schemeClr val="tx1"/>
                </a:solidFill>
                <a:latin typeface="Commissioner" panose="020B0604020202020204" charset="0"/>
              </a:rPr>
              <a:t>Φωτογραφίες μεταξύ των πραγματικών και  κατηγοριών που ανιχνεύθηκαν.</a:t>
            </a:r>
          </a:p>
        </p:txBody>
      </p:sp>
      <p:pic>
        <p:nvPicPr>
          <p:cNvPr id="5" name="Εικόνα 4">
            <a:extLst>
              <a:ext uri="{FF2B5EF4-FFF2-40B4-BE49-F238E27FC236}">
                <a16:creationId xmlns:a16="http://schemas.microsoft.com/office/drawing/2014/main" id="{2416AF8A-FAF7-471A-99AA-9B5F58A449C4}"/>
              </a:ext>
            </a:extLst>
          </p:cNvPr>
          <p:cNvPicPr>
            <a:picLocks noChangeAspect="1"/>
          </p:cNvPicPr>
          <p:nvPr/>
        </p:nvPicPr>
        <p:blipFill>
          <a:blip r:embed="rId3"/>
          <a:stretch>
            <a:fillRect/>
          </a:stretch>
        </p:blipFill>
        <p:spPr>
          <a:xfrm>
            <a:off x="1388291" y="1897028"/>
            <a:ext cx="4386217" cy="4386217"/>
          </a:xfrm>
          <a:prstGeom prst="rect">
            <a:avLst/>
          </a:prstGeom>
        </p:spPr>
      </p:pic>
      <p:pic>
        <p:nvPicPr>
          <p:cNvPr id="7" name="Εικόνα 6">
            <a:extLst>
              <a:ext uri="{FF2B5EF4-FFF2-40B4-BE49-F238E27FC236}">
                <a16:creationId xmlns:a16="http://schemas.microsoft.com/office/drawing/2014/main" id="{44897F40-68A5-42AB-A28C-EA559567DF9B}"/>
              </a:ext>
            </a:extLst>
          </p:cNvPr>
          <p:cNvPicPr>
            <a:picLocks noChangeAspect="1"/>
          </p:cNvPicPr>
          <p:nvPr/>
        </p:nvPicPr>
        <p:blipFill>
          <a:blip r:embed="rId4"/>
          <a:stretch>
            <a:fillRect/>
          </a:stretch>
        </p:blipFill>
        <p:spPr>
          <a:xfrm>
            <a:off x="6350000" y="1897028"/>
            <a:ext cx="4795520" cy="4386216"/>
          </a:xfrm>
          <a:prstGeom prst="rect">
            <a:avLst/>
          </a:prstGeom>
        </p:spPr>
      </p:pic>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96940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64805BAC-64A6-4311-A616-1049EA870A07}"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17</a:t>
            </a:fld>
            <a:endParaRPr lang="en-US"/>
          </a:p>
        </p:txBody>
      </p:sp>
      <p:sp>
        <p:nvSpPr>
          <p:cNvPr id="14" name="TextBox 13">
            <a:extLst>
              <a:ext uri="{FF2B5EF4-FFF2-40B4-BE49-F238E27FC236}">
                <a16:creationId xmlns:a16="http://schemas.microsoft.com/office/drawing/2014/main" id="{297427DA-159F-4839-BD93-2D978C94B15A}"/>
              </a:ext>
            </a:extLst>
          </p:cNvPr>
          <p:cNvSpPr txBox="1"/>
          <p:nvPr/>
        </p:nvSpPr>
        <p:spPr>
          <a:xfrm>
            <a:off x="465717" y="1451198"/>
            <a:ext cx="10981645" cy="5632311"/>
          </a:xfrm>
          <a:prstGeom prst="rect">
            <a:avLst/>
          </a:prstGeom>
          <a:noFill/>
        </p:spPr>
        <p:txBody>
          <a:bodyPr wrap="square">
            <a:spAutoFit/>
          </a:bodyPr>
          <a:lstStyle/>
          <a:p>
            <a:pPr marL="114300" lvl="0" algn="l" rtl="0">
              <a:spcBef>
                <a:spcPts val="1000"/>
              </a:spcBef>
              <a:spcAft>
                <a:spcPts val="0"/>
              </a:spcAft>
              <a:buSzPts val="1800"/>
            </a:pPr>
            <a:r>
              <a:rPr lang="en-US" sz="2000" dirty="0">
                <a:solidFill>
                  <a:schemeClr val="tx1"/>
                </a:solidFill>
                <a:latin typeface="Commissioner" panose="020B0604020202020204" charset="0"/>
              </a:rPr>
              <a:t>A</a:t>
            </a:r>
            <a:r>
              <a:rPr lang="el-GR" sz="2000" dirty="0">
                <a:solidFill>
                  <a:schemeClr val="tx1"/>
                </a:solidFill>
                <a:latin typeface="Commissioner" panose="020B0604020202020204" charset="0"/>
              </a:rPr>
              <a:t>ΛΓΟΡΙΘΜΟΣ ΤΑΞΙΝΟΜΗΣΗΣ </a:t>
            </a:r>
          </a:p>
          <a:p>
            <a:pPr marL="114300" lvl="0" algn="l" rtl="0">
              <a:spcBef>
                <a:spcPts val="1000"/>
              </a:spcBef>
              <a:spcAft>
                <a:spcPts val="0"/>
              </a:spcAft>
              <a:buSzPts val="1800"/>
            </a:pP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Χρησιμοποιήθηκε το εκπαιδευμένο μοντέλο </a:t>
            </a:r>
            <a:r>
              <a:rPr lang="en-US" sz="2000" b="1" dirty="0">
                <a:solidFill>
                  <a:schemeClr val="tx1"/>
                </a:solidFill>
                <a:latin typeface="Commissioner" panose="020B0604020202020204" charset="0"/>
              </a:rPr>
              <a:t>ResNet101</a:t>
            </a: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Επανεκπαιδεύθηκε στο σετ εκπαίδευσης το οποίο περιείχε μόνο χαλιά.</a:t>
            </a: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2592 φωτογραφίες χαλιών.</a:t>
            </a:r>
          </a:p>
          <a:p>
            <a:pPr marL="457200" lvl="0" indent="-342900" algn="l" rtl="0">
              <a:spcBef>
                <a:spcPts val="1000"/>
              </a:spcBef>
              <a:spcAft>
                <a:spcPts val="0"/>
              </a:spcAft>
              <a:buSzPts val="1800"/>
              <a:buFont typeface="Arial" panose="020B0604020202020204" pitchFamily="34" charset="0"/>
              <a:buChar char="•"/>
            </a:pPr>
            <a:r>
              <a:rPr lang="en-US" sz="2000" dirty="0">
                <a:solidFill>
                  <a:schemeClr val="tx1"/>
                </a:solidFill>
                <a:latin typeface="Commissioner" panose="020B0604020202020204" charset="0"/>
              </a:rPr>
              <a:t>K-fold cross validation, k = 5</a:t>
            </a:r>
          </a:p>
          <a:p>
            <a:pPr marL="457200" lvl="0" indent="-342900" algn="l" rtl="0">
              <a:spcBef>
                <a:spcPts val="1000"/>
              </a:spcBef>
              <a:spcAft>
                <a:spcPts val="0"/>
              </a:spcAft>
              <a:buSzPts val="1800"/>
              <a:buFont typeface="Arial" panose="020B0604020202020204" pitchFamily="34" charset="0"/>
              <a:buChar char="•"/>
            </a:pPr>
            <a:r>
              <a:rPr lang="en-US" sz="2000" dirty="0">
                <a:solidFill>
                  <a:schemeClr val="tx1"/>
                </a:solidFill>
                <a:latin typeface="Commissioner" panose="020B0604020202020204" charset="0"/>
              </a:rPr>
              <a:t>90% </a:t>
            </a:r>
            <a:r>
              <a:rPr lang="el-GR" sz="2000" dirty="0">
                <a:solidFill>
                  <a:schemeClr val="tx1"/>
                </a:solidFill>
                <a:latin typeface="Commissioner" panose="020B0604020202020204" charset="0"/>
              </a:rPr>
              <a:t>του </a:t>
            </a:r>
            <a:r>
              <a:rPr lang="en-US" sz="2000" dirty="0">
                <a:solidFill>
                  <a:schemeClr val="tx1"/>
                </a:solidFill>
                <a:latin typeface="Commissioner" panose="020B0604020202020204" charset="0"/>
              </a:rPr>
              <a:t>dataset</a:t>
            </a:r>
            <a:r>
              <a:rPr lang="el-GR" sz="2000" dirty="0">
                <a:solidFill>
                  <a:schemeClr val="tx1"/>
                </a:solidFill>
                <a:latin typeface="Commissioner" panose="020B0604020202020204" charset="0"/>
              </a:rPr>
              <a:t> χρησιμοποιήθηκε για εκπαίδευση (</a:t>
            </a:r>
            <a:r>
              <a:rPr lang="en-US" sz="2000" dirty="0">
                <a:solidFill>
                  <a:schemeClr val="tx1"/>
                </a:solidFill>
                <a:latin typeface="Commissioner" panose="020B0604020202020204" charset="0"/>
              </a:rPr>
              <a:t>train + </a:t>
            </a:r>
            <a:r>
              <a:rPr lang="en-US" sz="2000" dirty="0" err="1">
                <a:solidFill>
                  <a:schemeClr val="tx1"/>
                </a:solidFill>
                <a:latin typeface="Commissioner" panose="020B0604020202020204" charset="0"/>
              </a:rPr>
              <a:t>validaiton</a:t>
            </a:r>
            <a:r>
              <a:rPr lang="en-US" sz="2000" dirty="0">
                <a:solidFill>
                  <a:schemeClr val="tx1"/>
                </a:solidFill>
                <a:latin typeface="Commissioner" panose="020B0604020202020204" charset="0"/>
              </a:rPr>
              <a:t> set)</a:t>
            </a: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r>
              <a:rPr lang="el-GR" sz="2000" dirty="0">
                <a:solidFill>
                  <a:schemeClr val="tx1"/>
                </a:solidFill>
                <a:latin typeface="Commissioner" panose="020B0604020202020204" charset="0"/>
              </a:rPr>
              <a:t>10% μόνο για </a:t>
            </a:r>
            <a:r>
              <a:rPr lang="en-US" sz="2000" dirty="0">
                <a:solidFill>
                  <a:schemeClr val="tx1"/>
                </a:solidFill>
                <a:latin typeface="Commissioner" panose="020B0604020202020204" charset="0"/>
              </a:rPr>
              <a:t>testing</a:t>
            </a: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r>
              <a:rPr lang="en-US" sz="2000" dirty="0">
                <a:solidFill>
                  <a:schemeClr val="tx1"/>
                </a:solidFill>
                <a:latin typeface="Commissioner" panose="020B0604020202020204" charset="0"/>
              </a:rPr>
              <a:t>SGD optimizer, </a:t>
            </a:r>
            <a:r>
              <a:rPr lang="en-US" sz="2000" dirty="0" err="1">
                <a:solidFill>
                  <a:schemeClr val="tx1"/>
                </a:solidFill>
                <a:latin typeface="Commissioner" panose="020B0604020202020204" charset="0"/>
              </a:rPr>
              <a:t>batch_size</a:t>
            </a:r>
            <a:r>
              <a:rPr lang="en-US" sz="2000" dirty="0">
                <a:solidFill>
                  <a:schemeClr val="tx1"/>
                </a:solidFill>
                <a:latin typeface="Commissioner" panose="020B0604020202020204" charset="0"/>
              </a:rPr>
              <a:t> =32, learning rate = 0.001</a:t>
            </a: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l-GR"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n-US" sz="2000" dirty="0">
              <a:solidFill>
                <a:schemeClr val="tx1"/>
              </a:solidFill>
              <a:latin typeface="Commissioner" panose="020B0604020202020204" charset="0"/>
            </a:endParaRPr>
          </a:p>
          <a:p>
            <a:pPr marL="457200" lvl="0" indent="-342900" algn="l" rtl="0">
              <a:spcBef>
                <a:spcPts val="1000"/>
              </a:spcBef>
              <a:spcAft>
                <a:spcPts val="0"/>
              </a:spcAft>
              <a:buSzPts val="1800"/>
              <a:buFont typeface="Arial" panose="020B0604020202020204" pitchFamily="34" charset="0"/>
              <a:buChar char="•"/>
            </a:pPr>
            <a:endParaRPr lang="el-GR" sz="2000" dirty="0">
              <a:solidFill>
                <a:schemeClr val="tx1"/>
              </a:solidFill>
              <a:latin typeface="Commissioner" panose="020B0604020202020204" charset="0"/>
            </a:endParaRPr>
          </a:p>
        </p:txBody>
      </p:sp>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81841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A5CA03F4-5212-447A-B403-3F3BA3EE742C}"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18</a:t>
            </a:fld>
            <a:endParaRPr lang="en-US"/>
          </a:p>
        </p:txBody>
      </p:sp>
      <p:pic>
        <p:nvPicPr>
          <p:cNvPr id="6" name="Εικόνα 5">
            <a:extLst>
              <a:ext uri="{FF2B5EF4-FFF2-40B4-BE49-F238E27FC236}">
                <a16:creationId xmlns:a16="http://schemas.microsoft.com/office/drawing/2014/main" id="{1BE59C60-D429-4995-B5BC-DF9FDA3C8D08}"/>
              </a:ext>
            </a:extLst>
          </p:cNvPr>
          <p:cNvPicPr>
            <a:picLocks noChangeAspect="1"/>
          </p:cNvPicPr>
          <p:nvPr/>
        </p:nvPicPr>
        <p:blipFill>
          <a:blip r:embed="rId3"/>
          <a:stretch>
            <a:fillRect/>
          </a:stretch>
        </p:blipFill>
        <p:spPr>
          <a:xfrm>
            <a:off x="465718" y="2159084"/>
            <a:ext cx="5349727" cy="3831245"/>
          </a:xfrm>
          <a:prstGeom prst="rect">
            <a:avLst/>
          </a:prstGeom>
        </p:spPr>
      </p:pic>
      <p:pic>
        <p:nvPicPr>
          <p:cNvPr id="8" name="Εικόνα 7">
            <a:extLst>
              <a:ext uri="{FF2B5EF4-FFF2-40B4-BE49-F238E27FC236}">
                <a16:creationId xmlns:a16="http://schemas.microsoft.com/office/drawing/2014/main" id="{5242E415-EE62-4C1B-B51C-06134D6A7906}"/>
              </a:ext>
            </a:extLst>
          </p:cNvPr>
          <p:cNvPicPr>
            <a:picLocks noChangeAspect="1"/>
          </p:cNvPicPr>
          <p:nvPr/>
        </p:nvPicPr>
        <p:blipFill>
          <a:blip r:embed="rId4"/>
          <a:stretch>
            <a:fillRect/>
          </a:stretch>
        </p:blipFill>
        <p:spPr>
          <a:xfrm>
            <a:off x="6096000" y="1451198"/>
            <a:ext cx="5349726" cy="4879505"/>
          </a:xfrm>
          <a:prstGeom prst="rect">
            <a:avLst/>
          </a:prstGeom>
        </p:spPr>
      </p:pic>
      <p:sp>
        <p:nvSpPr>
          <p:cNvPr id="14" name="TextBox 13">
            <a:extLst>
              <a:ext uri="{FF2B5EF4-FFF2-40B4-BE49-F238E27FC236}">
                <a16:creationId xmlns:a16="http://schemas.microsoft.com/office/drawing/2014/main" id="{297427DA-159F-4839-BD93-2D978C94B15A}"/>
              </a:ext>
            </a:extLst>
          </p:cNvPr>
          <p:cNvSpPr txBox="1"/>
          <p:nvPr/>
        </p:nvSpPr>
        <p:spPr>
          <a:xfrm>
            <a:off x="465718" y="1451198"/>
            <a:ext cx="6098058" cy="707886"/>
          </a:xfrm>
          <a:prstGeom prst="rect">
            <a:avLst/>
          </a:prstGeom>
          <a:noFill/>
        </p:spPr>
        <p:txBody>
          <a:bodyPr wrap="square">
            <a:spAutoFit/>
          </a:bodyPr>
          <a:lstStyle/>
          <a:p>
            <a:pPr marL="457200" lvl="0" indent="-342900" algn="l" rtl="0">
              <a:spcBef>
                <a:spcPts val="1000"/>
              </a:spcBef>
              <a:spcAft>
                <a:spcPts val="0"/>
              </a:spcAft>
              <a:buSzPts val="1800"/>
              <a:buChar char="●"/>
            </a:pPr>
            <a:r>
              <a:rPr lang="el-GR" sz="2000" dirty="0">
                <a:solidFill>
                  <a:schemeClr val="tx1"/>
                </a:solidFill>
                <a:latin typeface="Commissioner" panose="020B0604020202020204" charset="0"/>
              </a:rPr>
              <a:t>Αλγόριθμος  Ταξινόμησης</a:t>
            </a:r>
            <a:r>
              <a:rPr lang="en-US" sz="2000" dirty="0">
                <a:solidFill>
                  <a:schemeClr val="tx1"/>
                </a:solidFill>
                <a:latin typeface="Commissioner" panose="020B0604020202020204" charset="0"/>
              </a:rPr>
              <a:t>, </a:t>
            </a:r>
            <a:r>
              <a:rPr lang="el-GR" sz="2000" dirty="0">
                <a:solidFill>
                  <a:schemeClr val="tx1"/>
                </a:solidFill>
                <a:latin typeface="Commissioner" panose="020B0604020202020204" charset="0"/>
              </a:rPr>
              <a:t>αξιολόγηση στο σετ </a:t>
            </a:r>
            <a:r>
              <a:rPr lang="en-US" sz="2000" dirty="0">
                <a:solidFill>
                  <a:schemeClr val="tx1"/>
                </a:solidFill>
                <a:latin typeface="Commissioner" panose="020B0604020202020204" charset="0"/>
              </a:rPr>
              <a:t> </a:t>
            </a:r>
            <a:r>
              <a:rPr lang="el-GR" sz="2000" dirty="0">
                <a:solidFill>
                  <a:schemeClr val="tx1"/>
                </a:solidFill>
                <a:latin typeface="Commissioner" panose="020B0604020202020204" charset="0"/>
              </a:rPr>
              <a:t>δοκιμής</a:t>
            </a:r>
          </a:p>
        </p:txBody>
      </p:sp>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130545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Ιστοσελίδα (</a:t>
            </a:r>
            <a:r>
              <a:rPr lang="en-US" sz="3400" dirty="0"/>
              <a:t>Landing Page </a:t>
            </a:r>
            <a:r>
              <a:rPr lang="el-GR" sz="3400" dirty="0"/>
              <a:t>&amp; </a:t>
            </a:r>
            <a:r>
              <a:rPr lang="en-US" sz="3400" dirty="0"/>
              <a:t>Login/Signup)</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B3C6E095-A42E-4B58-A0B4-67F440D39871}"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19</a:t>
            </a:fld>
            <a:endParaRPr lang="en-US"/>
          </a:p>
        </p:txBody>
      </p:sp>
      <p:pic>
        <p:nvPicPr>
          <p:cNvPr id="20" name="Εικόνα 19">
            <a:extLst>
              <a:ext uri="{FF2B5EF4-FFF2-40B4-BE49-F238E27FC236}">
                <a16:creationId xmlns:a16="http://schemas.microsoft.com/office/drawing/2014/main" id="{D498326E-947E-4E5A-9F8F-25D3632EA6B9}"/>
              </a:ext>
            </a:extLst>
          </p:cNvPr>
          <p:cNvPicPr>
            <a:picLocks noChangeAspect="1"/>
          </p:cNvPicPr>
          <p:nvPr/>
        </p:nvPicPr>
        <p:blipFill>
          <a:blip r:embed="rId3"/>
          <a:stretch>
            <a:fillRect/>
          </a:stretch>
        </p:blipFill>
        <p:spPr>
          <a:xfrm>
            <a:off x="5704824" y="1455342"/>
            <a:ext cx="5648976" cy="4803390"/>
          </a:xfrm>
          <a:prstGeom prst="rect">
            <a:avLst/>
          </a:prstGeom>
        </p:spPr>
      </p:pic>
      <p:pic>
        <p:nvPicPr>
          <p:cNvPr id="22" name="Εικόνα 21">
            <a:extLst>
              <a:ext uri="{FF2B5EF4-FFF2-40B4-BE49-F238E27FC236}">
                <a16:creationId xmlns:a16="http://schemas.microsoft.com/office/drawing/2014/main" id="{F89BDAFD-C2FD-45C0-B710-BBDDAF6F43C0}"/>
              </a:ext>
            </a:extLst>
          </p:cNvPr>
          <p:cNvPicPr>
            <a:picLocks noChangeAspect="1"/>
          </p:cNvPicPr>
          <p:nvPr/>
        </p:nvPicPr>
        <p:blipFill>
          <a:blip r:embed="rId4"/>
          <a:stretch>
            <a:fillRect/>
          </a:stretch>
        </p:blipFill>
        <p:spPr>
          <a:xfrm>
            <a:off x="1279961" y="1331919"/>
            <a:ext cx="4181726" cy="4956604"/>
          </a:xfrm>
          <a:prstGeom prst="rect">
            <a:avLst/>
          </a:prstGeom>
        </p:spPr>
      </p:pic>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66736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txBox="1">
            <a:spLocks noGrp="1"/>
          </p:cNvSpPr>
          <p:nvPr>
            <p:ph type="body" idx="1"/>
          </p:nvPr>
        </p:nvSpPr>
        <p:spPr>
          <a:prstGeom prst="rect">
            <a:avLst/>
          </a:prstGeom>
        </p:spPr>
        <p:txBody>
          <a:bodyPr spcFirstLastPara="1" wrap="square" lIns="91425" tIns="45700" rIns="91425" bIns="45700" anchor="t" anchorCtr="0">
            <a:normAutofit/>
          </a:bodyPr>
          <a:lstStyle/>
          <a:p>
            <a:pPr>
              <a:lnSpc>
                <a:spcPct val="160000"/>
              </a:lnSpc>
              <a:buFont typeface="Arial"/>
              <a:buChar char="●"/>
            </a:pPr>
            <a:r>
              <a:rPr lang="el-GR" sz="2000" dirty="0"/>
              <a:t>Επισκόπηση Προβλήματος </a:t>
            </a:r>
          </a:p>
          <a:p>
            <a:pPr marL="457200" lvl="0" indent="-342900" algn="l" rtl="0">
              <a:lnSpc>
                <a:spcPct val="160000"/>
              </a:lnSpc>
              <a:spcBef>
                <a:spcPts val="1000"/>
              </a:spcBef>
              <a:spcAft>
                <a:spcPts val="0"/>
              </a:spcAft>
              <a:buSzPts val="1800"/>
              <a:buChar char="●"/>
            </a:pPr>
            <a:r>
              <a:rPr lang="el-GR" sz="2000" dirty="0"/>
              <a:t>Μεθοδολογία και Υλοποίηση </a:t>
            </a:r>
          </a:p>
          <a:p>
            <a:pPr marL="457200" lvl="0" indent="-342900" algn="l" rtl="0">
              <a:lnSpc>
                <a:spcPct val="160000"/>
              </a:lnSpc>
              <a:spcBef>
                <a:spcPts val="1000"/>
              </a:spcBef>
              <a:spcAft>
                <a:spcPts val="0"/>
              </a:spcAft>
              <a:buSzPts val="1800"/>
              <a:buChar char="●"/>
            </a:pPr>
            <a:r>
              <a:rPr lang="el-GR" sz="2000" dirty="0"/>
              <a:t>Πειράματα και Αποτελέσματα</a:t>
            </a:r>
          </a:p>
          <a:p>
            <a:pPr marL="457200" lvl="0" indent="-342900" algn="l" rtl="0">
              <a:lnSpc>
                <a:spcPct val="160000"/>
              </a:lnSpc>
              <a:spcBef>
                <a:spcPts val="1000"/>
              </a:spcBef>
              <a:spcAft>
                <a:spcPts val="0"/>
              </a:spcAft>
              <a:buSzPts val="1800"/>
              <a:buChar char="●"/>
            </a:pPr>
            <a:r>
              <a:rPr lang="el-GR" sz="2000" dirty="0"/>
              <a:t>Συμπεράσματα και Μελλοντικές </a:t>
            </a:r>
            <a:r>
              <a:rPr lang="el-GR" sz="2000" dirty="0" err="1"/>
              <a:t>Επεκτάσει</a:t>
            </a:r>
            <a:r>
              <a:rPr lang="en-US" sz="2000"/>
              <a:t>a</a:t>
            </a:r>
            <a:r>
              <a:rPr lang="el-GR" sz="2000"/>
              <a:t>ς</a:t>
            </a:r>
            <a:endParaRPr sz="2000" dirty="0"/>
          </a:p>
        </p:txBody>
      </p:sp>
      <p:sp>
        <p:nvSpPr>
          <p:cNvPr id="79" name="Google Shape;79;p14"/>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Διάρθρωση Παρουσίασης</a:t>
            </a:r>
            <a:endParaRPr sz="3400" dirty="0"/>
          </a:p>
        </p:txBody>
      </p:sp>
      <p:sp>
        <p:nvSpPr>
          <p:cNvPr id="2" name="Date Placeholder 1"/>
          <p:cNvSpPr>
            <a:spLocks noGrp="1"/>
          </p:cNvSpPr>
          <p:nvPr>
            <p:ph type="dt" sz="half" idx="10"/>
          </p:nvPr>
        </p:nvSpPr>
        <p:spPr>
          <a:xfrm>
            <a:off x="838200" y="6356350"/>
            <a:ext cx="2743200" cy="365125"/>
          </a:xfrm>
        </p:spPr>
        <p:txBody>
          <a:bodyPr/>
          <a:lstStyle/>
          <a:p>
            <a:fld id="{C62AF16C-AE93-47F7-A4C0-024D4F111889}" type="datetime1">
              <a:rPr lang="el-GR" smtClean="0"/>
              <a:t>19/4/2024</a:t>
            </a:fld>
            <a:endParaRPr lang="en-US" dirty="0"/>
          </a:p>
        </p:txBody>
      </p:sp>
      <p:sp>
        <p:nvSpPr>
          <p:cNvPr id="4" name="Θέση αριθμού διαφάνειας 3">
            <a:extLst>
              <a:ext uri="{FF2B5EF4-FFF2-40B4-BE49-F238E27FC236}">
                <a16:creationId xmlns:a16="http://schemas.microsoft.com/office/drawing/2014/main" id="{2301C4D0-FB01-44BC-AF6D-41186D9C067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a:extLst>
              <a:ext uri="{FF2B5EF4-FFF2-40B4-BE49-F238E27FC236}">
                <a16:creationId xmlns:a16="http://schemas.microsoft.com/office/drawing/2014/main" id="{2BB5BC1C-527D-4076-824E-2637C2C19A24}"/>
              </a:ext>
            </a:extLst>
          </p:cNvPr>
          <p:cNvSpPr>
            <a:spLocks noGrp="1"/>
          </p:cNvSpPr>
          <p:nvPr>
            <p:ph type="title"/>
          </p:nvPr>
        </p:nvSpPr>
        <p:spPr/>
        <p:txBody>
          <a:bodyPr/>
          <a:lstStyle/>
          <a:p>
            <a:r>
              <a:rPr lang="el-GR" sz="3200" dirty="0"/>
              <a:t>Ιστοσελίδα (</a:t>
            </a:r>
            <a:r>
              <a:rPr lang="en-US" sz="3200" dirty="0"/>
              <a:t>Home Menu &amp; Detection Page)</a:t>
            </a:r>
            <a:endParaRPr lang="el-GR" dirty="0"/>
          </a:p>
        </p:txBody>
      </p:sp>
      <p:sp>
        <p:nvSpPr>
          <p:cNvPr id="4" name="Θέση ημερομηνίας 3">
            <a:extLst>
              <a:ext uri="{FF2B5EF4-FFF2-40B4-BE49-F238E27FC236}">
                <a16:creationId xmlns:a16="http://schemas.microsoft.com/office/drawing/2014/main" id="{24AE3A85-7EE3-4124-8E15-64DB505AEDDC}"/>
              </a:ext>
            </a:extLst>
          </p:cNvPr>
          <p:cNvSpPr>
            <a:spLocks noGrp="1"/>
          </p:cNvSpPr>
          <p:nvPr>
            <p:ph type="dt" sz="half" idx="10"/>
          </p:nvPr>
        </p:nvSpPr>
        <p:spPr>
          <a:xfrm>
            <a:off x="838200" y="6356350"/>
            <a:ext cx="2743200" cy="365125"/>
          </a:xfrm>
        </p:spPr>
        <p:txBody>
          <a:bodyPr/>
          <a:lstStyle/>
          <a:p>
            <a:fld id="{EAC55D97-EFAD-4082-8DC1-6F3376B7F419}"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89EFBDB6-9FA0-4AD8-AC7C-DA3F085EB664}"/>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20</a:t>
            </a:fld>
            <a:endParaRPr lang="en-US"/>
          </a:p>
        </p:txBody>
      </p:sp>
      <p:pic>
        <p:nvPicPr>
          <p:cNvPr id="6" name="Εικόνα 5">
            <a:extLst>
              <a:ext uri="{FF2B5EF4-FFF2-40B4-BE49-F238E27FC236}">
                <a16:creationId xmlns:a16="http://schemas.microsoft.com/office/drawing/2014/main" id="{86EDAB90-5425-4907-8E63-D3467411648A}"/>
              </a:ext>
            </a:extLst>
          </p:cNvPr>
          <p:cNvPicPr>
            <a:picLocks noChangeAspect="1"/>
          </p:cNvPicPr>
          <p:nvPr/>
        </p:nvPicPr>
        <p:blipFill>
          <a:blip r:embed="rId3"/>
          <a:stretch>
            <a:fillRect/>
          </a:stretch>
        </p:blipFill>
        <p:spPr>
          <a:xfrm>
            <a:off x="6291649" y="1744049"/>
            <a:ext cx="5187778" cy="4612299"/>
          </a:xfrm>
          <a:prstGeom prst="rect">
            <a:avLst/>
          </a:prstGeom>
        </p:spPr>
      </p:pic>
      <p:pic>
        <p:nvPicPr>
          <p:cNvPr id="7" name="Εικόνα 6">
            <a:extLst>
              <a:ext uri="{FF2B5EF4-FFF2-40B4-BE49-F238E27FC236}">
                <a16:creationId xmlns:a16="http://schemas.microsoft.com/office/drawing/2014/main" id="{D0DCDA3B-43B9-4866-B4B6-6D14D20D031F}"/>
              </a:ext>
            </a:extLst>
          </p:cNvPr>
          <p:cNvPicPr>
            <a:picLocks noChangeAspect="1"/>
          </p:cNvPicPr>
          <p:nvPr/>
        </p:nvPicPr>
        <p:blipFill>
          <a:blip r:embed="rId4"/>
          <a:stretch>
            <a:fillRect/>
          </a:stretch>
        </p:blipFill>
        <p:spPr>
          <a:xfrm>
            <a:off x="642552" y="1744048"/>
            <a:ext cx="5453448" cy="4612299"/>
          </a:xfrm>
          <a:prstGeom prst="rect">
            <a:avLst/>
          </a:prstGeom>
        </p:spPr>
      </p:pic>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09003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l-GR" sz="3400" dirty="0"/>
              <a:t>Ιστοσελίδα</a:t>
            </a:r>
            <a:r>
              <a:rPr lang="en-US" sz="3400" dirty="0"/>
              <a:t> (Detection &amp; Classification with user annotation</a:t>
            </a:r>
            <a:r>
              <a:rPr lang="el-GR" sz="3400" dirty="0"/>
              <a:t>)</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E440B6C8-AE8D-44D1-80F6-942006F54CB4}"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21</a:t>
            </a:fld>
            <a:endParaRPr lang="en-US"/>
          </a:p>
        </p:txBody>
      </p:sp>
      <p:pic>
        <p:nvPicPr>
          <p:cNvPr id="12" name="Εικόνα 11">
            <a:extLst>
              <a:ext uri="{FF2B5EF4-FFF2-40B4-BE49-F238E27FC236}">
                <a16:creationId xmlns:a16="http://schemas.microsoft.com/office/drawing/2014/main" id="{F9C50C29-0F18-4781-A202-8FF5874C9074}"/>
              </a:ext>
            </a:extLst>
          </p:cNvPr>
          <p:cNvPicPr>
            <a:picLocks noChangeAspect="1"/>
          </p:cNvPicPr>
          <p:nvPr/>
        </p:nvPicPr>
        <p:blipFill>
          <a:blip r:embed="rId3"/>
          <a:stretch>
            <a:fillRect/>
          </a:stretch>
        </p:blipFill>
        <p:spPr>
          <a:xfrm>
            <a:off x="557644" y="1898957"/>
            <a:ext cx="5492995" cy="4168501"/>
          </a:xfrm>
          <a:prstGeom prst="rect">
            <a:avLst/>
          </a:prstGeom>
        </p:spPr>
      </p:pic>
      <p:pic>
        <p:nvPicPr>
          <p:cNvPr id="14" name="Εικόνα 13">
            <a:extLst>
              <a:ext uri="{FF2B5EF4-FFF2-40B4-BE49-F238E27FC236}">
                <a16:creationId xmlns:a16="http://schemas.microsoft.com/office/drawing/2014/main" id="{8CD45957-EAEF-4C60-A289-94C2B64B38B3}"/>
              </a:ext>
            </a:extLst>
          </p:cNvPr>
          <p:cNvPicPr>
            <a:picLocks noChangeAspect="1"/>
          </p:cNvPicPr>
          <p:nvPr/>
        </p:nvPicPr>
        <p:blipFill>
          <a:blip r:embed="rId4"/>
          <a:stretch>
            <a:fillRect/>
          </a:stretch>
        </p:blipFill>
        <p:spPr>
          <a:xfrm>
            <a:off x="6096000" y="1898957"/>
            <a:ext cx="4892464" cy="4168501"/>
          </a:xfrm>
          <a:prstGeom prst="rect">
            <a:avLst/>
          </a:prstGeom>
        </p:spPr>
      </p:pic>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356649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557645" y="415752"/>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Πειράματα και Αποτελέσματα /Ιστοσελίδα</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775A0DD5-FE6C-4AEF-96AD-B2DD6DC6E5E6}" type="datetime1">
              <a:rPr lang="el-GR" smtClean="0"/>
              <a:t>19/4/2024</a:t>
            </a:fld>
            <a:endParaRPr lang="en-US" dirty="0"/>
          </a:p>
        </p:txBody>
      </p:sp>
      <p:sp>
        <p:nvSpPr>
          <p:cNvPr id="2" name="Θέση αριθμού διαφάνειας 1">
            <a:extLst>
              <a:ext uri="{FF2B5EF4-FFF2-40B4-BE49-F238E27FC236}">
                <a16:creationId xmlns:a16="http://schemas.microsoft.com/office/drawing/2014/main" id="{C9989B8F-14BA-420E-B262-A6CB1B9C9EAD}"/>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22</a:t>
            </a:fld>
            <a:endParaRPr lang="en-US"/>
          </a:p>
        </p:txBody>
      </p:sp>
      <p:pic>
        <p:nvPicPr>
          <p:cNvPr id="8" name="Εικόνα 7">
            <a:extLst>
              <a:ext uri="{FF2B5EF4-FFF2-40B4-BE49-F238E27FC236}">
                <a16:creationId xmlns:a16="http://schemas.microsoft.com/office/drawing/2014/main" id="{65F792AC-9D97-4DF6-AD03-61CBCC178647}"/>
              </a:ext>
            </a:extLst>
          </p:cNvPr>
          <p:cNvPicPr>
            <a:picLocks noChangeAspect="1"/>
          </p:cNvPicPr>
          <p:nvPr/>
        </p:nvPicPr>
        <p:blipFill>
          <a:blip r:embed="rId3"/>
          <a:stretch>
            <a:fillRect/>
          </a:stretch>
        </p:blipFill>
        <p:spPr>
          <a:xfrm>
            <a:off x="5962891" y="1409017"/>
            <a:ext cx="5228570" cy="3892754"/>
          </a:xfrm>
          <a:prstGeom prst="rect">
            <a:avLst/>
          </a:prstGeom>
        </p:spPr>
      </p:pic>
      <p:pic>
        <p:nvPicPr>
          <p:cNvPr id="10" name="Εικόνα 9">
            <a:extLst>
              <a:ext uri="{FF2B5EF4-FFF2-40B4-BE49-F238E27FC236}">
                <a16:creationId xmlns:a16="http://schemas.microsoft.com/office/drawing/2014/main" id="{B9D2EDD6-8E43-4C23-BD8F-6649D07A1B06}"/>
              </a:ext>
            </a:extLst>
          </p:cNvPr>
          <p:cNvPicPr>
            <a:picLocks noChangeAspect="1"/>
          </p:cNvPicPr>
          <p:nvPr/>
        </p:nvPicPr>
        <p:blipFill>
          <a:blip r:embed="rId4"/>
          <a:stretch>
            <a:fillRect/>
          </a:stretch>
        </p:blipFill>
        <p:spPr>
          <a:xfrm>
            <a:off x="757031" y="1409017"/>
            <a:ext cx="5006475" cy="3978546"/>
          </a:xfrm>
          <a:prstGeom prst="rect">
            <a:avLst/>
          </a:prstGeom>
        </p:spPr>
      </p:pic>
      <p:sp>
        <p:nvSpPr>
          <p:cNvPr id="4" name="Footer Placeholder 3"/>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360134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Συμπεράσματα</a:t>
            </a:r>
            <a:endParaRPr sz="3400" dirty="0"/>
          </a:p>
        </p:txBody>
      </p:sp>
      <p:sp>
        <p:nvSpPr>
          <p:cNvPr id="80" name="Google Shape;80;p14"/>
          <p:cNvSpPr txBox="1">
            <a:spLocks noGrp="1"/>
          </p:cNvSpPr>
          <p:nvPr>
            <p:ph type="body" idx="1"/>
          </p:nvPr>
        </p:nvSpPr>
        <p:spPr>
          <a:xfrm>
            <a:off x="789850" y="1508760"/>
            <a:ext cx="10515600" cy="4640440"/>
          </a:xfrm>
          <a:prstGeom prst="rect">
            <a:avLst/>
          </a:prstGeom>
        </p:spPr>
        <p:txBody>
          <a:bodyPr spcFirstLastPara="1" wrap="square" lIns="91425" tIns="45700" rIns="91425" bIns="45700" anchor="t" anchorCtr="0">
            <a:normAutofit fontScale="92500" lnSpcReduction="10000"/>
          </a:bodyPr>
          <a:lstStyle/>
          <a:p>
            <a:pPr marL="457200" lvl="0" indent="-342900" algn="l" rtl="0">
              <a:lnSpc>
                <a:spcPct val="150000"/>
              </a:lnSpc>
              <a:spcBef>
                <a:spcPts val="1000"/>
              </a:spcBef>
              <a:spcAft>
                <a:spcPts val="0"/>
              </a:spcAft>
              <a:buSzPts val="1800"/>
              <a:buChar char="●"/>
            </a:pPr>
            <a:r>
              <a:rPr lang="el-GR" sz="1800" dirty="0"/>
              <a:t>Δημιουργία πλατφόρμας για εκτίμηση εσωτερικών χώρων ως προς την φιλικότητα για άτομα με άνοια. </a:t>
            </a:r>
          </a:p>
          <a:p>
            <a:pPr marL="457200" lvl="0" indent="-342900" algn="l" rtl="0">
              <a:lnSpc>
                <a:spcPct val="150000"/>
              </a:lnSpc>
              <a:spcBef>
                <a:spcPts val="1000"/>
              </a:spcBef>
              <a:spcAft>
                <a:spcPts val="0"/>
              </a:spcAft>
              <a:buSzPts val="1800"/>
              <a:buChar char="●"/>
            </a:pPr>
            <a:r>
              <a:rPr lang="el-GR" sz="1800" dirty="0"/>
              <a:t>Για τους αλγόριθμους εκτίμησης, συλλέχθηκε σετ δεδομένων που περιείχε χαλιά το οποίο υπέστη προεργασία</a:t>
            </a:r>
            <a:endParaRPr lang="en-US" sz="1800" dirty="0"/>
          </a:p>
          <a:p>
            <a:pPr lvl="0">
              <a:lnSpc>
                <a:spcPct val="150000"/>
              </a:lnSpc>
              <a:buChar char="●"/>
            </a:pPr>
            <a:r>
              <a:rPr lang="el-GR" sz="1800" dirty="0"/>
              <a:t>Δύο Μέθοδοι Εκτίμησης:</a:t>
            </a:r>
          </a:p>
          <a:p>
            <a:pPr marL="1028700" lvl="1" indent="-457200">
              <a:lnSpc>
                <a:spcPct val="150000"/>
              </a:lnSpc>
              <a:spcBef>
                <a:spcPts val="1000"/>
              </a:spcBef>
              <a:buFont typeface="+mj-lt"/>
              <a:buAutoNum type="arabicPeriod"/>
            </a:pPr>
            <a:r>
              <a:rPr lang="el-GR" sz="1800" dirty="0"/>
              <a:t>Ανίχνευση (</a:t>
            </a:r>
            <a:r>
              <a:rPr lang="en-US" sz="1800" dirty="0"/>
              <a:t>detection)</a:t>
            </a:r>
            <a:r>
              <a:rPr lang="el-GR" sz="1800" dirty="0"/>
              <a:t> διάφορων αντικειμένων της φωτογραφίας (ο αλγόριθμος δεν ήταν ακριβής)</a:t>
            </a:r>
          </a:p>
          <a:p>
            <a:pPr marL="1028700" lvl="1" indent="-457200">
              <a:lnSpc>
                <a:spcPct val="150000"/>
              </a:lnSpc>
              <a:spcBef>
                <a:spcPts val="1000"/>
              </a:spcBef>
              <a:buFont typeface="+mj-lt"/>
              <a:buAutoNum type="arabicPeriod"/>
            </a:pPr>
            <a:r>
              <a:rPr lang="el-GR" sz="1800" dirty="0"/>
              <a:t>Σχεδιασμός αντικειμένων από το χρήστη και ορισμός κλάσης μέσω της διεπαφής και εκτέλεση ταξινόμησης φιλικού η μη αντικειμένου. (ο αλγόριθμος είχε αρκετά μεγάλη ακρίβεια)</a:t>
            </a:r>
          </a:p>
          <a:p>
            <a:pPr>
              <a:lnSpc>
                <a:spcPct val="150000"/>
              </a:lnSpc>
              <a:buFont typeface="Arial"/>
              <a:buChar char="●"/>
            </a:pPr>
            <a:r>
              <a:rPr lang="el-GR" sz="1800" dirty="0"/>
              <a:t>Επιμερισμός λειτουργικότητας του κάθε </a:t>
            </a:r>
            <a:r>
              <a:rPr lang="en-US" sz="1800" dirty="0"/>
              <a:t>component</a:t>
            </a:r>
            <a:r>
              <a:rPr lang="el-GR" sz="1800" dirty="0"/>
              <a:t> της εφαρμογής και απομόνωση με</a:t>
            </a:r>
            <a:r>
              <a:rPr lang="en-US" sz="1800" dirty="0"/>
              <a:t> docker.</a:t>
            </a:r>
          </a:p>
          <a:p>
            <a:pPr>
              <a:lnSpc>
                <a:spcPct val="150000"/>
              </a:lnSpc>
              <a:buFont typeface="Arial"/>
              <a:buChar char="●"/>
            </a:pPr>
            <a:endParaRPr lang="el-GR" sz="1800" dirty="0"/>
          </a:p>
          <a:p>
            <a:pPr>
              <a:lnSpc>
                <a:spcPct val="150000"/>
              </a:lnSpc>
              <a:buFont typeface="Arial"/>
              <a:buChar char="●"/>
            </a:pPr>
            <a:endParaRPr lang="el-GR" sz="1800" dirty="0"/>
          </a:p>
          <a:p>
            <a:pPr>
              <a:lnSpc>
                <a:spcPct val="150000"/>
              </a:lnSpc>
              <a:buFont typeface="Arial"/>
              <a:buChar char="●"/>
            </a:pPr>
            <a:endParaRPr lang="el-GR" sz="1800" dirty="0"/>
          </a:p>
          <a:p>
            <a:pPr marL="457200" lvl="0" indent="-342900" algn="l" rtl="0">
              <a:lnSpc>
                <a:spcPct val="150000"/>
              </a:lnSpc>
              <a:spcBef>
                <a:spcPts val="1000"/>
              </a:spcBef>
              <a:spcAft>
                <a:spcPts val="0"/>
              </a:spcAft>
              <a:buSzPts val="1800"/>
              <a:buChar char="●"/>
            </a:pPr>
            <a:endParaRPr lang="el-GR" sz="1800" dirty="0"/>
          </a:p>
          <a:p>
            <a:pPr marL="571500" lvl="1" indent="0">
              <a:lnSpc>
                <a:spcPct val="150000"/>
              </a:lnSpc>
              <a:spcBef>
                <a:spcPts val="1000"/>
              </a:spcBef>
              <a:buNone/>
            </a:pPr>
            <a:endParaRPr lang="en-US" sz="18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2" name="Date Placeholder 1"/>
          <p:cNvSpPr>
            <a:spLocks noGrp="1"/>
          </p:cNvSpPr>
          <p:nvPr>
            <p:ph type="dt" sz="half" idx="10"/>
          </p:nvPr>
        </p:nvSpPr>
        <p:spPr>
          <a:xfrm>
            <a:off x="838200" y="6356350"/>
            <a:ext cx="2743200" cy="365125"/>
          </a:xfrm>
        </p:spPr>
        <p:txBody>
          <a:bodyPr/>
          <a:lstStyle/>
          <a:p>
            <a:fld id="{28F50C5E-5657-4A90-A003-E3A8302B425D}" type="datetime1">
              <a:rPr lang="el-GR" smtClean="0"/>
              <a:t>19/4/2024</a:t>
            </a:fld>
            <a:endParaRPr lang="en-US" dirty="0"/>
          </a:p>
        </p:txBody>
      </p:sp>
      <p:sp>
        <p:nvSpPr>
          <p:cNvPr id="4" name="Θέση αριθμού διαφάνειας 3">
            <a:extLst>
              <a:ext uri="{FF2B5EF4-FFF2-40B4-BE49-F238E27FC236}">
                <a16:creationId xmlns:a16="http://schemas.microsoft.com/office/drawing/2014/main" id="{91C961C7-7C91-41E2-8ECF-08F7BB21FBA6}"/>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23</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96977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Μελλοντικές Επεκτάσεις</a:t>
            </a:r>
            <a:endParaRPr sz="3400" dirty="0"/>
          </a:p>
        </p:txBody>
      </p:sp>
      <p:sp>
        <p:nvSpPr>
          <p:cNvPr id="80" name="Google Shape;80;p14"/>
          <p:cNvSpPr txBox="1">
            <a:spLocks noGrp="1"/>
          </p:cNvSpPr>
          <p:nvPr>
            <p:ph type="body" idx="1"/>
          </p:nvPr>
        </p:nvSpPr>
        <p:spPr>
          <a:xfrm>
            <a:off x="789850" y="1690837"/>
            <a:ext cx="10515600" cy="4458363"/>
          </a:xfrm>
          <a:prstGeom prst="rect">
            <a:avLst/>
          </a:prstGeom>
        </p:spPr>
        <p:txBody>
          <a:bodyPr spcFirstLastPara="1" wrap="square" lIns="91425" tIns="45700" rIns="91425" bIns="45700" anchor="t" anchorCtr="0">
            <a:normAutofit/>
          </a:bodyPr>
          <a:lstStyle/>
          <a:p>
            <a:pPr>
              <a:lnSpc>
                <a:spcPct val="150000"/>
              </a:lnSpc>
            </a:pPr>
            <a:r>
              <a:rPr lang="el-GR" dirty="0"/>
              <a:t>Βελτίωση διεπαφής και εμπειρίας χρήστη.</a:t>
            </a:r>
          </a:p>
          <a:p>
            <a:pPr>
              <a:lnSpc>
                <a:spcPct val="150000"/>
              </a:lnSpc>
            </a:pPr>
            <a:r>
              <a:rPr lang="el-GR" dirty="0"/>
              <a:t>Επέκταση κατηγοριών αντικειμένων για την εκτίμηση της φιλικότητας των εσωτερικών χώρων</a:t>
            </a:r>
            <a:r>
              <a:rPr lang="en-US" dirty="0"/>
              <a:t>.</a:t>
            </a:r>
            <a:endParaRPr lang="el-GR" dirty="0"/>
          </a:p>
          <a:p>
            <a:pPr>
              <a:lnSpc>
                <a:spcPct val="150000"/>
              </a:lnSpc>
            </a:pPr>
            <a:r>
              <a:rPr lang="el-GR" dirty="0"/>
              <a:t>Διερεύνηση εναλλακτικών τεχνικών εκπαίδευσης και αξιολόγησης</a:t>
            </a:r>
          </a:p>
          <a:p>
            <a:pPr>
              <a:lnSpc>
                <a:spcPct val="150000"/>
              </a:lnSpc>
            </a:pPr>
            <a:r>
              <a:rPr lang="el-GR" dirty="0"/>
              <a:t>Βελτίωση του </a:t>
            </a:r>
            <a:r>
              <a:rPr lang="en-US" dirty="0"/>
              <a:t>deployment</a:t>
            </a:r>
            <a:r>
              <a:rPr lang="el-GR" dirty="0"/>
              <a:t> σε ιστοσελίδα που είναι στη παραγωγή.</a:t>
            </a:r>
          </a:p>
          <a:p>
            <a:pPr lvl="0">
              <a:buChar char="●"/>
            </a:pPr>
            <a:endParaRPr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2" name="Date Placeholder 1"/>
          <p:cNvSpPr>
            <a:spLocks noGrp="1"/>
          </p:cNvSpPr>
          <p:nvPr>
            <p:ph type="dt" sz="half" idx="10"/>
          </p:nvPr>
        </p:nvSpPr>
        <p:spPr>
          <a:xfrm>
            <a:off x="838200" y="6356350"/>
            <a:ext cx="2743200" cy="365125"/>
          </a:xfrm>
        </p:spPr>
        <p:txBody>
          <a:bodyPr/>
          <a:lstStyle/>
          <a:p>
            <a:fld id="{6DABA0C1-DA1D-4AF7-B313-C1A59FE169EE}" type="datetime1">
              <a:rPr lang="el-GR" smtClean="0"/>
              <a:t>19/4/2024</a:t>
            </a:fld>
            <a:endParaRPr lang="en-US" dirty="0"/>
          </a:p>
        </p:txBody>
      </p:sp>
      <p:sp>
        <p:nvSpPr>
          <p:cNvPr id="4" name="Θέση αριθμού διαφάνειας 3">
            <a:extLst>
              <a:ext uri="{FF2B5EF4-FFF2-40B4-BE49-F238E27FC236}">
                <a16:creationId xmlns:a16="http://schemas.microsoft.com/office/drawing/2014/main" id="{FCBCBD68-D406-453F-B77D-EA71D6D9CD42}"/>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24</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879707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2924112"/>
            <a:ext cx="10515600" cy="100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l-GR" sz="3400" dirty="0"/>
              <a:t>Ερωτήσεις;</a:t>
            </a:r>
            <a:endParaRPr sz="3400" dirty="0"/>
          </a:p>
        </p:txBody>
      </p:sp>
      <p:sp>
        <p:nvSpPr>
          <p:cNvPr id="2" name="Date Placeholder 1"/>
          <p:cNvSpPr>
            <a:spLocks noGrp="1"/>
          </p:cNvSpPr>
          <p:nvPr>
            <p:ph type="dt" sz="half" idx="10"/>
          </p:nvPr>
        </p:nvSpPr>
        <p:spPr>
          <a:xfrm>
            <a:off x="838200" y="6356350"/>
            <a:ext cx="2743200" cy="365125"/>
          </a:xfrm>
        </p:spPr>
        <p:txBody>
          <a:bodyPr/>
          <a:lstStyle/>
          <a:p>
            <a:fld id="{8BE4F0CA-8542-4CA4-891E-7F4D9B388AF5}" type="datetime1">
              <a:rPr lang="el-GR" smtClean="0"/>
              <a:t>19/4/2024</a:t>
            </a:fld>
            <a:endParaRPr lang="en-US" dirty="0"/>
          </a:p>
        </p:txBody>
      </p:sp>
      <p:sp>
        <p:nvSpPr>
          <p:cNvPr id="4" name="Θέση αριθμού διαφάνειας 3">
            <a:extLst>
              <a:ext uri="{FF2B5EF4-FFF2-40B4-BE49-F238E27FC236}">
                <a16:creationId xmlns:a16="http://schemas.microsoft.com/office/drawing/2014/main" id="{D616AE71-857A-4E5B-99E9-5371D47D2864}"/>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25</a:t>
            </a:fld>
            <a:endParaRPr lang="en-US"/>
          </a:p>
        </p:txBody>
      </p:sp>
      <p:sp>
        <p:nvSpPr>
          <p:cNvPr id="3" name="Footer Placeholder 2"/>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Επισκόπηση Προβλήματος </a:t>
            </a:r>
            <a:endParaRPr sz="3400" dirty="0"/>
          </a:p>
        </p:txBody>
      </p:sp>
      <p:sp>
        <p:nvSpPr>
          <p:cNvPr id="80" name="Google Shape;80;p14"/>
          <p:cNvSpPr txBox="1">
            <a:spLocks noGrp="1"/>
          </p:cNvSpPr>
          <p:nvPr>
            <p:ph type="body" idx="1"/>
          </p:nvPr>
        </p:nvSpPr>
        <p:spPr>
          <a:xfrm>
            <a:off x="799374" y="1779374"/>
            <a:ext cx="10515599" cy="4397590"/>
          </a:xfrm>
          <a:prstGeom prst="rect">
            <a:avLst/>
          </a:prstGeom>
        </p:spPr>
        <p:txBody>
          <a:bodyPr spcFirstLastPara="1" wrap="square" lIns="91425" tIns="45700" rIns="91425" bIns="45700" anchor="t" anchorCtr="0">
            <a:normAutofit lnSpcReduction="10000"/>
          </a:bodyPr>
          <a:lstStyle/>
          <a:p>
            <a:pPr marL="114300" lvl="0" indent="0">
              <a:buNone/>
            </a:pPr>
            <a:r>
              <a:rPr lang="el-GR" sz="2000" b="1" dirty="0"/>
              <a:t>ΣΥΜΠΤΩΜΑΤΑ ΑΤΟΜΩΝ ΜΕ ΑΝΟΙΑ</a:t>
            </a:r>
            <a:endParaRPr lang="en-US" sz="2000" b="1" dirty="0"/>
          </a:p>
          <a:p>
            <a:pPr marL="114300" lvl="0" indent="0">
              <a:buNone/>
            </a:pPr>
            <a:endParaRPr lang="el-GR" sz="2000" b="1" dirty="0"/>
          </a:p>
          <a:p>
            <a:pPr marL="571500" lvl="0" indent="-457200">
              <a:buFont typeface="+mj-lt"/>
              <a:buAutoNum type="arabicPeriod"/>
            </a:pPr>
            <a:r>
              <a:rPr lang="el-GR" sz="2000" dirty="0"/>
              <a:t>Δυσκολία σε καθημερινές λειτουργίες.</a:t>
            </a:r>
          </a:p>
          <a:p>
            <a:pPr marL="571500" lvl="0" indent="-457200">
              <a:buFont typeface="+mj-lt"/>
              <a:buAutoNum type="arabicPeriod"/>
            </a:pPr>
            <a:endParaRPr lang="el-GR" sz="2000" dirty="0"/>
          </a:p>
          <a:p>
            <a:pPr marL="571500" lvl="0" indent="-457200">
              <a:buFont typeface="+mj-lt"/>
              <a:buAutoNum type="arabicPeriod"/>
            </a:pPr>
            <a:r>
              <a:rPr lang="el-GR" sz="2000" dirty="0"/>
              <a:t>Ξεχνούν πράγματα, γεγονότα.</a:t>
            </a:r>
          </a:p>
          <a:p>
            <a:pPr marL="571500" lvl="0" indent="-457200">
              <a:buFont typeface="+mj-lt"/>
              <a:buAutoNum type="arabicPeriod"/>
            </a:pPr>
            <a:endParaRPr lang="el-GR" sz="2000" dirty="0"/>
          </a:p>
          <a:p>
            <a:pPr marL="571500" lvl="0" indent="-457200">
              <a:buFont typeface="+mj-lt"/>
              <a:buAutoNum type="arabicPeriod"/>
            </a:pPr>
            <a:r>
              <a:rPr lang="el-GR" sz="2000" dirty="0"/>
              <a:t>Χάνουν την αίσθηση του χρόνου</a:t>
            </a:r>
          </a:p>
          <a:p>
            <a:pPr marL="571500" lvl="0" indent="-457200">
              <a:buFont typeface="+mj-lt"/>
              <a:buAutoNum type="arabicPeriod"/>
            </a:pPr>
            <a:endParaRPr lang="el-GR" sz="2000" dirty="0"/>
          </a:p>
          <a:p>
            <a:pPr marL="571500" lvl="0" indent="-457200">
              <a:buFont typeface="+mj-lt"/>
              <a:buAutoNum type="arabicPeriod"/>
            </a:pPr>
            <a:r>
              <a:rPr lang="el-GR" sz="2000" dirty="0"/>
              <a:t>Σύγχυση ως προς τον προσανατολισμό (ακόμα και σε οικεία περιβάλλοντα)</a:t>
            </a:r>
          </a:p>
          <a:p>
            <a:pPr marL="571500" lvl="0" indent="-457200">
              <a:buFont typeface="+mj-lt"/>
              <a:buAutoNum type="arabicPeriod"/>
            </a:pPr>
            <a:endParaRPr lang="el-GR" sz="2000" dirty="0"/>
          </a:p>
          <a:p>
            <a:pPr marL="571500" lvl="0" indent="-457200">
              <a:buFont typeface="+mj-lt"/>
              <a:buAutoNum type="arabicPeriod"/>
            </a:pPr>
            <a:r>
              <a:rPr lang="el-GR" sz="2000" dirty="0"/>
              <a:t>Δυσκολία στην επίλυση προβλημάτων και στο να πάρουν απόφαση</a:t>
            </a:r>
            <a:endParaRPr lang="en-US" sz="2000" dirty="0"/>
          </a:p>
          <a:p>
            <a:pPr marL="571500" lvl="0" indent="-457200">
              <a:buFont typeface="+mj-lt"/>
              <a:buAutoNum type="arabicPeriod"/>
            </a:pPr>
            <a:endParaRPr lang="el-GR" sz="2000" dirty="0"/>
          </a:p>
          <a:p>
            <a:pPr marL="571500" lvl="0" indent="-457200">
              <a:buFont typeface="+mj-lt"/>
              <a:buAutoNum type="arabicPeriod"/>
            </a:pPr>
            <a:endParaRPr lang="el-GR" sz="2000" dirty="0"/>
          </a:p>
          <a:p>
            <a:pPr marL="571500" lvl="0" indent="-457200">
              <a:buFont typeface="+mj-lt"/>
              <a:buAutoNum type="arabicPeriod"/>
            </a:pPr>
            <a:endParaRPr lang="el-GR" sz="20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CCE72BA3-8552-472F-B587-0987B3DB7E3D}"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3</a:t>
            </a:fld>
            <a:endParaRPr lang="en-US"/>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45430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Επισκόπηση Προβλήματος </a:t>
            </a:r>
            <a:endParaRPr sz="3400" dirty="0"/>
          </a:p>
        </p:txBody>
      </p:sp>
      <p:sp>
        <p:nvSpPr>
          <p:cNvPr id="80" name="Google Shape;80;p14"/>
          <p:cNvSpPr txBox="1">
            <a:spLocks noGrp="1"/>
          </p:cNvSpPr>
          <p:nvPr>
            <p:ph type="body" idx="1"/>
          </p:nvPr>
        </p:nvSpPr>
        <p:spPr>
          <a:xfrm>
            <a:off x="799374" y="1779373"/>
            <a:ext cx="10515599" cy="4300151"/>
          </a:xfrm>
          <a:prstGeom prst="rect">
            <a:avLst/>
          </a:prstGeom>
        </p:spPr>
        <p:txBody>
          <a:bodyPr spcFirstLastPara="1" wrap="square" lIns="91425" tIns="45700" rIns="91425" bIns="45700" anchor="t" anchorCtr="0">
            <a:normAutofit/>
          </a:bodyPr>
          <a:lstStyle/>
          <a:p>
            <a:pPr marL="114300" lvl="0" indent="0">
              <a:buNone/>
            </a:pPr>
            <a:r>
              <a:rPr lang="el-GR" dirty="0"/>
              <a:t>ΣΥΝΕΠΕΙΕΣ ΩΣ ΠΡΟΣ ΤΟ ΑΤΟΜΟ</a:t>
            </a:r>
          </a:p>
          <a:p>
            <a:pPr marL="114300" lvl="0" indent="0">
              <a:buNone/>
            </a:pPr>
            <a:endParaRPr lang="el-GR" dirty="0"/>
          </a:p>
          <a:p>
            <a:pPr marL="571500" indent="-457200">
              <a:buFont typeface="+mj-lt"/>
              <a:buAutoNum type="arabicPeriod"/>
            </a:pPr>
            <a:r>
              <a:rPr lang="el-GR" dirty="0"/>
              <a:t>Απομόνωση του ατόμου και εξαρτώμενο από τρίτο.</a:t>
            </a:r>
          </a:p>
          <a:p>
            <a:pPr marL="571500" indent="-457200">
              <a:buFont typeface="+mj-lt"/>
              <a:buAutoNum type="arabicPeriod"/>
            </a:pPr>
            <a:r>
              <a:rPr lang="el-GR" dirty="0"/>
              <a:t>Αλλαγή της προσωπικότητας (ακατάλληλη συμπεριφορά).</a:t>
            </a:r>
          </a:p>
          <a:p>
            <a:pPr marL="571500" indent="-457200">
              <a:buFont typeface="+mj-lt"/>
              <a:buAutoNum type="arabicPeriod"/>
            </a:pPr>
            <a:r>
              <a:rPr lang="el-GR" dirty="0"/>
              <a:t>Κυριαρχεί αίσθημα άγχους, στεναχώριας για την απώλεια μνήμης.</a:t>
            </a:r>
          </a:p>
          <a:p>
            <a:pPr marL="571500" indent="-457200">
              <a:buFont typeface="+mj-lt"/>
              <a:buAutoNum type="arabicPeriod"/>
            </a:pPr>
            <a:endParaRPr lang="el-GR" dirty="0"/>
          </a:p>
          <a:p>
            <a:pPr marL="571500" indent="-457200">
              <a:buFont typeface="+mj-lt"/>
              <a:buAutoNum type="arabicPeriod"/>
            </a:pPr>
            <a:endParaRPr lang="el-GR"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0D126C8B-83AF-4627-ACFB-1FFC368DC4CA}"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4</a:t>
            </a:fld>
            <a:endParaRPr lang="en-US"/>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03770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Επισκόπηση Προβλήματος</a:t>
            </a:r>
            <a:endParaRPr sz="3400" dirty="0"/>
          </a:p>
        </p:txBody>
      </p:sp>
      <p:sp>
        <p:nvSpPr>
          <p:cNvPr id="80" name="Google Shape;80;p14"/>
          <p:cNvSpPr txBox="1">
            <a:spLocks noGrp="1"/>
          </p:cNvSpPr>
          <p:nvPr>
            <p:ph type="body" idx="1"/>
          </p:nvPr>
        </p:nvSpPr>
        <p:spPr>
          <a:xfrm>
            <a:off x="789850" y="1798000"/>
            <a:ext cx="10515600" cy="4351200"/>
          </a:xfrm>
          <a:prstGeom prst="rect">
            <a:avLst/>
          </a:prstGeom>
        </p:spPr>
        <p:txBody>
          <a:bodyPr spcFirstLastPara="1" wrap="square" lIns="91425" tIns="45700" rIns="91425" bIns="45700" anchor="t" anchorCtr="0">
            <a:noAutofit/>
          </a:bodyPr>
          <a:lstStyle/>
          <a:p>
            <a:pPr marL="114300" lvl="0" indent="0" algn="l" rtl="0">
              <a:spcBef>
                <a:spcPts val="1000"/>
              </a:spcBef>
              <a:spcAft>
                <a:spcPts val="0"/>
              </a:spcAft>
              <a:buSzPts val="1800"/>
              <a:buNone/>
            </a:pPr>
            <a:r>
              <a:rPr lang="el-GR" sz="2000" dirty="0"/>
              <a:t>ΒΑΣΙΚΑ ΣΤΟΙΧΕΙΑ/ΣΤΑΤΙΣΤΙΚΑ.</a:t>
            </a:r>
          </a:p>
          <a:p>
            <a:pPr marL="114300" lvl="0" indent="0" algn="l" rtl="0">
              <a:spcBef>
                <a:spcPts val="1000"/>
              </a:spcBef>
              <a:spcAft>
                <a:spcPts val="0"/>
              </a:spcAft>
              <a:buSzPts val="1800"/>
              <a:buNone/>
            </a:pPr>
            <a:endParaRPr lang="el-GR" sz="2000" dirty="0"/>
          </a:p>
          <a:p>
            <a:pPr lvl="0">
              <a:buFont typeface="Wingdings" panose="05000000000000000000" pitchFamily="2" charset="2"/>
              <a:buChar char="Ø"/>
            </a:pPr>
            <a:r>
              <a:rPr lang="en-US" sz="2000" dirty="0"/>
              <a:t>55</a:t>
            </a:r>
            <a:r>
              <a:rPr lang="el-GR" sz="2000" dirty="0"/>
              <a:t> εκατομμύρια άτομα έχουν άνοια, με 10 εκατομμύρια νέα περιστατικά κάθε χρόνο.</a:t>
            </a:r>
          </a:p>
          <a:p>
            <a:pPr marL="114300" lvl="0" indent="0">
              <a:buNone/>
            </a:pPr>
            <a:endParaRPr lang="el-GR" sz="2000" dirty="0"/>
          </a:p>
          <a:p>
            <a:pPr lvl="0">
              <a:buFont typeface="Wingdings" panose="05000000000000000000" pitchFamily="2" charset="2"/>
              <a:buChar char="Ø"/>
            </a:pPr>
            <a:r>
              <a:rPr lang="el-GR" sz="2000" dirty="0"/>
              <a:t>Έβδομη αιτία θνησιμότητας, αιτία αναπηρίας και εξάρτησης.</a:t>
            </a:r>
          </a:p>
          <a:p>
            <a:pPr lvl="0">
              <a:buFont typeface="Wingdings" panose="05000000000000000000" pitchFamily="2" charset="2"/>
              <a:buChar char="Ø"/>
            </a:pPr>
            <a:endParaRPr lang="el-GR" sz="2000" dirty="0"/>
          </a:p>
          <a:p>
            <a:pPr lvl="0">
              <a:buFont typeface="Wingdings" panose="05000000000000000000" pitchFamily="2" charset="2"/>
              <a:buChar char="Ø"/>
            </a:pPr>
            <a:r>
              <a:rPr lang="el-GR" sz="2000" dirty="0"/>
              <a:t>Κόστος περίπου 1.3 τρις εκατομμύρια  </a:t>
            </a:r>
            <a:r>
              <a:rPr lang="el-GR" sz="2000" dirty="0" err="1"/>
              <a:t>δολλάρια</a:t>
            </a:r>
            <a:r>
              <a:rPr lang="el-GR" sz="2000" dirty="0"/>
              <a:t> για την φροντίδα των ατόμων, παγκοσμίως.</a:t>
            </a:r>
          </a:p>
          <a:p>
            <a:pPr lvl="0">
              <a:buFont typeface="Wingdings" panose="05000000000000000000" pitchFamily="2" charset="2"/>
              <a:buChar char="Ø"/>
            </a:pPr>
            <a:endParaRPr lang="el-GR" sz="2000" dirty="0"/>
          </a:p>
          <a:p>
            <a:pPr marL="114300" lvl="0" indent="0" algn="l" rtl="0">
              <a:spcBef>
                <a:spcPts val="1000"/>
              </a:spcBef>
              <a:spcAft>
                <a:spcPts val="0"/>
              </a:spcAft>
              <a:buSzPts val="1800"/>
              <a:buNone/>
            </a:pPr>
            <a:endParaRPr lang="en-US" sz="2000" dirty="0"/>
          </a:p>
          <a:p>
            <a:pPr marL="114300" lvl="0" indent="0" algn="l" rtl="0">
              <a:spcBef>
                <a:spcPts val="1000"/>
              </a:spcBef>
              <a:spcAft>
                <a:spcPts val="0"/>
              </a:spcAft>
              <a:buSzPts val="1800"/>
              <a:buNone/>
            </a:pPr>
            <a:endParaRPr lang="el-GR" sz="2000" b="1" dirty="0"/>
          </a:p>
          <a:p>
            <a:pPr marL="571500" lvl="0" indent="-457200" algn="l" rtl="0">
              <a:spcBef>
                <a:spcPts val="1000"/>
              </a:spcBef>
              <a:spcAft>
                <a:spcPts val="0"/>
              </a:spcAft>
              <a:buSzPts val="1800"/>
              <a:buFont typeface="+mj-lt"/>
              <a:buAutoNum type="arabicPeriod"/>
            </a:pPr>
            <a:endParaRPr lang="el-GR" sz="2000" b="1" dirty="0"/>
          </a:p>
          <a:p>
            <a:pPr marL="114300" lvl="0" indent="0" algn="l" rtl="0">
              <a:spcBef>
                <a:spcPts val="1000"/>
              </a:spcBef>
              <a:spcAft>
                <a:spcPts val="0"/>
              </a:spcAft>
              <a:buSzPts val="1800"/>
              <a:buNone/>
            </a:pPr>
            <a:r>
              <a:rPr lang="el-GR" sz="2000" dirty="0"/>
              <a:t>	</a:t>
            </a:r>
            <a:endParaRPr lang="en-US" sz="2000" dirty="0"/>
          </a:p>
          <a:p>
            <a:pPr marL="114300" lvl="0" indent="0" algn="l" rtl="0">
              <a:spcBef>
                <a:spcPts val="1000"/>
              </a:spcBef>
              <a:spcAft>
                <a:spcPts val="0"/>
              </a:spcAft>
              <a:buSzPts val="1800"/>
              <a:buNone/>
            </a:pPr>
            <a:endParaRPr sz="20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5" name="Date Placeholder 4"/>
          <p:cNvSpPr>
            <a:spLocks noGrp="1"/>
          </p:cNvSpPr>
          <p:nvPr>
            <p:ph type="dt" sz="half" idx="10"/>
          </p:nvPr>
        </p:nvSpPr>
        <p:spPr>
          <a:xfrm>
            <a:off x="838200" y="6356350"/>
            <a:ext cx="2743200" cy="365125"/>
          </a:xfrm>
        </p:spPr>
        <p:txBody>
          <a:bodyPr/>
          <a:lstStyle/>
          <a:p>
            <a:fld id="{F7B23D3A-61BE-4D04-876F-CC7D13B687C9}" type="datetime1">
              <a:rPr lang="el-GR" smtClean="0"/>
              <a:t>19/4/2024</a:t>
            </a:fld>
            <a:endParaRPr lang="en-US" dirty="0"/>
          </a:p>
        </p:txBody>
      </p:sp>
      <p:sp>
        <p:nvSpPr>
          <p:cNvPr id="9" name="Θέση αριθμού διαφάνειας 8">
            <a:extLst>
              <a:ext uri="{FF2B5EF4-FFF2-40B4-BE49-F238E27FC236}">
                <a16:creationId xmlns:a16="http://schemas.microsoft.com/office/drawing/2014/main" id="{A17324B4-F32C-477D-8FFA-1E331AAC56D0}"/>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5</a:t>
            </a:fld>
            <a:endParaRPr lang="en-US"/>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217768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Επισκόπηση Προβλήματος </a:t>
            </a:r>
            <a:endParaRPr sz="3400" dirty="0"/>
          </a:p>
        </p:txBody>
      </p:sp>
      <p:sp>
        <p:nvSpPr>
          <p:cNvPr id="80" name="Google Shape;80;p14"/>
          <p:cNvSpPr txBox="1">
            <a:spLocks noGrp="1"/>
          </p:cNvSpPr>
          <p:nvPr>
            <p:ph type="body" idx="1"/>
          </p:nvPr>
        </p:nvSpPr>
        <p:spPr>
          <a:xfrm>
            <a:off x="799374" y="1779373"/>
            <a:ext cx="10515599" cy="4300151"/>
          </a:xfrm>
          <a:prstGeom prst="rect">
            <a:avLst/>
          </a:prstGeom>
        </p:spPr>
        <p:txBody>
          <a:bodyPr spcFirstLastPara="1" wrap="square" lIns="91425" tIns="45700" rIns="91425" bIns="45700" anchor="t" anchorCtr="0">
            <a:normAutofit/>
          </a:bodyPr>
          <a:lstStyle/>
          <a:p>
            <a:pPr marL="114300" lvl="0" indent="0">
              <a:buNone/>
            </a:pPr>
            <a:r>
              <a:rPr lang="el-GR" dirty="0"/>
              <a:t>ΦΙΛΙΚΑ ΠΕΡΙΒΆΛΛΟΝΤΑ ΓΙΑ ΚΑΛΥΤΕΡΗ ΠΟΙΟΤΗΤΑ ΖΩΗΣ ΑΤΟΜΩΝ ΜΕ ΑΝΟΙΑ:</a:t>
            </a:r>
          </a:p>
          <a:p>
            <a:pPr marL="114300" lvl="0" indent="0">
              <a:buNone/>
            </a:pPr>
            <a:endParaRPr lang="el-GR" b="1" dirty="0"/>
          </a:p>
          <a:p>
            <a:pPr marL="571500" indent="-457200">
              <a:buFont typeface="+mj-lt"/>
              <a:buAutoNum type="arabicPeriod"/>
            </a:pPr>
            <a:r>
              <a:rPr lang="el-GR" sz="2000" b="1" dirty="0"/>
              <a:t>Δάπεδο:  </a:t>
            </a:r>
            <a:r>
              <a:rPr lang="el-GR" sz="2000" dirty="0"/>
              <a:t>Χρήση χαλιών χωρίς μοτίβα.</a:t>
            </a:r>
          </a:p>
          <a:p>
            <a:pPr marL="571500" indent="-457200">
              <a:buFont typeface="+mj-lt"/>
              <a:buAutoNum type="arabicPeriod"/>
            </a:pPr>
            <a:r>
              <a:rPr lang="el-GR" sz="2000" b="1" dirty="0"/>
              <a:t>Σήμανση: </a:t>
            </a:r>
            <a:r>
              <a:rPr lang="el-GR" sz="2000" dirty="0"/>
              <a:t>Σαφή σήμανση (για εισόδους σε δωμάτια).</a:t>
            </a:r>
          </a:p>
          <a:p>
            <a:pPr marL="571500" indent="-457200">
              <a:buFont typeface="+mj-lt"/>
              <a:buAutoNum type="arabicPeriod"/>
            </a:pPr>
            <a:r>
              <a:rPr lang="el-GR" sz="2000" b="1" dirty="0"/>
              <a:t>Θόρυβος: </a:t>
            </a:r>
            <a:r>
              <a:rPr lang="el-GR" sz="2000" dirty="0"/>
              <a:t>Μείωση επιπέδου θορύβου.</a:t>
            </a:r>
          </a:p>
          <a:p>
            <a:pPr marL="571500" indent="-457200">
              <a:buFont typeface="+mj-lt"/>
              <a:buAutoNum type="arabicPeriod"/>
            </a:pPr>
            <a:r>
              <a:rPr lang="el-GR" sz="2000" b="1" dirty="0"/>
              <a:t>Έπιπλα/Εγκαταστάσεις:  </a:t>
            </a:r>
            <a:r>
              <a:rPr lang="el-GR" sz="2000" dirty="0"/>
              <a:t>Προσεκτική</a:t>
            </a:r>
            <a:r>
              <a:rPr lang="el-GR" sz="2000" b="1" dirty="0"/>
              <a:t> </a:t>
            </a:r>
            <a:r>
              <a:rPr lang="el-GR" sz="2000" dirty="0"/>
              <a:t>τοποθέτηση </a:t>
            </a:r>
            <a:r>
              <a:rPr lang="el-GR" sz="2000" dirty="0" err="1"/>
              <a:t>καθρευτών</a:t>
            </a:r>
            <a:r>
              <a:rPr lang="el-GR" sz="2000" dirty="0"/>
              <a:t>, μεγάλα ρολόγια, αποφυγή  λαμπερών επιφανειών.</a:t>
            </a:r>
            <a:endParaRPr lang="el-GR" dirty="0"/>
          </a:p>
          <a:p>
            <a:pPr marL="571500" indent="-457200">
              <a:buFont typeface="+mj-lt"/>
              <a:buAutoNum type="arabicPeriod"/>
            </a:pPr>
            <a:endParaRPr lang="el-GR" dirty="0"/>
          </a:p>
          <a:p>
            <a:pPr marL="571500" indent="-457200">
              <a:buFont typeface="+mj-lt"/>
              <a:buAutoNum type="arabicPeriod"/>
            </a:pPr>
            <a:endParaRPr lang="el-GR"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A306DC5C-CA5C-4D44-80B5-F388DFA2AB39}"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6</a:t>
            </a:fld>
            <a:endParaRPr lang="en-US"/>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50463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ΜΕΘΟΔΟΛΟΓΙΑ ΚΑΙ ΥΛΟΠΟΙΗΣΗ</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1F9CEFEF-83B6-4F32-8905-968B965DCF03}"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7</a:t>
            </a:fld>
            <a:endParaRPr lang="en-US"/>
          </a:p>
        </p:txBody>
      </p:sp>
      <p:sp>
        <p:nvSpPr>
          <p:cNvPr id="15" name="Θέση κειμένου 1">
            <a:extLst>
              <a:ext uri="{FF2B5EF4-FFF2-40B4-BE49-F238E27FC236}">
                <a16:creationId xmlns:a16="http://schemas.microsoft.com/office/drawing/2014/main" id="{E089D42C-9057-4D79-93A4-B5A6C0193684}"/>
              </a:ext>
            </a:extLst>
          </p:cNvPr>
          <p:cNvSpPr>
            <a:spLocks noGrp="1"/>
          </p:cNvSpPr>
          <p:nvPr>
            <p:ph type="body" idx="1"/>
          </p:nvPr>
        </p:nvSpPr>
        <p:spPr>
          <a:xfrm>
            <a:off x="836128" y="1692114"/>
            <a:ext cx="9954350" cy="4327685"/>
          </a:xfrm>
        </p:spPr>
        <p:txBody>
          <a:bodyPr>
            <a:normAutofit/>
          </a:bodyPr>
          <a:lstStyle/>
          <a:p>
            <a:pPr marL="114300" indent="0">
              <a:buNone/>
            </a:pPr>
            <a:r>
              <a:rPr lang="el-GR" dirty="0"/>
              <a:t>ΓΕΝΙΚΑ</a:t>
            </a:r>
          </a:p>
          <a:p>
            <a:pPr marL="114300" indent="0">
              <a:buNone/>
            </a:pPr>
            <a:endParaRPr lang="el-GR" dirty="0"/>
          </a:p>
          <a:p>
            <a:r>
              <a:rPr lang="el-GR" sz="2000" dirty="0"/>
              <a:t>Δημιουργία πλατφόρμας όπου χρήστες ανεβάζουν φωτογραφίες από εσωτερικούς χώρους</a:t>
            </a:r>
          </a:p>
          <a:p>
            <a:r>
              <a:rPr lang="el-GR" sz="2000" dirty="0"/>
              <a:t>Εκτίμηση ως προς την φιλικότητα χρησιμοποιώντας αλγορίθμους ανίχνευσης και ταξινόμησης αντικειμένων.</a:t>
            </a:r>
          </a:p>
          <a:p>
            <a:r>
              <a:rPr lang="el-GR" sz="2000" dirty="0"/>
              <a:t>Στατιστικά για ποσοστό φιλικότητας χώρου με βάσει τις φωτογραφίες που ανήκουν σε ένα χώρο.</a:t>
            </a:r>
          </a:p>
          <a:p>
            <a:r>
              <a:rPr lang="el-GR" sz="2000" dirty="0"/>
              <a:t>Βάση για αποθήκευση των εικόνων.</a:t>
            </a:r>
          </a:p>
          <a:p>
            <a:endParaRPr lang="el-GR" dirty="0"/>
          </a:p>
          <a:p>
            <a:pPr marL="114300" indent="0">
              <a:buNone/>
            </a:pPr>
            <a:endParaRPr lang="el-GR" dirty="0"/>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147826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838200" y="681037"/>
            <a:ext cx="10515600" cy="1009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l-GR" sz="3400" dirty="0"/>
              <a:t>ΜΕΘΟΔΟΛΟΓΙΑ ΚΑΙ ΥΛΟΠΟΙΗΣΗ</a:t>
            </a:r>
            <a:endParaRPr sz="3400" dirty="0"/>
          </a:p>
        </p:txBody>
      </p:sp>
      <p:sp>
        <p:nvSpPr>
          <p:cNvPr id="81" name="Google Shape;81;p14"/>
          <p:cNvSpPr txBox="1"/>
          <p:nvPr/>
        </p:nvSpPr>
        <p:spPr>
          <a:xfrm>
            <a:off x="11353800" y="6415931"/>
            <a:ext cx="420000" cy="24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757070"/>
              </a:buClr>
              <a:buSzPts val="1000"/>
              <a:buFont typeface="Arial"/>
              <a:buNone/>
              <a:tabLst/>
              <a:defRPr/>
            </a:pPr>
            <a:endParaRPr kumimoji="0" sz="1000" b="0" i="0" u="none" strike="noStrike" kern="0" cap="none" spc="0" normalizeH="0" baseline="0" noProof="0" dirty="0">
              <a:ln>
                <a:noFill/>
              </a:ln>
              <a:solidFill>
                <a:srgbClr val="757070"/>
              </a:solidFill>
              <a:effectLst/>
              <a:uLnTx/>
              <a:uFillTx/>
              <a:latin typeface="Arial"/>
              <a:ea typeface="Arial"/>
              <a:cs typeface="Arial"/>
              <a:sym typeface="Arial"/>
            </a:endParaRPr>
          </a:p>
        </p:txBody>
      </p:sp>
      <p:sp>
        <p:nvSpPr>
          <p:cNvPr id="3" name="Date Placeholder 2"/>
          <p:cNvSpPr>
            <a:spLocks noGrp="1"/>
          </p:cNvSpPr>
          <p:nvPr>
            <p:ph type="dt" sz="half" idx="10"/>
          </p:nvPr>
        </p:nvSpPr>
        <p:spPr>
          <a:xfrm>
            <a:off x="838200" y="6356350"/>
            <a:ext cx="2743200" cy="365125"/>
          </a:xfrm>
        </p:spPr>
        <p:txBody>
          <a:bodyPr/>
          <a:lstStyle/>
          <a:p>
            <a:fld id="{F4F27E52-2554-4692-8020-55335FE41A64}"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2B165084-B65B-488C-965A-6273D1688545}"/>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8</a:t>
            </a:fld>
            <a:endParaRPr lang="en-US"/>
          </a:p>
        </p:txBody>
      </p:sp>
      <p:pic>
        <p:nvPicPr>
          <p:cNvPr id="9" name="Εικόνα 8">
            <a:extLst>
              <a:ext uri="{FF2B5EF4-FFF2-40B4-BE49-F238E27FC236}">
                <a16:creationId xmlns:a16="http://schemas.microsoft.com/office/drawing/2014/main" id="{81D0FB1A-663A-4192-AA62-EB51DD68DF1C}"/>
              </a:ext>
            </a:extLst>
          </p:cNvPr>
          <p:cNvPicPr>
            <a:picLocks noChangeAspect="1"/>
          </p:cNvPicPr>
          <p:nvPr/>
        </p:nvPicPr>
        <p:blipFill>
          <a:blip r:embed="rId3"/>
          <a:stretch>
            <a:fillRect/>
          </a:stretch>
        </p:blipFill>
        <p:spPr>
          <a:xfrm>
            <a:off x="247199" y="2112445"/>
            <a:ext cx="6702241" cy="3724147"/>
          </a:xfrm>
          <a:prstGeom prst="rect">
            <a:avLst/>
          </a:prstGeom>
        </p:spPr>
      </p:pic>
      <p:pic>
        <p:nvPicPr>
          <p:cNvPr id="11" name="Εικόνα 10">
            <a:extLst>
              <a:ext uri="{FF2B5EF4-FFF2-40B4-BE49-F238E27FC236}">
                <a16:creationId xmlns:a16="http://schemas.microsoft.com/office/drawing/2014/main" id="{850A4B77-BCFA-46B8-8AE3-A5EFD7078161}"/>
              </a:ext>
            </a:extLst>
          </p:cNvPr>
          <p:cNvPicPr>
            <a:picLocks noChangeAspect="1"/>
          </p:cNvPicPr>
          <p:nvPr/>
        </p:nvPicPr>
        <p:blipFill>
          <a:blip r:embed="rId4"/>
          <a:stretch>
            <a:fillRect/>
          </a:stretch>
        </p:blipFill>
        <p:spPr>
          <a:xfrm>
            <a:off x="6949440" y="2344964"/>
            <a:ext cx="4879682" cy="2168072"/>
          </a:xfrm>
          <a:prstGeom prst="rect">
            <a:avLst/>
          </a:prstGeom>
        </p:spPr>
      </p:pic>
      <p:sp>
        <p:nvSpPr>
          <p:cNvPr id="15" name="Θέση κειμένου 1">
            <a:extLst>
              <a:ext uri="{FF2B5EF4-FFF2-40B4-BE49-F238E27FC236}">
                <a16:creationId xmlns:a16="http://schemas.microsoft.com/office/drawing/2014/main" id="{E089D42C-9057-4D79-93A4-B5A6C0193684}"/>
              </a:ext>
            </a:extLst>
          </p:cNvPr>
          <p:cNvSpPr>
            <a:spLocks noGrp="1"/>
          </p:cNvSpPr>
          <p:nvPr>
            <p:ph type="body" idx="1"/>
          </p:nvPr>
        </p:nvSpPr>
        <p:spPr>
          <a:xfrm>
            <a:off x="634960" y="1536302"/>
            <a:ext cx="9954350" cy="518480"/>
          </a:xfrm>
        </p:spPr>
        <p:txBody>
          <a:bodyPr>
            <a:normAutofit lnSpcReduction="10000"/>
          </a:bodyPr>
          <a:lstStyle/>
          <a:p>
            <a:pPr marL="114300" indent="0">
              <a:buNone/>
            </a:pPr>
            <a:r>
              <a:rPr lang="el-GR" dirty="0"/>
              <a:t>ΑΡΧΙΤΕΚΤΟΝΙΚΉ</a:t>
            </a:r>
          </a:p>
        </p:txBody>
      </p:sp>
      <p:sp>
        <p:nvSpPr>
          <p:cNvPr id="2" name="Footer Placeholder 1"/>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341363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κειμένου 1">
            <a:extLst>
              <a:ext uri="{FF2B5EF4-FFF2-40B4-BE49-F238E27FC236}">
                <a16:creationId xmlns:a16="http://schemas.microsoft.com/office/drawing/2014/main" id="{8617FABD-34A1-42EA-A69D-4E09B5A15230}"/>
              </a:ext>
            </a:extLst>
          </p:cNvPr>
          <p:cNvSpPr>
            <a:spLocks noGrp="1"/>
          </p:cNvSpPr>
          <p:nvPr>
            <p:ph type="body" idx="1"/>
          </p:nvPr>
        </p:nvSpPr>
        <p:spPr>
          <a:xfrm>
            <a:off x="789850" y="1798000"/>
            <a:ext cx="3949790" cy="3810320"/>
          </a:xfrm>
        </p:spPr>
        <p:txBody>
          <a:bodyPr/>
          <a:lstStyle/>
          <a:p>
            <a:pPr marL="114300" indent="0">
              <a:buNone/>
            </a:pPr>
            <a:r>
              <a:rPr lang="el-GR" dirty="0"/>
              <a:t>ΣΧΗΜΑ ΒΑΣΗΣ ΔΕΔΟΜΕΝΩΝ</a:t>
            </a:r>
          </a:p>
        </p:txBody>
      </p:sp>
      <p:sp>
        <p:nvSpPr>
          <p:cNvPr id="3" name="Τίτλος 2">
            <a:extLst>
              <a:ext uri="{FF2B5EF4-FFF2-40B4-BE49-F238E27FC236}">
                <a16:creationId xmlns:a16="http://schemas.microsoft.com/office/drawing/2014/main" id="{790AE350-E5F7-4E97-9E1D-9B4FBAB7612E}"/>
              </a:ext>
            </a:extLst>
          </p:cNvPr>
          <p:cNvSpPr>
            <a:spLocks noGrp="1"/>
          </p:cNvSpPr>
          <p:nvPr>
            <p:ph type="title"/>
          </p:nvPr>
        </p:nvSpPr>
        <p:spPr/>
        <p:txBody>
          <a:bodyPr/>
          <a:lstStyle/>
          <a:p>
            <a:r>
              <a:rPr lang="el-GR" sz="3200" dirty="0"/>
              <a:t>ΜΕΘΟΔΟΛΟΓΙΑ ΚΑΙ ΥΛΟΠΟΙΗΣΗ</a:t>
            </a:r>
            <a:endParaRPr lang="el-GR" dirty="0"/>
          </a:p>
        </p:txBody>
      </p:sp>
      <p:sp>
        <p:nvSpPr>
          <p:cNvPr id="4" name="Θέση ημερομηνίας 3">
            <a:extLst>
              <a:ext uri="{FF2B5EF4-FFF2-40B4-BE49-F238E27FC236}">
                <a16:creationId xmlns:a16="http://schemas.microsoft.com/office/drawing/2014/main" id="{E17E9C10-8D69-4D1F-951B-C65A0C2B9534}"/>
              </a:ext>
            </a:extLst>
          </p:cNvPr>
          <p:cNvSpPr>
            <a:spLocks noGrp="1"/>
          </p:cNvSpPr>
          <p:nvPr>
            <p:ph type="dt" sz="half" idx="10"/>
          </p:nvPr>
        </p:nvSpPr>
        <p:spPr>
          <a:xfrm>
            <a:off x="838200" y="6356350"/>
            <a:ext cx="2743200" cy="365125"/>
          </a:xfrm>
        </p:spPr>
        <p:txBody>
          <a:bodyPr/>
          <a:lstStyle/>
          <a:p>
            <a:fld id="{A221E10C-6237-4706-84D1-FFD1E4AB9D2B}" type="datetime1">
              <a:rPr lang="el-GR" smtClean="0"/>
              <a:t>19/4/2024</a:t>
            </a:fld>
            <a:endParaRPr lang="en-US" dirty="0"/>
          </a:p>
        </p:txBody>
      </p:sp>
      <p:sp>
        <p:nvSpPr>
          <p:cNvPr id="5" name="Θέση αριθμού διαφάνειας 4">
            <a:extLst>
              <a:ext uri="{FF2B5EF4-FFF2-40B4-BE49-F238E27FC236}">
                <a16:creationId xmlns:a16="http://schemas.microsoft.com/office/drawing/2014/main" id="{0AF218E7-BCED-423A-A13E-1BD225AE8A8B}"/>
              </a:ext>
            </a:extLst>
          </p:cNvPr>
          <p:cNvSpPr>
            <a:spLocks noGrp="1"/>
          </p:cNvSpPr>
          <p:nvPr>
            <p:ph type="sldNum" sz="quarter" idx="12"/>
          </p:nvPr>
        </p:nvSpPr>
        <p:spPr>
          <a:xfrm>
            <a:off x="8610600" y="6356350"/>
            <a:ext cx="2743200" cy="365125"/>
          </a:xfrm>
        </p:spPr>
        <p:txBody>
          <a:bodyPr/>
          <a:lstStyle/>
          <a:p>
            <a:fld id="{DA79B05D-F861-4C7F-A263-A1C48B451050}" type="slidenum">
              <a:rPr lang="en-US" smtClean="0"/>
              <a:t>9</a:t>
            </a:fld>
            <a:endParaRPr lang="en-US"/>
          </a:p>
        </p:txBody>
      </p:sp>
      <p:pic>
        <p:nvPicPr>
          <p:cNvPr id="6" name="Εικόνα 5">
            <a:extLst>
              <a:ext uri="{FF2B5EF4-FFF2-40B4-BE49-F238E27FC236}">
                <a16:creationId xmlns:a16="http://schemas.microsoft.com/office/drawing/2014/main" id="{48188043-051E-4752-8706-374E6981196D}"/>
              </a:ext>
            </a:extLst>
          </p:cNvPr>
          <p:cNvPicPr>
            <a:picLocks noChangeAspect="1"/>
          </p:cNvPicPr>
          <p:nvPr/>
        </p:nvPicPr>
        <p:blipFill>
          <a:blip r:embed="rId3"/>
          <a:stretch>
            <a:fillRect/>
          </a:stretch>
        </p:blipFill>
        <p:spPr>
          <a:xfrm>
            <a:off x="4096512" y="2212995"/>
            <a:ext cx="6446992" cy="3054395"/>
          </a:xfrm>
          <a:prstGeom prst="rect">
            <a:avLst/>
          </a:prstGeom>
        </p:spPr>
      </p:pic>
      <p:sp>
        <p:nvSpPr>
          <p:cNvPr id="7" name="Footer Placeholder 6"/>
          <p:cNvSpPr>
            <a:spLocks noGrp="1"/>
          </p:cNvSpPr>
          <p:nvPr>
            <p:ph type="ftr" sz="quarter" idx="11"/>
          </p:nvPr>
        </p:nvSpPr>
        <p:spPr/>
        <p:txBody>
          <a:bodyPr/>
          <a:lstStyle/>
          <a:p>
            <a:r>
              <a:rPr lang="el-GR"/>
              <a:t>Υλοποίηση συστήματος εκτίμησης εσωτερικών χώρων ως προς την φιλικότητά τους σε άτομα με άνοια</a:t>
            </a:r>
            <a:endParaRPr lang="en-US" dirty="0"/>
          </a:p>
        </p:txBody>
      </p:sp>
    </p:spTree>
    <p:extLst>
      <p:ext uri="{BB962C8B-B14F-4D97-AF65-F5344CB8AC3E}">
        <p14:creationId xmlns:p14="http://schemas.microsoft.com/office/powerpoint/2010/main" val="517905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30928</TotalTime>
  <Words>3257</Words>
  <Application>Microsoft Office PowerPoint</Application>
  <PresentationFormat>Ευρεία οθόνη</PresentationFormat>
  <Paragraphs>317</Paragraphs>
  <Slides>25</Slides>
  <Notes>25</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2</vt:i4>
      </vt:variant>
      <vt:variant>
        <vt:lpstr>Τίτλοι διαφανειών</vt:lpstr>
      </vt:variant>
      <vt:variant>
        <vt:i4>25</vt:i4>
      </vt:variant>
    </vt:vector>
  </HeadingPairs>
  <TitlesOfParts>
    <vt:vector size="33" baseType="lpstr">
      <vt:lpstr>Calibri</vt:lpstr>
      <vt:lpstr>Arial</vt:lpstr>
      <vt:lpstr>Wingdings</vt:lpstr>
      <vt:lpstr>Calibri Light</vt:lpstr>
      <vt:lpstr>Commissioner</vt:lpstr>
      <vt:lpstr>Söhne</vt:lpstr>
      <vt:lpstr>Office Theme</vt:lpstr>
      <vt:lpstr>Custom Design</vt:lpstr>
      <vt:lpstr>Παρουσίαση του PowerPoint</vt:lpstr>
      <vt:lpstr>Διάρθρωση Παρουσίασης</vt:lpstr>
      <vt:lpstr>Επισκόπηση Προβλήματος </vt:lpstr>
      <vt:lpstr>Επισκόπηση Προβλήματος </vt:lpstr>
      <vt:lpstr>Επισκόπηση Προβλήματος</vt:lpstr>
      <vt:lpstr>Επισκόπηση Προβλήματος </vt:lpstr>
      <vt:lpstr>ΜΕΘΟΔΟΛΟΓΙΑ ΚΑΙ ΥΛΟΠΟΙΗΣΗ</vt:lpstr>
      <vt:lpstr>ΜΕΘΟΔΟΛΟΓΙΑ ΚΑΙ ΥΛΟΠΟΙΗΣΗ</vt:lpstr>
      <vt:lpstr>ΜΕΘΟΔΟΛΟΓΙΑ ΚΑΙ ΥΛΟΠΟΙΗΣΗ</vt:lpstr>
      <vt:lpstr>ΜΕΘΟΔΟΛΟΓΙΑ ΚΑΙ ΥΛΟΠΟΙΗΣΗ</vt:lpstr>
      <vt:lpstr>ΜΕΘΟΔΟΛΟΓΙΑ ΚΑΙ ΥΛΟΠΟΙΗΣΗ</vt:lpstr>
      <vt:lpstr>Πειράματα και Αποτελέσματα</vt:lpstr>
      <vt:lpstr>Πειράματα και Αποτελέσματα</vt:lpstr>
      <vt:lpstr>Πειράματα και Αποτελέσματα</vt:lpstr>
      <vt:lpstr>Πειράματα και Αποτελέσματα</vt:lpstr>
      <vt:lpstr>Πειράματα και Αποτελέσματα</vt:lpstr>
      <vt:lpstr>Πειράματα και Αποτελέσματα</vt:lpstr>
      <vt:lpstr>Πειράματα και Αποτελέσματα</vt:lpstr>
      <vt:lpstr>Ιστοσελίδα (Landing Page &amp; Login/Signup)</vt:lpstr>
      <vt:lpstr>Ιστοσελίδα (Home Menu &amp; Detection Page)</vt:lpstr>
      <vt:lpstr>Ιστοσελίδα (Detection &amp; Classification with user annotation)</vt:lpstr>
      <vt:lpstr>Πειράματα και Αποτελέσματα /Ιστοσελίδα</vt:lpstr>
      <vt:lpstr>Συμπεράσματα</vt:lpstr>
      <vt:lpstr>Μελλοντικές Επεκτάσεις</vt:lpstr>
      <vt:lpstr>Ερωτήσεις;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Ananiadou</dc:creator>
  <cp:lastModifiedBy>Lenovo</cp:lastModifiedBy>
  <cp:revision>223</cp:revision>
  <dcterms:modified xsi:type="dcterms:W3CDTF">2024-04-19T07:25:39Z</dcterms:modified>
</cp:coreProperties>
</file>