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42" r:id="rId2"/>
    <p:sldId id="338" r:id="rId3"/>
    <p:sldId id="345" r:id="rId4"/>
    <p:sldId id="308" r:id="rId5"/>
    <p:sldId id="348" r:id="rId6"/>
    <p:sldId id="343" r:id="rId7"/>
    <p:sldId id="344" r:id="rId8"/>
    <p:sldId id="347" r:id="rId9"/>
    <p:sldId id="349" r:id="rId10"/>
    <p:sldId id="346" r:id="rId11"/>
    <p:sldId id="298" r:id="rId12"/>
    <p:sldId id="25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t" initials="g" lastIdx="41" clrIdx="0">
    <p:extLst>
      <p:ext uri="{19B8F6BF-5375-455C-9EA6-DF929625EA0E}">
        <p15:presenceInfo xmlns:p15="http://schemas.microsoft.com/office/powerpoint/2012/main" userId="gt" providerId="None"/>
      </p:ext>
    </p:extLst>
  </p:cmAuthor>
  <p:cmAuthor id="2" name="陈 玮" initials="陈" lastIdx="31" clrIdx="1">
    <p:extLst>
      <p:ext uri="{19B8F6BF-5375-455C-9EA6-DF929625EA0E}">
        <p15:presenceInfo xmlns:p15="http://schemas.microsoft.com/office/powerpoint/2012/main" userId="2d02787c91b2981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657A"/>
    <a:srgbClr val="36808D"/>
    <a:srgbClr val="DFAD4F"/>
    <a:srgbClr val="ECFCFF"/>
    <a:srgbClr val="F5FAFA"/>
    <a:srgbClr val="D5E9EE"/>
    <a:srgbClr val="E0F2F3"/>
    <a:srgbClr val="DFF4F5"/>
    <a:srgbClr val="F8FAFA"/>
    <a:srgbClr val="F5F9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63" autoAdjust="0"/>
    <p:restoredTop sz="80263" autoAdjust="0"/>
  </p:normalViewPr>
  <p:slideViewPr>
    <p:cSldViewPr snapToGrid="0">
      <p:cViewPr varScale="1">
        <p:scale>
          <a:sx n="114" d="100"/>
          <a:sy n="114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2" d="100"/>
          <a:sy n="122" d="100"/>
        </p:scale>
        <p:origin x="507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7507560-E313-164D-8EBA-980ED890375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61CAAE-B9AB-344F-9688-965E6CE3A8D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0C8DA-D1F9-0446-BBA2-72F68FEDBA84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A7A668-9AE7-744B-9061-F24ACBB1459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816E15-C54A-0E4E-B3A7-0A3939A391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B0412-29FD-124E-9097-14D4377A2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8115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C9902B-A773-490D-A1BC-E4A162F2AFF3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009CE-D86A-4CAF-9A50-9E207CB70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974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0">
            <a:extLst>
              <a:ext uri="{FF2B5EF4-FFF2-40B4-BE49-F238E27FC236}">
                <a16:creationId xmlns:a16="http://schemas.microsoft.com/office/drawing/2014/main" id="{A203A1E6-FE68-4848-ADF1-BAFB2A3955AB}"/>
              </a:ext>
            </a:extLst>
          </p:cNvPr>
          <p:cNvSpPr/>
          <p:nvPr userDrawn="1"/>
        </p:nvSpPr>
        <p:spPr>
          <a:xfrm>
            <a:off x="0" y="11876"/>
            <a:ext cx="7048498" cy="6858000"/>
          </a:xfrm>
          <a:prstGeom prst="rect">
            <a:avLst/>
          </a:prstGeom>
          <a:gradFill>
            <a:gsLst>
              <a:gs pos="37000">
                <a:srgbClr val="F2F4F5"/>
              </a:gs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3500AF78-4363-B244-A1CD-DCECB730CAD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48500" y="0"/>
            <a:ext cx="5143500" cy="6858000"/>
          </a:xfrm>
          <a:prstGeom prst="rect">
            <a:avLst/>
          </a:prstGeom>
        </p:spPr>
      </p:pic>
      <p:sp>
        <p:nvSpPr>
          <p:cNvPr id="10" name="Rectangle 6">
            <a:extLst>
              <a:ext uri="{FF2B5EF4-FFF2-40B4-BE49-F238E27FC236}">
                <a16:creationId xmlns:a16="http://schemas.microsoft.com/office/drawing/2014/main" id="{89394E6D-B02E-AB44-B36D-0C3A95299015}"/>
              </a:ext>
            </a:extLst>
          </p:cNvPr>
          <p:cNvSpPr/>
          <p:nvPr userDrawn="1"/>
        </p:nvSpPr>
        <p:spPr>
          <a:xfrm>
            <a:off x="7048499" y="0"/>
            <a:ext cx="4603569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E4368AB-CB24-134F-9886-305E20DBD7C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95"/>
            <a:ext cx="12192000" cy="6859590"/>
          </a:xfrm>
          <a:prstGeom prst="rect">
            <a:avLst/>
          </a:prstGeom>
        </p:spPr>
      </p:pic>
      <p:pic>
        <p:nvPicPr>
          <p:cNvPr id="11" name="Picture 39" descr="A close up of a logo&#10;&#10;Description automatically generated">
            <a:extLst>
              <a:ext uri="{FF2B5EF4-FFF2-40B4-BE49-F238E27FC236}">
                <a16:creationId xmlns:a16="http://schemas.microsoft.com/office/drawing/2014/main" id="{D07187E3-7989-6A49-A857-333CB026074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2" y="974902"/>
            <a:ext cx="1328056" cy="582645"/>
          </a:xfrm>
          <a:prstGeom prst="rect">
            <a:avLst/>
          </a:prstGeom>
        </p:spPr>
      </p:pic>
      <p:sp>
        <p:nvSpPr>
          <p:cNvPr id="12" name="TextBox 41">
            <a:extLst>
              <a:ext uri="{FF2B5EF4-FFF2-40B4-BE49-F238E27FC236}">
                <a16:creationId xmlns:a16="http://schemas.microsoft.com/office/drawing/2014/main" id="{B8FC29E1-147E-7A40-996B-CA16FF757BDF}"/>
              </a:ext>
            </a:extLst>
          </p:cNvPr>
          <p:cNvSpPr txBox="1"/>
          <p:nvPr userDrawn="1"/>
        </p:nvSpPr>
        <p:spPr>
          <a:xfrm>
            <a:off x="762001" y="6302828"/>
            <a:ext cx="434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DengXian" panose="02010600030101010101" pitchFamily="2" charset="-122"/>
              </a:rPr>
              <a:t>© 2018 Trias-lab Foundation</a:t>
            </a:r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4E3628B5-9482-0E47-8883-E0CAD16668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5209880"/>
            <a:ext cx="5334000" cy="4365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" altLang="zh-CN" sz="1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engXian" panose="02010600030101010101" pitchFamily="2" charset="-122"/>
                <a:ea typeface="+mn-ea"/>
                <a:cs typeface="+mn-cs"/>
              </a:defRPr>
            </a:lvl1pPr>
          </a:lstStyle>
          <a:p>
            <a:r>
              <a:rPr kumimoji="1" lang="en" altLang="zh-CN" dirty="0"/>
              <a:t>for General-Purpose Enterprise Applications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668FFC-9D55-0F4C-BA4B-5317AF53300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1999" y="3501020"/>
            <a:ext cx="7004051" cy="13806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 i="0">
                <a:latin typeface="DengXian" panose="02010600030101010101" pitchFamily="2" charset="-122"/>
                <a:ea typeface="DengXian" panose="02010600030101010101" pitchFamily="2" charset="-122"/>
              </a:defRPr>
            </a:lvl1pPr>
          </a:lstStyle>
          <a:p>
            <a:r>
              <a:rPr kumimoji="1" lang="en" altLang="zh-CN" dirty="0"/>
              <a:t>Decentralized Trusted </a:t>
            </a:r>
          </a:p>
          <a:p>
            <a:r>
              <a:rPr kumimoji="1" lang="en" altLang="zh-CN" dirty="0"/>
              <a:t>Computing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4269748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>
            <a:extLst>
              <a:ext uri="{FF2B5EF4-FFF2-40B4-BE49-F238E27FC236}">
                <a16:creationId xmlns:a16="http://schemas.microsoft.com/office/drawing/2014/main" id="{61A64575-1748-AE4D-BF77-C679957D1D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2682710" y="-2712252"/>
            <a:ext cx="6887540" cy="12252964"/>
          </a:xfrm>
          <a:prstGeom prst="rect">
            <a:avLst/>
          </a:prstGeom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55C45B74-5870-034E-9C76-AC87D1808487}"/>
              </a:ext>
            </a:extLst>
          </p:cNvPr>
          <p:cNvSpPr/>
          <p:nvPr userDrawn="1"/>
        </p:nvSpPr>
        <p:spPr>
          <a:xfrm>
            <a:off x="-2" y="-29539"/>
            <a:ext cx="12252964" cy="6887540"/>
          </a:xfrm>
          <a:prstGeom prst="rect">
            <a:avLst/>
          </a:prstGeom>
          <a:gradFill>
            <a:gsLst>
              <a:gs pos="63000">
                <a:srgbClr val="FFFFFF">
                  <a:alpha val="96000"/>
                </a:srgbClr>
              </a:gs>
              <a:gs pos="0">
                <a:schemeClr val="bg1"/>
              </a:gs>
              <a:gs pos="85000">
                <a:schemeClr val="bg1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85E8327-A96B-6747-8E1D-31BFC65FA67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962" y="-35094"/>
            <a:ext cx="12313924" cy="6928188"/>
          </a:xfrm>
          <a:prstGeom prst="rect">
            <a:avLst/>
          </a:prstGeom>
        </p:spPr>
      </p:pic>
      <p:sp>
        <p:nvSpPr>
          <p:cNvPr id="12" name="Half Frame 9">
            <a:extLst>
              <a:ext uri="{FF2B5EF4-FFF2-40B4-BE49-F238E27FC236}">
                <a16:creationId xmlns:a16="http://schemas.microsoft.com/office/drawing/2014/main" id="{25B14258-BD57-C541-946A-BA24927117C1}"/>
              </a:ext>
            </a:extLst>
          </p:cNvPr>
          <p:cNvSpPr/>
          <p:nvPr userDrawn="1"/>
        </p:nvSpPr>
        <p:spPr>
          <a:xfrm rot="5400000">
            <a:off x="1087575" y="5740948"/>
            <a:ext cx="311857" cy="311857"/>
          </a:xfrm>
          <a:prstGeom prst="halfFrame">
            <a:avLst>
              <a:gd name="adj1" fmla="val 4762"/>
              <a:gd name="adj2" fmla="val 5321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5FDA6E86-A444-1841-BB11-47FC31090DE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42318" y="3928975"/>
            <a:ext cx="1998661" cy="132959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marL="0" indent="0">
              <a:buNone/>
              <a:defRPr lang="zh-CN" altLang="en-US" sz="9600" b="1" dirty="0">
                <a:solidFill>
                  <a:srgbClr val="EEF4F8"/>
                </a:solidFill>
                <a:latin typeface="DengXian" panose="02010600030101010101" pitchFamily="2" charset="-122"/>
                <a:ea typeface="+mj-ea"/>
                <a:cs typeface="+mj-cs"/>
              </a:defRPr>
            </a:lvl1pPr>
          </a:lstStyle>
          <a:p>
            <a:pPr marL="914400" lvl="0" indent="-1143000">
              <a:spcBef>
                <a:spcPct val="0"/>
              </a:spcBef>
            </a:pP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3FE33FF5-0541-0644-A276-D3ACA6E777C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99432" y="4515108"/>
            <a:ext cx="4351338" cy="84023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5400" b="1" i="0" dirty="0">
                <a:latin typeface="DengXian" panose="02010600030101010101" pitchFamily="2" charset="-122"/>
                <a:ea typeface="DengXian" panose="02010600030101010101" pitchFamily="2" charset="-122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kumimoji="1" lang="en" altLang="zh-CN" dirty="0"/>
              <a:t>Problem</a:t>
            </a:r>
            <a:endParaRPr kumimoji="1" lang="zh-CN" altLang="en-US" dirty="0"/>
          </a:p>
        </p:txBody>
      </p:sp>
      <p:sp>
        <p:nvSpPr>
          <p:cNvPr id="19" name="文本占位符 18">
            <a:extLst>
              <a:ext uri="{FF2B5EF4-FFF2-40B4-BE49-F238E27FC236}">
                <a16:creationId xmlns:a16="http://schemas.microsoft.com/office/drawing/2014/main" id="{4E94DCE6-66D7-6546-AB89-BD1539AC8D1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59502" y="5372803"/>
            <a:ext cx="4378325" cy="424732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marL="0" indent="0">
              <a:buNone/>
              <a:defRPr kumimoji="1" lang="en" altLang="zh-CN" sz="2400" b="0" i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+mj-cs"/>
              </a:defRPr>
            </a:lvl1pPr>
          </a:lstStyle>
          <a:p>
            <a:pPr marL="114300" lvl="0" indent="-342900">
              <a:spcBef>
                <a:spcPct val="0"/>
              </a:spcBef>
            </a:pPr>
            <a:r>
              <a:rPr kumimoji="1" lang="en" altLang="zh-CN" dirty="0"/>
              <a:t>The Real Trust Issue</a:t>
            </a:r>
          </a:p>
        </p:txBody>
      </p:sp>
    </p:spTree>
    <p:extLst>
      <p:ext uri="{BB962C8B-B14F-4D97-AF65-F5344CB8AC3E}">
        <p14:creationId xmlns:p14="http://schemas.microsoft.com/office/powerpoint/2010/main" val="3036605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7080C78F-ED30-AF45-A190-7076C07746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964" y="-27000"/>
            <a:ext cx="12285152" cy="6912000"/>
          </a:xfrm>
          <a:prstGeom prst="rect">
            <a:avLst/>
          </a:prstGeom>
        </p:spPr>
      </p:pic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4B867B-EFBA-9E44-8EF7-95D4AC5B64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1200" y="568800"/>
            <a:ext cx="11410800" cy="3755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00" b="1" i="0">
                <a:latin typeface="DengXian" panose="02010600030101010101" pitchFamily="2" charset="-122"/>
                <a:ea typeface="DengXian" panose="02010600030101010101" pitchFamily="2" charset="-122"/>
              </a:defRPr>
            </a:lvl1pPr>
          </a:lstStyle>
          <a:p>
            <a:r>
              <a:rPr kumimoji="1" lang="en" altLang="zh-CN" dirty="0"/>
              <a:t>The Real Trust Issue</a:t>
            </a:r>
          </a:p>
        </p:txBody>
      </p:sp>
    </p:spTree>
    <p:extLst>
      <p:ext uri="{BB962C8B-B14F-4D97-AF65-F5344CB8AC3E}">
        <p14:creationId xmlns:p14="http://schemas.microsoft.com/office/powerpoint/2010/main" val="1691309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3238FD5B-8E0D-D747-BE24-5DA6DF51AC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3018772" cy="2262484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32549C43-9129-BA49-91AE-F8F340C41540}"/>
              </a:ext>
            </a:extLst>
          </p:cNvPr>
          <p:cNvSpPr/>
          <p:nvPr userDrawn="1"/>
        </p:nvSpPr>
        <p:spPr>
          <a:xfrm flipH="1">
            <a:off x="0" y="0"/>
            <a:ext cx="3018772" cy="2262484"/>
          </a:xfrm>
          <a:prstGeom prst="rect">
            <a:avLst/>
          </a:prstGeom>
          <a:gradFill>
            <a:gsLst>
              <a:gs pos="70000">
                <a:srgbClr val="FFFFFF">
                  <a:alpha val="90000"/>
                </a:srgbClr>
              </a:gs>
              <a:gs pos="5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043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5820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A02820A7-4CB7-A142-80C2-7189D653E7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2669363" y="-2664637"/>
            <a:ext cx="6853272" cy="12192001"/>
          </a:xfrm>
          <a:prstGeom prst="rect">
            <a:avLst/>
          </a:prstGeom>
        </p:spPr>
      </p:pic>
      <p:sp>
        <p:nvSpPr>
          <p:cNvPr id="4" name="Rectangle 6">
            <a:extLst>
              <a:ext uri="{FF2B5EF4-FFF2-40B4-BE49-F238E27FC236}">
                <a16:creationId xmlns:a16="http://schemas.microsoft.com/office/drawing/2014/main" id="{B7FD99C3-7BE3-B048-A6B7-AC39EDE781A1}"/>
              </a:ext>
            </a:extLst>
          </p:cNvPr>
          <p:cNvSpPr/>
          <p:nvPr userDrawn="1"/>
        </p:nvSpPr>
        <p:spPr>
          <a:xfrm>
            <a:off x="1" y="0"/>
            <a:ext cx="12191999" cy="6853273"/>
          </a:xfrm>
          <a:prstGeom prst="rect">
            <a:avLst/>
          </a:prstGeom>
          <a:gradFill>
            <a:gsLst>
              <a:gs pos="71000">
                <a:srgbClr val="FFFFFF">
                  <a:alpha val="94000"/>
                </a:srgbClr>
              </a:gs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E8FA52-2B3D-944F-BC9A-1033467E0C3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344" y="-48813"/>
            <a:ext cx="12362688" cy="6955626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05F6B19F-3D4D-904B-B748-661114BE000A}"/>
              </a:ext>
            </a:extLst>
          </p:cNvPr>
          <p:cNvSpPr txBox="1">
            <a:spLocks/>
          </p:cNvSpPr>
          <p:nvPr userDrawn="1"/>
        </p:nvSpPr>
        <p:spPr>
          <a:xfrm>
            <a:off x="5550848" y="5037259"/>
            <a:ext cx="4663163" cy="596574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18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Trustworthy and Reliable Intelligent Autonomous Systems</a:t>
            </a:r>
            <a:endParaRPr lang="zh-CN" altLang="en-US" sz="1800" b="0" i="0" dirty="0">
              <a:solidFill>
                <a:schemeClr val="tx1">
                  <a:lumMod val="50000"/>
                  <a:lumOff val="50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7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374AE18E-4902-FC44-9957-31CD7FC9044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69237" y="4441379"/>
            <a:ext cx="2051655" cy="900102"/>
          </a:xfrm>
          <a:prstGeom prst="rect">
            <a:avLst/>
          </a:prstGeom>
        </p:spPr>
      </p:pic>
      <p:cxnSp>
        <p:nvCxnSpPr>
          <p:cNvPr id="8" name="Straight Connector 5">
            <a:extLst>
              <a:ext uri="{FF2B5EF4-FFF2-40B4-BE49-F238E27FC236}">
                <a16:creationId xmlns:a16="http://schemas.microsoft.com/office/drawing/2014/main" id="{377043E9-A27A-B247-BE27-2A5D25B4A388}"/>
              </a:ext>
            </a:extLst>
          </p:cNvPr>
          <p:cNvCxnSpPr>
            <a:cxnSpLocks/>
          </p:cNvCxnSpPr>
          <p:nvPr userDrawn="1"/>
        </p:nvCxnSpPr>
        <p:spPr>
          <a:xfrm>
            <a:off x="5027549" y="4343698"/>
            <a:ext cx="0" cy="1290135"/>
          </a:xfrm>
          <a:prstGeom prst="line">
            <a:avLst/>
          </a:prstGeom>
          <a:ln w="19050">
            <a:solidFill>
              <a:srgbClr val="C6CD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1">
            <a:extLst>
              <a:ext uri="{FF2B5EF4-FFF2-40B4-BE49-F238E27FC236}">
                <a16:creationId xmlns:a16="http://schemas.microsoft.com/office/drawing/2014/main" id="{B0F80C52-2D4A-5747-8379-A04CE554A976}"/>
              </a:ext>
            </a:extLst>
          </p:cNvPr>
          <p:cNvSpPr txBox="1">
            <a:spLocks/>
          </p:cNvSpPr>
          <p:nvPr userDrawn="1"/>
        </p:nvSpPr>
        <p:spPr>
          <a:xfrm>
            <a:off x="5550848" y="4273604"/>
            <a:ext cx="4663163" cy="590931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i="0" kern="1200" dirty="0" err="1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+mj-cs"/>
              </a:rPr>
              <a:t>Trias</a:t>
            </a:r>
            <a:r>
              <a:rPr lang="en-US" altLang="zh-CN" sz="3600" b="1" i="0" kern="12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+mj-cs"/>
              </a:rPr>
              <a:t>-lab Foundation</a:t>
            </a:r>
            <a:endParaRPr lang="zh-CN" altLang="en-US" sz="3600" b="1" i="0" kern="1200" dirty="0">
              <a:solidFill>
                <a:schemeClr val="tx1"/>
              </a:solidFill>
              <a:latin typeface="DengXian" panose="02010600030101010101" pitchFamily="2" charset="-122"/>
              <a:ea typeface="DengXian" panose="02010600030101010101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98693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1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39916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1964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4" r:id="rId3"/>
    <p:sldLayoutId id="2147483674" r:id="rId4"/>
    <p:sldLayoutId id="2147483655" r:id="rId5"/>
    <p:sldLayoutId id="2147483672" r:id="rId6"/>
    <p:sldLayoutId id="2147483673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itcoin/bips/blob/master/bip-0016.mediawiki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04744D-7A12-764A-BA57-6E588C91BC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octa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CD0C4-F04D-F646-8561-381E35AE58A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Chain fork</a:t>
            </a:r>
          </a:p>
        </p:txBody>
      </p:sp>
    </p:spTree>
    <p:extLst>
      <p:ext uri="{BB962C8B-B14F-4D97-AF65-F5344CB8AC3E}">
        <p14:creationId xmlns:p14="http://schemas.microsoft.com/office/powerpoint/2010/main" val="2431374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D836481-4A57-024A-944E-F8D37138EC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A7FB1-953B-7D47-A979-6DE9768B25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99432" y="4515108"/>
            <a:ext cx="4351338" cy="840230"/>
          </a:xfrm>
        </p:spPr>
        <p:txBody>
          <a:bodyPr/>
          <a:lstStyle/>
          <a:p>
            <a:r>
              <a:rPr lang="zh-CN" altLang="en-US" dirty="0"/>
              <a:t>分还是升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DC1584-FC0E-0046-B721-3EA6D0A8367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59502" y="5372803"/>
            <a:ext cx="5486582" cy="424732"/>
          </a:xfrm>
        </p:spPr>
        <p:txBody>
          <a:bodyPr/>
          <a:lstStyle/>
          <a:p>
            <a:r>
              <a:rPr lang="en-US" altLang="zh-CN" dirty="0"/>
              <a:t>How Forking</a:t>
            </a:r>
          </a:p>
        </p:txBody>
      </p:sp>
    </p:spTree>
    <p:extLst>
      <p:ext uri="{BB962C8B-B14F-4D97-AF65-F5344CB8AC3E}">
        <p14:creationId xmlns:p14="http://schemas.microsoft.com/office/powerpoint/2010/main" val="2255013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382555C-24BA-7741-A28F-4613977FCE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追求的理想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0B3BD5D-58DD-4CAE-B5FC-784E269893AC}"/>
              </a:ext>
            </a:extLst>
          </p:cNvPr>
          <p:cNvSpPr/>
          <p:nvPr/>
        </p:nvSpPr>
        <p:spPr>
          <a:xfrm>
            <a:off x="781200" y="1284565"/>
            <a:ext cx="3597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https://github.com/trias-lab/Share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9187699-6A27-4229-961C-A47D64D83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774" y="756576"/>
            <a:ext cx="6308521" cy="576167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BE329AE-6013-497D-9933-0DDE0AA9BCCF}"/>
              </a:ext>
            </a:extLst>
          </p:cNvPr>
          <p:cNvSpPr/>
          <p:nvPr/>
        </p:nvSpPr>
        <p:spPr>
          <a:xfrm>
            <a:off x="781200" y="2085978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尊重每个节点的状态选择</a:t>
            </a:r>
            <a:endParaRPr lang="zh-CN" altLang="en-US" dirty="0">
              <a:effectLst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F07C483-4013-4CC2-9759-E77C1830C986}"/>
              </a:ext>
            </a:extLst>
          </p:cNvPr>
          <p:cNvSpPr/>
          <p:nvPr/>
        </p:nvSpPr>
        <p:spPr>
          <a:xfrm>
            <a:off x="781200" y="2765443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共识节点具备可信统一的评判体系</a:t>
            </a:r>
            <a:endParaRPr lang="zh-CN" altLang="en-US" dirty="0">
              <a:effectLst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C96F821-7956-4A68-851F-B01E3BBDFF34}"/>
              </a:ext>
            </a:extLst>
          </p:cNvPr>
          <p:cNvSpPr/>
          <p:nvPr/>
        </p:nvSpPr>
        <p:spPr>
          <a:xfrm>
            <a:off x="781200" y="3444908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开放，灵活的的共识投票协议</a:t>
            </a:r>
            <a:endParaRPr lang="zh-CN" altLang="en-US" dirty="0">
              <a:effectLst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6062147-18E9-410A-87F6-CF82C464DCDB}"/>
              </a:ext>
            </a:extLst>
          </p:cNvPr>
          <p:cNvSpPr/>
          <p:nvPr/>
        </p:nvSpPr>
        <p:spPr>
          <a:xfrm>
            <a:off x="781200" y="4158371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effectLst/>
              </a:rPr>
              <a:t>最大程度平衡准入和废止节点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03CA72F-7238-4E45-B2A2-A7C71D0E8719}"/>
              </a:ext>
            </a:extLst>
          </p:cNvPr>
          <p:cNvSpPr/>
          <p:nvPr/>
        </p:nvSpPr>
        <p:spPr>
          <a:xfrm>
            <a:off x="781200" y="4882910"/>
            <a:ext cx="3767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effectLst/>
              </a:rPr>
              <a:t>如果分歧势均，也会接受兼容硬分</a:t>
            </a:r>
          </a:p>
        </p:txBody>
      </p:sp>
    </p:spTree>
    <p:extLst>
      <p:ext uri="{BB962C8B-B14F-4D97-AF65-F5344CB8AC3E}">
        <p14:creationId xmlns:p14="http://schemas.microsoft.com/office/powerpoint/2010/main" val="96915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505F410-BBFF-460C-B700-9756F70DD1F5}"/>
              </a:ext>
            </a:extLst>
          </p:cNvPr>
          <p:cNvSpPr/>
          <p:nvPr/>
        </p:nvSpPr>
        <p:spPr>
          <a:xfrm>
            <a:off x="1239387" y="2824921"/>
            <a:ext cx="1824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持续努力中</a:t>
            </a:r>
            <a:r>
              <a:rPr lang="en-US" altLang="zh-CN" dirty="0"/>
              <a:t>………</a:t>
            </a:r>
            <a:endParaRPr lang="zh-CN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6266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AB8C1A-A775-724B-B1A8-A880271812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Type</a:t>
            </a:r>
            <a:endParaRPr 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A631458-2FD6-4756-9C97-C31DBB6AF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200" y="1186620"/>
            <a:ext cx="7198508" cy="4966703"/>
          </a:xfrm>
          <a:prstGeom prst="rect">
            <a:avLst/>
          </a:prstGeom>
        </p:spPr>
      </p:pic>
      <p:pic>
        <p:nvPicPr>
          <p:cNvPr id="1026" name="Picture 2" descr="https://img-blog.csdn.net/20170827163930928?watermark/2/text/aHR0cDovL2Jsb2cuY3Nkbi5uZXQvc3hqaW5taW5namll/font/5a6L5L2T/fontsize/400/fill/I0JBQkFCMA==/dissolve/70/gravity/SouthEast">
            <a:extLst>
              <a:ext uri="{FF2B5EF4-FFF2-40B4-BE49-F238E27FC236}">
                <a16:creationId xmlns:a16="http://schemas.microsoft.com/office/drawing/2014/main" id="{E0334FBA-6F74-4094-981A-ADD01E79E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600" y="3917134"/>
            <a:ext cx="5602143" cy="2940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22526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D836481-4A57-024A-944E-F8D37138EC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A7FB1-953B-7D47-A979-6DE9768B25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99432" y="4515108"/>
            <a:ext cx="4351338" cy="840230"/>
          </a:xfrm>
        </p:spPr>
        <p:txBody>
          <a:bodyPr/>
          <a:lstStyle/>
          <a:p>
            <a:r>
              <a:rPr lang="zh-CN" altLang="en-US" dirty="0"/>
              <a:t>软分叉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DC1584-FC0E-0046-B721-3EA6D0A8367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59502" y="5372803"/>
            <a:ext cx="5486582" cy="424732"/>
          </a:xfrm>
        </p:spPr>
        <p:txBody>
          <a:bodyPr/>
          <a:lstStyle/>
          <a:p>
            <a:r>
              <a:rPr lang="en-US" altLang="zh-CN" dirty="0"/>
              <a:t>Soft fork, Temporary Fork Change</a:t>
            </a:r>
          </a:p>
        </p:txBody>
      </p:sp>
    </p:spTree>
    <p:extLst>
      <p:ext uri="{BB962C8B-B14F-4D97-AF65-F5344CB8AC3E}">
        <p14:creationId xmlns:p14="http://schemas.microsoft.com/office/powerpoint/2010/main" val="2226845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EA036B9-75C7-7A49-9674-695F05CBEB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软分叉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F27FCC-9BCC-43EA-859C-CF84B408091E}"/>
              </a:ext>
            </a:extLst>
          </p:cNvPr>
          <p:cNvSpPr/>
          <p:nvPr/>
        </p:nvSpPr>
        <p:spPr>
          <a:xfrm>
            <a:off x="781199" y="1302202"/>
            <a:ext cx="102276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F2F2F"/>
                </a:solidFill>
                <a:latin typeface="-apple-system"/>
              </a:rPr>
              <a:t>旧版本节点能验证通过新的区块，而新升级的共识节点则将旧机器新产生的区块视为非法。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8227C90-9D73-4FF8-9A11-1E656B93F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762" y="2409825"/>
            <a:ext cx="608647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98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1A5AAC6-23BF-5B45-B014-61B3F8F6B1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81200" y="568800"/>
            <a:ext cx="11410800" cy="375552"/>
          </a:xfrm>
        </p:spPr>
        <p:txBody>
          <a:bodyPr/>
          <a:lstStyle/>
          <a:p>
            <a:r>
              <a:rPr lang="zh-CN" altLang="en-US" dirty="0"/>
              <a:t>软分叉事件</a:t>
            </a:r>
            <a:endParaRPr 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65958D1-E588-47E8-B512-5CB2EAA508FB}"/>
              </a:ext>
            </a:extLst>
          </p:cNvPr>
          <p:cNvSpPr/>
          <p:nvPr/>
        </p:nvSpPr>
        <p:spPr>
          <a:xfrm>
            <a:off x="781200" y="1927873"/>
            <a:ext cx="99801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BIP-16</a:t>
            </a:r>
            <a:r>
              <a:rPr lang="zh-CN" altLang="en-US" b="1" dirty="0"/>
              <a:t>方案</a:t>
            </a:r>
            <a:endParaRPr lang="en-US" altLang="zh-CN" b="1" dirty="0"/>
          </a:p>
          <a:p>
            <a:r>
              <a:rPr lang="zh-CN" altLang="en-US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详情参看   </a:t>
            </a:r>
            <a:r>
              <a:rPr lang="en-US" altLang="zh-CN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https://github.com/bitcoin/bips/blob/master/bip-0016.mediawiki</a:t>
            </a:r>
            <a:endParaRPr lang="en-US" altLang="zh-CN" dirty="0"/>
          </a:p>
          <a:p>
            <a:r>
              <a:rPr lang="en-US" altLang="zh-CN" dirty="0"/>
              <a:t>P2SH    </a:t>
            </a:r>
            <a:r>
              <a:rPr lang="zh-CN" altLang="en-US" dirty="0"/>
              <a:t>最常用于</a:t>
            </a:r>
            <a:r>
              <a:rPr lang="en-US" altLang="zh-CN" dirty="0"/>
              <a:t>M-of-N</a:t>
            </a:r>
            <a:r>
              <a:rPr lang="zh-CN" altLang="en-US" dirty="0"/>
              <a:t>多重签名，也就是在预定的</a:t>
            </a:r>
            <a:r>
              <a:rPr lang="en-US" altLang="zh-CN" dirty="0"/>
              <a:t>N</a:t>
            </a:r>
            <a:r>
              <a:rPr lang="zh-CN" altLang="en-US" dirty="0"/>
              <a:t>个公钥中，给出</a:t>
            </a:r>
            <a:r>
              <a:rPr lang="en-US" altLang="zh-CN" dirty="0"/>
              <a:t>M</a:t>
            </a:r>
            <a:r>
              <a:rPr lang="zh-CN" altLang="en-US" dirty="0"/>
              <a:t>个相应的签名就能通过验证（</a:t>
            </a:r>
            <a:r>
              <a:rPr lang="en-US" altLang="zh-CN" dirty="0"/>
              <a:t>1 ≤ M ≤ N</a:t>
            </a:r>
            <a:r>
              <a:rPr lang="zh-CN" altLang="en-US" dirty="0"/>
              <a:t>）。</a:t>
            </a:r>
            <a:endParaRPr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626963A-6147-411F-B89D-36591DD31F9D}"/>
              </a:ext>
            </a:extLst>
          </p:cNvPr>
          <p:cNvSpPr/>
          <p:nvPr/>
        </p:nvSpPr>
        <p:spPr>
          <a:xfrm>
            <a:off x="781200" y="1331732"/>
            <a:ext cx="2509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solidFill>
                  <a:srgbClr val="2F2F2F"/>
                </a:solidFill>
                <a:latin typeface="-apple-system"/>
              </a:rPr>
              <a:t>Bitcoin Improve Proposal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F40907B-AEDD-49D9-BBA9-A530F26C3937}"/>
              </a:ext>
            </a:extLst>
          </p:cNvPr>
          <p:cNvSpPr/>
          <p:nvPr/>
        </p:nvSpPr>
        <p:spPr>
          <a:xfrm>
            <a:off x="781200" y="3355011"/>
            <a:ext cx="99801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BIP-91</a:t>
            </a:r>
            <a:r>
              <a:rPr lang="zh-CN" altLang="en-US" b="1" dirty="0"/>
              <a:t>方案</a:t>
            </a:r>
            <a:endParaRPr lang="en-US" altLang="zh-CN" b="1" dirty="0"/>
          </a:p>
          <a:p>
            <a:r>
              <a:rPr lang="zh-CN" altLang="en-US" dirty="0"/>
              <a:t>隔离见证</a:t>
            </a:r>
            <a:r>
              <a:rPr lang="en-US" altLang="zh-CN" dirty="0"/>
              <a:t>(</a:t>
            </a:r>
            <a:r>
              <a:rPr lang="en-US" altLang="zh-CN" dirty="0" err="1"/>
              <a:t>Segwit</a:t>
            </a:r>
            <a:r>
              <a:rPr lang="en-US" altLang="zh-CN" dirty="0"/>
              <a:t>)</a:t>
            </a:r>
            <a:r>
              <a:rPr lang="zh-CN" altLang="en-US" dirty="0"/>
              <a:t>提案</a:t>
            </a:r>
            <a:r>
              <a:rPr lang="en-US" altLang="zh-CN" dirty="0"/>
              <a:t>+</a:t>
            </a:r>
            <a:r>
              <a:rPr lang="zh-CN" altLang="en-US" dirty="0"/>
              <a:t>区块</a:t>
            </a:r>
            <a:r>
              <a:rPr lang="en-US" altLang="zh-CN" dirty="0"/>
              <a:t>2M</a:t>
            </a:r>
            <a:r>
              <a:rPr lang="zh-CN" altLang="en-US" dirty="0"/>
              <a:t>扩容，此</a:t>
            </a:r>
            <a:r>
              <a:rPr lang="en-US" altLang="zh-CN" dirty="0"/>
              <a:t>BIP</a:t>
            </a:r>
            <a:r>
              <a:rPr lang="zh-CN" altLang="en-US" dirty="0"/>
              <a:t>生效与否由算力决定，如果</a:t>
            </a:r>
            <a:r>
              <a:rPr lang="en-US" altLang="zh-CN" dirty="0"/>
              <a:t>7</a:t>
            </a:r>
            <a:r>
              <a:rPr lang="zh-CN" altLang="en-US" dirty="0"/>
              <a:t>月</a:t>
            </a:r>
            <a:r>
              <a:rPr lang="en-US" altLang="zh-CN" dirty="0"/>
              <a:t>19</a:t>
            </a:r>
            <a:r>
              <a:rPr lang="zh-CN" altLang="en-US" dirty="0"/>
              <a:t>日之后的</a:t>
            </a:r>
            <a:r>
              <a:rPr lang="en-US" altLang="zh-CN" dirty="0"/>
              <a:t>336</a:t>
            </a:r>
            <a:r>
              <a:rPr lang="zh-CN" altLang="en-US" dirty="0"/>
              <a:t>个区块的算力中，超过</a:t>
            </a:r>
            <a:r>
              <a:rPr lang="en-US" altLang="zh-CN" dirty="0"/>
              <a:t>80%</a:t>
            </a:r>
            <a:r>
              <a:rPr lang="zh-CN" altLang="en-US" dirty="0"/>
              <a:t>的算力支持</a:t>
            </a:r>
            <a:r>
              <a:rPr lang="en-US" altLang="zh-CN" dirty="0"/>
              <a:t>BIP91</a:t>
            </a:r>
            <a:r>
              <a:rPr lang="zh-CN" altLang="en-US" dirty="0"/>
              <a:t>，那么提议将被执行。</a:t>
            </a:r>
            <a:endParaRPr lang="en-US" altLang="zh-CN" dirty="0"/>
          </a:p>
          <a:p>
            <a:r>
              <a:rPr lang="en-US" altLang="zh-CN" dirty="0"/>
              <a:t>7</a:t>
            </a:r>
            <a:r>
              <a:rPr lang="zh-CN" altLang="en-US" dirty="0"/>
              <a:t>月</a:t>
            </a:r>
            <a:r>
              <a:rPr lang="en-US" altLang="zh-CN" dirty="0"/>
              <a:t>21</a:t>
            </a:r>
            <a:r>
              <a:rPr lang="zh-CN" altLang="en-US" dirty="0"/>
              <a:t>日，</a:t>
            </a:r>
            <a:r>
              <a:rPr lang="en-US" altLang="zh-CN" dirty="0"/>
              <a:t>BIP91</a:t>
            </a:r>
            <a:r>
              <a:rPr lang="zh-CN" altLang="en-US" dirty="0"/>
              <a:t>得到超过</a:t>
            </a:r>
            <a:r>
              <a:rPr lang="en-US" altLang="zh-CN" dirty="0"/>
              <a:t>80%</a:t>
            </a:r>
            <a:r>
              <a:rPr lang="zh-CN" altLang="en-US" dirty="0"/>
              <a:t>的算力的支持，正式锁定。</a:t>
            </a:r>
            <a:endParaRPr lang="en-US" altLang="zh-CN" b="1" dirty="0">
              <a:solidFill>
                <a:srgbClr val="4F4F4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139F514-EF73-4042-9010-685C29C67D97}"/>
              </a:ext>
            </a:extLst>
          </p:cNvPr>
          <p:cNvSpPr/>
          <p:nvPr/>
        </p:nvSpPr>
        <p:spPr>
          <a:xfrm>
            <a:off x="781200" y="491566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i="1" dirty="0">
                <a:solidFill>
                  <a:srgbClr val="2F2F2F"/>
                </a:solidFill>
                <a:latin typeface="-apple-system"/>
              </a:rPr>
              <a:t>Ethereum Improvement Proposals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25B6638-0B92-419C-82D7-B85C4328AE92}"/>
              </a:ext>
            </a:extLst>
          </p:cNvPr>
          <p:cNvSpPr/>
          <p:nvPr/>
        </p:nvSpPr>
        <p:spPr>
          <a:xfrm>
            <a:off x="781199" y="5517408"/>
            <a:ext cx="72554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(EIPs)   </a:t>
            </a:r>
            <a:r>
              <a:rPr lang="zh-CN" altLang="en-US" dirty="0"/>
              <a:t>https://github.com/ethereum/EIPs/blob/master/README.md</a:t>
            </a:r>
          </a:p>
        </p:txBody>
      </p:sp>
    </p:spTree>
    <p:extLst>
      <p:ext uri="{BB962C8B-B14F-4D97-AF65-F5344CB8AC3E}">
        <p14:creationId xmlns:p14="http://schemas.microsoft.com/office/powerpoint/2010/main" val="4145803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D836481-4A57-024A-944E-F8D37138EC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A7FB1-953B-7D47-A979-6DE9768B25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99432" y="4515108"/>
            <a:ext cx="4351338" cy="840230"/>
          </a:xfrm>
        </p:spPr>
        <p:txBody>
          <a:bodyPr/>
          <a:lstStyle/>
          <a:p>
            <a:r>
              <a:rPr lang="zh-CN" altLang="en-US" dirty="0"/>
              <a:t>硬分叉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DC1584-FC0E-0046-B721-3EA6D0A8367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59502" y="5040405"/>
            <a:ext cx="5486582" cy="757130"/>
          </a:xfrm>
        </p:spPr>
        <p:txBody>
          <a:bodyPr/>
          <a:lstStyle/>
          <a:p>
            <a:r>
              <a:rPr lang="en-US" altLang="zh-CN" dirty="0"/>
              <a:t>Hard Fork, Hard-Forking Change</a:t>
            </a:r>
          </a:p>
        </p:txBody>
      </p:sp>
    </p:spTree>
    <p:extLst>
      <p:ext uri="{BB962C8B-B14F-4D97-AF65-F5344CB8AC3E}">
        <p14:creationId xmlns:p14="http://schemas.microsoft.com/office/powerpoint/2010/main" val="4261684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1A5AAC6-23BF-5B45-B014-61B3F8F6B1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81200" y="568800"/>
            <a:ext cx="11410800" cy="375552"/>
          </a:xfrm>
        </p:spPr>
        <p:txBody>
          <a:bodyPr/>
          <a:lstStyle/>
          <a:p>
            <a:r>
              <a:rPr lang="zh-CN" altLang="en-US" dirty="0"/>
              <a:t>硬分叉</a:t>
            </a:r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4D3FE0B-84EC-47D9-BE6D-9BA63A634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9571" y="2571255"/>
            <a:ext cx="6486525" cy="206692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C17B5DC-732D-4DBC-BB19-CF7B88FF8117}"/>
              </a:ext>
            </a:extLst>
          </p:cNvPr>
          <p:cNvSpPr/>
          <p:nvPr/>
        </p:nvSpPr>
        <p:spPr>
          <a:xfrm>
            <a:off x="781200" y="1338602"/>
            <a:ext cx="100947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C2F34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区块格式或交易格式（共识机制）发生改变时，未升级的节点拒绝验证已经升级的节点产生的区块，然后大家各自延续自己认为正确的链，所以分成两条链。</a:t>
            </a:r>
          </a:p>
        </p:txBody>
      </p:sp>
    </p:spTree>
    <p:extLst>
      <p:ext uri="{BB962C8B-B14F-4D97-AF65-F5344CB8AC3E}">
        <p14:creationId xmlns:p14="http://schemas.microsoft.com/office/powerpoint/2010/main" val="523141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1A5AAC6-23BF-5B45-B014-61B3F8F6B1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81200" y="568800"/>
            <a:ext cx="11410800" cy="375552"/>
          </a:xfrm>
        </p:spPr>
        <p:txBody>
          <a:bodyPr/>
          <a:lstStyle/>
          <a:p>
            <a:r>
              <a:rPr lang="zh-CN" altLang="en-US" dirty="0"/>
              <a:t>硬分叉事件</a:t>
            </a:r>
            <a:endParaRPr 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65958D1-E588-47E8-B512-5CB2EAA508FB}"/>
              </a:ext>
            </a:extLst>
          </p:cNvPr>
          <p:cNvSpPr/>
          <p:nvPr/>
        </p:nvSpPr>
        <p:spPr>
          <a:xfrm>
            <a:off x="781200" y="1213074"/>
            <a:ext cx="1001112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+mn-ea"/>
              </a:rPr>
              <a:t>The DAO </a:t>
            </a:r>
            <a:r>
              <a:rPr lang="zh-CN" altLang="en-US" sz="1600" b="1" dirty="0">
                <a:latin typeface="+mn-ea"/>
              </a:rPr>
              <a:t>事件</a:t>
            </a:r>
            <a:endParaRPr lang="en-US" altLang="zh-CN" sz="1600" b="1" dirty="0">
              <a:latin typeface="+mn-ea"/>
            </a:endParaRPr>
          </a:p>
          <a:p>
            <a:r>
              <a:rPr lang="zh-CN" altLang="en-US" sz="1600" dirty="0">
                <a:latin typeface="+mn-ea"/>
              </a:rPr>
              <a:t>尝试过软分叉锁定</a:t>
            </a:r>
            <a:r>
              <a:rPr lang="en-US" altLang="zh-CN" sz="1600" dirty="0">
                <a:latin typeface="+mn-ea"/>
              </a:rPr>
              <a:t>the DAO</a:t>
            </a:r>
            <a:r>
              <a:rPr lang="zh-CN" altLang="en-US" sz="1600" dirty="0">
                <a:latin typeface="+mn-ea"/>
              </a:rPr>
              <a:t>账号，实际是在以太坊上开启约束，抛弃相关</a:t>
            </a:r>
            <a:r>
              <a:rPr lang="en-US" altLang="zh-CN" sz="1600" dirty="0">
                <a:latin typeface="+mn-ea"/>
              </a:rPr>
              <a:t>DAO</a:t>
            </a:r>
            <a:r>
              <a:rPr lang="zh-CN" altLang="en-US" sz="1600" dirty="0">
                <a:latin typeface="+mn-ea"/>
              </a:rPr>
              <a:t>账号交易，由于没有</a:t>
            </a:r>
            <a:r>
              <a:rPr lang="en-US" altLang="zh-CN" sz="1600" dirty="0">
                <a:latin typeface="+mn-ea"/>
              </a:rPr>
              <a:t>GAS</a:t>
            </a:r>
            <a:r>
              <a:rPr lang="zh-CN" altLang="en-US" sz="1600" dirty="0">
                <a:latin typeface="+mn-ea"/>
              </a:rPr>
              <a:t>机制，</a:t>
            </a:r>
            <a:endParaRPr lang="en-US" altLang="zh-CN" sz="1600" dirty="0">
              <a:latin typeface="+mn-ea"/>
            </a:endParaRPr>
          </a:p>
          <a:p>
            <a:r>
              <a:rPr lang="zh-CN" altLang="en-US" sz="1600" dirty="0">
                <a:latin typeface="+mn-ea"/>
              </a:rPr>
              <a:t>利用无效交易既可达到拒绝攻击的效果，最后还是采取分离相关区块的硬分叉，最终导致以太坊的分裂。</a:t>
            </a:r>
            <a:endParaRPr lang="en-US" altLang="zh-CN" sz="1600" dirty="0">
              <a:latin typeface="+mn-ea"/>
            </a:endParaRPr>
          </a:p>
          <a:p>
            <a:r>
              <a:rPr lang="zh-CN" altLang="en-US" sz="1600" dirty="0">
                <a:latin typeface="+mn-ea"/>
              </a:rPr>
              <a:t>具体参看 </a:t>
            </a:r>
            <a:r>
              <a:rPr lang="en-US" altLang="zh-CN" sz="1600" dirty="0">
                <a:latin typeface="+mn-ea"/>
              </a:rPr>
              <a:t>https://blog.csdn.net/sportshark/article/details/51820008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E6FDAB2-1CCC-4BAC-BDCB-221694F8BC84}"/>
              </a:ext>
            </a:extLst>
          </p:cNvPr>
          <p:cNvSpPr/>
          <p:nvPr/>
        </p:nvSpPr>
        <p:spPr>
          <a:xfrm>
            <a:off x="781200" y="4626644"/>
            <a:ext cx="98458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+mn-ea"/>
              </a:rPr>
              <a:t>门罗币</a:t>
            </a:r>
            <a:endParaRPr lang="en-US" altLang="zh-CN" sz="1600" b="1" dirty="0">
              <a:latin typeface="+mn-ea"/>
            </a:endParaRPr>
          </a:p>
          <a:p>
            <a:r>
              <a:rPr lang="zh-CN" altLang="en-US" sz="1600" dirty="0">
                <a:latin typeface="+mn-ea"/>
              </a:rPr>
              <a:t>专注于隐私（隐藏地址）的加密货币</a:t>
            </a:r>
            <a:r>
              <a:rPr lang="en-US" altLang="zh-CN" sz="1600" dirty="0">
                <a:latin typeface="+mn-ea"/>
              </a:rPr>
              <a:t>XMR</a:t>
            </a:r>
            <a:r>
              <a:rPr lang="zh-CN" altLang="en-US" sz="1600" dirty="0">
                <a:latin typeface="+mn-ea"/>
              </a:rPr>
              <a:t>对其协议进行了分叉，币市瞬间多出</a:t>
            </a:r>
            <a:r>
              <a:rPr lang="en-US" altLang="zh-CN" sz="1600" dirty="0">
                <a:latin typeface="+mn-ea"/>
              </a:rPr>
              <a:t>4</a:t>
            </a:r>
            <a:r>
              <a:rPr lang="zh-CN" altLang="en-US" sz="1600" dirty="0">
                <a:latin typeface="+mn-ea"/>
              </a:rPr>
              <a:t>个新币种。然而在这四个币</a:t>
            </a:r>
            <a:endParaRPr lang="en-US" altLang="zh-CN" sz="1600" dirty="0">
              <a:latin typeface="+mn-ea"/>
            </a:endParaRPr>
          </a:p>
          <a:p>
            <a:r>
              <a:rPr lang="zh-CN" altLang="en-US" sz="1600" dirty="0">
                <a:latin typeface="+mn-ea"/>
              </a:rPr>
              <a:t>种之后都有相应的社区（财团）身影。</a:t>
            </a:r>
          </a:p>
        </p:txBody>
      </p:sp>
      <p:pic>
        <p:nvPicPr>
          <p:cNvPr id="2050" name="Picture 2" descr="è¿éåå¾çæè¿°">
            <a:extLst>
              <a:ext uri="{FF2B5EF4-FFF2-40B4-BE49-F238E27FC236}">
                <a16:creationId xmlns:a16="http://schemas.microsoft.com/office/drawing/2014/main" id="{BE151D18-D32C-439D-91E2-EF25F1AE8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365" y="2575943"/>
            <a:ext cx="4439306" cy="170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upload-images.jianshu.io/upload_images/2027280-eb1ca27415e41175.png?imageMogr2/auto-orient/">
            <a:extLst>
              <a:ext uri="{FF2B5EF4-FFF2-40B4-BE49-F238E27FC236}">
                <a16:creationId xmlns:a16="http://schemas.microsoft.com/office/drawing/2014/main" id="{DC644E62-9583-47BB-B62F-9558C508D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621" y="2578671"/>
            <a:ext cx="3324879" cy="1705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0E04CFD6-2762-4DDF-AD9C-BBEFBF8B05E2}"/>
              </a:ext>
            </a:extLst>
          </p:cNvPr>
          <p:cNvSpPr/>
          <p:nvPr/>
        </p:nvSpPr>
        <p:spPr>
          <a:xfrm>
            <a:off x="781200" y="5549974"/>
            <a:ext cx="99046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+mn-ea"/>
              </a:rPr>
              <a:t>比特币</a:t>
            </a:r>
            <a:endParaRPr lang="en-US" altLang="zh-CN" sz="1600" b="1" dirty="0">
              <a:latin typeface="+mn-ea"/>
            </a:endParaRPr>
          </a:p>
          <a:p>
            <a:r>
              <a:rPr lang="zh-CN" altLang="en-US" sz="1600" dirty="0">
                <a:latin typeface="+mn-ea"/>
              </a:rPr>
              <a:t>由比特大陆主导的比特币（</a:t>
            </a:r>
            <a:r>
              <a:rPr lang="en-US" altLang="zh-CN" sz="1600" dirty="0">
                <a:latin typeface="+mn-ea"/>
              </a:rPr>
              <a:t>BTC</a:t>
            </a:r>
            <a:r>
              <a:rPr lang="zh-CN" altLang="en-US" sz="1600" dirty="0">
                <a:latin typeface="+mn-ea"/>
              </a:rPr>
              <a:t>）硬分</a:t>
            </a:r>
            <a:r>
              <a:rPr lang="en-US" altLang="zh-CN" sz="1600" dirty="0">
                <a:latin typeface="+mn-ea"/>
              </a:rPr>
              <a:t>BCH</a:t>
            </a:r>
            <a:r>
              <a:rPr lang="zh-CN" altLang="en-US" sz="1600" dirty="0">
                <a:latin typeface="+mn-ea"/>
              </a:rPr>
              <a:t>，是目前为止最成功的一次硬分叉。自</a:t>
            </a:r>
            <a:r>
              <a:rPr lang="en-US" altLang="zh-CN" sz="1600" dirty="0">
                <a:latin typeface="+mn-ea"/>
              </a:rPr>
              <a:t>2017</a:t>
            </a:r>
            <a:r>
              <a:rPr lang="zh-CN" altLang="en-US" sz="1600" dirty="0">
                <a:latin typeface="+mn-ea"/>
              </a:rPr>
              <a:t>年</a:t>
            </a:r>
            <a:r>
              <a:rPr lang="en-US" altLang="zh-CN" sz="1600" dirty="0">
                <a:latin typeface="+mn-ea"/>
              </a:rPr>
              <a:t>8</a:t>
            </a:r>
            <a:r>
              <a:rPr lang="zh-CN" altLang="en-US" sz="1600" dirty="0">
                <a:latin typeface="+mn-ea"/>
              </a:rPr>
              <a:t>月</a:t>
            </a:r>
            <a:r>
              <a:rPr lang="en-US" altLang="zh-CN" sz="1600" dirty="0">
                <a:latin typeface="+mn-ea"/>
              </a:rPr>
              <a:t>1</a:t>
            </a:r>
            <a:r>
              <a:rPr lang="zh-CN" altLang="en-US" sz="1600" dirty="0">
                <a:latin typeface="+mn-ea"/>
              </a:rPr>
              <a:t>日硬分叉之后，</a:t>
            </a:r>
            <a:endParaRPr lang="en-US" altLang="zh-CN" sz="1600" dirty="0">
              <a:latin typeface="+mn-ea"/>
            </a:endParaRPr>
          </a:p>
          <a:p>
            <a:r>
              <a:rPr lang="en-US" altLang="zh-CN" sz="1600" dirty="0">
                <a:latin typeface="+mn-ea"/>
              </a:rPr>
              <a:t>BCH</a:t>
            </a:r>
            <a:r>
              <a:rPr lang="zh-CN" altLang="en-US" sz="1600" dirty="0">
                <a:latin typeface="+mn-ea"/>
              </a:rPr>
              <a:t>已稳踞全球加密货币第四名的位置。</a:t>
            </a:r>
          </a:p>
        </p:txBody>
      </p:sp>
    </p:spTree>
    <p:extLst>
      <p:ext uri="{BB962C8B-B14F-4D97-AF65-F5344CB8AC3E}">
        <p14:creationId xmlns:p14="http://schemas.microsoft.com/office/powerpoint/2010/main" val="2569932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1A5AAC6-23BF-5B45-B014-61B3F8F6B1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81200" y="568800"/>
            <a:ext cx="11410800" cy="375552"/>
          </a:xfrm>
        </p:spPr>
        <p:txBody>
          <a:bodyPr/>
          <a:lstStyle/>
          <a:p>
            <a:r>
              <a:rPr lang="zh-CN" altLang="en-US" dirty="0"/>
              <a:t>硬分叉事件</a:t>
            </a:r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E04CFD6-2762-4DDF-AD9C-BBEFBF8B05E2}"/>
              </a:ext>
            </a:extLst>
          </p:cNvPr>
          <p:cNvSpPr/>
          <p:nvPr/>
        </p:nvSpPr>
        <p:spPr>
          <a:xfrm>
            <a:off x="781200" y="1291905"/>
            <a:ext cx="16683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+mn-ea"/>
              </a:rPr>
              <a:t>比特分裂史</a:t>
            </a:r>
            <a:endParaRPr lang="zh-CN" altLang="en-US" sz="1600" dirty="0">
              <a:latin typeface="+mn-ea"/>
            </a:endParaRPr>
          </a:p>
        </p:txBody>
      </p:sp>
      <p:pic>
        <p:nvPicPr>
          <p:cNvPr id="1026" name="Picture 2" descr="https://wx1.sinaimg.cn/large/006V5KdJgy1fkt4l52rosj30m80ggdp5.jpg">
            <a:extLst>
              <a:ext uri="{FF2B5EF4-FFF2-40B4-BE49-F238E27FC236}">
                <a16:creationId xmlns:a16="http://schemas.microsoft.com/office/drawing/2014/main" id="{91883342-E0A9-4C85-A1D7-A120A431C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755" y="1291905"/>
            <a:ext cx="8388990" cy="4956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65680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TAG_VERSION" val="1.0"/>
  <p:tag name="KSO_WM_SLIDE_ID" val="preset1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8656</TotalTime>
  <Words>504</Words>
  <Application>Microsoft Office PowerPoint</Application>
  <PresentationFormat>宽屏</PresentationFormat>
  <Paragraphs>46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-apple-system</vt:lpstr>
      <vt:lpstr>DengXian</vt:lpstr>
      <vt:lpstr>DengXian</vt:lpstr>
      <vt:lpstr>等线 Light</vt:lpstr>
      <vt:lpstr>Microsoft YaHei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Trias</dc:title>
  <dc:creator>Sams Frank</dc:creator>
  <cp:lastModifiedBy>Administrator</cp:lastModifiedBy>
  <cp:revision>845</cp:revision>
  <cp:lastPrinted>2018-12-20T09:50:47Z</cp:lastPrinted>
  <dcterms:created xsi:type="dcterms:W3CDTF">2018-11-29T06:43:07Z</dcterms:created>
  <dcterms:modified xsi:type="dcterms:W3CDTF">2019-01-04T05:35:18Z</dcterms:modified>
</cp:coreProperties>
</file>