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607" r:id="rId2"/>
    <p:sldId id="996" r:id="rId3"/>
    <p:sldId id="997" r:id="rId4"/>
    <p:sldId id="1039" r:id="rId5"/>
    <p:sldId id="1040" r:id="rId6"/>
    <p:sldId id="1041" r:id="rId7"/>
    <p:sldId id="1042" r:id="rId8"/>
    <p:sldId id="1043" r:id="rId9"/>
    <p:sldId id="1044" r:id="rId10"/>
    <p:sldId id="1045" r:id="rId11"/>
    <p:sldId id="1046" r:id="rId12"/>
    <p:sldId id="1047" r:id="rId13"/>
    <p:sldId id="1049" r:id="rId14"/>
    <p:sldId id="1048" r:id="rId15"/>
    <p:sldId id="1051" r:id="rId16"/>
    <p:sldId id="1050" r:id="rId17"/>
    <p:sldId id="1053" r:id="rId18"/>
    <p:sldId id="1052" r:id="rId19"/>
    <p:sldId id="1054" r:id="rId20"/>
    <p:sldId id="1055" r:id="rId21"/>
    <p:sldId id="1002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33CCFF"/>
    <a:srgbClr val="000000"/>
    <a:srgbClr val="FFFF99"/>
    <a:srgbClr val="D6DCE5"/>
    <a:srgbClr val="008080"/>
    <a:srgbClr val="8A0000"/>
    <a:srgbClr val="AC0000"/>
    <a:srgbClr val="FFD9D9"/>
    <a:srgbClr val="FEE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568" autoAdjust="0"/>
    <p:restoredTop sz="94660"/>
  </p:normalViewPr>
  <p:slideViewPr>
    <p:cSldViewPr>
      <p:cViewPr>
        <p:scale>
          <a:sx n="100" d="100"/>
          <a:sy n="100" d="100"/>
        </p:scale>
        <p:origin x="-2148" y="-9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4185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2921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4574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591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292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292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BAF7-5633-436A-B3CA-D511103A36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178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3"/>
          <p:cNvSpPr>
            <a:spLocks noChangeArrowheads="1"/>
          </p:cNvSpPr>
          <p:nvPr userDrawn="1"/>
        </p:nvSpPr>
        <p:spPr bwMode="auto">
          <a:xfrm>
            <a:off x="1187624" y="612722"/>
            <a:ext cx="2587892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60921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0680" y="543191"/>
            <a:ext cx="8067784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158903"/>
            <a:ext cx="360040" cy="324616"/>
            <a:chOff x="3720691" y="2824413"/>
            <a:chExt cx="1341120" cy="1209172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63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630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0DC6-9137-4375-A069-C3F907DD4AA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992C-78CB-4BAA-B0F1-55AD6A770F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60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7532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2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743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>
            <a:spLocks noChangeAspect="1"/>
          </p:cNvSpPr>
          <p:nvPr userDrawn="1"/>
        </p:nvSpPr>
        <p:spPr>
          <a:xfrm rot="18900000">
            <a:off x="370772" y="264511"/>
            <a:ext cx="324027" cy="31094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1"/>
              </a:gs>
            </a:gsLst>
            <a:lin ang="8100000" scaled="0"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54000" dist="152400" dir="8100000" sx="104000" sy="10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0"/>
          <p:cNvSpPr>
            <a:spLocks noChangeAspect="1"/>
          </p:cNvSpPr>
          <p:nvPr userDrawn="1"/>
        </p:nvSpPr>
        <p:spPr>
          <a:xfrm rot="18900000">
            <a:off x="530753" y="265660"/>
            <a:ext cx="327796" cy="31456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54000" dist="152400" dir="8100000" sx="104000" sy="10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740352" y="0"/>
            <a:ext cx="1222711" cy="955548"/>
            <a:chOff x="7740352" y="0"/>
            <a:chExt cx="1222711" cy="955548"/>
          </a:xfrm>
        </p:grpSpPr>
        <p:pic>
          <p:nvPicPr>
            <p:cNvPr id="3076" name="Picture 4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7740352" y="0"/>
              <a:ext cx="1222711" cy="955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30555" y="248589"/>
              <a:ext cx="599190" cy="323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243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77" r:id="rId3"/>
    <p:sldLayoutId id="2147483678" r:id="rId4"/>
    <p:sldLayoutId id="2147483681" r:id="rId5"/>
    <p:sldLayoutId id="2147483682" r:id="rId6"/>
    <p:sldLayoutId id="2147483683" r:id="rId7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134761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大数据调研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33641" y="2563430"/>
            <a:ext cx="3880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>
            <a:off x="755576" y="26981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：倪明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数据清洗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pic4.zhimg.com/80/v2-f97b2cdc4a2a55d39cd2d8055b9cdd7f_720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8286808" cy="3007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数据整合应用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4" name="Picture 2" descr="https://pic1.zhimg.com/80/v2-d0bc4f99c2b3fb8a354ab20eeeed5c50_720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142990"/>
            <a:ext cx="6429420" cy="3459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数据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中运用到的技术举例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1538" y="1242836"/>
            <a:ext cx="7169690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离线数据处理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Hadoop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：</a:t>
            </a:r>
            <a:r>
              <a:rPr lang="zh-CN" altLang="en-US" sz="1100" dirty="0" smtClean="0"/>
              <a:t>基于</a:t>
            </a:r>
            <a:r>
              <a:rPr lang="en-US" altLang="zh-CN" sz="1100" dirty="0" smtClean="0"/>
              <a:t>Java</a:t>
            </a:r>
            <a:r>
              <a:rPr lang="zh-CN" altLang="en-US" sz="1100" dirty="0" smtClean="0"/>
              <a:t>的</a:t>
            </a:r>
            <a:r>
              <a:rPr lang="zh-CN" altLang="en-US" sz="1100" dirty="0" smtClean="0"/>
              <a:t>开源</a:t>
            </a:r>
            <a:r>
              <a:rPr lang="en-US" altLang="zh-CN" sz="1100" dirty="0" err="1" smtClean="0"/>
              <a:t>MapReduce</a:t>
            </a:r>
            <a:r>
              <a:rPr lang="zh-CN" altLang="en-US" sz="1100" dirty="0" smtClean="0"/>
              <a:t>并行计算框架和</a:t>
            </a:r>
            <a:r>
              <a:rPr lang="zh-CN" altLang="en-US" sz="1100" dirty="0" smtClean="0"/>
              <a:t>系统，</a:t>
            </a:r>
            <a:endParaRPr lang="en-US" altLang="zh-CN" sz="1100" dirty="0" smtClean="0"/>
          </a:p>
          <a:p>
            <a:pPr marL="228600" indent="-228600" algn="l"/>
            <a:r>
              <a:rPr lang="en-US" altLang="zh-CN" sz="1100" dirty="0" smtClean="0"/>
              <a:t>	</a:t>
            </a:r>
            <a:r>
              <a:rPr lang="zh-CN" altLang="en-US" sz="1100" dirty="0" smtClean="0"/>
              <a:t>最</a:t>
            </a:r>
            <a:r>
              <a:rPr lang="zh-CN" altLang="en-US" sz="1100" dirty="0" smtClean="0"/>
              <a:t>核心的设计就是：</a:t>
            </a:r>
            <a:r>
              <a:rPr lang="en-US" altLang="zh-CN" sz="1100" dirty="0" smtClean="0"/>
              <a:t>HDFS</a:t>
            </a:r>
            <a:r>
              <a:rPr lang="zh-CN" altLang="en-US" sz="1100" dirty="0" smtClean="0"/>
              <a:t>和</a:t>
            </a:r>
            <a:r>
              <a:rPr lang="en-US" altLang="zh-CN" sz="1100" dirty="0" err="1" smtClean="0"/>
              <a:t>MapReduce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228600" indent="-228600" algn="l"/>
            <a:r>
              <a:rPr lang="en-US" altLang="zh-CN" sz="1100" dirty="0" smtClean="0"/>
              <a:t>	HDFS</a:t>
            </a:r>
            <a:r>
              <a:rPr lang="zh-CN" altLang="en-US" sz="1100" dirty="0" smtClean="0"/>
              <a:t>为海量的数据提供了</a:t>
            </a:r>
            <a:r>
              <a:rPr lang="zh-CN" altLang="en-US" sz="1100" dirty="0" smtClean="0"/>
              <a:t>存储</a:t>
            </a:r>
            <a:endParaRPr lang="en-US" altLang="zh-CN" sz="1100" dirty="0" smtClean="0"/>
          </a:p>
          <a:p>
            <a:pPr marL="228600" indent="-228600" algn="l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MapReduce</a:t>
            </a:r>
            <a:r>
              <a:rPr lang="zh-CN" altLang="en-US" sz="1100" dirty="0" smtClean="0"/>
              <a:t>则为海量的数据提供了</a:t>
            </a:r>
            <a:r>
              <a:rPr lang="zh-CN" altLang="en-US" sz="1100" dirty="0" smtClean="0"/>
              <a:t>计算。</a:t>
            </a:r>
            <a:endParaRPr lang="en-US" altLang="zh-CN" sz="1100" dirty="0" smtClean="0"/>
          </a:p>
          <a:p>
            <a:pPr marL="228600" indent="-228600" algn="l"/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100" dirty="0" smtClean="0"/>
          </a:p>
        </p:txBody>
      </p:sp>
      <p:pic>
        <p:nvPicPr>
          <p:cNvPr id="35844" name="Picture 4" descr="https://bkimg.cdn.bcebos.com/pic/8644ebf81a4c510f0e44a1666059252dd52aa5ce?x-bce-process=image/watermark,image_d2F0ZXIvYmFpa2U4MA==,g_7,xp_5,yp_5/format,f_aut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571486"/>
            <a:ext cx="3222917" cy="4071966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214414" y="2714626"/>
            <a:ext cx="3857652" cy="227655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dirty="0" smtClean="0"/>
              <a:t>一个代表客户机在单个主系统上启动的 </a:t>
            </a:r>
            <a:r>
              <a:rPr lang="en-US" altLang="zh-CN" sz="1100" dirty="0" err="1" smtClean="0"/>
              <a:t>MapReduce</a:t>
            </a:r>
            <a:r>
              <a:rPr lang="zh-CN" altLang="en-US" sz="1100" dirty="0" smtClean="0"/>
              <a:t>应用程序</a:t>
            </a:r>
            <a:r>
              <a:rPr lang="zh-CN" altLang="en-US" sz="1100" dirty="0" smtClean="0"/>
              <a:t>称为 </a:t>
            </a:r>
            <a:r>
              <a:rPr lang="en-US" altLang="zh-CN" sz="1100" dirty="0" err="1" smtClean="0"/>
              <a:t>JobTracker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algn="l"/>
            <a:r>
              <a:rPr lang="zh-CN" altLang="en-US" sz="1100" dirty="0" smtClean="0"/>
              <a:t>在</a:t>
            </a:r>
            <a:r>
              <a:rPr lang="zh-CN" altLang="en-US" sz="1100" dirty="0" smtClean="0"/>
              <a:t>应用程序提交之后，将提供包含在 </a:t>
            </a:r>
            <a:r>
              <a:rPr lang="en-US" altLang="zh-CN" sz="1100" dirty="0" smtClean="0"/>
              <a:t>HDFS </a:t>
            </a:r>
            <a:r>
              <a:rPr lang="zh-CN" altLang="en-US" sz="1100" dirty="0" smtClean="0"/>
              <a:t>中的输入和输出目录。</a:t>
            </a:r>
            <a:r>
              <a:rPr lang="en-US" altLang="zh-CN" sz="1100" dirty="0" err="1" smtClean="0"/>
              <a:t>JobTracker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使用文件块信息（物理量和位置）确定如何创建其他 </a:t>
            </a:r>
            <a:r>
              <a:rPr lang="en-US" altLang="zh-CN" sz="1100" dirty="0" err="1" smtClean="0"/>
              <a:t>TaskTracker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从属任务。</a:t>
            </a:r>
            <a:r>
              <a:rPr lang="en-US" altLang="zh-CN" sz="1100" dirty="0" err="1" smtClean="0"/>
              <a:t>MapReduce</a:t>
            </a:r>
            <a:r>
              <a:rPr lang="zh-CN" altLang="en-US" sz="1100" dirty="0" smtClean="0"/>
              <a:t>应用程序被复制到每个出现输入文件块的节点。将为特定节点上的每个文件块创建一个唯一的从属任务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algn="l"/>
            <a:r>
              <a:rPr lang="zh-CN" altLang="en-US" sz="1100" dirty="0" smtClean="0"/>
              <a:t>每个 </a:t>
            </a:r>
            <a:r>
              <a:rPr lang="en-US" altLang="zh-CN" sz="1100" dirty="0" err="1" smtClean="0"/>
              <a:t>TaskTracker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将状态和完成信息报告给 </a:t>
            </a:r>
            <a:r>
              <a:rPr lang="en-US" altLang="zh-CN" sz="1100" dirty="0" err="1" smtClean="0"/>
              <a:t>JobTracker</a:t>
            </a:r>
            <a:endParaRPr lang="en-US" altLang="zh-CN" sz="1100" dirty="0" smtClean="0"/>
          </a:p>
          <a:p>
            <a:pPr marL="228600" indent="-228600" algn="l"/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数据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中运用到的技术举例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1538" y="1242836"/>
            <a:ext cx="7169690" cy="42401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离线数据处理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：</a:t>
            </a:r>
            <a:r>
              <a:rPr lang="zh-CN" altLang="en-US" sz="1100" dirty="0" smtClean="0"/>
              <a:t>拥有</a:t>
            </a:r>
            <a:r>
              <a:rPr lang="en-US" sz="1100" dirty="0" err="1" smtClean="0"/>
              <a:t>Hadoop</a:t>
            </a:r>
            <a:r>
              <a:rPr lang="en-US" sz="1100" dirty="0" smtClean="0"/>
              <a:t> </a:t>
            </a:r>
            <a:r>
              <a:rPr lang="en-US" sz="1100" dirty="0" err="1" smtClean="0"/>
              <a:t>MapReduce</a:t>
            </a:r>
            <a:r>
              <a:rPr lang="zh-CN" altLang="en-US" sz="1100" dirty="0" smtClean="0"/>
              <a:t>所具有的优点；但不同于</a:t>
            </a:r>
            <a:r>
              <a:rPr lang="en-US" sz="1100" dirty="0" err="1" smtClean="0"/>
              <a:t>MapReduce</a:t>
            </a:r>
            <a:r>
              <a:rPr lang="zh-CN" altLang="en-US" sz="1100" dirty="0" smtClean="0"/>
              <a:t>的是</a:t>
            </a:r>
            <a:r>
              <a:rPr lang="en-US" altLang="zh-CN" sz="1100" dirty="0" smtClean="0"/>
              <a:t>——</a:t>
            </a:r>
            <a:r>
              <a:rPr lang="en-US" sz="1100" dirty="0" smtClean="0"/>
              <a:t>Job</a:t>
            </a:r>
            <a:r>
              <a:rPr lang="zh-CN" altLang="en-US" sz="1100" dirty="0" smtClean="0"/>
              <a:t>中间输出结果可以保存在内存中，从而不再需要读写</a:t>
            </a:r>
            <a:r>
              <a:rPr lang="en-US" sz="1100" dirty="0" smtClean="0"/>
              <a:t>HDFS，</a:t>
            </a:r>
            <a:r>
              <a:rPr lang="zh-CN" altLang="en-US" sz="1100" dirty="0" smtClean="0"/>
              <a:t>因此</a:t>
            </a:r>
            <a:r>
              <a:rPr lang="en-US" sz="1100" dirty="0" smtClean="0"/>
              <a:t>Spark</a:t>
            </a:r>
            <a:r>
              <a:rPr lang="zh-CN" altLang="en-US" sz="1100" dirty="0" smtClean="0"/>
              <a:t>能更好地适用于数据挖掘与机器学习等需要迭代的</a:t>
            </a:r>
            <a:r>
              <a:rPr lang="en-US" sz="1100" dirty="0" err="1" smtClean="0"/>
              <a:t>MapReduce</a:t>
            </a:r>
            <a:r>
              <a:rPr lang="zh-CN" altLang="en-US" sz="1100" dirty="0" smtClean="0"/>
              <a:t>的</a:t>
            </a:r>
            <a:r>
              <a:rPr lang="zh-CN" altLang="en-US" sz="1100" dirty="0" smtClean="0"/>
              <a:t>算法。</a:t>
            </a:r>
            <a:endParaRPr lang="en-US" altLang="zh-CN" sz="1100" dirty="0" smtClean="0"/>
          </a:p>
          <a:p>
            <a:pPr marL="228600" indent="-228600" algn="l"/>
            <a:r>
              <a:rPr lang="en-US" altLang="zh-CN" sz="1100" dirty="0" smtClean="0"/>
              <a:t>	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性能特点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indent="-228600" algn="l"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快的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/>
              <a:t>内存</a:t>
            </a:r>
            <a:r>
              <a:rPr lang="zh-CN" altLang="en-US" sz="1100" dirty="0" smtClean="0"/>
              <a:t>计算下，</a:t>
            </a:r>
            <a:r>
              <a:rPr lang="en-US" altLang="zh-CN" sz="1100" dirty="0" smtClean="0"/>
              <a:t>Spark </a:t>
            </a:r>
            <a:r>
              <a:rPr lang="zh-CN" altLang="en-US" sz="1100" dirty="0" smtClean="0"/>
              <a:t>比 </a:t>
            </a:r>
            <a:r>
              <a:rPr lang="en-US" altLang="zh-CN" sz="1100" dirty="0" err="1" smtClean="0"/>
              <a:t>Hadoop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快</a:t>
            </a:r>
            <a:r>
              <a:rPr lang="en-US" altLang="zh-CN" sz="1100" dirty="0" smtClean="0"/>
              <a:t>100</a:t>
            </a:r>
            <a:r>
              <a:rPr lang="zh-CN" altLang="en-US" sz="1100" dirty="0" smtClean="0"/>
              <a:t>倍</a:t>
            </a:r>
            <a:endParaRPr lang="en-US" altLang="zh-CN" sz="1100" dirty="0" smtClean="0"/>
          </a:p>
          <a:p>
            <a:pPr marL="720000" indent="-228600" algn="l"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100" dirty="0" smtClean="0"/>
              <a:t>Spark</a:t>
            </a:r>
            <a:r>
              <a:rPr lang="zh-CN" altLang="en-US" sz="1100" dirty="0" smtClean="0"/>
              <a:t>提供了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多个高级</a:t>
            </a:r>
            <a:r>
              <a:rPr lang="zh-CN" altLang="en-US" sz="1100" dirty="0" smtClean="0"/>
              <a:t>运算符</a:t>
            </a:r>
            <a:endParaRPr lang="en-US" altLang="zh-CN" sz="1100" dirty="0" smtClean="0"/>
          </a:p>
          <a:p>
            <a:pPr marL="720000" indent="-228600" algn="l"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通用性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indent="-228600" algn="l"/>
            <a:r>
              <a:rPr lang="en-US" altLang="zh-CN" sz="1100" dirty="0" smtClean="0"/>
              <a:t>      </a:t>
            </a:r>
            <a:r>
              <a:rPr lang="en-US" altLang="zh-CN" sz="1100" dirty="0" smtClean="0"/>
              <a:t>Spark</a:t>
            </a:r>
            <a:r>
              <a:rPr lang="zh-CN" altLang="en-US" sz="1100" dirty="0" smtClean="0"/>
              <a:t>提供</a:t>
            </a:r>
            <a:r>
              <a:rPr lang="zh-CN" altLang="en-US" sz="1100" dirty="0" smtClean="0"/>
              <a:t>了大量的库，包括</a:t>
            </a:r>
            <a:r>
              <a:rPr lang="en-US" altLang="zh-CN" sz="1100" dirty="0" smtClean="0"/>
              <a:t>Spark Core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Spark SQL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Spark Streaming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MLlib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GraphX</a:t>
            </a:r>
            <a:r>
              <a:rPr lang="zh-CN" altLang="en-US" sz="1100" dirty="0" smtClean="0"/>
              <a:t>。 开发者可以在同一个应用程序中无缝组合使用这些库。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indent="-228600" algn="l"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资源管理器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indent="-228600" algn="l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100" dirty="0" smtClean="0"/>
              <a:t>Spark </a:t>
            </a:r>
            <a:r>
              <a:rPr lang="zh-CN" altLang="en-US" sz="1100" dirty="0" smtClean="0"/>
              <a:t>支持 </a:t>
            </a:r>
            <a:r>
              <a:rPr lang="en-US" altLang="zh-CN" sz="1100" dirty="0" err="1" smtClean="0"/>
              <a:t>Hadoop</a:t>
            </a:r>
            <a:r>
              <a:rPr lang="en-US" altLang="zh-CN" sz="1100" dirty="0" smtClean="0"/>
              <a:t> YARN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Apache </a:t>
            </a:r>
            <a:r>
              <a:rPr lang="en-US" altLang="zh-CN" sz="1100" dirty="0" err="1" smtClean="0"/>
              <a:t>Mesos</a:t>
            </a:r>
            <a:r>
              <a:rPr lang="zh-CN" altLang="en-US" sz="1100" dirty="0" smtClean="0"/>
              <a:t>，及其自带的独立集群管理器</a:t>
            </a:r>
            <a:endParaRPr lang="en-US" altLang="zh-CN" sz="1100" dirty="0" smtClean="0"/>
          </a:p>
          <a:p>
            <a:pPr marL="720000" indent="-228600" algn="l">
              <a:buFont typeface="Wingdings" pitchFamily="2" charset="2"/>
              <a:buChar char="l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720000" indent="-228600" algn="l"/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/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数据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中运用到的技术举例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1538" y="1242836"/>
            <a:ext cx="7169690" cy="99004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 startAt="2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实时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数据处理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Storm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：</a:t>
            </a:r>
            <a:r>
              <a:rPr lang="zh-CN" altLang="en-US" sz="1100" dirty="0" smtClean="0"/>
              <a:t>基于流的实时计算工具。与</a:t>
            </a:r>
            <a:r>
              <a:rPr lang="en-US" altLang="zh-CN" sz="1100" dirty="0" err="1" smtClean="0"/>
              <a:t>hadoop</a:t>
            </a:r>
            <a:r>
              <a:rPr lang="zh-CN" altLang="en-US" sz="1100" dirty="0" smtClean="0"/>
              <a:t>不同在于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hadoop</a:t>
            </a:r>
            <a:r>
              <a:rPr lang="zh-CN" altLang="en-US" sz="1100" dirty="0" smtClean="0"/>
              <a:t>是</a:t>
            </a:r>
            <a:r>
              <a:rPr lang="zh-CN" altLang="en-US" sz="1100" dirty="0" smtClean="0"/>
              <a:t>批量处理，基于任务调度</a:t>
            </a:r>
            <a:r>
              <a:rPr lang="zh-CN" altLang="en-US" sz="1100" dirty="0" smtClean="0"/>
              <a:t>的，计算基于</a:t>
            </a:r>
            <a:r>
              <a:rPr lang="en-US" altLang="zh-CN" sz="1100" dirty="0" err="1" smtClean="0"/>
              <a:t>hdfs</a:t>
            </a:r>
            <a:r>
              <a:rPr lang="zh-CN" altLang="en-US" sz="1100" dirty="0" smtClean="0"/>
              <a:t>，需要大量磁盘操作，速度慢；</a:t>
            </a:r>
            <a:r>
              <a:rPr lang="en-US" altLang="zh-CN" sz="1100" dirty="0" smtClean="0"/>
              <a:t>Storm</a:t>
            </a:r>
            <a:r>
              <a:rPr lang="zh-CN" altLang="en-US" sz="1100" dirty="0" smtClean="0"/>
              <a:t>是</a:t>
            </a:r>
            <a:r>
              <a:rPr lang="zh-CN" altLang="en-US" sz="1100" dirty="0" smtClean="0"/>
              <a:t>实时处理</a:t>
            </a:r>
            <a:r>
              <a:rPr lang="zh-CN" altLang="en-US" sz="1100" dirty="0" smtClean="0"/>
              <a:t>，数据基于流，计算在内存内，速度快。</a:t>
            </a:r>
            <a:endParaRPr lang="en-US" altLang="zh-CN" sz="1100" dirty="0" smtClean="0"/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1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20" y="2071684"/>
          <a:ext cx="8572560" cy="2890020"/>
        </p:xfrm>
        <a:graphic>
          <a:graphicData uri="http://schemas.openxmlformats.org/drawingml/2006/table">
            <a:tbl>
              <a:tblPr/>
              <a:tblGrid>
                <a:gridCol w="2857520"/>
                <a:gridCol w="2857520"/>
                <a:gridCol w="2857520"/>
              </a:tblGrid>
              <a:tr h="3567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rgbClr val="4F4F4F"/>
                          </a:solidFill>
                        </a:rPr>
                        <a:t>比较点</a:t>
                      </a:r>
                      <a:endParaRPr lang="zh-CN" altLang="en-US" sz="1400" b="0" dirty="0">
                        <a:solidFill>
                          <a:srgbClr val="4F4F4F"/>
                        </a:solidFill>
                      </a:endParaRP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4F4F4F"/>
                          </a:solidFill>
                        </a:rPr>
                        <a:t>Storm</a:t>
                      </a:r>
                      <a:endParaRPr lang="en-US" sz="1400" b="0" dirty="0">
                        <a:solidFill>
                          <a:srgbClr val="4F4F4F"/>
                        </a:solidFill>
                      </a:endParaRP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4F4F4F"/>
                          </a:solidFill>
                        </a:rPr>
                        <a:t>Spark Streaming</a:t>
                      </a:r>
                      <a:endParaRPr lang="en-US" sz="1400" b="0">
                        <a:solidFill>
                          <a:srgbClr val="4F4F4F"/>
                        </a:solidFill>
                      </a:endParaRP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92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实时计算模型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纯实时，来一条数据，处理一条数据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准实时，对一个时间段内的数据收集起来，作为一个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</a:rPr>
                        <a:t>RDD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，再处理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实时计算延迟度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毫秒级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秒级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吞吐量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低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高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事务机制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支持完善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支持，但不够完善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健壮性 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</a:rPr>
                        <a:t>/ 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容错性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err="1">
                          <a:solidFill>
                            <a:srgbClr val="4F4F4F"/>
                          </a:solidFill>
                        </a:rPr>
                        <a:t>ZooKeeper，Acker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</a:rPr>
                        <a:t>，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非常强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err="1">
                          <a:solidFill>
                            <a:srgbClr val="4F4F4F"/>
                          </a:solidFill>
                        </a:rPr>
                        <a:t>Checkpoint，WAL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</a:rPr>
                        <a:t>，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一般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动态调整并行度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支持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不支持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数据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中运用到的技术举例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1538" y="1242836"/>
            <a:ext cx="7169690" cy="187029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 startAt="2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实时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数据处理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：</a:t>
            </a:r>
            <a:r>
              <a:rPr lang="en-US" altLang="zh-CN" sz="1100" dirty="0" smtClean="0"/>
              <a:t> </a:t>
            </a:r>
            <a:endParaRPr lang="en-US" altLang="zh-CN" sz="1100" dirty="0" smtClean="0"/>
          </a:p>
          <a:p>
            <a:pPr marL="228600" indent="-228600" algn="l"/>
            <a:r>
              <a:rPr lang="en-US" altLang="zh-CN" sz="1100" dirty="0" smtClean="0"/>
              <a:t>	 </a:t>
            </a:r>
            <a:r>
              <a:rPr lang="en-US" altLang="zh-CN" sz="1100" dirty="0" smtClean="0"/>
              <a:t>       Spark </a:t>
            </a:r>
            <a:r>
              <a:rPr lang="en-US" altLang="zh-CN" sz="1100" dirty="0" smtClean="0"/>
              <a:t>Streaming </a:t>
            </a:r>
            <a:r>
              <a:rPr lang="zh-CN" altLang="en-US" sz="1100" dirty="0" smtClean="0"/>
              <a:t>是 </a:t>
            </a:r>
            <a:r>
              <a:rPr lang="en-US" altLang="zh-CN" sz="1100" dirty="0" smtClean="0"/>
              <a:t>Spark </a:t>
            </a:r>
            <a:r>
              <a:rPr lang="zh-CN" altLang="en-US" sz="1100" dirty="0" smtClean="0"/>
              <a:t>核心 </a:t>
            </a: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的一个扩展，可以实现高吞吐量的、具备容错机制的实时流数据的处理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228600" indent="-228600" algn="l"/>
            <a:r>
              <a:rPr lang="en-US" altLang="zh-CN" sz="1100" dirty="0" smtClean="0"/>
              <a:t> </a:t>
            </a:r>
            <a:r>
              <a:rPr lang="en-US" altLang="zh-CN" sz="1100" dirty="0" smtClean="0"/>
              <a:t>	        Spark </a:t>
            </a:r>
            <a:r>
              <a:rPr lang="en-US" altLang="zh-CN" sz="1100" dirty="0" smtClean="0"/>
              <a:t>Streaming </a:t>
            </a:r>
            <a:r>
              <a:rPr lang="zh-CN" altLang="en-US" sz="1100" dirty="0" smtClean="0"/>
              <a:t>支持从多种数据源获取数据，包括 </a:t>
            </a:r>
            <a:r>
              <a:rPr lang="en-US" altLang="zh-CN" sz="1100" dirty="0" smtClean="0"/>
              <a:t>Kafka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Flume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Twitter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ZeroMQ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Kinesis </a:t>
            </a:r>
            <a:r>
              <a:rPr lang="zh-CN" altLang="en-US" sz="1100" dirty="0" smtClean="0"/>
              <a:t>以及 </a:t>
            </a:r>
            <a:r>
              <a:rPr lang="en-US" altLang="zh-CN" sz="1100" dirty="0" smtClean="0"/>
              <a:t>TCP Sockets</a:t>
            </a:r>
            <a:r>
              <a:rPr lang="zh-CN" altLang="en-US" sz="1100" dirty="0" smtClean="0"/>
              <a:t>。从数据源获取数据之后，可以使用诸如 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join </a:t>
            </a:r>
            <a:r>
              <a:rPr lang="zh-CN" altLang="en-US" sz="1100" dirty="0" smtClean="0"/>
              <a:t>和 </a:t>
            </a:r>
            <a:r>
              <a:rPr lang="en-US" altLang="zh-CN" sz="1100" dirty="0" smtClean="0"/>
              <a:t>window </a:t>
            </a:r>
            <a:r>
              <a:rPr lang="zh-CN" altLang="en-US" sz="1100" dirty="0" smtClean="0"/>
              <a:t>等高级函数进行复杂算法的处理，最后还可以将处理结果存储到文件系统、数据库和现场仪表盘</a:t>
            </a:r>
            <a:r>
              <a:rPr lang="zh-CN" altLang="en-US" sz="1100" dirty="0" smtClean="0"/>
              <a:t>中</a:t>
            </a:r>
            <a:endParaRPr lang="en-US" altLang="zh-CN" sz="1100" dirty="0" smtClean="0"/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100" dirty="0" smtClean="0"/>
          </a:p>
        </p:txBody>
      </p:sp>
      <p:pic>
        <p:nvPicPr>
          <p:cNvPr id="41986" name="Picture 2" descr="Spark Streaming处理的数据流示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857502"/>
            <a:ext cx="5214974" cy="1956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数据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中运用到的技术举例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1538" y="1242836"/>
            <a:ext cx="7169690" cy="3129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Storm</a:t>
            </a: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Spark Streaming</a:t>
            </a: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1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643056"/>
          <a:ext cx="8572560" cy="2890020"/>
        </p:xfrm>
        <a:graphic>
          <a:graphicData uri="http://schemas.openxmlformats.org/drawingml/2006/table">
            <a:tbl>
              <a:tblPr/>
              <a:tblGrid>
                <a:gridCol w="2857520"/>
                <a:gridCol w="2857520"/>
                <a:gridCol w="2857520"/>
              </a:tblGrid>
              <a:tr h="3567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rgbClr val="4F4F4F"/>
                          </a:solidFill>
                        </a:rPr>
                        <a:t>比较点</a:t>
                      </a:r>
                      <a:endParaRPr lang="zh-CN" altLang="en-US" sz="1400" b="0" dirty="0">
                        <a:solidFill>
                          <a:srgbClr val="4F4F4F"/>
                        </a:solidFill>
                      </a:endParaRP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4F4F4F"/>
                          </a:solidFill>
                        </a:rPr>
                        <a:t>Storm</a:t>
                      </a:r>
                      <a:endParaRPr lang="en-US" sz="1400" b="0" dirty="0">
                        <a:solidFill>
                          <a:srgbClr val="4F4F4F"/>
                        </a:solidFill>
                      </a:endParaRP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4F4F4F"/>
                          </a:solidFill>
                        </a:rPr>
                        <a:t>Spark Streaming</a:t>
                      </a:r>
                      <a:endParaRPr lang="en-US" sz="1400" b="0" dirty="0">
                        <a:solidFill>
                          <a:srgbClr val="4F4F4F"/>
                        </a:solidFill>
                      </a:endParaRP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92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实时计算模型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纯实时，来一条数据，处理一条数据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准实时，对一个时间段内的数据收集起来，作为一个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</a:rPr>
                        <a:t>RDD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，再处理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实时计算延迟度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毫秒级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秒级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吞吐量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低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高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事务机制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支持完善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支持，但不够完善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健壮性 </a:t>
                      </a:r>
                      <a:r>
                        <a:rPr lang="en-US" altLang="zh-CN" sz="1400" b="0">
                          <a:solidFill>
                            <a:srgbClr val="4F4F4F"/>
                          </a:solidFill>
                        </a:rPr>
                        <a:t>/ 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容错性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err="1">
                          <a:solidFill>
                            <a:srgbClr val="4F4F4F"/>
                          </a:solidFill>
                        </a:rPr>
                        <a:t>ZooKeeper，Acker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</a:rPr>
                        <a:t>，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非常强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err="1">
                          <a:solidFill>
                            <a:srgbClr val="4F4F4F"/>
                          </a:solidFill>
                        </a:rPr>
                        <a:t>Checkpoint，WAL</a:t>
                      </a:r>
                      <a:r>
                        <a:rPr lang="en-US" sz="1400" b="0" dirty="0">
                          <a:solidFill>
                            <a:srgbClr val="4F4F4F"/>
                          </a:solidFill>
                        </a:rPr>
                        <a:t>，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一般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75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动态调整并行度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</a:rPr>
                        <a:t>支持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</a:rPr>
                        <a:t>不支持</a:t>
                      </a:r>
                    </a:p>
                  </a:txBody>
                  <a:tcPr marL="71718" marR="71718" marT="71718" marB="7171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0"/>
          <p:cNvGrpSpPr/>
          <p:nvPr/>
        </p:nvGrpSpPr>
        <p:grpSpPr>
          <a:xfrm>
            <a:off x="2064628" y="1988265"/>
            <a:ext cx="1384430" cy="1248546"/>
            <a:chOff x="3720691" y="2824413"/>
            <a:chExt cx="1341120" cy="1209172"/>
          </a:xfrm>
        </p:grpSpPr>
        <p:sp>
          <p:nvSpPr>
            <p:cNvPr id="172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" name="Freeform 5"/>
          <p:cNvSpPr>
            <a:spLocks/>
          </p:cNvSpPr>
          <p:nvPr/>
        </p:nvSpPr>
        <p:spPr bwMode="auto">
          <a:xfrm rot="1855731">
            <a:off x="2159429" y="2073762"/>
            <a:ext cx="1194827" cy="107755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80"/>
          <p:cNvSpPr txBox="1"/>
          <p:nvPr/>
        </p:nvSpPr>
        <p:spPr>
          <a:xfrm>
            <a:off x="2374366" y="2285459"/>
            <a:ext cx="75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原创设计师QQ598969553      _2"/>
          <p:cNvSpPr txBox="1"/>
          <p:nvPr/>
        </p:nvSpPr>
        <p:spPr>
          <a:xfrm>
            <a:off x="4220043" y="2285369"/>
            <a:ext cx="2656213" cy="430396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数据的应用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原创设计师QQ598969553      _10"/>
          <p:cNvSpPr txBox="1"/>
          <p:nvPr/>
        </p:nvSpPr>
        <p:spPr>
          <a:xfrm>
            <a:off x="4208036" y="1851670"/>
            <a:ext cx="1532298" cy="338063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en-US" altLang="zh-CN" spc="-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pc="-99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spc="-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pc="-99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原创设计师QQ598969553      _12"/>
          <p:cNvSpPr>
            <a:spLocks noChangeShapeType="1"/>
          </p:cNvSpPr>
          <p:nvPr/>
        </p:nvSpPr>
        <p:spPr bwMode="auto">
          <a:xfrm flipH="1" flipV="1">
            <a:off x="3746916" y="1707654"/>
            <a:ext cx="0" cy="1999669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4348" y="1130088"/>
            <a:ext cx="7169690" cy="298751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农业：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algn="l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        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孟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山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都：</a:t>
            </a:r>
            <a:r>
              <a:rPr lang="zh-CN" altLang="en-US" sz="1100" dirty="0" smtClean="0"/>
              <a:t>建立农业数据联盟</a:t>
            </a:r>
            <a:r>
              <a:rPr lang="en-US" altLang="zh-CN" sz="1100" dirty="0" smtClean="0"/>
              <a:t>(</a:t>
            </a:r>
            <a:r>
              <a:rPr lang="en-US" sz="1100" dirty="0" smtClean="0"/>
              <a:t>Open Ag Data Alliance)</a:t>
            </a:r>
            <a:r>
              <a:rPr lang="zh-CN" altLang="en-US" sz="1100" dirty="0" smtClean="0"/>
              <a:t>来统一数据标准，让农民不用懂“高科技”也能享受大数据的成果。典型的应用如农场设备制造商</a:t>
            </a:r>
            <a:r>
              <a:rPr lang="en-US" sz="1100" dirty="0" smtClean="0"/>
              <a:t>John Deere</a:t>
            </a:r>
            <a:r>
              <a:rPr lang="zh-CN" altLang="en-US" sz="1100" dirty="0" smtClean="0"/>
              <a:t>与</a:t>
            </a:r>
            <a:r>
              <a:rPr lang="en-US" sz="1100" dirty="0" smtClean="0"/>
              <a:t>DuPont Pioneer</a:t>
            </a:r>
            <a:r>
              <a:rPr lang="zh-CN" altLang="en-US" sz="1100" dirty="0" smtClean="0"/>
              <a:t>当前联合提供“决策服务</a:t>
            </a:r>
            <a:r>
              <a:rPr lang="en-US" altLang="zh-CN" sz="1100" dirty="0" smtClean="0"/>
              <a:t>(</a:t>
            </a:r>
            <a:r>
              <a:rPr lang="en-US" sz="1100" dirty="0" smtClean="0"/>
              <a:t>Decision Services)”，</a:t>
            </a:r>
            <a:r>
              <a:rPr lang="zh-CN" altLang="en-US" sz="1100" dirty="0" smtClean="0"/>
              <a:t>农民只需在驾驶室里拿出平板电脑，收集种子监视器传来的数据，然后将其上传给服务器，最终服务器返回化肥的配方到农场拖拉机</a:t>
            </a:r>
            <a:r>
              <a:rPr lang="zh-CN" altLang="en-US" sz="1100" dirty="0" smtClean="0"/>
              <a:t>上。</a:t>
            </a:r>
            <a:endParaRPr lang="en-US" altLang="zh-CN" sz="1100" dirty="0" smtClean="0"/>
          </a:p>
          <a:p>
            <a:pPr algn="l"/>
            <a:endParaRPr lang="en-US" altLang="zh-CN" sz="1100" dirty="0" smtClean="0"/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         土壤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抽样分析服务商（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Solum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, Inc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）：</a:t>
            </a:r>
            <a:r>
              <a:rPr lang="en-US" altLang="zh-CN" sz="1100" dirty="0" err="1" smtClean="0"/>
              <a:t>Solum</a:t>
            </a:r>
            <a:r>
              <a:rPr lang="zh-CN" altLang="en-US" sz="1100" dirty="0" smtClean="0"/>
              <a:t>目标是实现高效、精准的土壤抽样分析，以帮助种植者在正确的时间、正确的地点进行精确施肥。农户既可以通过公司开发的</a:t>
            </a:r>
            <a:r>
              <a:rPr lang="en-US" altLang="zh-CN" sz="1100" dirty="0" smtClean="0"/>
              <a:t>No Wait Nitrate</a:t>
            </a:r>
            <a:r>
              <a:rPr lang="zh-CN" altLang="en-US" sz="1100" dirty="0" smtClean="0"/>
              <a:t>系统在田间进行分析即时获取数据；也可以把土壤样本寄给该公司的实验室进行分析。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endParaRPr lang="en-US" altLang="zh-CN" sz="11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第一产业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4348" y="1130088"/>
            <a:ext cx="7169690" cy="166715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制造业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：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algn="l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     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保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利协鑫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：</a:t>
            </a:r>
            <a:r>
              <a:rPr lang="zh-CN" altLang="en-US" sz="1100" dirty="0" smtClean="0"/>
              <a:t>光伏切片生产车间运用了先进的智能设备和信息系统，每天都能产生大量的数据，在把数据放上“云端”实现互联互通之后，通过智能算法和精准分析，在生产过程中实时监测和控制变量，光伏切片的良品率提高了</a:t>
            </a:r>
            <a:r>
              <a:rPr lang="en-US" altLang="zh-CN" sz="1100" dirty="0" smtClean="0"/>
              <a:t>1%</a:t>
            </a:r>
            <a:r>
              <a:rPr lang="zh-CN" altLang="en-US" sz="1100" dirty="0" smtClean="0"/>
              <a:t>，每年能节约上亿元成本。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endParaRPr lang="en-US" altLang="zh-CN" sz="11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第二产业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38"/>
          <p:cNvSpPr txBox="1"/>
          <p:nvPr/>
        </p:nvSpPr>
        <p:spPr>
          <a:xfrm>
            <a:off x="36220" y="2139702"/>
            <a:ext cx="295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altLang="zh-CN" sz="32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11"/>
          <p:cNvSpPr txBox="1"/>
          <p:nvPr/>
        </p:nvSpPr>
        <p:spPr>
          <a:xfrm>
            <a:off x="1720037" y="170765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2800" b="1" spc="3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51920" y="1419622"/>
            <a:ext cx="1880835" cy="568120"/>
            <a:chOff x="3677135" y="2175605"/>
            <a:chExt cx="1880835" cy="568120"/>
          </a:xfrm>
        </p:grpSpPr>
        <p:sp>
          <p:nvSpPr>
            <p:cNvPr id="48" name="文本框 18"/>
            <p:cNvSpPr txBox="1"/>
            <p:nvPr/>
          </p:nvSpPr>
          <p:spPr>
            <a:xfrm>
              <a:off x="4219142" y="226457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大数据介绍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677135" y="2175605"/>
              <a:ext cx="540731" cy="568120"/>
              <a:chOff x="3577537" y="2047768"/>
              <a:chExt cx="405548" cy="426090"/>
            </a:xfrm>
          </p:grpSpPr>
          <p:sp>
            <p:nvSpPr>
              <p:cNvPr id="50" name="文本框 16"/>
              <p:cNvSpPr txBox="1"/>
              <p:nvPr/>
            </p:nvSpPr>
            <p:spPr>
              <a:xfrm>
                <a:off x="3577537" y="2047768"/>
                <a:ext cx="27315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377"/>
                <a:r>
                  <a:rPr lang="en-US" altLang="zh-CN" sz="2800" dirty="0">
                    <a:solidFill>
                      <a:srgbClr val="414455"/>
                    </a:solidFill>
                    <a:latin typeface="Nexa Light"/>
                    <a:ea typeface="微软雅黑" pitchFamily="34" charset="-122"/>
                  </a:rPr>
                  <a:t>1</a:t>
                </a:r>
                <a:endParaRPr lang="zh-CN" altLang="en-US" sz="2800" dirty="0">
                  <a:solidFill>
                    <a:srgbClr val="414455"/>
                  </a:solidFill>
                  <a:latin typeface="Nexa Light"/>
                  <a:ea typeface="微软雅黑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3736631" y="2227402"/>
                <a:ext cx="246456" cy="246456"/>
              </a:xfrm>
              <a:prstGeom prst="line">
                <a:avLst/>
              </a:prstGeom>
              <a:ln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直接连接符 72"/>
          <p:cNvCxnSpPr/>
          <p:nvPr/>
        </p:nvCxnSpPr>
        <p:spPr>
          <a:xfrm>
            <a:off x="3277618" y="1909610"/>
            <a:ext cx="0" cy="20629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6"/>
          <p:cNvSpPr>
            <a:spLocks noChangeArrowheads="1"/>
          </p:cNvSpPr>
          <p:nvPr/>
        </p:nvSpPr>
        <p:spPr bwMode="auto">
          <a:xfrm>
            <a:off x="0" y="1"/>
            <a:ext cx="9144000" cy="6540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377"/>
            <a:endParaRPr lang="zh-CN" altLang="zh-CN">
              <a:solidFill>
                <a:srgbClr val="FFFFFF"/>
              </a:solidFill>
              <a:latin typeface="Nexa Light"/>
              <a:ea typeface="微软雅黑"/>
            </a:endParaRPr>
          </a:p>
        </p:txBody>
      </p:sp>
      <p:grpSp>
        <p:nvGrpSpPr>
          <p:cNvPr id="75" name="组合 7"/>
          <p:cNvGrpSpPr>
            <a:grpSpLocks/>
          </p:cNvGrpSpPr>
          <p:nvPr/>
        </p:nvGrpSpPr>
        <p:grpSpPr bwMode="auto">
          <a:xfrm>
            <a:off x="1826685" y="141817"/>
            <a:ext cx="1773767" cy="601895"/>
            <a:chOff x="0" y="0"/>
            <a:chExt cx="1329556" cy="451276"/>
          </a:xfrm>
        </p:grpSpPr>
        <p:sp>
          <p:nvSpPr>
            <p:cNvPr id="76" name="圆角矩形 8"/>
            <p:cNvSpPr>
              <a:spLocks noChangeArrowheads="1"/>
            </p:cNvSpPr>
            <p:nvPr/>
          </p:nvSpPr>
          <p:spPr bwMode="auto">
            <a:xfrm>
              <a:off x="0" y="0"/>
              <a:ext cx="1329556" cy="38405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377"/>
              <a:endParaRPr lang="zh-CN" altLang="zh-CN" sz="2133">
                <a:solidFill>
                  <a:srgbClr val="FFFFFF"/>
                </a:solidFill>
                <a:latin typeface="Nexa Light"/>
                <a:ea typeface="微软雅黑"/>
              </a:endParaRPr>
            </a:p>
          </p:txBody>
        </p:sp>
        <p:sp>
          <p:nvSpPr>
            <p:cNvPr id="77" name="TextBox 15"/>
            <p:cNvSpPr>
              <a:spLocks noChangeArrowheads="1"/>
            </p:cNvSpPr>
            <p:nvPr/>
          </p:nvSpPr>
          <p:spPr bwMode="auto">
            <a:xfrm>
              <a:off x="291773" y="135955"/>
              <a:ext cx="138468" cy="315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377"/>
              <a:endParaRPr lang="zh-CN" altLang="zh-CN" sz="2133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51920" y="3432390"/>
            <a:ext cx="2573329" cy="568120"/>
            <a:chOff x="3677138" y="2175605"/>
            <a:chExt cx="2573329" cy="568120"/>
          </a:xfrm>
        </p:grpSpPr>
        <p:sp>
          <p:nvSpPr>
            <p:cNvPr id="19" name="文本框 18"/>
            <p:cNvSpPr txBox="1"/>
            <p:nvPr/>
          </p:nvSpPr>
          <p:spPr>
            <a:xfrm>
              <a:off x="4219142" y="226457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大数据目前的应用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77138" y="2175605"/>
              <a:ext cx="540734" cy="568120"/>
              <a:chOff x="3577537" y="2047768"/>
              <a:chExt cx="405550" cy="426090"/>
            </a:xfrm>
          </p:grpSpPr>
          <p:sp>
            <p:nvSpPr>
              <p:cNvPr id="21" name="文本框 16"/>
              <p:cNvSpPr txBox="1"/>
              <p:nvPr/>
            </p:nvSpPr>
            <p:spPr>
              <a:xfrm>
                <a:off x="3577537" y="2047768"/>
                <a:ext cx="27315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377"/>
                <a:r>
                  <a:rPr lang="en-US" altLang="zh-CN" sz="2800" dirty="0">
                    <a:solidFill>
                      <a:srgbClr val="414455"/>
                    </a:solidFill>
                    <a:latin typeface="Nexa Light"/>
                    <a:ea typeface="微软雅黑" pitchFamily="34" charset="-122"/>
                  </a:rPr>
                  <a:t>3</a:t>
                </a:r>
                <a:endParaRPr lang="zh-CN" altLang="en-US" sz="2800" dirty="0">
                  <a:solidFill>
                    <a:srgbClr val="414455"/>
                  </a:solidFill>
                  <a:latin typeface="Nexa Light"/>
                  <a:ea typeface="微软雅黑" pitchFamily="34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flipH="1">
                <a:off x="3736631" y="2227402"/>
                <a:ext cx="246456" cy="246456"/>
              </a:xfrm>
              <a:prstGeom prst="line">
                <a:avLst/>
              </a:prstGeom>
              <a:ln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/>
          <p:cNvGrpSpPr/>
          <p:nvPr/>
        </p:nvGrpSpPr>
        <p:grpSpPr>
          <a:xfrm>
            <a:off x="3851920" y="2357436"/>
            <a:ext cx="2342497" cy="568120"/>
            <a:chOff x="3677138" y="2175605"/>
            <a:chExt cx="2342497" cy="568120"/>
          </a:xfrm>
        </p:grpSpPr>
        <p:sp>
          <p:nvSpPr>
            <p:cNvPr id="29" name="文本框 28"/>
            <p:cNvSpPr txBox="1"/>
            <p:nvPr/>
          </p:nvSpPr>
          <p:spPr>
            <a:xfrm>
              <a:off x="4219142" y="226457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大数据处理流程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677138" y="2175605"/>
              <a:ext cx="540734" cy="568120"/>
              <a:chOff x="3577537" y="2047768"/>
              <a:chExt cx="405550" cy="426090"/>
            </a:xfrm>
          </p:grpSpPr>
          <p:sp>
            <p:nvSpPr>
              <p:cNvPr id="31" name="文本框 16"/>
              <p:cNvSpPr txBox="1"/>
              <p:nvPr/>
            </p:nvSpPr>
            <p:spPr>
              <a:xfrm>
                <a:off x="3577537" y="2047768"/>
                <a:ext cx="27315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377"/>
                <a:r>
                  <a:rPr lang="en-US" altLang="zh-CN" sz="2800" dirty="0">
                    <a:solidFill>
                      <a:srgbClr val="414455"/>
                    </a:solidFill>
                    <a:latin typeface="Nexa Light"/>
                    <a:ea typeface="微软雅黑" pitchFamily="34" charset="-122"/>
                  </a:rPr>
                  <a:t>2</a:t>
                </a:r>
                <a:endParaRPr lang="zh-CN" altLang="en-US" sz="2800" dirty="0">
                  <a:solidFill>
                    <a:srgbClr val="414455"/>
                  </a:solidFill>
                  <a:latin typeface="Nexa Light"/>
                  <a:ea typeface="微软雅黑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H="1">
                <a:off x="3736631" y="2227402"/>
                <a:ext cx="246456" cy="246456"/>
              </a:xfrm>
              <a:prstGeom prst="line">
                <a:avLst/>
              </a:prstGeom>
              <a:ln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9956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4348" y="1130088"/>
            <a:ext cx="7169690" cy="197185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健康与医疗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交通与出行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电子商务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金融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人工智能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……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endParaRPr lang="en-US" altLang="zh-CN" sz="11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第三产业，大数据核心战场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1779662"/>
            <a:ext cx="471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演讲完毕，谢谢观看！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833641" y="2736779"/>
            <a:ext cx="3880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原创设计师QQ598969553      _2"/>
          <p:cNvSpPr txBox="1"/>
          <p:nvPr/>
        </p:nvSpPr>
        <p:spPr>
          <a:xfrm>
            <a:off x="755576" y="915566"/>
            <a:ext cx="3672408" cy="892061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en-US" altLang="zh-CN" sz="5400" dirty="0" smtClean="0">
                <a:solidFill>
                  <a:schemeClr val="accent1"/>
                </a:solidFill>
                <a:latin typeface="Broadway" pitchFamily="82" charset="0"/>
                <a:ea typeface="微软雅黑" panose="020B0503020204020204" pitchFamily="34" charset="-122"/>
              </a:rPr>
              <a:t>2021.03</a:t>
            </a:r>
            <a:endParaRPr lang="zh-CN" altLang="en-US" sz="5400" dirty="0">
              <a:solidFill>
                <a:schemeClr val="accent1"/>
              </a:solidFill>
              <a:latin typeface="Broadway" pitchFamily="8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6000"/>
    </mc:Choice>
    <mc:Fallback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0"/>
          <p:cNvGrpSpPr/>
          <p:nvPr/>
        </p:nvGrpSpPr>
        <p:grpSpPr>
          <a:xfrm>
            <a:off x="2064628" y="1988265"/>
            <a:ext cx="1384430" cy="1248546"/>
            <a:chOff x="3720691" y="2824413"/>
            <a:chExt cx="1341120" cy="1209172"/>
          </a:xfrm>
        </p:grpSpPr>
        <p:sp>
          <p:nvSpPr>
            <p:cNvPr id="172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" name="Freeform 5"/>
          <p:cNvSpPr>
            <a:spLocks/>
          </p:cNvSpPr>
          <p:nvPr/>
        </p:nvSpPr>
        <p:spPr bwMode="auto">
          <a:xfrm rot="1855731">
            <a:off x="2159429" y="2073762"/>
            <a:ext cx="1194827" cy="107755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80"/>
          <p:cNvSpPr txBox="1"/>
          <p:nvPr/>
        </p:nvSpPr>
        <p:spPr>
          <a:xfrm>
            <a:off x="2374366" y="2285459"/>
            <a:ext cx="75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原创设计师QQ598969553      _2"/>
          <p:cNvSpPr txBox="1"/>
          <p:nvPr/>
        </p:nvSpPr>
        <p:spPr>
          <a:xfrm>
            <a:off x="4220043" y="2285369"/>
            <a:ext cx="2656213" cy="430396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大数据介绍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原创设计师QQ598969553      _3"/>
          <p:cNvSpPr txBox="1"/>
          <p:nvPr/>
        </p:nvSpPr>
        <p:spPr>
          <a:xfrm>
            <a:off x="4196966" y="2931790"/>
            <a:ext cx="1362656" cy="245731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什么是大数据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原创设计师QQ598969553      _10"/>
          <p:cNvSpPr txBox="1"/>
          <p:nvPr/>
        </p:nvSpPr>
        <p:spPr>
          <a:xfrm>
            <a:off x="4208036" y="1851670"/>
            <a:ext cx="1532298" cy="338063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en-US" altLang="zh-CN" spc="-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pc="-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spc="-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pc="-99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原创设计师QQ598969553      _12"/>
          <p:cNvSpPr>
            <a:spLocks noChangeShapeType="1"/>
          </p:cNvSpPr>
          <p:nvPr/>
        </p:nvSpPr>
        <p:spPr bwMode="auto">
          <a:xfrm flipH="1" flipV="1">
            <a:off x="3746916" y="1707654"/>
            <a:ext cx="0" cy="1999669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原创设计师QQ598969553      _3"/>
          <p:cNvSpPr txBox="1"/>
          <p:nvPr/>
        </p:nvSpPr>
        <p:spPr>
          <a:xfrm>
            <a:off x="4196966" y="3291830"/>
            <a:ext cx="1362656" cy="245731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大数据的价值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什么是大数据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560" y="640689"/>
            <a:ext cx="8136904" cy="98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大数据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(Big Data)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是指“无法用现有的软件工具提取、存储、搜索、共享、分析和处理的海量的、复杂的数据集合。”业界通常用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V(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Volume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Variety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Velocity)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来概括大数据的特征。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23"/>
          <p:cNvSpPr>
            <a:spLocks/>
          </p:cNvSpPr>
          <p:nvPr/>
        </p:nvSpPr>
        <p:spPr bwMode="auto">
          <a:xfrm>
            <a:off x="675967" y="1842229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54" name="AutoShape 27"/>
          <p:cNvSpPr>
            <a:spLocks/>
          </p:cNvSpPr>
          <p:nvPr/>
        </p:nvSpPr>
        <p:spPr bwMode="auto">
          <a:xfrm>
            <a:off x="685492" y="1929542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01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1290742" y="1691851"/>
            <a:ext cx="7169690" cy="80846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数据体量巨大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(Volume)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数据体量巨大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(Volume)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。截至目前，人类生产的所有印刷材料的数据量是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200PB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，而历史上全人类说过的所有的话的数据量大约是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5EB(1EB=210PB)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。</a:t>
            </a:r>
            <a:endParaRPr lang="en-US" altLang="zh-CN" sz="11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AutoShape 24"/>
          <p:cNvSpPr>
            <a:spLocks/>
          </p:cNvSpPr>
          <p:nvPr/>
        </p:nvSpPr>
        <p:spPr bwMode="auto">
          <a:xfrm>
            <a:off x="669935" y="2712248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BC000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679460" y="2790034"/>
            <a:ext cx="416719" cy="329407"/>
          </a:xfrm>
          <a:custGeom>
            <a:avLst/>
            <a:gdLst>
              <a:gd name="T0" fmla="*/ 416719 w 21600"/>
              <a:gd name="T1" fmla="*/ 329407 h 21600"/>
              <a:gd name="T2" fmla="*/ 416719 w 21600"/>
              <a:gd name="T3" fmla="*/ 329407 h 21600"/>
              <a:gd name="T4" fmla="*/ 416719 w 21600"/>
              <a:gd name="T5" fmla="*/ 329407 h 21600"/>
              <a:gd name="T6" fmla="*/ 416719 w 21600"/>
              <a:gd name="T7" fmla="*/ 32940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02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1290742" y="2586340"/>
            <a:ext cx="7169690" cy="80846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数据类型繁多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(Variety)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相对于以往便于存储的以文本为主的结构化数据，非结构化数据越来越多，包括网络日志、音频、视频、图片、地理位置信息等，这些多类型的数据对数据的处理能力提出了更高要求。</a:t>
            </a:r>
            <a:endParaRPr lang="en-US" altLang="zh-CN" sz="11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23"/>
          <p:cNvSpPr>
            <a:spLocks/>
          </p:cNvSpPr>
          <p:nvPr/>
        </p:nvSpPr>
        <p:spPr bwMode="auto">
          <a:xfrm>
            <a:off x="675967" y="3497273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71" name="AutoShape 27"/>
          <p:cNvSpPr>
            <a:spLocks/>
          </p:cNvSpPr>
          <p:nvPr/>
        </p:nvSpPr>
        <p:spPr bwMode="auto">
          <a:xfrm>
            <a:off x="685492" y="3584586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03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1290742" y="3429006"/>
            <a:ext cx="7169690" cy="80846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价值密度低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(Value)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价值密度的高低与数据总量的大小成反比。如何通过强大的机器算法更迅速地完成数据的价值“提纯”成为目前大数据背景下亟待解决的难题。</a:t>
            </a:r>
            <a:endParaRPr lang="en-US" altLang="zh-CN" sz="11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AutoShape 24"/>
          <p:cNvSpPr>
            <a:spLocks/>
          </p:cNvSpPr>
          <p:nvPr/>
        </p:nvSpPr>
        <p:spPr bwMode="auto">
          <a:xfrm>
            <a:off x="669935" y="4286832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BC000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78" name="AutoShape 28"/>
          <p:cNvSpPr>
            <a:spLocks/>
          </p:cNvSpPr>
          <p:nvPr/>
        </p:nvSpPr>
        <p:spPr bwMode="auto">
          <a:xfrm>
            <a:off x="679460" y="4364618"/>
            <a:ext cx="416719" cy="329407"/>
          </a:xfrm>
          <a:custGeom>
            <a:avLst/>
            <a:gdLst>
              <a:gd name="T0" fmla="*/ 416719 w 21600"/>
              <a:gd name="T1" fmla="*/ 329407 h 21600"/>
              <a:gd name="T2" fmla="*/ 416719 w 21600"/>
              <a:gd name="T3" fmla="*/ 329407 h 21600"/>
              <a:gd name="T4" fmla="*/ 416719 w 21600"/>
              <a:gd name="T5" fmla="*/ 329407 h 21600"/>
              <a:gd name="T6" fmla="*/ 416719 w 21600"/>
              <a:gd name="T7" fmla="*/ 32940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04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1290742" y="4214824"/>
            <a:ext cx="7169690" cy="80846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处理速度快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(Velocity)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大数据区分于传统数据挖掘的最显著特征。根据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IDC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的“数字宇宙”的报告，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2020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年，全球数据使用量将达到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35.2ZB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。</a:t>
            </a:r>
            <a:endParaRPr lang="en-US" altLang="zh-CN" sz="11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大数据的价值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560" y="640689"/>
            <a:ext cx="8136904" cy="679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随着计算机的处理能力的日益强大，你能获得的数据量越大，你能挖掘到的价值就越多。实验的不断反复、大数据的日渐积累让人类发现规律。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1045648" y="1691851"/>
            <a:ext cx="7169690" cy="126089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经济领域：如果银行能及时地了解风险，我们的经济将更加强大。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algn="l">
              <a:buFont typeface="Wingdings" pitchFamily="2" charset="2"/>
              <a:buChar char="l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医疗领域：如果医院能够更早发现疾病，我们的身体将更加健康。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Wingdings" pitchFamily="2" charset="2"/>
              <a:buChar char="l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气象领域：如果交通动态天气能够掌握，我们的出行将更加方便。</a:t>
            </a:r>
          </a:p>
          <a:p>
            <a:pPr algn="l">
              <a:buFont typeface="Wingdings" pitchFamily="2" charset="2"/>
              <a:buChar char="l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销售领域：如果商场能够动态调整库存，我们的商品将更加实惠。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Wingdings" pitchFamily="2" charset="2"/>
              <a:buChar char="l"/>
            </a:pPr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1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0"/>
          <p:cNvGrpSpPr/>
          <p:nvPr/>
        </p:nvGrpSpPr>
        <p:grpSpPr>
          <a:xfrm>
            <a:off x="2064628" y="1988265"/>
            <a:ext cx="1384430" cy="1248546"/>
            <a:chOff x="3720691" y="2824413"/>
            <a:chExt cx="1341120" cy="1209172"/>
          </a:xfrm>
        </p:grpSpPr>
        <p:sp>
          <p:nvSpPr>
            <p:cNvPr id="172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" name="Freeform 5"/>
          <p:cNvSpPr>
            <a:spLocks/>
          </p:cNvSpPr>
          <p:nvPr/>
        </p:nvSpPr>
        <p:spPr bwMode="auto">
          <a:xfrm rot="1855731">
            <a:off x="2159429" y="2073762"/>
            <a:ext cx="1194827" cy="107755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80"/>
          <p:cNvSpPr txBox="1"/>
          <p:nvPr/>
        </p:nvSpPr>
        <p:spPr>
          <a:xfrm>
            <a:off x="2374366" y="2285459"/>
            <a:ext cx="75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原创设计师QQ598969553      _2"/>
          <p:cNvSpPr txBox="1"/>
          <p:nvPr/>
        </p:nvSpPr>
        <p:spPr>
          <a:xfrm>
            <a:off x="4220043" y="2285369"/>
            <a:ext cx="2656213" cy="430396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大数据处理流程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原创设计师QQ598969553      _3"/>
          <p:cNvSpPr txBox="1"/>
          <p:nvPr/>
        </p:nvSpPr>
        <p:spPr>
          <a:xfrm>
            <a:off x="4196966" y="2931790"/>
            <a:ext cx="1362656" cy="245731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整体流程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原创设计师QQ598969553      _10"/>
          <p:cNvSpPr txBox="1"/>
          <p:nvPr/>
        </p:nvSpPr>
        <p:spPr>
          <a:xfrm>
            <a:off x="4208036" y="1851670"/>
            <a:ext cx="1532298" cy="338063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en-US" altLang="zh-CN" spc="-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pc="-99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pc="-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pc="-99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原创设计师QQ598969553      _12"/>
          <p:cNvSpPr>
            <a:spLocks noChangeShapeType="1"/>
          </p:cNvSpPr>
          <p:nvPr/>
        </p:nvSpPr>
        <p:spPr bwMode="auto">
          <a:xfrm flipH="1" flipV="1">
            <a:off x="3746916" y="1707654"/>
            <a:ext cx="0" cy="1999669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原创设计师QQ598969553      _3"/>
          <p:cNvSpPr txBox="1"/>
          <p:nvPr/>
        </p:nvSpPr>
        <p:spPr>
          <a:xfrm>
            <a:off x="4196966" y="3291830"/>
            <a:ext cx="1362656" cy="245731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原创设计师QQ598969553      _3"/>
          <p:cNvSpPr txBox="1"/>
          <p:nvPr/>
        </p:nvSpPr>
        <p:spPr>
          <a:xfrm>
            <a:off x="5495360" y="2928940"/>
            <a:ext cx="1362656" cy="245731"/>
          </a:xfrm>
          <a:prstGeom prst="rect">
            <a:avLst/>
          </a:prstGeom>
          <a:noFill/>
        </p:spPr>
        <p:txBody>
          <a:bodyPr wrap="square" lIns="60474" tIns="30237" rIns="60474" bIns="30237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整体流程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s://pic3.zhimg.com/80/v2-36818765d5c4a4056a17ff3f4b05b252_720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642924"/>
            <a:ext cx="6643734" cy="412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大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数据的主要来源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1538" y="1242836"/>
            <a:ext cx="7169690" cy="268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企业系统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100" dirty="0" smtClean="0"/>
              <a:t>客户关系管理系统、企业资源计划系统、库存系统、销售系统等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228600" indent="-228600" algn="l"/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>
              <a:buFont typeface="+mj-lt"/>
              <a:buAutoNum type="arabicPeriod" startAt="2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机器系统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100" dirty="0" smtClean="0"/>
              <a:t>智能仪表、工业设备传感器、智能设备、视频监控系统等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228600" indent="-228600" algn="l"/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>
              <a:buFont typeface="+mj-lt"/>
              <a:buAutoNum type="arabicPeriod" startAt="3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互联网系统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100" dirty="0" smtClean="0"/>
              <a:t>电商系统、服务行业业务系统、政府监管系统等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228600" indent="-228600" algn="l"/>
            <a:endParaRPr lang="en-US" altLang="zh-CN" sz="1100" dirty="0" smtClean="0"/>
          </a:p>
          <a:p>
            <a:pPr marL="228600" indent="-228600" algn="l">
              <a:buFont typeface="+mj-lt"/>
              <a:buAutoNum type="arabicPeriod" startAt="4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社交系统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100" dirty="0" smtClean="0"/>
              <a:t>微信、</a:t>
            </a:r>
            <a:r>
              <a:rPr lang="en-US" altLang="zh-CN" sz="1100" dirty="0" smtClean="0"/>
              <a:t>QQ</a:t>
            </a:r>
            <a:r>
              <a:rPr lang="zh-CN" altLang="en-US" sz="1100" dirty="0" smtClean="0"/>
              <a:t>、微博、博客、新闻网站、朋友圈等。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3568" y="93861"/>
            <a:ext cx="303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640689"/>
            <a:ext cx="8136904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针对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不同的数据源，大数据采集方法有以下几大类。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1538" y="1142990"/>
            <a:ext cx="7169690" cy="278438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数据库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采集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/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	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常用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技术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：</a:t>
            </a:r>
            <a:r>
              <a:rPr lang="en-US" sz="1100" dirty="0" err="1" smtClean="0"/>
              <a:t>sqoop</a:t>
            </a:r>
            <a:r>
              <a:rPr lang="zh-CN" altLang="en-US" sz="1100" dirty="0" smtClean="0"/>
              <a:t>，主要用于在</a:t>
            </a:r>
            <a:r>
              <a:rPr lang="en-US" altLang="zh-CN" sz="1100" dirty="0" err="1" smtClean="0"/>
              <a:t>Hadoop</a:t>
            </a:r>
            <a:r>
              <a:rPr lang="en-US" altLang="zh-CN" sz="1100" dirty="0" smtClean="0"/>
              <a:t>(Hive)</a:t>
            </a:r>
            <a:r>
              <a:rPr lang="zh-CN" altLang="en-US" sz="1100" dirty="0" smtClean="0"/>
              <a:t>与传统的数据库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mysql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postgresql</a:t>
            </a:r>
            <a:r>
              <a:rPr lang="en-US" altLang="zh-CN" sz="1100" dirty="0" smtClean="0"/>
              <a:t>...)</a:t>
            </a:r>
            <a:r>
              <a:rPr lang="zh-CN" altLang="en-US" sz="1100" dirty="0" smtClean="0"/>
              <a:t>间进行数据的传递，可以将一个关系型数据库（例如 ： </a:t>
            </a:r>
            <a:r>
              <a:rPr lang="en-US" altLang="zh-CN" sz="1100" dirty="0" err="1" smtClean="0"/>
              <a:t>MySQL</a:t>
            </a:r>
            <a:r>
              <a:rPr lang="en-US" altLang="zh-CN" sz="1100" dirty="0" smtClean="0"/>
              <a:t> ,Oracle ,</a:t>
            </a:r>
            <a:r>
              <a:rPr lang="en-US" altLang="zh-CN" sz="1100" dirty="0" err="1" smtClean="0"/>
              <a:t>Postgres</a:t>
            </a:r>
            <a:r>
              <a:rPr lang="zh-CN" altLang="en-US" sz="1100" dirty="0" smtClean="0"/>
              <a:t>等）中的数据导进到</a:t>
            </a:r>
            <a:r>
              <a:rPr lang="en-US" altLang="zh-CN" sz="1100" dirty="0" err="1" smtClean="0"/>
              <a:t>Hadoop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HDFS</a:t>
            </a:r>
            <a:r>
              <a:rPr lang="zh-CN" altLang="en-US" sz="1100" dirty="0" smtClean="0"/>
              <a:t>中，也可以将</a:t>
            </a:r>
            <a:r>
              <a:rPr lang="en-US" altLang="zh-CN" sz="1100" dirty="0" smtClean="0"/>
              <a:t>HDFS</a:t>
            </a:r>
            <a:r>
              <a:rPr lang="zh-CN" altLang="en-US" sz="1100" dirty="0" smtClean="0"/>
              <a:t>的数据导进到关系型数据库中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228600" indent="-228600" algn="l">
              <a:buFont typeface="+mj-lt"/>
              <a:buAutoNum type="arabicPeriod" startAt="2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系统日志</a:t>
            </a: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采集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常用技术：</a:t>
            </a:r>
            <a:r>
              <a:rPr lang="en-US" sz="1100" dirty="0" smtClean="0"/>
              <a:t>flume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Flume</a:t>
            </a:r>
            <a:r>
              <a:rPr lang="zh-CN" altLang="en-US" sz="1100" dirty="0" smtClean="0"/>
              <a:t>支持在日志系统中定制各类数据发送方，用于收集</a:t>
            </a:r>
            <a:r>
              <a:rPr lang="zh-CN" altLang="en-US" sz="1100" dirty="0" smtClean="0"/>
              <a:t>数据。提供</a:t>
            </a:r>
            <a:r>
              <a:rPr lang="zh-CN" altLang="en-US" sz="1100" dirty="0" smtClean="0"/>
              <a:t>了从</a:t>
            </a:r>
            <a:r>
              <a:rPr lang="en-US" sz="1100" dirty="0" smtClean="0"/>
              <a:t>console（</a:t>
            </a:r>
            <a:r>
              <a:rPr lang="zh-CN" altLang="en-US" sz="1100" dirty="0" smtClean="0"/>
              <a:t>控制台）、</a:t>
            </a:r>
            <a:r>
              <a:rPr lang="en-US" sz="1100" dirty="0" err="1" smtClean="0"/>
              <a:t>RPC（Thrift</a:t>
            </a:r>
            <a:r>
              <a:rPr lang="en-US" sz="1100" dirty="0" smtClean="0"/>
              <a:t>-RPC）、text（</a:t>
            </a:r>
            <a:r>
              <a:rPr lang="zh-CN" altLang="en-US" sz="1100" dirty="0" smtClean="0"/>
              <a:t>文件）、</a:t>
            </a:r>
            <a:r>
              <a:rPr lang="en-US" sz="1100" dirty="0" err="1" smtClean="0"/>
              <a:t>tail（UNIX</a:t>
            </a:r>
            <a:r>
              <a:rPr lang="en-US" sz="1100" dirty="0" smtClean="0"/>
              <a:t> tail）、</a:t>
            </a:r>
            <a:r>
              <a:rPr lang="en-US" sz="1100" dirty="0" err="1" smtClean="0"/>
              <a:t>syslog（syslog</a:t>
            </a:r>
            <a:r>
              <a:rPr lang="zh-CN" altLang="en-US" sz="1100" dirty="0" smtClean="0"/>
              <a:t>日志系统），支持</a:t>
            </a:r>
            <a:r>
              <a:rPr lang="en-US" sz="1100" dirty="0" smtClean="0"/>
              <a:t>TCP</a:t>
            </a:r>
            <a:r>
              <a:rPr lang="zh-CN" altLang="en-US" sz="1100" dirty="0" smtClean="0"/>
              <a:t>和</a:t>
            </a:r>
            <a:r>
              <a:rPr lang="en-US" sz="1100" dirty="0" smtClean="0"/>
              <a:t>UDP</a:t>
            </a:r>
            <a:r>
              <a:rPr lang="zh-CN" altLang="en-US" sz="1100" dirty="0" smtClean="0"/>
              <a:t>等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种模式，</a:t>
            </a:r>
            <a:r>
              <a:rPr lang="en-US" sz="1100" dirty="0" smtClean="0"/>
              <a:t>exec（</a:t>
            </a:r>
            <a:r>
              <a:rPr lang="zh-CN" altLang="en-US" sz="1100" dirty="0" smtClean="0"/>
              <a:t>命令执行）等数据源上收集数据的</a:t>
            </a:r>
            <a:r>
              <a:rPr lang="zh-CN" altLang="en-US" sz="1100" dirty="0" smtClean="0"/>
              <a:t>能力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>
              <a:buFont typeface="+mj-lt"/>
              <a:buAutoNum type="arabicPeriod" startAt="3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常用技术：</a:t>
            </a:r>
            <a:r>
              <a:rPr lang="zh-CN" altLang="en-US" sz="1100" dirty="0" smtClean="0"/>
              <a:t>爬虫</a:t>
            </a:r>
            <a:endParaRPr lang="en-US" altLang="zh-CN" sz="1100" dirty="0" smtClean="0"/>
          </a:p>
          <a:p>
            <a:pPr marL="228600" indent="-228600" algn="l">
              <a:buFont typeface="+mj-lt"/>
              <a:buAutoNum type="arabicPeriod" startAt="4"/>
            </a:pP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感知设备</a:t>
            </a:r>
            <a:r>
              <a:rPr lang="zh-CN" altLang="en-US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  <a:endParaRPr lang="en-US" altLang="zh-CN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/>
            <a:r>
              <a:rPr lang="en-US" altLang="zh-CN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100" dirty="0" smtClean="0"/>
              <a:t>主要</a:t>
            </a:r>
            <a:r>
              <a:rPr lang="zh-CN" altLang="en-US" sz="1100" dirty="0" smtClean="0"/>
              <a:t>是采集方式由</a:t>
            </a:r>
            <a:r>
              <a:rPr lang="zh-CN" altLang="en-US" sz="1100" dirty="0" smtClean="0"/>
              <a:t>各厂商自行根据设备信息定制的采集方法，无特定形式。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15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3"/>
</p:tagLst>
</file>

<file path=ppt/theme/theme1.xml><?xml version="1.0" encoding="utf-8"?>
<a:theme xmlns:a="http://schemas.openxmlformats.org/drawingml/2006/main" name="Office 主题​​">
  <a:themeElements>
    <a:clrScheme name="自定义 1068">
      <a:dk1>
        <a:sysClr val="windowText" lastClr="000000"/>
      </a:dk1>
      <a:lt1>
        <a:sysClr val="window" lastClr="FFFFFF"/>
      </a:lt1>
      <a:dk2>
        <a:srgbClr val="44546A"/>
      </a:dk2>
      <a:lt2>
        <a:srgbClr val="7F7F7F"/>
      </a:lt2>
      <a:accent1>
        <a:srgbClr val="B00000"/>
      </a:accent1>
      <a:accent2>
        <a:srgbClr val="B00000"/>
      </a:accent2>
      <a:accent3>
        <a:srgbClr val="B00000"/>
      </a:accent3>
      <a:accent4>
        <a:srgbClr val="B00000"/>
      </a:accent4>
      <a:accent5>
        <a:srgbClr val="B00000"/>
      </a:accent5>
      <a:accent6>
        <a:srgbClr val="B00000"/>
      </a:accent6>
      <a:hlink>
        <a:srgbClr val="C00000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Macintosh PowerPoint</Application>
  <PresentationFormat>全屏显示(16:9)</PresentationFormat>
  <Paragraphs>205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dc:description>锐旗设计；https://9ppt.taobao.com</dc:description>
  <cp:lastModifiedBy/>
  <cp:revision>1</cp:revision>
  <dcterms:created xsi:type="dcterms:W3CDTF">2017-11-26T18:46:17Z</dcterms:created>
  <dcterms:modified xsi:type="dcterms:W3CDTF">2021-03-25T05:35:51Z</dcterms:modified>
</cp:coreProperties>
</file>