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60" r:id="rId2"/>
    <p:sldId id="261" r:id="rId3"/>
    <p:sldId id="259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324" r:id="rId12"/>
    <p:sldId id="270" r:id="rId13"/>
    <p:sldId id="271" r:id="rId14"/>
    <p:sldId id="272" r:id="rId15"/>
    <p:sldId id="273" r:id="rId16"/>
    <p:sldId id="286" r:id="rId17"/>
    <p:sldId id="287" r:id="rId18"/>
    <p:sldId id="274" r:id="rId19"/>
    <p:sldId id="275" r:id="rId20"/>
    <p:sldId id="276" r:id="rId21"/>
    <p:sldId id="277" r:id="rId22"/>
    <p:sldId id="288" r:id="rId23"/>
    <p:sldId id="289" r:id="rId24"/>
    <p:sldId id="300" r:id="rId25"/>
    <p:sldId id="280" r:id="rId26"/>
    <p:sldId id="283" r:id="rId27"/>
    <p:sldId id="290" r:id="rId28"/>
    <p:sldId id="291" r:id="rId29"/>
    <p:sldId id="292" r:id="rId30"/>
    <p:sldId id="293" r:id="rId31"/>
    <p:sldId id="294" r:id="rId32"/>
    <p:sldId id="296" r:id="rId33"/>
    <p:sldId id="297" r:id="rId34"/>
    <p:sldId id="282" r:id="rId35"/>
    <p:sldId id="284" r:id="rId36"/>
    <p:sldId id="299" r:id="rId37"/>
    <p:sldId id="298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23" r:id="rId48"/>
    <p:sldId id="310" r:id="rId49"/>
    <p:sldId id="311" r:id="rId50"/>
    <p:sldId id="314" r:id="rId51"/>
    <p:sldId id="312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258" r:id="rId6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prolog" id="{54ED6659-05B2-492E-937C-CBE49520F8C0}">
          <p14:sldIdLst>
            <p14:sldId id="260"/>
            <p14:sldId id="261"/>
            <p14:sldId id="259"/>
            <p14:sldId id="262"/>
            <p14:sldId id="264"/>
            <p14:sldId id="265"/>
            <p14:sldId id="266"/>
            <p14:sldId id="267"/>
            <p14:sldId id="268"/>
            <p14:sldId id="269"/>
            <p14:sldId id="324"/>
            <p14:sldId id="270"/>
            <p14:sldId id="271"/>
          </p14:sldIdLst>
        </p14:section>
        <p14:section name="Evolutionary Algorithms" id="{82AAF6BE-D6C5-4FE5-ABF0-BF1C905A9EBA}">
          <p14:sldIdLst>
            <p14:sldId id="272"/>
            <p14:sldId id="273"/>
            <p14:sldId id="286"/>
            <p14:sldId id="287"/>
            <p14:sldId id="274"/>
            <p14:sldId id="275"/>
            <p14:sldId id="276"/>
            <p14:sldId id="277"/>
          </p14:sldIdLst>
        </p14:section>
        <p14:section name="Genetic Algorithm" id="{24C28819-E584-448E-992C-8BF130B4394E}">
          <p14:sldIdLst>
            <p14:sldId id="288"/>
            <p14:sldId id="289"/>
            <p14:sldId id="300"/>
          </p14:sldIdLst>
        </p14:section>
        <p14:section name="Chromosome" id="{92C54E4D-1B87-46B8-90AE-054887FF4ECB}">
          <p14:sldIdLst>
            <p14:sldId id="280"/>
            <p14:sldId id="283"/>
            <p14:sldId id="290"/>
            <p14:sldId id="291"/>
            <p14:sldId id="292"/>
            <p14:sldId id="293"/>
            <p14:sldId id="294"/>
            <p14:sldId id="296"/>
            <p14:sldId id="297"/>
          </p14:sldIdLst>
        </p14:section>
        <p14:section name="Fitness" id="{93BDE92B-D432-4CDA-96F4-30C50A4D4CCD}">
          <p14:sldIdLst>
            <p14:sldId id="282"/>
            <p14:sldId id="284"/>
            <p14:sldId id="299"/>
            <p14:sldId id="298"/>
          </p14:sldIdLst>
        </p14:section>
        <p14:section name="Parent Selection" id="{37BCAD5F-4714-4E1D-84A9-EF5A93C0E632}">
          <p14:sldIdLst>
            <p14:sldId id="301"/>
            <p14:sldId id="302"/>
            <p14:sldId id="303"/>
            <p14:sldId id="304"/>
            <p14:sldId id="305"/>
          </p14:sldIdLst>
        </p14:section>
        <p14:section name="Crossover and Mutation" id="{44C79620-5501-439A-B185-AC774CC6A926}">
          <p14:sldIdLst>
            <p14:sldId id="306"/>
            <p14:sldId id="307"/>
            <p14:sldId id="308"/>
            <p14:sldId id="309"/>
            <p14:sldId id="323"/>
          </p14:sldIdLst>
        </p14:section>
        <p14:section name="Survivor Selection" id="{320A038C-2385-49CF-8CFE-3BDBF9DB4BCE}">
          <p14:sldIdLst>
            <p14:sldId id="310"/>
            <p14:sldId id="311"/>
            <p14:sldId id="314"/>
            <p14:sldId id="312"/>
            <p14:sldId id="315"/>
            <p14:sldId id="316"/>
            <p14:sldId id="317"/>
          </p14:sldIdLst>
        </p14:section>
        <p14:section name="Epilog" id="{4455B536-F53C-4575-9182-76C5B1F6FBD3}">
          <p14:sldIdLst>
            <p14:sldId id="318"/>
            <p14:sldId id="319"/>
            <p14:sldId id="320"/>
            <p14:sldId id="321"/>
            <p14:sldId id="322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83" autoAdjust="0"/>
  </p:normalViewPr>
  <p:slideViewPr>
    <p:cSldViewPr snapToGrid="0" snapToObjects="1">
      <p:cViewPr varScale="1">
        <p:scale>
          <a:sx n="62" d="100"/>
          <a:sy n="62" d="100"/>
        </p:scale>
        <p:origin x="154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668F-467D-809E-4E0AB504BD8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68F-467D-809E-4E0AB504BD8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68F-467D-809E-4E0AB504BD8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50000"/>
                      <a:satMod val="300000"/>
                    </a:schemeClr>
                  </a:gs>
                  <a:gs pos="35000">
                    <a:schemeClr val="accent4">
                      <a:tint val="37000"/>
                      <a:satMod val="300000"/>
                    </a:schemeClr>
                  </a:gs>
                  <a:gs pos="100000">
                    <a:schemeClr val="accent4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668F-467D-809E-4E0AB504BD8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1A93BB6-DEEE-4963-9851-1D4E141AD3FA}" type="CATEGORYNAME">
                      <a:rPr lang="en-US" smtClean="0"/>
                      <a:pPr/>
                      <a:t>[CATEGORY NAME]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68F-467D-809E-4E0AB504BD8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61E8413-663A-4A2E-ABE1-A252AAEE8EC1}" type="CATEGORYNAME">
                      <a:rPr lang="en-US" smtClean="0"/>
                      <a:pPr/>
                      <a:t>[CATEGORY NAME]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68F-467D-809E-4E0AB504BD8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505881A-662F-4AA4-9058-46CA5DAEEA02}" type="CATEGORYNAME">
                      <a:rPr lang="en-US" smtClean="0"/>
                      <a:pPr/>
                      <a:t>[CATEGORY NAME]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68F-467D-809E-4E0AB504BD8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6655A19-61A7-4837-8866-33E79322E25C}" type="CATEGORYNAME">
                      <a:rPr lang="en-US" smtClean="0"/>
                      <a:pPr/>
                      <a:t>[CATEGORY NAME]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68F-467D-809E-4E0AB504BD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C1</c:v>
                </c:pt>
                <c:pt idx="1">
                  <c:v>C2</c:v>
                </c:pt>
                <c:pt idx="2">
                  <c:v>C3</c:v>
                </c:pt>
                <c:pt idx="3">
                  <c:v>C4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0.125</c:v>
                </c:pt>
                <c:pt idx="2">
                  <c:v>0.125</c:v>
                </c:pt>
                <c:pt idx="3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8F-467D-809E-4E0AB504BD8A}"/>
            </c:ext>
          </c:extLst>
        </c:ser>
        <c:dLbls>
          <c:dLblPos val="ctr"/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58-4995-855E-BB700257CC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58-4995-855E-BB700257CC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58-4995-855E-BB700257CC9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58-4995-855E-BB700257CC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1229392"/>
        <c:axId val="2064663264"/>
      </c:barChart>
      <c:catAx>
        <c:axId val="1512293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64663264"/>
        <c:crosses val="autoZero"/>
        <c:auto val="1"/>
        <c:lblAlgn val="ctr"/>
        <c:lblOffset val="100"/>
        <c:noMultiLvlLbl val="0"/>
      </c:catAx>
      <c:valAx>
        <c:axId val="206466326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29392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835236420442027E-2"/>
          <c:y val="0.34513814805407389"/>
          <c:w val="0.91432952715911597"/>
          <c:h val="0.296438912877825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71-47E3-B631-5565B5C255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71-47E3-B631-5565B5C255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71-47E3-B631-5565B5C255F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0000"/>
                    <a:satMod val="30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071-47E3-B631-5565B5C25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1229392"/>
        <c:axId val="2064663264"/>
      </c:barChart>
      <c:catAx>
        <c:axId val="1512293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64663264"/>
        <c:crosses val="autoZero"/>
        <c:auto val="1"/>
        <c:lblAlgn val="ctr"/>
        <c:lblOffset val="100"/>
        <c:noMultiLvlLbl val="0"/>
      </c:catAx>
      <c:valAx>
        <c:axId val="206466326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29392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BABC4-D3F8-4FEC-A081-17F891AA9F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2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8 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transition spd="slow">
    <p:wipe/>
  </p:transition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2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DesainLensa.ex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OptimasiSwarm.ex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Genetic Algorithm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60747572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08" descr="img59"/>
          <p:cNvPicPr>
            <a:picLocks noGrp="1" noChangeAspect="1" noChangeArrowheads="1"/>
          </p:cNvPicPr>
          <p:nvPr>
            <p:ph sz="quarter" idx="14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r="49636"/>
          <a:stretch/>
        </p:blipFill>
        <p:spPr bwMode="auto">
          <a:xfrm>
            <a:off x="2788920" y="576030"/>
            <a:ext cx="6353633" cy="608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35283" y="3803201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70442" y="376826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43524" y="395114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99976" y="2944591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102977" y="4438495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27302" y="3711761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184556" y="3669221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024091" y="3463791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21945" y="3620321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442687" y="397963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534127" y="427483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599976" y="413402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8301" y="1445838"/>
            <a:ext cx="22618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Genetic Algorithm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3338" y="2673277"/>
            <a:ext cx="1794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Generation=5</a:t>
            </a:r>
          </a:p>
        </p:txBody>
      </p:sp>
    </p:spTree>
    <p:extLst>
      <p:ext uri="{BB962C8B-B14F-4D97-AF65-F5344CB8AC3E}">
        <p14:creationId xmlns:p14="http://schemas.microsoft.com/office/powerpoint/2010/main" val="270985799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08" descr="img59"/>
          <p:cNvPicPr>
            <a:picLocks noGrp="1" noChangeAspect="1" noChangeArrowheads="1"/>
          </p:cNvPicPr>
          <p:nvPr>
            <p:ph sz="quarter" idx="14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r="49636"/>
          <a:stretch/>
        </p:blipFill>
        <p:spPr bwMode="auto">
          <a:xfrm>
            <a:off x="2788920" y="576030"/>
            <a:ext cx="6353633" cy="608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3102" y="4057561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007441" y="4149001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704522" y="4228981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83144" y="3528881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20762" y="4550260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79390" y="4166639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75066" y="4303324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624531" y="445882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279390" y="384010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314104" y="439647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129116" y="4320421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887402" y="440231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8301" y="1445838"/>
            <a:ext cx="22618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Genetic Algorithm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3338" y="2673277"/>
            <a:ext cx="1942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Generation=10</a:t>
            </a:r>
          </a:p>
        </p:txBody>
      </p:sp>
    </p:spTree>
    <p:extLst>
      <p:ext uri="{BB962C8B-B14F-4D97-AF65-F5344CB8AC3E}">
        <p14:creationId xmlns:p14="http://schemas.microsoft.com/office/powerpoint/2010/main" val="422733158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Example: TSP 100 locations, 8 hours work 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Complete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952787"/>
              </p:ext>
            </p:extLst>
          </p:nvPr>
        </p:nvGraphicFramePr>
        <p:xfrm>
          <a:off x="403226" y="2553945"/>
          <a:ext cx="3963018" cy="282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733">
                  <a:extLst>
                    <a:ext uri="{9D8B030D-6E8A-4147-A177-3AD203B41FA5}">
                      <a16:colId xmlns:a16="http://schemas.microsoft.com/office/drawing/2014/main" val="1541974562"/>
                    </a:ext>
                  </a:extLst>
                </a:gridCol>
                <a:gridCol w="1518285">
                  <a:extLst>
                    <a:ext uri="{9D8B030D-6E8A-4147-A177-3AD203B41FA5}">
                      <a16:colId xmlns:a16="http://schemas.microsoft.com/office/drawing/2014/main" val="2134477946"/>
                    </a:ext>
                  </a:extLst>
                </a:gridCol>
              </a:tblGrid>
              <a:tr h="7056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Manual thinking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553904"/>
                  </a:ext>
                </a:extLst>
              </a:tr>
              <a:tr h="7056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Running</a:t>
                      </a:r>
                      <a:r>
                        <a:rPr lang="en-US" baseline="0" dirty="0"/>
                        <a:t> time (algorithm)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3015383"/>
                  </a:ext>
                </a:extLst>
              </a:tr>
              <a:tr h="7056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Time to complete the route resulted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265379"/>
                  </a:ext>
                </a:extLst>
              </a:tr>
              <a:tr h="7056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Total time 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0046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723517"/>
              </p:ext>
            </p:extLst>
          </p:nvPr>
        </p:nvGraphicFramePr>
        <p:xfrm>
          <a:off x="403226" y="5386734"/>
          <a:ext cx="3963018" cy="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733">
                  <a:extLst>
                    <a:ext uri="{9D8B030D-6E8A-4147-A177-3AD203B41FA5}">
                      <a16:colId xmlns:a16="http://schemas.microsoft.com/office/drawing/2014/main" val="1149657685"/>
                    </a:ext>
                  </a:extLst>
                </a:gridCol>
                <a:gridCol w="1518285">
                  <a:extLst>
                    <a:ext uri="{9D8B030D-6E8A-4147-A177-3AD203B41FA5}">
                      <a16:colId xmlns:a16="http://schemas.microsoft.com/office/drawing/2014/main" val="3319159043"/>
                    </a:ext>
                  </a:extLst>
                </a:gridCol>
              </a:tblGrid>
              <a:tr h="70560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overtime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hours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4237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312803"/>
              </p:ext>
            </p:extLst>
          </p:nvPr>
        </p:nvGraphicFramePr>
        <p:xfrm>
          <a:off x="4363742" y="2553945"/>
          <a:ext cx="1857375" cy="282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75">
                  <a:extLst>
                    <a:ext uri="{9D8B030D-6E8A-4147-A177-3AD203B41FA5}">
                      <a16:colId xmlns:a16="http://schemas.microsoft.com/office/drawing/2014/main" val="3839707698"/>
                    </a:ext>
                  </a:extLst>
                </a:gridCol>
              </a:tblGrid>
              <a:tr h="705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A</a:t>
                      </a:r>
                    </a:p>
                    <a:p>
                      <a:pPr algn="ctr"/>
                      <a:r>
                        <a:rPr lang="en-US" sz="1600" dirty="0"/>
                        <a:t>(Dijkstra)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011836"/>
                  </a:ext>
                </a:extLst>
              </a:tr>
              <a:tr h="705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450174"/>
                  </a:ext>
                </a:extLst>
              </a:tr>
              <a:tr h="705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2381671"/>
                  </a:ext>
                </a:extLst>
              </a:tr>
              <a:tr h="705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14694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65376"/>
              </p:ext>
            </p:extLst>
          </p:nvPr>
        </p:nvGraphicFramePr>
        <p:xfrm>
          <a:off x="4363742" y="5386734"/>
          <a:ext cx="1857375" cy="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75">
                  <a:extLst>
                    <a:ext uri="{9D8B030D-6E8A-4147-A177-3AD203B41FA5}">
                      <a16:colId xmlns:a16="http://schemas.microsoft.com/office/drawing/2014/main" val="4127493821"/>
                    </a:ext>
                  </a:extLst>
                </a:gridCol>
              </a:tblGrid>
              <a:tr h="705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 hours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8896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350353"/>
              </p:ext>
            </p:extLst>
          </p:nvPr>
        </p:nvGraphicFramePr>
        <p:xfrm>
          <a:off x="6213608" y="2553945"/>
          <a:ext cx="2514600" cy="282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173220512"/>
                    </a:ext>
                  </a:extLst>
                </a:gridCol>
              </a:tblGrid>
              <a:tr h="705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B</a:t>
                      </a:r>
                    </a:p>
                    <a:p>
                      <a:pPr algn="ctr"/>
                      <a:r>
                        <a:rPr lang="en-US" sz="1600" dirty="0"/>
                        <a:t>(Genetic Algorithm)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24450"/>
                  </a:ext>
                </a:extLst>
              </a:tr>
              <a:tr h="705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minutes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844385"/>
                  </a:ext>
                </a:extLst>
              </a:tr>
              <a:tr h="705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hours and 20 minutes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202414"/>
                  </a:ext>
                </a:extLst>
              </a:tr>
              <a:tr h="705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42071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250240"/>
              </p:ext>
            </p:extLst>
          </p:nvPr>
        </p:nvGraphicFramePr>
        <p:xfrm>
          <a:off x="6213608" y="5386734"/>
          <a:ext cx="2516130" cy="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6130">
                  <a:extLst>
                    <a:ext uri="{9D8B030D-6E8A-4147-A177-3AD203B41FA5}">
                      <a16:colId xmlns:a16="http://schemas.microsoft.com/office/drawing/2014/main" val="4127493821"/>
                    </a:ext>
                  </a:extLst>
                </a:gridCol>
              </a:tblGrid>
              <a:tr h="705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889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7963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5" y="1336417"/>
            <a:ext cx="2820035" cy="1315343"/>
          </a:xfrm>
        </p:spPr>
        <p:txBody>
          <a:bodyPr/>
          <a:lstStyle/>
          <a:p>
            <a:r>
              <a:rPr lang="en-US" dirty="0"/>
              <a:t>Optimization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335610"/>
              </p:ext>
            </p:extLst>
          </p:nvPr>
        </p:nvGraphicFramePr>
        <p:xfrm>
          <a:off x="3322321" y="26837"/>
          <a:ext cx="5806440" cy="6805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Visio" r:id="rId3" imgW="5254786" imgH="6154756" progId="Visio.Drawing.11">
                  <p:embed/>
                </p:oleObj>
              </mc:Choice>
              <mc:Fallback>
                <p:oleObj name="Visio" r:id="rId3" imgW="5254786" imgH="6154756" progId="Visio.Drawing.11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321" y="26837"/>
                        <a:ext cx="5806440" cy="68054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325351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an abstraction from the theory of biological evolution that is used to create optimization procedures or methodologies, </a:t>
            </a:r>
          </a:p>
          <a:p>
            <a:r>
              <a:rPr lang="en-US" dirty="0"/>
              <a:t>usually implemented on computers, that are used to solve problems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Computation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7681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generic, population-based meta-heuristic optimization algorithms that use biology-inspired mechanisms like mutation, crossover, natural selection and </a:t>
            </a:r>
            <a:r>
              <a:rPr lang="en-US" dirty="0">
                <a:solidFill>
                  <a:srgbClr val="FF0000"/>
                </a:solidFill>
              </a:rPr>
              <a:t>survival of the ﬁttest</a:t>
            </a:r>
            <a:r>
              <a:rPr lang="en-US" dirty="0"/>
              <a:t>.</a:t>
            </a:r>
          </a:p>
          <a:p>
            <a:r>
              <a:rPr lang="en-US" dirty="0"/>
              <a:t>EAs are algorithms which implement the EC abstractions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4877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Genetic Algorithms (GA): binary strings</a:t>
            </a:r>
          </a:p>
          <a:p>
            <a:r>
              <a:rPr lang="en-US" dirty="0"/>
              <a:t>Evolution Strategies (ES): real-valued vectors </a:t>
            </a:r>
          </a:p>
          <a:p>
            <a:r>
              <a:rPr lang="en-US" dirty="0"/>
              <a:t>Evolutionary Programming (EP): finite state machines</a:t>
            </a:r>
          </a:p>
          <a:p>
            <a:r>
              <a:rPr lang="en-US" dirty="0"/>
              <a:t>Genetic Programming (GP): LISP trees </a:t>
            </a:r>
          </a:p>
          <a:p>
            <a:r>
              <a:rPr lang="en-US" dirty="0"/>
              <a:t>Differential Evolution (DE) </a:t>
            </a:r>
          </a:p>
          <a:p>
            <a:r>
              <a:rPr lang="en-US" dirty="0"/>
              <a:t>Grammatical Evolution (GE)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5625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 General Scheme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34202" y="3693812"/>
            <a:ext cx="1463040" cy="679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Population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436756" y="4996964"/>
            <a:ext cx="1463040" cy="679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Offspring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5418163" y="2390660"/>
            <a:ext cx="1463040" cy="679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Parents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149683" y="3070364"/>
            <a:ext cx="1912830" cy="1926600"/>
            <a:chOff x="6149683" y="3070364"/>
            <a:chExt cx="1912830" cy="1926600"/>
          </a:xfrm>
        </p:grpSpPr>
        <p:sp>
          <p:nvSpPr>
            <p:cNvPr id="11" name="Rectangle 10"/>
            <p:cNvSpPr/>
            <p:nvPr/>
          </p:nvSpPr>
          <p:spPr>
            <a:xfrm>
              <a:off x="6168276" y="3453454"/>
              <a:ext cx="18942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Recombination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49683" y="4372558"/>
              <a:ext cx="11945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Mutation</a:t>
              </a:r>
            </a:p>
          </p:txBody>
        </p:sp>
        <p:cxnSp>
          <p:nvCxnSpPr>
            <p:cNvPr id="15" name="Connector: Elbow 14"/>
            <p:cNvCxnSpPr>
              <a:stCxn id="9" idx="2"/>
              <a:endCxn id="8" idx="0"/>
            </p:cNvCxnSpPr>
            <p:nvPr/>
          </p:nvCxnSpPr>
          <p:spPr>
            <a:xfrm>
              <a:off x="6149683" y="3070364"/>
              <a:ext cx="18593" cy="1926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821977" y="4373516"/>
            <a:ext cx="2614779" cy="1358016"/>
            <a:chOff x="2821977" y="4373516"/>
            <a:chExt cx="2614779" cy="1358016"/>
          </a:xfrm>
        </p:grpSpPr>
        <p:sp>
          <p:nvSpPr>
            <p:cNvPr id="13" name="Rectangle 12"/>
            <p:cNvSpPr/>
            <p:nvPr/>
          </p:nvSpPr>
          <p:spPr>
            <a:xfrm>
              <a:off x="2821977" y="5362200"/>
              <a:ext cx="22969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Survivor Selection</a:t>
              </a:r>
            </a:p>
          </p:txBody>
        </p:sp>
        <p:cxnSp>
          <p:nvCxnSpPr>
            <p:cNvPr id="18" name="Connector: Elbow 14"/>
            <p:cNvCxnSpPr>
              <a:stCxn id="8" idx="1"/>
              <a:endCxn id="7" idx="2"/>
            </p:cNvCxnSpPr>
            <p:nvPr/>
          </p:nvCxnSpPr>
          <p:spPr>
            <a:xfrm rot="10800000">
              <a:off x="2965722" y="4373516"/>
              <a:ext cx="2471034" cy="96330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821977" y="2383302"/>
            <a:ext cx="2596185" cy="1310511"/>
            <a:chOff x="2821977" y="2383302"/>
            <a:chExt cx="2596185" cy="1310511"/>
          </a:xfrm>
        </p:grpSpPr>
        <p:sp>
          <p:nvSpPr>
            <p:cNvPr id="10" name="Rectangle 9"/>
            <p:cNvSpPr/>
            <p:nvPr/>
          </p:nvSpPr>
          <p:spPr>
            <a:xfrm>
              <a:off x="2821977" y="2383302"/>
              <a:ext cx="20689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Parent Selection</a:t>
              </a:r>
            </a:p>
          </p:txBody>
        </p:sp>
        <p:cxnSp>
          <p:nvCxnSpPr>
            <p:cNvPr id="21" name="Connector: Elbow 14"/>
            <p:cNvCxnSpPr>
              <a:stCxn id="7" idx="0"/>
              <a:endCxn id="9" idx="1"/>
            </p:cNvCxnSpPr>
            <p:nvPr/>
          </p:nvCxnSpPr>
          <p:spPr>
            <a:xfrm rot="5400000" flipH="1" flipV="1">
              <a:off x="3710292" y="1985942"/>
              <a:ext cx="963300" cy="245244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127386" y="2581462"/>
            <a:ext cx="1106815" cy="1287610"/>
            <a:chOff x="1127386" y="2581462"/>
            <a:chExt cx="1106815" cy="1287610"/>
          </a:xfrm>
        </p:grpSpPr>
        <p:cxnSp>
          <p:nvCxnSpPr>
            <p:cNvPr id="27" name="Connector: Elbow 14"/>
            <p:cNvCxnSpPr/>
            <p:nvPr/>
          </p:nvCxnSpPr>
          <p:spPr>
            <a:xfrm rot="16200000" flipH="1">
              <a:off x="1522413" y="3157283"/>
              <a:ext cx="821502" cy="60207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127386" y="2581462"/>
              <a:ext cx="9813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initiate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76856" y="4198256"/>
            <a:ext cx="1313180" cy="1273965"/>
            <a:chOff x="976856" y="4198256"/>
            <a:chExt cx="1313180" cy="1273965"/>
          </a:xfrm>
        </p:grpSpPr>
        <p:cxnSp>
          <p:nvCxnSpPr>
            <p:cNvPr id="24" name="Connector: Elbow 14"/>
            <p:cNvCxnSpPr/>
            <p:nvPr/>
          </p:nvCxnSpPr>
          <p:spPr>
            <a:xfrm rot="10800000" flipV="1">
              <a:off x="1632128" y="4198256"/>
              <a:ext cx="602075" cy="82150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976856" y="5102889"/>
              <a:ext cx="13131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terminate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82885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  <a:p>
            <a:pPr lvl="1"/>
            <a:r>
              <a:rPr lang="en-US" dirty="0"/>
              <a:t>Course scheduling, company/project time table, hospital scheduling, etc.</a:t>
            </a:r>
          </a:p>
          <a:p>
            <a:r>
              <a:rPr lang="en-US" dirty="0"/>
              <a:t>Knapsack Problem, Packaging, </a:t>
            </a:r>
          </a:p>
          <a:p>
            <a:r>
              <a:rPr lang="en-US" dirty="0"/>
              <a:t>Cutting Stock Problem</a:t>
            </a:r>
          </a:p>
          <a:p>
            <a:r>
              <a:rPr lang="en-US" dirty="0"/>
              <a:t>Design Simulation</a:t>
            </a:r>
          </a:p>
          <a:p>
            <a:r>
              <a:rPr lang="en-US" dirty="0"/>
              <a:t>Etc.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 Applications: Optimization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3115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 Nozzle Design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6" descr="D:\00 Suyanto\001 Kuliah 2009\CS4773 EC\JetNozzle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8205" y="2851768"/>
            <a:ext cx="53340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190500" y="2278898"/>
            <a:ext cx="3549650" cy="962007"/>
            <a:chOff x="533400" y="2514600"/>
            <a:chExt cx="3549805" cy="962054"/>
          </a:xfrm>
        </p:grpSpPr>
        <p:pic>
          <p:nvPicPr>
            <p:cNvPr id="11" name="Picture 4" descr="D:\00 Suyanto\001 Kuliah 2009\CS4773 EC\ES\Nozzle1.bmp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400" y="2514600"/>
              <a:ext cx="3549805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774342" y="3076544"/>
              <a:ext cx="106792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Starting</a:t>
              </a:r>
              <a:endParaRPr lang="id-ID" sz="20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18163" y="5098345"/>
            <a:ext cx="3505200" cy="1192565"/>
            <a:chOff x="5228741" y="2520950"/>
            <a:chExt cx="3505200" cy="1192565"/>
          </a:xfrm>
        </p:grpSpPr>
        <p:pic>
          <p:nvPicPr>
            <p:cNvPr id="8" name="Picture 5" descr="D:\00 Suyanto\001 Kuliah 2009\CS4773 EC\ES\Nozzle2.bmp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228741" y="2520950"/>
              <a:ext cx="3505200" cy="831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6448195" y="3313465"/>
              <a:ext cx="125571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Resulting</a:t>
              </a:r>
              <a:endParaRPr lang="id-ID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029201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Metaheuristic Search</a:t>
            </a:r>
          </a:p>
          <a:p>
            <a:r>
              <a:rPr lang="en-US" dirty="0"/>
              <a:t>Evolutionary Algorithms</a:t>
            </a:r>
          </a:p>
          <a:p>
            <a:r>
              <a:rPr lang="en-US" dirty="0"/>
              <a:t>Genetic Algorithm</a:t>
            </a:r>
          </a:p>
          <a:p>
            <a:pPr lvl="1"/>
            <a:r>
              <a:rPr lang="en-US" dirty="0"/>
              <a:t>Chromosome</a:t>
            </a:r>
          </a:p>
          <a:p>
            <a:pPr lvl="1"/>
            <a:r>
              <a:rPr lang="en-US" dirty="0"/>
              <a:t>Fitness</a:t>
            </a:r>
          </a:p>
          <a:p>
            <a:pPr lvl="1"/>
            <a:r>
              <a:rPr lang="en-US" dirty="0"/>
              <a:t>Parent Selection</a:t>
            </a:r>
          </a:p>
          <a:p>
            <a:pPr lvl="1"/>
            <a:r>
              <a:rPr lang="en-US" dirty="0"/>
              <a:t>Crossover and Mutation</a:t>
            </a:r>
          </a:p>
          <a:p>
            <a:pPr lvl="1"/>
            <a:r>
              <a:rPr lang="en-US" dirty="0"/>
              <a:t>Survivor Selection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821367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 Lenses Design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4208" y="2133600"/>
            <a:ext cx="5416232" cy="392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016009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Swarm Intelligence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>
            <a:hlinkClick r:id="rId2" action="ppaction://hlinkfile"/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844411" y="2009775"/>
            <a:ext cx="5367866" cy="40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5161611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 particular class of evolutionary algorithms that use techniques inspired by evolutionary biology such as inheritance, mutation, selection, and crossover </a:t>
            </a:r>
          </a:p>
          <a:p>
            <a:r>
              <a:rPr lang="en-US" dirty="0"/>
              <a:t>Originally developed by John Holland (1975)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543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Genetic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Individual - Any possible solution </a:t>
            </a:r>
          </a:p>
          <a:p>
            <a:r>
              <a:rPr lang="en-US" sz="2000" dirty="0"/>
              <a:t>Population - Group of all individuals </a:t>
            </a:r>
          </a:p>
          <a:p>
            <a:r>
              <a:rPr lang="en-US" sz="2000" dirty="0"/>
              <a:t>Search Space - All possible solutions to the problem </a:t>
            </a:r>
          </a:p>
          <a:p>
            <a:r>
              <a:rPr lang="en-US" sz="2000" dirty="0"/>
              <a:t>Chromosome - Blueprint for an individual </a:t>
            </a:r>
          </a:p>
          <a:p>
            <a:r>
              <a:rPr lang="en-US" sz="2000" dirty="0"/>
              <a:t>Fitness – quality of a solution</a:t>
            </a:r>
          </a:p>
          <a:p>
            <a:r>
              <a:rPr lang="en-US" sz="2000" dirty="0"/>
              <a:t>Recombination - decomposes two distinct solutions and then randomly mixes their parts to form novel solutions</a:t>
            </a:r>
          </a:p>
          <a:p>
            <a:r>
              <a:rPr lang="en-US" sz="2000" dirty="0"/>
              <a:t>Mutation - randomly perturbs a candidate solution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3655939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34403" y="2545270"/>
            <a:ext cx="1120158" cy="7620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Initiate Random Population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14092" y="2669095"/>
            <a:ext cx="1133475" cy="51435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Fitness Evaluation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75563" y="3350430"/>
            <a:ext cx="12378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/>
              <a:t>generation=1</a:t>
            </a:r>
          </a:p>
        </p:txBody>
      </p:sp>
      <p:sp>
        <p:nvSpPr>
          <p:cNvPr id="12" name="Diamond 11"/>
          <p:cNvSpPr/>
          <p:nvPr/>
        </p:nvSpPr>
        <p:spPr>
          <a:xfrm>
            <a:off x="5969072" y="2664333"/>
            <a:ext cx="546277" cy="523875"/>
          </a:xfrm>
          <a:prstGeom prst="diamon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5227779" y="2367166"/>
            <a:ext cx="2028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/>
              <a:t>generation = maxGeneration ?</a:t>
            </a:r>
          </a:p>
          <a:p>
            <a:pPr algn="ctr"/>
            <a:r>
              <a:rPr lang="en-US" sz="900" dirty="0"/>
              <a:t>bestFitness &gt; threshold ?</a:t>
            </a:r>
          </a:p>
        </p:txBody>
      </p:sp>
      <p:cxnSp>
        <p:nvCxnSpPr>
          <p:cNvPr id="16" name="Straight Arrow Connector 15"/>
          <p:cNvCxnSpPr>
            <a:stCxn id="8" idx="3"/>
            <a:endCxn id="10" idx="1"/>
          </p:cNvCxnSpPr>
          <p:nvPr/>
        </p:nvCxnSpPr>
        <p:spPr>
          <a:xfrm>
            <a:off x="2954561" y="2926270"/>
            <a:ext cx="6595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2" idx="1"/>
          </p:cNvCxnSpPr>
          <p:nvPr/>
        </p:nvCxnSpPr>
        <p:spPr>
          <a:xfrm>
            <a:off x="4747567" y="2926270"/>
            <a:ext cx="122150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25" idx="1"/>
          </p:cNvCxnSpPr>
          <p:nvPr/>
        </p:nvCxnSpPr>
        <p:spPr>
          <a:xfrm>
            <a:off x="6515349" y="2926271"/>
            <a:ext cx="9792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lowchart: Terminator 24"/>
          <p:cNvSpPr/>
          <p:nvPr/>
        </p:nvSpPr>
        <p:spPr>
          <a:xfrm>
            <a:off x="7494595" y="2742914"/>
            <a:ext cx="860335" cy="366713"/>
          </a:xfrm>
          <a:prstGeom prst="flowChartTerminator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STOP</a:t>
            </a:r>
          </a:p>
        </p:txBody>
      </p:sp>
      <p:cxnSp>
        <p:nvCxnSpPr>
          <p:cNvPr id="27" name="Straight Arrow Connector 26"/>
          <p:cNvCxnSpPr>
            <a:stCxn id="12" idx="2"/>
            <a:endCxn id="32" idx="0"/>
          </p:cNvCxnSpPr>
          <p:nvPr/>
        </p:nvCxnSpPr>
        <p:spPr>
          <a:xfrm>
            <a:off x="6242211" y="3188208"/>
            <a:ext cx="2819" cy="570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453286" y="2971127"/>
            <a:ext cx="4462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69606" y="3138831"/>
            <a:ext cx="3754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78292" y="3758257"/>
            <a:ext cx="1133475" cy="51435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Parent Selection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678292" y="4810042"/>
            <a:ext cx="1133475" cy="51435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Crossover</a:t>
            </a:r>
          </a:p>
        </p:txBody>
      </p:sp>
      <p:cxnSp>
        <p:nvCxnSpPr>
          <p:cNvPr id="36" name="Straight Arrow Connector 35"/>
          <p:cNvCxnSpPr>
            <a:stCxn id="32" idx="2"/>
            <a:endCxn id="35" idx="0"/>
          </p:cNvCxnSpPr>
          <p:nvPr/>
        </p:nvCxnSpPr>
        <p:spPr>
          <a:xfrm>
            <a:off x="6245030" y="4272607"/>
            <a:ext cx="0" cy="537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614092" y="4810042"/>
            <a:ext cx="1133475" cy="51435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Mutation</a:t>
            </a:r>
          </a:p>
        </p:txBody>
      </p:sp>
      <p:cxnSp>
        <p:nvCxnSpPr>
          <p:cNvPr id="40" name="Straight Arrow Connector 39"/>
          <p:cNvCxnSpPr>
            <a:stCxn id="35" idx="1"/>
            <a:endCxn id="39" idx="3"/>
          </p:cNvCxnSpPr>
          <p:nvPr/>
        </p:nvCxnSpPr>
        <p:spPr>
          <a:xfrm flipH="1">
            <a:off x="4747567" y="5067217"/>
            <a:ext cx="9307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614092" y="3739070"/>
            <a:ext cx="1133475" cy="51435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Survivor Selection</a:t>
            </a:r>
          </a:p>
        </p:txBody>
      </p:sp>
      <p:cxnSp>
        <p:nvCxnSpPr>
          <p:cNvPr id="44" name="Straight Arrow Connector 43"/>
          <p:cNvCxnSpPr>
            <a:stCxn id="39" idx="0"/>
            <a:endCxn id="43" idx="2"/>
          </p:cNvCxnSpPr>
          <p:nvPr/>
        </p:nvCxnSpPr>
        <p:spPr>
          <a:xfrm flipV="1">
            <a:off x="4180830" y="4253420"/>
            <a:ext cx="0" cy="556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3" idx="0"/>
            <a:endCxn id="10" idx="2"/>
          </p:cNvCxnSpPr>
          <p:nvPr/>
        </p:nvCxnSpPr>
        <p:spPr>
          <a:xfrm flipV="1">
            <a:off x="4180830" y="3183445"/>
            <a:ext cx="0" cy="555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/>
          <p:cNvSpPr/>
          <p:nvPr/>
        </p:nvSpPr>
        <p:spPr>
          <a:xfrm>
            <a:off x="541793" y="2742914"/>
            <a:ext cx="860335" cy="366713"/>
          </a:xfrm>
          <a:prstGeom prst="flowChartTerminator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cxnSp>
        <p:nvCxnSpPr>
          <p:cNvPr id="52" name="Straight Arrow Connector 51"/>
          <p:cNvCxnSpPr>
            <a:stCxn id="51" idx="3"/>
            <a:endCxn id="8" idx="1"/>
          </p:cNvCxnSpPr>
          <p:nvPr/>
        </p:nvCxnSpPr>
        <p:spPr>
          <a:xfrm flipV="1">
            <a:off x="1402128" y="2926270"/>
            <a:ext cx="43227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453428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000" dirty="0"/>
                  <a:t>Design what is a solution, and how to measure its quality</a:t>
                </a:r>
              </a:p>
              <a:p>
                <a:r>
                  <a:rPr lang="en-US" sz="2000" dirty="0"/>
                  <a:t>Example</a:t>
                </a:r>
              </a:p>
              <a:p>
                <a:pPr lvl="1"/>
                <a:r>
                  <a:rPr lang="en-US" sz="1800" dirty="0"/>
                  <a:t>TSP Problem</a:t>
                </a:r>
              </a:p>
              <a:p>
                <a:pPr lvl="2"/>
                <a:r>
                  <a:rPr lang="en-US" sz="1600" dirty="0"/>
                  <a:t>Solution: List of visited city</a:t>
                </a:r>
              </a:p>
              <a:p>
                <a:pPr lvl="2"/>
                <a:r>
                  <a:rPr lang="en-US" sz="1600" dirty="0"/>
                  <a:t>Quality: Cost to visit all city using the provided list</a:t>
                </a:r>
              </a:p>
              <a:p>
                <a:pPr lvl="1"/>
                <a:r>
                  <a:rPr lang="en-US" sz="1800" dirty="0"/>
                  <a:t>Knapsack Problem</a:t>
                </a:r>
              </a:p>
              <a:p>
                <a:pPr lvl="2"/>
                <a:r>
                  <a:rPr lang="en-US" sz="1600" dirty="0"/>
                  <a:t>Solution: list of selected goods</a:t>
                </a:r>
              </a:p>
              <a:p>
                <a:pPr lvl="2"/>
                <a:r>
                  <a:rPr lang="en-US" sz="1600" dirty="0"/>
                  <a:t>Quality: value of selected goods, overweight or not</a:t>
                </a:r>
              </a:p>
              <a:p>
                <a:pPr lvl="1"/>
                <a:r>
                  <a:rPr lang="en-US" sz="1800" dirty="0"/>
                  <a:t>Minimizing/Maximizing a Function</a:t>
                </a:r>
              </a:p>
              <a:p>
                <a:pPr lvl="2"/>
                <a:r>
                  <a:rPr lang="en-US" sz="1600" dirty="0"/>
                  <a:t>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2"/>
                <a:r>
                  <a:rPr lang="en-US" sz="1600" dirty="0"/>
                  <a:t>Quality: function evaluation 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909" b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Solution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382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Blueprint (a set of parameters) which define a proposed solution to the problem</a:t>
            </a:r>
          </a:p>
          <a:p>
            <a:r>
              <a:rPr lang="en-US" dirty="0"/>
              <a:t>Represented in a string</a:t>
            </a:r>
          </a:p>
          <a:p>
            <a:pPr lvl="1"/>
            <a:r>
              <a:rPr lang="en-US" dirty="0"/>
              <a:t>Traditionally as binary, but other encodings such as integer or real are also possible</a:t>
            </a:r>
          </a:p>
          <a:p>
            <a:r>
              <a:rPr lang="en-US" dirty="0"/>
              <a:t>The evolution usually starts from a population of randomly generated individuals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66638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5844" y="2106534"/>
            <a:ext cx="5085000" cy="383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4876209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346710" y="2009550"/>
                <a:ext cx="8326438" cy="4025490"/>
              </a:xfrm>
            </p:spPr>
            <p:txBody>
              <a:bodyPr/>
              <a:lstStyle/>
              <a:p>
                <a:r>
                  <a:rPr lang="en-US" sz="2000" dirty="0"/>
                  <a:t>Problem:</a:t>
                </a:r>
                <a:br>
                  <a:rPr lang="en-US" sz="2000" dirty="0"/>
                </a:br>
                <a:r>
                  <a:rPr lang="en-US" sz="20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that minimize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in range [-2, 3]</a:t>
                </a:r>
              </a:p>
              <a:p>
                <a:r>
                  <a:rPr lang="en-US" sz="2000" dirty="0"/>
                  <a:t>Individual Representation</a:t>
                </a:r>
              </a:p>
              <a:p>
                <a:pPr lvl="1"/>
                <a:r>
                  <a:rPr lang="en-US" sz="1600" dirty="0"/>
                  <a:t>Integer Value, Real Value</a:t>
                </a:r>
              </a:p>
              <a:p>
                <a:pPr lvl="1"/>
                <a:r>
                  <a:rPr lang="en-US" sz="1600" dirty="0"/>
                  <a:t>Binary Encoding (to represents Integer)</a:t>
                </a:r>
              </a:p>
              <a:p>
                <a:pPr lvl="1"/>
                <a:r>
                  <a:rPr lang="en-US" sz="1600" dirty="0"/>
                  <a:t>Integer Encoding (to represents Real)</a:t>
                </a:r>
              </a:p>
              <a:p>
                <a:pPr lvl="1"/>
                <a:r>
                  <a:rPr lang="en-US" sz="1600" dirty="0"/>
                  <a:t>Real Encoding (to represents Real)</a:t>
                </a:r>
              </a:p>
              <a:p>
                <a:pPr lvl="1"/>
                <a:r>
                  <a:rPr lang="en-US" sz="1600" dirty="0"/>
                  <a:t>Etc.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346710" y="2009550"/>
                <a:ext cx="8326438" cy="4025490"/>
              </a:xfrm>
              <a:blipFill>
                <a:blip r:embed="rId2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027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25677"/>
              </p:ext>
            </p:extLst>
          </p:nvPr>
        </p:nvGraphicFramePr>
        <p:xfrm>
          <a:off x="365125" y="4231716"/>
          <a:ext cx="8326438" cy="1886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473825">
                  <a:extLst>
                    <a:ext uri="{9D8B030D-6E8A-4147-A177-3AD203B41FA5}">
                      <a16:colId xmlns:a16="http://schemas.microsoft.com/office/drawing/2014/main" val="2053358088"/>
                    </a:ext>
                  </a:extLst>
                </a:gridCol>
                <a:gridCol w="1852613">
                  <a:extLst>
                    <a:ext uri="{9D8B030D-6E8A-4147-A177-3AD203B41FA5}">
                      <a16:colId xmlns:a16="http://schemas.microsoft.com/office/drawing/2014/main" val="2461759492"/>
                    </a:ext>
                  </a:extLst>
                </a:gridCol>
              </a:tblGrid>
              <a:tr h="1886661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Real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450376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86329337"/>
              </p:ext>
            </p:extLst>
          </p:nvPr>
        </p:nvGraphicFramePr>
        <p:xfrm>
          <a:off x="365125" y="2009775"/>
          <a:ext cx="8326438" cy="222194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473825">
                  <a:extLst>
                    <a:ext uri="{9D8B030D-6E8A-4147-A177-3AD203B41FA5}">
                      <a16:colId xmlns:a16="http://schemas.microsoft.com/office/drawing/2014/main" val="3962193795"/>
                    </a:ext>
                  </a:extLst>
                </a:gridCol>
                <a:gridCol w="1852613">
                  <a:extLst>
                    <a:ext uri="{9D8B030D-6E8A-4147-A177-3AD203B41FA5}">
                      <a16:colId xmlns:a16="http://schemas.microsoft.com/office/drawing/2014/main" val="3172417406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Genotype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Phenotype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9583516"/>
                  </a:ext>
                </a:extLst>
              </a:tr>
              <a:tr h="188666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Integer Value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4513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2184113"/>
                  </p:ext>
                </p:extLst>
              </p:nvPr>
            </p:nvGraphicFramePr>
            <p:xfrm>
              <a:off x="649949" y="2715824"/>
              <a:ext cx="1626526" cy="670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3263">
                      <a:extLst>
                        <a:ext uri="{9D8B030D-6E8A-4147-A177-3AD203B41FA5}">
                          <a16:colId xmlns:a16="http://schemas.microsoft.com/office/drawing/2014/main" val="4227101516"/>
                        </a:ext>
                      </a:extLst>
                    </a:gridCol>
                    <a:gridCol w="813263">
                      <a:extLst>
                        <a:ext uri="{9D8B030D-6E8A-4147-A177-3AD203B41FA5}">
                          <a16:colId xmlns:a16="http://schemas.microsoft.com/office/drawing/2014/main" val="269548061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777745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649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2184113"/>
                  </p:ext>
                </p:extLst>
              </p:nvPr>
            </p:nvGraphicFramePr>
            <p:xfrm>
              <a:off x="649949" y="2715824"/>
              <a:ext cx="1626526" cy="670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3263">
                      <a:extLst>
                        <a:ext uri="{9D8B030D-6E8A-4147-A177-3AD203B41FA5}">
                          <a16:colId xmlns:a16="http://schemas.microsoft.com/office/drawing/2014/main" val="4227101516"/>
                        </a:ext>
                      </a:extLst>
                    </a:gridCol>
                    <a:gridCol w="813263">
                      <a:extLst>
                        <a:ext uri="{9D8B030D-6E8A-4147-A177-3AD203B41FA5}">
                          <a16:colId xmlns:a16="http://schemas.microsoft.com/office/drawing/2014/main" val="2695480618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46" r="-101493" b="-1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746" r="-1493" b="-1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777457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6498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930134"/>
                  </p:ext>
                </p:extLst>
              </p:nvPr>
            </p:nvGraphicFramePr>
            <p:xfrm>
              <a:off x="649949" y="4687959"/>
              <a:ext cx="1626526" cy="670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3263">
                      <a:extLst>
                        <a:ext uri="{9D8B030D-6E8A-4147-A177-3AD203B41FA5}">
                          <a16:colId xmlns:a16="http://schemas.microsoft.com/office/drawing/2014/main" val="4227101516"/>
                        </a:ext>
                      </a:extLst>
                    </a:gridCol>
                    <a:gridCol w="813263">
                      <a:extLst>
                        <a:ext uri="{9D8B030D-6E8A-4147-A177-3AD203B41FA5}">
                          <a16:colId xmlns:a16="http://schemas.microsoft.com/office/drawing/2014/main" val="269548061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777745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-1.15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1.89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649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930134"/>
                  </p:ext>
                </p:extLst>
              </p:nvPr>
            </p:nvGraphicFramePr>
            <p:xfrm>
              <a:off x="649949" y="4687959"/>
              <a:ext cx="1626526" cy="670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3263">
                      <a:extLst>
                        <a:ext uri="{9D8B030D-6E8A-4147-A177-3AD203B41FA5}">
                          <a16:colId xmlns:a16="http://schemas.microsoft.com/office/drawing/2014/main" val="4227101516"/>
                        </a:ext>
                      </a:extLst>
                    </a:gridCol>
                    <a:gridCol w="813263">
                      <a:extLst>
                        <a:ext uri="{9D8B030D-6E8A-4147-A177-3AD203B41FA5}">
                          <a16:colId xmlns:a16="http://schemas.microsoft.com/office/drawing/2014/main" val="2695480618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6" r="-101493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746" r="-1493" b="-11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777457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-1.15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1.89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6498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085578" y="2801058"/>
                <a:ext cx="113449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78" y="2801058"/>
                <a:ext cx="1134498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085577" y="4586239"/>
                <a:ext cx="138214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=−1.15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=1.89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77" y="4586239"/>
                <a:ext cx="1382149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4685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 higher-level procedure or heuristic designed to find, generate, or select a heuristic (partial search algorithm) that may provide a sufficiently good solution to an optimization problem, </a:t>
            </a:r>
          </a:p>
          <a:p>
            <a:pPr lvl="1"/>
            <a:r>
              <a:rPr lang="en-US" dirty="0"/>
              <a:t>especially with incomplete or imperfect information or limited computation capacity</a:t>
            </a:r>
          </a:p>
          <a:p>
            <a:r>
              <a:rPr lang="en-US" dirty="0"/>
              <a:t>Sample a set of solutions which is too large to be completely sampled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Metaheuristic Search</a:t>
            </a:r>
            <a:endParaRPr lang="id-ID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0356590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655664730"/>
              </p:ext>
            </p:extLst>
          </p:nvPr>
        </p:nvGraphicFramePr>
        <p:xfrm>
          <a:off x="365125" y="2009775"/>
          <a:ext cx="8326438" cy="417195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473825">
                  <a:extLst>
                    <a:ext uri="{9D8B030D-6E8A-4147-A177-3AD203B41FA5}">
                      <a16:colId xmlns:a16="http://schemas.microsoft.com/office/drawing/2014/main" val="3962193795"/>
                    </a:ext>
                  </a:extLst>
                </a:gridCol>
                <a:gridCol w="1852613">
                  <a:extLst>
                    <a:ext uri="{9D8B030D-6E8A-4147-A177-3AD203B41FA5}">
                      <a16:colId xmlns:a16="http://schemas.microsoft.com/office/drawing/2014/main" val="3172417406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Genotype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Phenotype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9583516"/>
                  </a:ext>
                </a:extLst>
              </a:tr>
              <a:tr h="383667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Binary Encoding using 3 bits (3 gens)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4513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5512184"/>
                  </p:ext>
                </p:extLst>
              </p:nvPr>
            </p:nvGraphicFramePr>
            <p:xfrm>
              <a:off x="478499" y="2657558"/>
              <a:ext cx="2645700" cy="670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0950">
                      <a:extLst>
                        <a:ext uri="{9D8B030D-6E8A-4147-A177-3AD203B41FA5}">
                          <a16:colId xmlns:a16="http://schemas.microsoft.com/office/drawing/2014/main" val="4227101516"/>
                        </a:ext>
                      </a:extLst>
                    </a:gridCol>
                    <a:gridCol w="440950">
                      <a:extLst>
                        <a:ext uri="{9D8B030D-6E8A-4147-A177-3AD203B41FA5}">
                          <a16:colId xmlns:a16="http://schemas.microsoft.com/office/drawing/2014/main" val="937748438"/>
                        </a:ext>
                      </a:extLst>
                    </a:gridCol>
                    <a:gridCol w="440950">
                      <a:extLst>
                        <a:ext uri="{9D8B030D-6E8A-4147-A177-3AD203B41FA5}">
                          <a16:colId xmlns:a16="http://schemas.microsoft.com/office/drawing/2014/main" val="2098189416"/>
                        </a:ext>
                      </a:extLst>
                    </a:gridCol>
                    <a:gridCol w="440950">
                      <a:extLst>
                        <a:ext uri="{9D8B030D-6E8A-4147-A177-3AD203B41FA5}">
                          <a16:colId xmlns:a16="http://schemas.microsoft.com/office/drawing/2014/main" val="2695480618"/>
                        </a:ext>
                      </a:extLst>
                    </a:gridCol>
                    <a:gridCol w="440950">
                      <a:extLst>
                        <a:ext uri="{9D8B030D-6E8A-4147-A177-3AD203B41FA5}">
                          <a16:colId xmlns:a16="http://schemas.microsoft.com/office/drawing/2014/main" val="416941676"/>
                        </a:ext>
                      </a:extLst>
                    </a:gridCol>
                    <a:gridCol w="440950">
                      <a:extLst>
                        <a:ext uri="{9D8B030D-6E8A-4147-A177-3AD203B41FA5}">
                          <a16:colId xmlns:a16="http://schemas.microsoft.com/office/drawing/2014/main" val="3481401628"/>
                        </a:ext>
                      </a:extLst>
                    </a:gridCol>
                  </a:tblGrid>
                  <a:tr h="123784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77774571"/>
                      </a:ext>
                    </a:extLst>
                  </a:tr>
                  <a:tr h="1237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649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5512184"/>
                  </p:ext>
                </p:extLst>
              </p:nvPr>
            </p:nvGraphicFramePr>
            <p:xfrm>
              <a:off x="478499" y="2657558"/>
              <a:ext cx="2645700" cy="670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0950">
                      <a:extLst>
                        <a:ext uri="{9D8B030D-6E8A-4147-A177-3AD203B41FA5}">
                          <a16:colId xmlns:a16="http://schemas.microsoft.com/office/drawing/2014/main" val="4227101516"/>
                        </a:ext>
                      </a:extLst>
                    </a:gridCol>
                    <a:gridCol w="440950">
                      <a:extLst>
                        <a:ext uri="{9D8B030D-6E8A-4147-A177-3AD203B41FA5}">
                          <a16:colId xmlns:a16="http://schemas.microsoft.com/office/drawing/2014/main" val="937748438"/>
                        </a:ext>
                      </a:extLst>
                    </a:gridCol>
                    <a:gridCol w="440950">
                      <a:extLst>
                        <a:ext uri="{9D8B030D-6E8A-4147-A177-3AD203B41FA5}">
                          <a16:colId xmlns:a16="http://schemas.microsoft.com/office/drawing/2014/main" val="2098189416"/>
                        </a:ext>
                      </a:extLst>
                    </a:gridCol>
                    <a:gridCol w="440950">
                      <a:extLst>
                        <a:ext uri="{9D8B030D-6E8A-4147-A177-3AD203B41FA5}">
                          <a16:colId xmlns:a16="http://schemas.microsoft.com/office/drawing/2014/main" val="2695480618"/>
                        </a:ext>
                      </a:extLst>
                    </a:gridCol>
                    <a:gridCol w="440950">
                      <a:extLst>
                        <a:ext uri="{9D8B030D-6E8A-4147-A177-3AD203B41FA5}">
                          <a16:colId xmlns:a16="http://schemas.microsoft.com/office/drawing/2014/main" val="416941676"/>
                        </a:ext>
                      </a:extLst>
                    </a:gridCol>
                    <a:gridCol w="440950">
                      <a:extLst>
                        <a:ext uri="{9D8B030D-6E8A-4147-A177-3AD203B41FA5}">
                          <a16:colId xmlns:a16="http://schemas.microsoft.com/office/drawing/2014/main" val="348140162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9" r="-100459" b="-1214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922" r="-922" b="-1214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7777457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6498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88023" y="3636093"/>
                <a:ext cx="5416675" cy="486543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23" y="3636093"/>
                <a:ext cx="5416675" cy="486543"/>
              </a:xfrm>
              <a:prstGeom prst="rect">
                <a:avLst/>
              </a:prstGeom>
              <a:blipFill>
                <a:blip r:embed="rId3"/>
                <a:stretch>
                  <a:fillRect b="-11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88023" y="4414248"/>
                <a:ext cx="5225405" cy="521553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=−2+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3−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23" y="4414248"/>
                <a:ext cx="5225405" cy="521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88023" y="5166738"/>
                <a:ext cx="5230150" cy="521553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=−2+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3−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23" y="5166738"/>
                <a:ext cx="5230150" cy="521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076052" y="3695813"/>
                <a:ext cx="154305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=−0.57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=2.2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052" y="3695813"/>
                <a:ext cx="1543050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2810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4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90689236"/>
              </p:ext>
            </p:extLst>
          </p:nvPr>
        </p:nvGraphicFramePr>
        <p:xfrm>
          <a:off x="365125" y="2009775"/>
          <a:ext cx="8326438" cy="417195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473825">
                  <a:extLst>
                    <a:ext uri="{9D8B030D-6E8A-4147-A177-3AD203B41FA5}">
                      <a16:colId xmlns:a16="http://schemas.microsoft.com/office/drawing/2014/main" val="3962193795"/>
                    </a:ext>
                  </a:extLst>
                </a:gridCol>
                <a:gridCol w="1852613">
                  <a:extLst>
                    <a:ext uri="{9D8B030D-6E8A-4147-A177-3AD203B41FA5}">
                      <a16:colId xmlns:a16="http://schemas.microsoft.com/office/drawing/2014/main" val="3172417406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Genotype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Phenotype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9583516"/>
                  </a:ext>
                </a:extLst>
              </a:tr>
              <a:tr h="383667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Integer Encoding using 3 gens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4513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3143899"/>
                  </p:ext>
                </p:extLst>
              </p:nvPr>
            </p:nvGraphicFramePr>
            <p:xfrm>
              <a:off x="478499" y="2657558"/>
              <a:ext cx="2645700" cy="670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0950">
                      <a:extLst>
                        <a:ext uri="{9D8B030D-6E8A-4147-A177-3AD203B41FA5}">
                          <a16:colId xmlns:a16="http://schemas.microsoft.com/office/drawing/2014/main" val="4227101516"/>
                        </a:ext>
                      </a:extLst>
                    </a:gridCol>
                    <a:gridCol w="440950">
                      <a:extLst>
                        <a:ext uri="{9D8B030D-6E8A-4147-A177-3AD203B41FA5}">
                          <a16:colId xmlns:a16="http://schemas.microsoft.com/office/drawing/2014/main" val="937748438"/>
                        </a:ext>
                      </a:extLst>
                    </a:gridCol>
                    <a:gridCol w="440950">
                      <a:extLst>
                        <a:ext uri="{9D8B030D-6E8A-4147-A177-3AD203B41FA5}">
                          <a16:colId xmlns:a16="http://schemas.microsoft.com/office/drawing/2014/main" val="2098189416"/>
                        </a:ext>
                      </a:extLst>
                    </a:gridCol>
                    <a:gridCol w="440950">
                      <a:extLst>
                        <a:ext uri="{9D8B030D-6E8A-4147-A177-3AD203B41FA5}">
                          <a16:colId xmlns:a16="http://schemas.microsoft.com/office/drawing/2014/main" val="2695480618"/>
                        </a:ext>
                      </a:extLst>
                    </a:gridCol>
                    <a:gridCol w="440950">
                      <a:extLst>
                        <a:ext uri="{9D8B030D-6E8A-4147-A177-3AD203B41FA5}">
                          <a16:colId xmlns:a16="http://schemas.microsoft.com/office/drawing/2014/main" val="416941676"/>
                        </a:ext>
                      </a:extLst>
                    </a:gridCol>
                    <a:gridCol w="440950">
                      <a:extLst>
                        <a:ext uri="{9D8B030D-6E8A-4147-A177-3AD203B41FA5}">
                          <a16:colId xmlns:a16="http://schemas.microsoft.com/office/drawing/2014/main" val="3481401628"/>
                        </a:ext>
                      </a:extLst>
                    </a:gridCol>
                  </a:tblGrid>
                  <a:tr h="123784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77774571"/>
                      </a:ext>
                    </a:extLst>
                  </a:tr>
                  <a:tr h="1237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649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3143899"/>
                  </p:ext>
                </p:extLst>
              </p:nvPr>
            </p:nvGraphicFramePr>
            <p:xfrm>
              <a:off x="478499" y="2657558"/>
              <a:ext cx="2645700" cy="670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0950">
                      <a:extLst>
                        <a:ext uri="{9D8B030D-6E8A-4147-A177-3AD203B41FA5}">
                          <a16:colId xmlns:a16="http://schemas.microsoft.com/office/drawing/2014/main" val="4227101516"/>
                        </a:ext>
                      </a:extLst>
                    </a:gridCol>
                    <a:gridCol w="440950">
                      <a:extLst>
                        <a:ext uri="{9D8B030D-6E8A-4147-A177-3AD203B41FA5}">
                          <a16:colId xmlns:a16="http://schemas.microsoft.com/office/drawing/2014/main" val="937748438"/>
                        </a:ext>
                      </a:extLst>
                    </a:gridCol>
                    <a:gridCol w="440950">
                      <a:extLst>
                        <a:ext uri="{9D8B030D-6E8A-4147-A177-3AD203B41FA5}">
                          <a16:colId xmlns:a16="http://schemas.microsoft.com/office/drawing/2014/main" val="2098189416"/>
                        </a:ext>
                      </a:extLst>
                    </a:gridCol>
                    <a:gridCol w="440950">
                      <a:extLst>
                        <a:ext uri="{9D8B030D-6E8A-4147-A177-3AD203B41FA5}">
                          <a16:colId xmlns:a16="http://schemas.microsoft.com/office/drawing/2014/main" val="2695480618"/>
                        </a:ext>
                      </a:extLst>
                    </a:gridCol>
                    <a:gridCol w="440950">
                      <a:extLst>
                        <a:ext uri="{9D8B030D-6E8A-4147-A177-3AD203B41FA5}">
                          <a16:colId xmlns:a16="http://schemas.microsoft.com/office/drawing/2014/main" val="416941676"/>
                        </a:ext>
                      </a:extLst>
                    </a:gridCol>
                    <a:gridCol w="440950">
                      <a:extLst>
                        <a:ext uri="{9D8B030D-6E8A-4147-A177-3AD203B41FA5}">
                          <a16:colId xmlns:a16="http://schemas.microsoft.com/office/drawing/2014/main" val="348140162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9" r="-100459" b="-1214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922" r="-922" b="-12142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7777457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6498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8023" y="3636093"/>
                <a:ext cx="5821594" cy="486543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9∗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23" y="3636093"/>
                <a:ext cx="5821594" cy="486543"/>
              </a:xfrm>
              <a:prstGeom prst="rect">
                <a:avLst/>
              </a:prstGeom>
              <a:blipFill>
                <a:blip r:embed="rId3"/>
                <a:stretch>
                  <a:fillRect b="-11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88023" y="4414248"/>
                <a:ext cx="6212663" cy="521553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=−2+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3−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9∗(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23" y="4414248"/>
                <a:ext cx="6212663" cy="521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88023" y="5166738"/>
                <a:ext cx="6217408" cy="521553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=−2+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3−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9∗(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23" y="5166738"/>
                <a:ext cx="6217408" cy="521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076052" y="3699071"/>
                <a:ext cx="139454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=−0.97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=1.84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052" y="3699071"/>
                <a:ext cx="1394546" cy="923330"/>
              </a:xfrm>
              <a:prstGeom prst="rect">
                <a:avLst/>
              </a:prstGeom>
              <a:blipFill>
                <a:blip r:embed="rId6"/>
                <a:stretch>
                  <a:fillRect b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3335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507132115"/>
              </p:ext>
            </p:extLst>
          </p:nvPr>
        </p:nvGraphicFramePr>
        <p:xfrm>
          <a:off x="365125" y="2009775"/>
          <a:ext cx="8326438" cy="417195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473825">
                  <a:extLst>
                    <a:ext uri="{9D8B030D-6E8A-4147-A177-3AD203B41FA5}">
                      <a16:colId xmlns:a16="http://schemas.microsoft.com/office/drawing/2014/main" val="3962193795"/>
                    </a:ext>
                  </a:extLst>
                </a:gridCol>
                <a:gridCol w="1852613">
                  <a:extLst>
                    <a:ext uri="{9D8B030D-6E8A-4147-A177-3AD203B41FA5}">
                      <a16:colId xmlns:a16="http://schemas.microsoft.com/office/drawing/2014/main" val="3172417406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Genotype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Phenotype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9583516"/>
                  </a:ext>
                </a:extLst>
              </a:tr>
              <a:tr h="383667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Real Encoding using 3 gens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4513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4211324"/>
                  </p:ext>
                </p:extLst>
              </p:nvPr>
            </p:nvGraphicFramePr>
            <p:xfrm>
              <a:off x="478499" y="2657558"/>
              <a:ext cx="3702978" cy="640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17163">
                      <a:extLst>
                        <a:ext uri="{9D8B030D-6E8A-4147-A177-3AD203B41FA5}">
                          <a16:colId xmlns:a16="http://schemas.microsoft.com/office/drawing/2014/main" val="4227101516"/>
                        </a:ext>
                      </a:extLst>
                    </a:gridCol>
                    <a:gridCol w="617163">
                      <a:extLst>
                        <a:ext uri="{9D8B030D-6E8A-4147-A177-3AD203B41FA5}">
                          <a16:colId xmlns:a16="http://schemas.microsoft.com/office/drawing/2014/main" val="937748438"/>
                        </a:ext>
                      </a:extLst>
                    </a:gridCol>
                    <a:gridCol w="617163">
                      <a:extLst>
                        <a:ext uri="{9D8B030D-6E8A-4147-A177-3AD203B41FA5}">
                          <a16:colId xmlns:a16="http://schemas.microsoft.com/office/drawing/2014/main" val="2098189416"/>
                        </a:ext>
                      </a:extLst>
                    </a:gridCol>
                    <a:gridCol w="617163">
                      <a:extLst>
                        <a:ext uri="{9D8B030D-6E8A-4147-A177-3AD203B41FA5}">
                          <a16:colId xmlns:a16="http://schemas.microsoft.com/office/drawing/2014/main" val="2695480618"/>
                        </a:ext>
                      </a:extLst>
                    </a:gridCol>
                    <a:gridCol w="617163">
                      <a:extLst>
                        <a:ext uri="{9D8B030D-6E8A-4147-A177-3AD203B41FA5}">
                          <a16:colId xmlns:a16="http://schemas.microsoft.com/office/drawing/2014/main" val="416941676"/>
                        </a:ext>
                      </a:extLst>
                    </a:gridCol>
                    <a:gridCol w="617163">
                      <a:extLst>
                        <a:ext uri="{9D8B030D-6E8A-4147-A177-3AD203B41FA5}">
                          <a16:colId xmlns:a16="http://schemas.microsoft.com/office/drawing/2014/main" val="3481401628"/>
                        </a:ext>
                      </a:extLst>
                    </a:gridCol>
                  </a:tblGrid>
                  <a:tr h="123784"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77774571"/>
                      </a:ext>
                    </a:extLst>
                  </a:tr>
                  <a:tr h="1237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0.47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0.08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0.73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0.92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0.66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6498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4211324"/>
                  </p:ext>
                </p:extLst>
              </p:nvPr>
            </p:nvGraphicFramePr>
            <p:xfrm>
              <a:off x="478499" y="2657558"/>
              <a:ext cx="3702978" cy="6400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17163">
                      <a:extLst>
                        <a:ext uri="{9D8B030D-6E8A-4147-A177-3AD203B41FA5}">
                          <a16:colId xmlns:a16="http://schemas.microsoft.com/office/drawing/2014/main" val="4227101516"/>
                        </a:ext>
                      </a:extLst>
                    </a:gridCol>
                    <a:gridCol w="617163">
                      <a:extLst>
                        <a:ext uri="{9D8B030D-6E8A-4147-A177-3AD203B41FA5}">
                          <a16:colId xmlns:a16="http://schemas.microsoft.com/office/drawing/2014/main" val="937748438"/>
                        </a:ext>
                      </a:extLst>
                    </a:gridCol>
                    <a:gridCol w="617163">
                      <a:extLst>
                        <a:ext uri="{9D8B030D-6E8A-4147-A177-3AD203B41FA5}">
                          <a16:colId xmlns:a16="http://schemas.microsoft.com/office/drawing/2014/main" val="2098189416"/>
                        </a:ext>
                      </a:extLst>
                    </a:gridCol>
                    <a:gridCol w="617163">
                      <a:extLst>
                        <a:ext uri="{9D8B030D-6E8A-4147-A177-3AD203B41FA5}">
                          <a16:colId xmlns:a16="http://schemas.microsoft.com/office/drawing/2014/main" val="2695480618"/>
                        </a:ext>
                      </a:extLst>
                    </a:gridCol>
                    <a:gridCol w="617163">
                      <a:extLst>
                        <a:ext uri="{9D8B030D-6E8A-4147-A177-3AD203B41FA5}">
                          <a16:colId xmlns:a16="http://schemas.microsoft.com/office/drawing/2014/main" val="416941676"/>
                        </a:ext>
                      </a:extLst>
                    </a:gridCol>
                    <a:gridCol w="617163">
                      <a:extLst>
                        <a:ext uri="{9D8B030D-6E8A-4147-A177-3AD203B41FA5}">
                          <a16:colId xmlns:a16="http://schemas.microsoft.com/office/drawing/2014/main" val="3481401628"/>
                        </a:ext>
                      </a:extLst>
                    </a:gridCol>
                  </a:tblGrid>
                  <a:tr h="335280"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29" r="-100987" b="-107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329" r="-987" b="-10714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7777457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0.47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0.08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0.73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0.92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0.66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6498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8023" y="3636093"/>
                <a:ext cx="3860480" cy="420115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23" y="3636093"/>
                <a:ext cx="3860480" cy="420115"/>
              </a:xfrm>
              <a:prstGeom prst="rect">
                <a:avLst/>
              </a:prstGeom>
              <a:blipFill>
                <a:blip r:embed="rId3"/>
                <a:stretch>
                  <a:fillRect b="-159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8023" y="4414248"/>
                <a:ext cx="3804824" cy="477888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=−2+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3−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0.47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0.08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0.13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23" y="4414248"/>
                <a:ext cx="3804824" cy="477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8023" y="5166738"/>
                <a:ext cx="3840730" cy="477888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=−2+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3−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0.73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.92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0.66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23" y="5166738"/>
                <a:ext cx="3840730" cy="4778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076052" y="3700760"/>
                <a:ext cx="15621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=−0.87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=1.85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052" y="3700760"/>
                <a:ext cx="1562100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6364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46710" y="2009550"/>
            <a:ext cx="8326438" cy="4025490"/>
          </a:xfrm>
        </p:spPr>
        <p:txBody>
          <a:bodyPr/>
          <a:lstStyle/>
          <a:p>
            <a:r>
              <a:rPr lang="en-US" sz="2000" dirty="0"/>
              <a:t>Traveling Salesman Problem</a:t>
            </a:r>
          </a:p>
          <a:p>
            <a:r>
              <a:rPr lang="en-US" sz="2000" dirty="0"/>
              <a:t>Individual Representation</a:t>
            </a:r>
          </a:p>
          <a:p>
            <a:pPr lvl="1"/>
            <a:r>
              <a:rPr lang="en-US" sz="1800" dirty="0"/>
              <a:t>Ordered chromosome</a:t>
            </a:r>
          </a:p>
          <a:p>
            <a:pPr lvl="1"/>
            <a:r>
              <a:rPr lang="en-US" sz="1800" dirty="0"/>
              <a:t>Permutation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5032" b="31583"/>
          <a:stretch/>
        </p:blipFill>
        <p:spPr>
          <a:xfrm>
            <a:off x="4878149" y="1857375"/>
            <a:ext cx="4035902" cy="393382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311872"/>
              </p:ext>
            </p:extLst>
          </p:nvPr>
        </p:nvGraphicFramePr>
        <p:xfrm>
          <a:off x="1263201" y="4447437"/>
          <a:ext cx="2645700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950">
                  <a:extLst>
                    <a:ext uri="{9D8B030D-6E8A-4147-A177-3AD203B41FA5}">
                      <a16:colId xmlns:a16="http://schemas.microsoft.com/office/drawing/2014/main" val="1760201616"/>
                    </a:ext>
                  </a:extLst>
                </a:gridCol>
                <a:gridCol w="440950">
                  <a:extLst>
                    <a:ext uri="{9D8B030D-6E8A-4147-A177-3AD203B41FA5}">
                      <a16:colId xmlns:a16="http://schemas.microsoft.com/office/drawing/2014/main" val="4229420199"/>
                    </a:ext>
                  </a:extLst>
                </a:gridCol>
                <a:gridCol w="440950">
                  <a:extLst>
                    <a:ext uri="{9D8B030D-6E8A-4147-A177-3AD203B41FA5}">
                      <a16:colId xmlns:a16="http://schemas.microsoft.com/office/drawing/2014/main" val="2335485723"/>
                    </a:ext>
                  </a:extLst>
                </a:gridCol>
                <a:gridCol w="440950">
                  <a:extLst>
                    <a:ext uri="{9D8B030D-6E8A-4147-A177-3AD203B41FA5}">
                      <a16:colId xmlns:a16="http://schemas.microsoft.com/office/drawing/2014/main" val="3466199814"/>
                    </a:ext>
                  </a:extLst>
                </a:gridCol>
                <a:gridCol w="440950">
                  <a:extLst>
                    <a:ext uri="{9D8B030D-6E8A-4147-A177-3AD203B41FA5}">
                      <a16:colId xmlns:a16="http://schemas.microsoft.com/office/drawing/2014/main" val="2155245534"/>
                    </a:ext>
                  </a:extLst>
                </a:gridCol>
                <a:gridCol w="440950">
                  <a:extLst>
                    <a:ext uri="{9D8B030D-6E8A-4147-A177-3AD203B41FA5}">
                      <a16:colId xmlns:a16="http://schemas.microsoft.com/office/drawing/2014/main" val="2664807924"/>
                    </a:ext>
                  </a:extLst>
                </a:gridCol>
              </a:tblGrid>
              <a:tr h="1237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93408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680995" y="4107766"/>
            <a:ext cx="18101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ym typeface="Wingdings" panose="05000000000000000000" pitchFamily="2" charset="2"/>
              </a:rPr>
              <a:t> o</a:t>
            </a:r>
            <a:r>
              <a:rPr lang="en-US" sz="1400" dirty="0"/>
              <a:t>rder of visit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endParaRPr lang="en-US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910608" y="4814611"/>
            <a:ext cx="1146960" cy="875192"/>
            <a:chOff x="910608" y="4814611"/>
            <a:chExt cx="1146960" cy="875192"/>
          </a:xfrm>
        </p:grpSpPr>
        <p:sp>
          <p:nvSpPr>
            <p:cNvPr id="10" name="Rectangle 9"/>
            <p:cNvSpPr/>
            <p:nvPr/>
          </p:nvSpPr>
          <p:spPr>
            <a:xfrm>
              <a:off x="910608" y="5228138"/>
              <a:ext cx="1146960" cy="4616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ym typeface="Wingdings" panose="05000000000000000000" pitchFamily="2" charset="2"/>
                </a:rPr>
                <a:t>city number to visit</a:t>
              </a:r>
              <a:endParaRPr lang="en-US" sz="1200" dirty="0"/>
            </a:p>
          </p:txBody>
        </p:sp>
        <p:cxnSp>
          <p:nvCxnSpPr>
            <p:cNvPr id="12" name="Straight Arrow Connector 11"/>
            <p:cNvCxnSpPr>
              <a:stCxn id="10" idx="0"/>
            </p:cNvCxnSpPr>
            <p:nvPr/>
          </p:nvCxnSpPr>
          <p:spPr>
            <a:xfrm flipV="1">
              <a:off x="1484088" y="4814611"/>
              <a:ext cx="1980" cy="4135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8432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Evaluation of a chromosome</a:t>
            </a:r>
          </a:p>
          <a:p>
            <a:r>
              <a:rPr lang="en-US" dirty="0"/>
              <a:t>Values/properties of a solution represented by a chromosome</a:t>
            </a:r>
          </a:p>
          <a:p>
            <a:r>
              <a:rPr lang="en-US" dirty="0"/>
              <a:t>A solution may have multiple objective functions designed</a:t>
            </a:r>
          </a:p>
          <a:p>
            <a:r>
              <a:rPr lang="en-US" dirty="0"/>
              <a:t>Should consider all the existing constraints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0895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Quality of a chromosome</a:t>
            </a:r>
          </a:p>
          <a:p>
            <a:pPr lvl="1"/>
            <a:r>
              <a:rPr lang="en-US" dirty="0"/>
              <a:t>A value to indicate the quality of a solution</a:t>
            </a:r>
          </a:p>
          <a:p>
            <a:r>
              <a:rPr lang="en-US" dirty="0"/>
              <a:t>Survival of the fittest</a:t>
            </a:r>
          </a:p>
          <a:p>
            <a:pPr lvl="1"/>
            <a:r>
              <a:rPr lang="en-US" dirty="0"/>
              <a:t>The higher the fitness means the better the solution</a:t>
            </a:r>
          </a:p>
          <a:p>
            <a:pPr lvl="1"/>
            <a:r>
              <a:rPr lang="en-US" dirty="0"/>
              <a:t>Higher fitness should survive</a:t>
            </a:r>
          </a:p>
          <a:p>
            <a:pPr lvl="1"/>
            <a:r>
              <a:rPr lang="en-US" dirty="0"/>
              <a:t>Low fitness individual will perish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Function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802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Function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Characteristic</a:t>
            </a:r>
          </a:p>
          <a:p>
            <a:pPr lvl="1"/>
            <a:r>
              <a:rPr lang="en-US" dirty="0"/>
              <a:t>Clearly defined (from the objective function)</a:t>
            </a:r>
          </a:p>
          <a:p>
            <a:pPr lvl="1"/>
            <a:r>
              <a:rPr lang="en-US" dirty="0"/>
              <a:t>Should be sufficiently fast to compute</a:t>
            </a:r>
          </a:p>
          <a:p>
            <a:pPr lvl="1"/>
            <a:r>
              <a:rPr lang="en-US" dirty="0"/>
              <a:t>Should generate intuitive results. </a:t>
            </a:r>
          </a:p>
          <a:p>
            <a:pPr lvl="1"/>
            <a:r>
              <a:rPr lang="en-US" dirty="0"/>
              <a:t>The best/worst candidates should have best/worst score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11469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Function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Maximizing the objective function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Minimizing the objective function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Or its 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32127" y="2609849"/>
                <a:ext cx="864917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127" y="2609849"/>
                <a:ext cx="864917" cy="369332"/>
              </a:xfrm>
              <a:prstGeom prst="rect">
                <a:avLst/>
              </a:prstGeom>
              <a:blipFill>
                <a:blip r:embed="rId2"/>
                <a:stretch>
                  <a:fillRect l="-10563" r="-5634" b="-377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28344" y="2609849"/>
                <a:ext cx="268958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344" y="2609849"/>
                <a:ext cx="2689582" cy="369332"/>
              </a:xfrm>
              <a:prstGeom prst="rect">
                <a:avLst/>
              </a:prstGeom>
              <a:blipFill>
                <a:blip r:embed="rId3"/>
                <a:stretch>
                  <a:fillRect l="-2948" b="-377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32127" y="3745206"/>
                <a:ext cx="1410001" cy="700063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127" y="3745206"/>
                <a:ext cx="1410001" cy="700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32127" y="4769874"/>
                <a:ext cx="1094146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127" y="4769874"/>
                <a:ext cx="1094146" cy="369332"/>
              </a:xfrm>
              <a:prstGeom prst="rect">
                <a:avLst/>
              </a:prstGeom>
              <a:blipFill>
                <a:blip r:embed="rId5"/>
                <a:stretch>
                  <a:fillRect l="-7821" r="-4469" b="-377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28344" y="3931025"/>
                <a:ext cx="2653099" cy="567207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344" y="3931025"/>
                <a:ext cx="2653099" cy="567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28344" y="4792274"/>
                <a:ext cx="2818016" cy="426848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344" y="4792274"/>
                <a:ext cx="2818016" cy="426848"/>
              </a:xfrm>
              <a:prstGeom prst="rect">
                <a:avLst/>
              </a:prstGeom>
              <a:blipFill>
                <a:blip r:embed="rId7"/>
                <a:stretch>
                  <a:fillRect l="-3896"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238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Process to select individuals as parents to generate new offspring for the next generation</a:t>
            </a:r>
          </a:p>
          <a:p>
            <a:pPr lvl="1"/>
            <a:r>
              <a:rPr lang="en-US" dirty="0"/>
              <a:t>Individual solutions are selected through a fitness-based process</a:t>
            </a:r>
          </a:p>
          <a:p>
            <a:pPr lvl="1"/>
            <a:endParaRPr lang="en-US" sz="1600" dirty="0"/>
          </a:p>
          <a:p>
            <a:r>
              <a:rPr lang="en-US" sz="2000" dirty="0"/>
              <a:t>Popular and well-studied methods:</a:t>
            </a:r>
          </a:p>
          <a:p>
            <a:pPr lvl="1"/>
            <a:r>
              <a:rPr lang="en-US" dirty="0"/>
              <a:t>Roulette Wheel Selection</a:t>
            </a:r>
          </a:p>
          <a:p>
            <a:pPr lvl="1"/>
            <a:r>
              <a:rPr lang="en-US" dirty="0"/>
              <a:t>Tournament Selection</a:t>
            </a:r>
          </a:p>
          <a:p>
            <a:pPr lvl="1"/>
            <a:r>
              <a:rPr lang="en-US" dirty="0"/>
              <a:t>[New] Roulette Wheel via Stochastic Acceptance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 Selection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125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Individuals are given a probability of being selected that is directly proportionate to their fitness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Two individuals are then chosen randomly based on these probabilities and produce offspring.</a:t>
                </a:r>
              </a:p>
              <a:p>
                <a:pPr lvl="1"/>
                <a:r>
                  <a:rPr lang="en-US" dirty="0"/>
                  <a:t>Stochastic, </a:t>
                </a:r>
                <a:r>
                  <a:rPr lang="en-US" b="0" dirty="0"/>
                  <a:t>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Roulette Wheel Selection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970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Minimizing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Searching approach:</a:t>
                </a:r>
              </a:p>
              <a:p>
                <a:pPr lvl="1"/>
                <a:r>
                  <a:rPr lang="en-US" dirty="0"/>
                  <a:t>Find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that minimize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Mathematical approach:</a:t>
                </a:r>
              </a:p>
              <a:p>
                <a:pPr lvl="1"/>
                <a:r>
                  <a:rPr lang="en-US" dirty="0"/>
                  <a:t>First derivative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yield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optimization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40" y="4090233"/>
            <a:ext cx="4028122" cy="197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851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Roulette Wheel Selection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9908" y="2009029"/>
            <a:ext cx="3067667" cy="22082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285750">
              <a:lnSpc>
                <a:spcPct val="125000"/>
              </a:lnSpc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RouletteWheelSelection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 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fitness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0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defTabSz="285750">
              <a:lnSpc>
                <a:spcPct val="125000"/>
              </a:lnSpc>
            </a:pP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total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endParaRPr lang="en-US" sz="10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defTabSz="285750">
              <a:lnSpc>
                <a:spcPct val="125000"/>
              </a:lnSpc>
            </a:pPr>
            <a:r>
              <a:rPr lang="da-DK" sz="100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da-DK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da-DK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</a:rPr>
              <a:t>indv</a:t>
            </a:r>
            <a:r>
              <a:rPr lang="da-DK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da-DK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da-DK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da-DK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da-DK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da-DK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to</a:t>
            </a:r>
            <a:r>
              <a:rPr lang="da-DK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da-DK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da-DK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da-DK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do</a:t>
            </a:r>
            <a:endParaRPr lang="da-DK" sz="10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defTabSz="285750">
              <a:lnSpc>
                <a:spcPct val="125000"/>
              </a:lnSpc>
            </a:pP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total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fitness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indv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0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defTabSz="285750">
              <a:lnSpc>
                <a:spcPct val="125000"/>
              </a:lnSpc>
            </a:pP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		</a:t>
            </a:r>
          </a:p>
          <a:p>
            <a:pPr defTabSz="285750">
              <a:lnSpc>
                <a:spcPct val="125000"/>
              </a:lnSpc>
            </a:pP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r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random_uniform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0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defTabSz="285750">
              <a:lnSpc>
                <a:spcPct val="125000"/>
              </a:lnSpc>
            </a:pP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indv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endParaRPr lang="en-US" sz="10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defTabSz="285750">
              <a:lnSpc>
                <a:spcPct val="125000"/>
              </a:lnSpc>
            </a:pP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r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do</a:t>
            </a:r>
            <a:endParaRPr lang="en-US" sz="10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defTabSz="285750">
              <a:lnSpc>
                <a:spcPct val="125000"/>
              </a:lnSpc>
            </a:pP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r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-=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fitness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indv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total</a:t>
            </a:r>
            <a:endParaRPr lang="en-US" sz="10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defTabSz="285750">
              <a:lnSpc>
                <a:spcPct val="125000"/>
              </a:lnSpc>
            </a:pP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indv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endParaRPr lang="en-US" sz="10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defTabSz="285750">
              <a:lnSpc>
                <a:spcPct val="125000"/>
              </a:lnSpc>
            </a:pP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indv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744342"/>
              </p:ext>
            </p:extLst>
          </p:nvPr>
        </p:nvGraphicFramePr>
        <p:xfrm>
          <a:off x="3779863" y="2009420"/>
          <a:ext cx="1754717" cy="1464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4703">
                  <a:extLst>
                    <a:ext uri="{9D8B030D-6E8A-4147-A177-3AD203B41FA5}">
                      <a16:colId xmlns:a16="http://schemas.microsoft.com/office/drawing/2014/main" val="4265304397"/>
                    </a:ext>
                  </a:extLst>
                </a:gridCol>
                <a:gridCol w="680014">
                  <a:extLst>
                    <a:ext uri="{9D8B030D-6E8A-4147-A177-3AD203B41FA5}">
                      <a16:colId xmlns:a16="http://schemas.microsoft.com/office/drawing/2014/main" val="4112024852"/>
                    </a:ext>
                  </a:extLst>
                </a:gridCol>
              </a:tblGrid>
              <a:tr h="32045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Chromosome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Fitness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211416"/>
                  </a:ext>
                </a:extLst>
              </a:tr>
              <a:tr h="19227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405182"/>
                  </a:ext>
                </a:extLst>
              </a:tr>
              <a:tr h="32045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599264"/>
                  </a:ext>
                </a:extLst>
              </a:tr>
              <a:tr h="32045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81439"/>
                  </a:ext>
                </a:extLst>
              </a:tr>
              <a:tr h="19227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160715"/>
                  </a:ext>
                </a:extLst>
              </a:tr>
            </a:tbl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566052671"/>
              </p:ext>
            </p:extLst>
          </p:nvPr>
        </p:nvGraphicFramePr>
        <p:xfrm>
          <a:off x="6753706" y="1906553"/>
          <a:ext cx="1933575" cy="1838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432626104"/>
              </p:ext>
            </p:extLst>
          </p:nvPr>
        </p:nvGraphicFramePr>
        <p:xfrm>
          <a:off x="3579840" y="4913715"/>
          <a:ext cx="4389447" cy="88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Isosceles Triangle 17"/>
          <p:cNvSpPr>
            <a:spLocks noChangeAspect="1"/>
          </p:cNvSpPr>
          <p:nvPr/>
        </p:nvSpPr>
        <p:spPr>
          <a:xfrm flipV="1">
            <a:off x="5035260" y="4993857"/>
            <a:ext cx="137160" cy="118242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79863" y="3836447"/>
            <a:ext cx="13072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random= 0.32</a:t>
            </a:r>
          </a:p>
        </p:txBody>
      </p:sp>
      <p:sp>
        <p:nvSpPr>
          <p:cNvPr id="21" name="Isosceles Triangle 20"/>
          <p:cNvSpPr>
            <a:spLocks noChangeAspect="1"/>
          </p:cNvSpPr>
          <p:nvPr/>
        </p:nvSpPr>
        <p:spPr>
          <a:xfrm rot="5400000" flipV="1">
            <a:off x="6178260" y="2748403"/>
            <a:ext cx="137160" cy="118242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436209"/>
                  </p:ext>
                </p:extLst>
              </p:nvPr>
            </p:nvGraphicFramePr>
            <p:xfrm>
              <a:off x="5532463" y="2009420"/>
              <a:ext cx="599522" cy="146429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99522">
                      <a:extLst>
                        <a:ext uri="{9D8B030D-6E8A-4147-A177-3AD203B41FA5}">
                          <a16:colId xmlns:a16="http://schemas.microsoft.com/office/drawing/2014/main" val="2342998826"/>
                        </a:ext>
                      </a:extLst>
                    </a:gridCol>
                  </a:tblGrid>
                  <a:tr h="3204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4211416"/>
                      </a:ext>
                    </a:extLst>
                  </a:tr>
                  <a:tr h="19227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50" dirty="0"/>
                            <a:t>0.25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0405182"/>
                      </a:ext>
                    </a:extLst>
                  </a:tr>
                  <a:tr h="32045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50" dirty="0"/>
                            <a:t>0.125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1599264"/>
                      </a:ext>
                    </a:extLst>
                  </a:tr>
                  <a:tr h="32045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50" dirty="0"/>
                            <a:t>0.125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9981439"/>
                      </a:ext>
                    </a:extLst>
                  </a:tr>
                  <a:tr h="19227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50" dirty="0"/>
                            <a:t>0.5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91607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436209"/>
                  </p:ext>
                </p:extLst>
              </p:nvPr>
            </p:nvGraphicFramePr>
            <p:xfrm>
              <a:off x="5532463" y="2009420"/>
              <a:ext cx="599522" cy="146429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99522">
                      <a:extLst>
                        <a:ext uri="{9D8B030D-6E8A-4147-A177-3AD203B41FA5}">
                          <a16:colId xmlns:a16="http://schemas.microsoft.com/office/drawing/2014/main" val="2342998826"/>
                        </a:ext>
                      </a:extLst>
                    </a:gridCol>
                  </a:tblGrid>
                  <a:tr h="320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" t="-1887" r="-2020" b="-3679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4211416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50" dirty="0"/>
                            <a:t>0.25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0405182"/>
                      </a:ext>
                    </a:extLst>
                  </a:tr>
                  <a:tr h="32045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50" dirty="0"/>
                            <a:t>0.125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1599264"/>
                      </a:ext>
                    </a:extLst>
                  </a:tr>
                  <a:tr h="32045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50" dirty="0"/>
                            <a:t>0.125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9981439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50" dirty="0"/>
                            <a:t>0.5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916071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976810"/>
              </p:ext>
            </p:extLst>
          </p:nvPr>
        </p:nvGraphicFramePr>
        <p:xfrm>
          <a:off x="3779863" y="3504845"/>
          <a:ext cx="1754717" cy="251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4703">
                  <a:extLst>
                    <a:ext uri="{9D8B030D-6E8A-4147-A177-3AD203B41FA5}">
                      <a16:colId xmlns:a16="http://schemas.microsoft.com/office/drawing/2014/main" val="4265304397"/>
                    </a:ext>
                  </a:extLst>
                </a:gridCol>
                <a:gridCol w="680014">
                  <a:extLst>
                    <a:ext uri="{9D8B030D-6E8A-4147-A177-3AD203B41FA5}">
                      <a16:colId xmlns:a16="http://schemas.microsoft.com/office/drawing/2014/main" val="4112024852"/>
                    </a:ext>
                  </a:extLst>
                </a:gridCol>
              </a:tblGrid>
              <a:tr h="19227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88797"/>
                  </a:ext>
                </a:extLst>
              </a:tr>
            </a:tbl>
          </a:graphicData>
        </a:graphic>
      </p:graphicFrame>
      <p:sp>
        <p:nvSpPr>
          <p:cNvPr id="25" name="Isosceles Triangle 24"/>
          <p:cNvSpPr>
            <a:spLocks noChangeAspect="1"/>
          </p:cNvSpPr>
          <p:nvPr/>
        </p:nvSpPr>
        <p:spPr>
          <a:xfrm flipV="1">
            <a:off x="7640828" y="1847432"/>
            <a:ext cx="137160" cy="118242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34178" y="3673349"/>
            <a:ext cx="1172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Illustration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188367" y="5799540"/>
            <a:ext cx="11726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Illustration 2</a:t>
            </a:r>
          </a:p>
        </p:txBody>
      </p:sp>
    </p:spTree>
    <p:extLst>
      <p:ext uri="{BB962C8B-B14F-4D97-AF65-F5344CB8AC3E}">
        <p14:creationId xmlns:p14="http://schemas.microsoft.com/office/powerpoint/2010/main" val="9725336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79 0.00023 L 2.77778E-7 4.44444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7200000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2" grpId="1">
        <p:bldAsOne/>
      </p:bldGraphic>
      <p:bldGraphic spid="17" grpId="0">
        <p:bldAsOne/>
      </p:bldGraphic>
      <p:bldP spid="18" grpId="0" animBg="1"/>
      <p:bldP spid="18" grpId="1" animBg="1"/>
      <p:bldP spid="19" grpId="0"/>
      <p:bldP spid="21" grpId="0" animBg="1"/>
      <p:bldP spid="25" grpId="0" animBg="1"/>
      <p:bldP spid="26" grpId="0"/>
      <p:bldP spid="2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Roulette Wheel Selection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9295" y="3676305"/>
            <a:ext cx="3409950" cy="143885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StochasticRouletteWheel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fitness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0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25000"/>
              </a:lnSpc>
            </a:pP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maxFitness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max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fitness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0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25000"/>
              </a:lnSpc>
            </a:pP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true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0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25000"/>
              </a:lnSpc>
            </a:pP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indv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random_uniform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()*N</a:t>
            </a:r>
            <a:endParaRPr lang="en-US" sz="10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25000"/>
              </a:lnSpc>
            </a:pP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		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r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random_uniform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0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25000"/>
              </a:lnSpc>
            </a:pP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r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fitness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indv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maxFitness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0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25000"/>
              </a:lnSpc>
            </a:pP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		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indv</a:t>
            </a:r>
            <a:endParaRPr lang="en-US" sz="1000" dirty="0">
              <a:solidFill>
                <a:srgbClr val="808080"/>
              </a:solidFill>
              <a:highlight>
                <a:srgbClr val="FFFFFF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65125" y="2041755"/>
                <a:ext cx="8173067" cy="1634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Select randomly one individual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with uniform probability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),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Accept selection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𝑓𝑚𝑎𝑥</m:t>
                        </m:r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/>
                  <a:t> is the maximal fitness in the population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Otherwise, the procedure is repeated from step 1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25" y="2041755"/>
                <a:ext cx="8173067" cy="1634550"/>
              </a:xfrm>
              <a:prstGeom prst="rect">
                <a:avLst/>
              </a:prstGeom>
              <a:blipFill>
                <a:blip r:embed="rId2"/>
                <a:stretch>
                  <a:fillRect l="-671" t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66429"/>
              </p:ext>
            </p:extLst>
          </p:nvPr>
        </p:nvGraphicFramePr>
        <p:xfrm>
          <a:off x="4294213" y="3676305"/>
          <a:ext cx="1754717" cy="1464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4703">
                  <a:extLst>
                    <a:ext uri="{9D8B030D-6E8A-4147-A177-3AD203B41FA5}">
                      <a16:colId xmlns:a16="http://schemas.microsoft.com/office/drawing/2014/main" val="4265304397"/>
                    </a:ext>
                  </a:extLst>
                </a:gridCol>
                <a:gridCol w="680014">
                  <a:extLst>
                    <a:ext uri="{9D8B030D-6E8A-4147-A177-3AD203B41FA5}">
                      <a16:colId xmlns:a16="http://schemas.microsoft.com/office/drawing/2014/main" val="4112024852"/>
                    </a:ext>
                  </a:extLst>
                </a:gridCol>
              </a:tblGrid>
              <a:tr h="32045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Chromosome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Fitness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211416"/>
                  </a:ext>
                </a:extLst>
              </a:tr>
              <a:tr h="19227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405182"/>
                  </a:ext>
                </a:extLst>
              </a:tr>
              <a:tr h="32045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599264"/>
                  </a:ext>
                </a:extLst>
              </a:tr>
              <a:tr h="32045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81439"/>
                  </a:ext>
                </a:extLst>
              </a:tr>
              <a:tr h="19227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160715"/>
                  </a:ext>
                </a:extLst>
              </a:tr>
            </a:tbl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608712169"/>
              </p:ext>
            </p:extLst>
          </p:nvPr>
        </p:nvGraphicFramePr>
        <p:xfrm>
          <a:off x="4240061" y="5291519"/>
          <a:ext cx="4389447" cy="672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4801515" y="5768552"/>
            <a:ext cx="3312021" cy="495649"/>
            <a:chOff x="4801515" y="5768552"/>
            <a:chExt cx="3312021" cy="4956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4801515" y="5768552"/>
                  <a:ext cx="346569" cy="4956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1515" y="5768552"/>
                  <a:ext cx="346569" cy="495649"/>
                </a:xfrm>
                <a:prstGeom prst="rect">
                  <a:avLst/>
                </a:prstGeom>
                <a:blipFill>
                  <a:blip r:embed="rId4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5774124" y="5768552"/>
                  <a:ext cx="346569" cy="4956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4124" y="5768552"/>
                  <a:ext cx="346569" cy="495649"/>
                </a:xfrm>
                <a:prstGeom prst="rect">
                  <a:avLst/>
                </a:prstGeom>
                <a:blipFill>
                  <a:blip r:embed="rId5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784833" y="5768552"/>
                  <a:ext cx="346569" cy="4956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4833" y="5768552"/>
                  <a:ext cx="346569" cy="495649"/>
                </a:xfrm>
                <a:prstGeom prst="rect">
                  <a:avLst/>
                </a:prstGeom>
                <a:blipFill>
                  <a:blip r:embed="rId5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7766967" y="5768552"/>
                  <a:ext cx="346569" cy="4948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6967" y="5768552"/>
                  <a:ext cx="346569" cy="494879"/>
                </a:xfrm>
                <a:prstGeom prst="rect">
                  <a:avLst/>
                </a:prstGeom>
                <a:blipFill>
                  <a:blip r:embed="rId6"/>
                  <a:stretch>
                    <a:fillRect b="-24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 21"/>
          <p:cNvSpPr/>
          <p:nvPr/>
        </p:nvSpPr>
        <p:spPr>
          <a:xfrm>
            <a:off x="2525894" y="5541180"/>
            <a:ext cx="17596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Selection probability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25894" y="5929340"/>
            <a:ext cx="19728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Acceptance probability</a:t>
            </a:r>
          </a:p>
        </p:txBody>
      </p:sp>
    </p:spTree>
    <p:extLst>
      <p:ext uri="{BB962C8B-B14F-4D97-AF65-F5344CB8AC3E}">
        <p14:creationId xmlns:p14="http://schemas.microsoft.com/office/powerpoint/2010/main" val="25083391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22" grpId="0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289560" y="2009550"/>
            <a:ext cx="8326438" cy="402549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less stochastic noise, 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fast, easy to implement 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have a constant selection pressure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 Selection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8683" y="3364234"/>
            <a:ext cx="5412405" cy="12464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28600" indent="-228600">
              <a:lnSpc>
                <a:spcPct val="125000"/>
              </a:lnSpc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choose k (the tournament size) individuals from the population at random</a:t>
            </a:r>
          </a:p>
          <a:p>
            <a:pPr marL="228600" indent="-228600">
              <a:lnSpc>
                <a:spcPct val="125000"/>
              </a:lnSpc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choose the best individual from pool/tournament with probability p</a:t>
            </a:r>
          </a:p>
          <a:p>
            <a:pPr marL="228600" indent="-228600">
              <a:lnSpc>
                <a:spcPct val="125000"/>
              </a:lnSpc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choose the second best individual with probability p*(1-p)</a:t>
            </a:r>
          </a:p>
          <a:p>
            <a:pPr marL="228600" indent="-228600">
              <a:lnSpc>
                <a:spcPct val="125000"/>
              </a:lnSpc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choose the third best individual with probability p*((1-p)</a:t>
            </a:r>
            <a:r>
              <a:rPr lang="en-US" sz="1000" baseline="30000" dirty="0">
                <a:solidFill>
                  <a:srgbClr val="000000"/>
                </a:solidFill>
                <a:highlight>
                  <a:srgbClr val="FFFFFF"/>
                </a:highlight>
              </a:rPr>
              <a:t>2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</a:p>
          <a:p>
            <a:pPr marL="228600" indent="-228600">
              <a:lnSpc>
                <a:spcPct val="125000"/>
              </a:lnSpc>
              <a:buFont typeface="+mj-lt"/>
              <a:buAutoNum type="arabicPeriod"/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and so on...</a:t>
            </a:r>
          </a:p>
          <a:p>
            <a:pPr marL="228600" indent="-228600">
              <a:lnSpc>
                <a:spcPct val="125000"/>
              </a:lnSpc>
              <a:buFont typeface="+mj-lt"/>
              <a:buAutoNum type="arabicPeriod"/>
            </a:pPr>
            <a:endParaRPr lang="en-US" sz="1000" dirty="0">
              <a:solidFill>
                <a:srgbClr val="808080"/>
              </a:solidFill>
              <a:highlight>
                <a:srgbClr val="FFFFFF"/>
              </a:highligh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682" y="4751189"/>
            <a:ext cx="5412405" cy="143885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tournamentSelection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pop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0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25000"/>
              </a:lnSpc>
            </a:pP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  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best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endParaRPr lang="en-US" sz="10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25000"/>
              </a:lnSpc>
            </a:pP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to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endParaRPr lang="en-US" sz="10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25000"/>
              </a:lnSpc>
            </a:pP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      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indv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pop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)]</a:t>
            </a:r>
            <a:endParaRPr lang="en-US" sz="10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25000"/>
              </a:lnSpc>
            </a:pP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      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best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[])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or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fitness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indv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fitness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best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0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25000"/>
              </a:lnSpc>
            </a:pP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          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best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indv</a:t>
            </a:r>
            <a:endParaRPr lang="en-US" sz="10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25000"/>
              </a:lnSpc>
            </a:pP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  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return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best</a:t>
            </a:r>
            <a:r>
              <a:rPr lang="en-US" sz="10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8840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Enables the evolutionary process to move toward promising regions of the search space</a:t>
            </a:r>
          </a:p>
          <a:p>
            <a:r>
              <a:rPr lang="en-US" dirty="0"/>
              <a:t>Matches good parents’ sub-solutions to construct better offspring</a:t>
            </a:r>
          </a:p>
          <a:p>
            <a:r>
              <a:rPr lang="en-US" dirty="0"/>
              <a:t>Crossover does not always occur</a:t>
            </a:r>
          </a:p>
          <a:p>
            <a:pPr lvl="1"/>
            <a:r>
              <a:rPr lang="en-US" dirty="0"/>
              <a:t>based on a set probability</a:t>
            </a:r>
          </a:p>
          <a:p>
            <a:pPr lvl="1"/>
            <a:r>
              <a:rPr lang="en-US" dirty="0"/>
              <a:t>The probability of crossover is usually 60% to 70%.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 or Recombination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985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 or Recombination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General Schemes:</a:t>
            </a:r>
          </a:p>
          <a:p>
            <a:pPr lvl="1"/>
            <a:r>
              <a:rPr lang="en-US" sz="1800" dirty="0"/>
              <a:t>Single-Point, Two-Point, n-point crossover</a:t>
            </a:r>
          </a:p>
          <a:p>
            <a:pPr lvl="1"/>
            <a:r>
              <a:rPr lang="en-US" sz="1800" dirty="0"/>
              <a:t>Uniform crossover, Arithmetic crossover</a:t>
            </a:r>
          </a:p>
          <a:p>
            <a:pPr lvl="1"/>
            <a:r>
              <a:rPr lang="en-US" sz="1800" dirty="0"/>
              <a:t>etc.</a:t>
            </a:r>
          </a:p>
          <a:p>
            <a:pPr lvl="1"/>
            <a:endParaRPr lang="en-US" sz="1800" dirty="0"/>
          </a:p>
          <a:p>
            <a:r>
              <a:rPr lang="en-US" sz="2000" dirty="0"/>
              <a:t>For ordered chromosome</a:t>
            </a:r>
          </a:p>
          <a:p>
            <a:pPr lvl="1"/>
            <a:r>
              <a:rPr lang="en-US" sz="1800" dirty="0"/>
              <a:t>Partially matched crossover</a:t>
            </a:r>
          </a:p>
          <a:p>
            <a:pPr lvl="1"/>
            <a:r>
              <a:rPr lang="en-US" sz="1800" dirty="0"/>
              <a:t>Cycle crossover</a:t>
            </a:r>
          </a:p>
          <a:p>
            <a:pPr lvl="1"/>
            <a:r>
              <a:rPr lang="en-US" sz="1800" dirty="0"/>
              <a:t>Order crossover</a:t>
            </a:r>
          </a:p>
          <a:p>
            <a:pPr lvl="1"/>
            <a:r>
              <a:rPr lang="en-US" sz="18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852830033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 or Recombination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/>
              <a:t>Single-point </a:t>
            </a:r>
            <a:r>
              <a:rPr lang="en-US" sz="1600" dirty="0"/>
              <a:t>- Randomly select a point</a:t>
            </a:r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r>
              <a:rPr lang="en-US" sz="1800" dirty="0"/>
              <a:t>Two-points </a:t>
            </a:r>
            <a:r>
              <a:rPr lang="en-US" sz="1600" dirty="0"/>
              <a:t>- Randomly select two points</a:t>
            </a:r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89373"/>
              </p:ext>
            </p:extLst>
          </p:nvPr>
        </p:nvGraphicFramePr>
        <p:xfrm>
          <a:off x="1363046" y="2730500"/>
          <a:ext cx="26746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25">
                  <a:extLst>
                    <a:ext uri="{9D8B030D-6E8A-4147-A177-3AD203B41FA5}">
                      <a16:colId xmlns:a16="http://schemas.microsoft.com/office/drawing/2014/main" val="2339109753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1896219697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121323974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824203942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05173234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552368065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755134306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2740657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6969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415169"/>
              </p:ext>
            </p:extLst>
          </p:nvPr>
        </p:nvGraphicFramePr>
        <p:xfrm>
          <a:off x="1363045" y="3326416"/>
          <a:ext cx="26746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25">
                  <a:extLst>
                    <a:ext uri="{9D8B030D-6E8A-4147-A177-3AD203B41FA5}">
                      <a16:colId xmlns:a16="http://schemas.microsoft.com/office/drawing/2014/main" val="2339109753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1896219697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121323974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824203942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05173234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552368065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755134306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2740657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6969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528137" y="2730500"/>
            <a:ext cx="8349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Parent 1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528136" y="3323737"/>
            <a:ext cx="8349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Parent 2</a:t>
            </a:r>
            <a:endParaRPr lang="en-US" sz="16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343854"/>
              </p:ext>
            </p:extLst>
          </p:nvPr>
        </p:nvGraphicFramePr>
        <p:xfrm>
          <a:off x="4811096" y="2719060"/>
          <a:ext cx="26746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25">
                  <a:extLst>
                    <a:ext uri="{9D8B030D-6E8A-4147-A177-3AD203B41FA5}">
                      <a16:colId xmlns:a16="http://schemas.microsoft.com/office/drawing/2014/main" val="2339109753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1896219697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121323974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824203942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05173234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552368065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755134306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2740657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69695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953911"/>
              </p:ext>
            </p:extLst>
          </p:nvPr>
        </p:nvGraphicFramePr>
        <p:xfrm>
          <a:off x="4811095" y="3314976"/>
          <a:ext cx="26746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25">
                  <a:extLst>
                    <a:ext uri="{9D8B030D-6E8A-4147-A177-3AD203B41FA5}">
                      <a16:colId xmlns:a16="http://schemas.microsoft.com/office/drawing/2014/main" val="2339109753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1896219697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121323974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824203942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05173234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552368065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755134306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2740657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69695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586162" y="2719060"/>
            <a:ext cx="1016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offspring 1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7586161" y="3312297"/>
            <a:ext cx="1016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offspring 2</a:t>
            </a:r>
            <a:endParaRPr lang="en-US" sz="1600" dirty="0"/>
          </a:p>
        </p:txBody>
      </p:sp>
      <p:sp>
        <p:nvSpPr>
          <p:cNvPr id="19" name="Isosceles Triangle 18"/>
          <p:cNvSpPr>
            <a:spLocks noChangeAspect="1"/>
          </p:cNvSpPr>
          <p:nvPr/>
        </p:nvSpPr>
        <p:spPr>
          <a:xfrm flipV="1">
            <a:off x="2301585" y="2537190"/>
            <a:ext cx="137160" cy="118242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9" idx="0"/>
          </p:cNvCxnSpPr>
          <p:nvPr/>
        </p:nvCxnSpPr>
        <p:spPr>
          <a:xfrm>
            <a:off x="2370165" y="2655432"/>
            <a:ext cx="1560" cy="12764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900" y="2412476"/>
            <a:ext cx="734443" cy="1257680"/>
          </a:xfrm>
          <a:prstGeom prst="rect">
            <a:avLst/>
          </a:prstGeom>
        </p:spPr>
      </p:pic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3040"/>
              </p:ext>
            </p:extLst>
          </p:nvPr>
        </p:nvGraphicFramePr>
        <p:xfrm>
          <a:off x="1356572" y="4910566"/>
          <a:ext cx="26746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25">
                  <a:extLst>
                    <a:ext uri="{9D8B030D-6E8A-4147-A177-3AD203B41FA5}">
                      <a16:colId xmlns:a16="http://schemas.microsoft.com/office/drawing/2014/main" val="2339109753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1896219697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121323974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824203942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05173234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552368065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755134306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2740657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69695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24646"/>
              </p:ext>
            </p:extLst>
          </p:nvPr>
        </p:nvGraphicFramePr>
        <p:xfrm>
          <a:off x="1356571" y="5506482"/>
          <a:ext cx="26746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25">
                  <a:extLst>
                    <a:ext uri="{9D8B030D-6E8A-4147-A177-3AD203B41FA5}">
                      <a16:colId xmlns:a16="http://schemas.microsoft.com/office/drawing/2014/main" val="2339109753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1896219697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121323974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824203942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05173234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552368065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755134306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2740657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69695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521663" y="4910566"/>
            <a:ext cx="8349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Parent 1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>
          <a:xfrm>
            <a:off x="521662" y="5503803"/>
            <a:ext cx="8349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Parent 2</a:t>
            </a:r>
            <a:endParaRPr lang="en-US" sz="16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883493"/>
              </p:ext>
            </p:extLst>
          </p:nvPr>
        </p:nvGraphicFramePr>
        <p:xfrm>
          <a:off x="4804622" y="4899126"/>
          <a:ext cx="26746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25">
                  <a:extLst>
                    <a:ext uri="{9D8B030D-6E8A-4147-A177-3AD203B41FA5}">
                      <a16:colId xmlns:a16="http://schemas.microsoft.com/office/drawing/2014/main" val="2339109753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1896219697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121323974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824203942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05173234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552368065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755134306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2740657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69695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316266"/>
              </p:ext>
            </p:extLst>
          </p:nvPr>
        </p:nvGraphicFramePr>
        <p:xfrm>
          <a:off x="4804621" y="5495042"/>
          <a:ext cx="26746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25">
                  <a:extLst>
                    <a:ext uri="{9D8B030D-6E8A-4147-A177-3AD203B41FA5}">
                      <a16:colId xmlns:a16="http://schemas.microsoft.com/office/drawing/2014/main" val="2339109753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1896219697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121323974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824203942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05173234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552368065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755134306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2740657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69695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7579688" y="4899126"/>
            <a:ext cx="1016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offspring 1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7579687" y="5492363"/>
            <a:ext cx="1016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offspring 2</a:t>
            </a:r>
            <a:endParaRPr lang="en-US" sz="1600" dirty="0"/>
          </a:p>
        </p:txBody>
      </p:sp>
      <p:sp>
        <p:nvSpPr>
          <p:cNvPr id="32" name="Isosceles Triangle 31"/>
          <p:cNvSpPr>
            <a:spLocks noChangeAspect="1"/>
          </p:cNvSpPr>
          <p:nvPr/>
        </p:nvSpPr>
        <p:spPr>
          <a:xfrm flipV="1">
            <a:off x="2295111" y="4717256"/>
            <a:ext cx="137160" cy="118242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32" idx="0"/>
          </p:cNvCxnSpPr>
          <p:nvPr/>
        </p:nvCxnSpPr>
        <p:spPr>
          <a:xfrm>
            <a:off x="2363691" y="4835498"/>
            <a:ext cx="1560" cy="12764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426" y="4592542"/>
            <a:ext cx="734443" cy="1257680"/>
          </a:xfrm>
          <a:prstGeom prst="rect">
            <a:avLst/>
          </a:prstGeom>
        </p:spPr>
      </p:pic>
      <p:sp>
        <p:nvSpPr>
          <p:cNvPr id="35" name="Isosceles Triangle 34"/>
          <p:cNvSpPr>
            <a:spLocks noChangeAspect="1"/>
          </p:cNvSpPr>
          <p:nvPr/>
        </p:nvSpPr>
        <p:spPr>
          <a:xfrm flipV="1">
            <a:off x="3285922" y="4717256"/>
            <a:ext cx="137160" cy="118242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5" idx="0"/>
          </p:cNvCxnSpPr>
          <p:nvPr/>
        </p:nvCxnSpPr>
        <p:spPr>
          <a:xfrm>
            <a:off x="3354502" y="4835498"/>
            <a:ext cx="1560" cy="12764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2896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 animBg="1"/>
      <p:bldP spid="30" grpId="0"/>
      <p:bldP spid="31" grpId="0"/>
      <p:bldP spid="32" grpId="0" animBg="1"/>
      <p:bldP spid="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to simulate the effect of errors that happen with low probability during duplication</a:t>
            </a:r>
          </a:p>
          <a:p>
            <a:r>
              <a:rPr lang="en-US" sz="2000" dirty="0"/>
              <a:t>small chance of mutation</a:t>
            </a:r>
          </a:p>
          <a:p>
            <a:pPr lvl="1"/>
            <a:r>
              <a:rPr lang="en-US" sz="1800" dirty="0"/>
              <a:t>loop through all the alleles </a:t>
            </a:r>
          </a:p>
          <a:p>
            <a:pPr lvl="1"/>
            <a:r>
              <a:rPr lang="en-US" sz="1800" dirty="0"/>
              <a:t>By a small probability (~1%), </a:t>
            </a:r>
            <a:r>
              <a:rPr lang="en-US" altLang="en-US" sz="1800" dirty="0"/>
              <a:t>either change it by a small amount or replace it with a new value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053856"/>
              </p:ext>
            </p:extLst>
          </p:nvPr>
        </p:nvGraphicFramePr>
        <p:xfrm>
          <a:off x="962996" y="5683250"/>
          <a:ext cx="26746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25">
                  <a:extLst>
                    <a:ext uri="{9D8B030D-6E8A-4147-A177-3AD203B41FA5}">
                      <a16:colId xmlns:a16="http://schemas.microsoft.com/office/drawing/2014/main" val="2339109753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1896219697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121323974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824203942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05173234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552368065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755134306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2740657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6969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059849"/>
              </p:ext>
            </p:extLst>
          </p:nvPr>
        </p:nvGraphicFramePr>
        <p:xfrm>
          <a:off x="5173046" y="5690009"/>
          <a:ext cx="26746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25">
                  <a:extLst>
                    <a:ext uri="{9D8B030D-6E8A-4147-A177-3AD203B41FA5}">
                      <a16:colId xmlns:a16="http://schemas.microsoft.com/office/drawing/2014/main" val="2339109753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1896219697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121323974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824203942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05173234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552368065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755134306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2740657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6969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442333" y="5687330"/>
            <a:ext cx="730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Result: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888428" y="5406251"/>
            <a:ext cx="15007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Mutation process</a:t>
            </a:r>
            <a:endParaRPr lang="en-US" sz="16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680003"/>
              </p:ext>
            </p:extLst>
          </p:nvPr>
        </p:nvGraphicFramePr>
        <p:xfrm>
          <a:off x="962996" y="5683250"/>
          <a:ext cx="334325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25">
                  <a:extLst>
                    <a:ext uri="{9D8B030D-6E8A-4147-A177-3AD203B41FA5}">
                      <a16:colId xmlns:a16="http://schemas.microsoft.com/office/drawing/2014/main" val="23391097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6969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39458"/>
              </p:ext>
            </p:extLst>
          </p:nvPr>
        </p:nvGraphicFramePr>
        <p:xfrm>
          <a:off x="1297802" y="5683250"/>
          <a:ext cx="334325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25">
                  <a:extLst>
                    <a:ext uri="{9D8B030D-6E8A-4147-A177-3AD203B41FA5}">
                      <a16:colId xmlns:a16="http://schemas.microsoft.com/office/drawing/2014/main" val="23391097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6969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499116"/>
              </p:ext>
            </p:extLst>
          </p:nvPr>
        </p:nvGraphicFramePr>
        <p:xfrm>
          <a:off x="1632608" y="5683250"/>
          <a:ext cx="334325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25">
                  <a:extLst>
                    <a:ext uri="{9D8B030D-6E8A-4147-A177-3AD203B41FA5}">
                      <a16:colId xmlns:a16="http://schemas.microsoft.com/office/drawing/2014/main" val="23391097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69695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06235"/>
              </p:ext>
            </p:extLst>
          </p:nvPr>
        </p:nvGraphicFramePr>
        <p:xfrm>
          <a:off x="1967414" y="5683250"/>
          <a:ext cx="334325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25">
                  <a:extLst>
                    <a:ext uri="{9D8B030D-6E8A-4147-A177-3AD203B41FA5}">
                      <a16:colId xmlns:a16="http://schemas.microsoft.com/office/drawing/2014/main" val="23391097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69695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557499"/>
              </p:ext>
            </p:extLst>
          </p:nvPr>
        </p:nvGraphicFramePr>
        <p:xfrm>
          <a:off x="2302220" y="5683250"/>
          <a:ext cx="334325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25">
                  <a:extLst>
                    <a:ext uri="{9D8B030D-6E8A-4147-A177-3AD203B41FA5}">
                      <a16:colId xmlns:a16="http://schemas.microsoft.com/office/drawing/2014/main" val="23391097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69695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945764"/>
              </p:ext>
            </p:extLst>
          </p:nvPr>
        </p:nvGraphicFramePr>
        <p:xfrm>
          <a:off x="2637026" y="5683250"/>
          <a:ext cx="334325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25">
                  <a:extLst>
                    <a:ext uri="{9D8B030D-6E8A-4147-A177-3AD203B41FA5}">
                      <a16:colId xmlns:a16="http://schemas.microsoft.com/office/drawing/2014/main" val="23391097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69695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414558"/>
              </p:ext>
            </p:extLst>
          </p:nvPr>
        </p:nvGraphicFramePr>
        <p:xfrm>
          <a:off x="2971832" y="5683250"/>
          <a:ext cx="334325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25">
                  <a:extLst>
                    <a:ext uri="{9D8B030D-6E8A-4147-A177-3AD203B41FA5}">
                      <a16:colId xmlns:a16="http://schemas.microsoft.com/office/drawing/2014/main" val="23391097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69695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895934"/>
              </p:ext>
            </p:extLst>
          </p:nvPr>
        </p:nvGraphicFramePr>
        <p:xfrm>
          <a:off x="3306638" y="5683250"/>
          <a:ext cx="334325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25">
                  <a:extLst>
                    <a:ext uri="{9D8B030D-6E8A-4147-A177-3AD203B41FA5}">
                      <a16:colId xmlns:a16="http://schemas.microsoft.com/office/drawing/2014/main" val="23391097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69695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711495"/>
              </p:ext>
            </p:extLst>
          </p:nvPr>
        </p:nvGraphicFramePr>
        <p:xfrm>
          <a:off x="2637507" y="5683250"/>
          <a:ext cx="334325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25">
                  <a:extLst>
                    <a:ext uri="{9D8B030D-6E8A-4147-A177-3AD203B41FA5}">
                      <a16:colId xmlns:a16="http://schemas.microsoft.com/office/drawing/2014/main" val="23391097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69695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153094"/>
              </p:ext>
            </p:extLst>
          </p:nvPr>
        </p:nvGraphicFramePr>
        <p:xfrm>
          <a:off x="962996" y="4996180"/>
          <a:ext cx="267460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325">
                  <a:extLst>
                    <a:ext uri="{9D8B030D-6E8A-4147-A177-3AD203B41FA5}">
                      <a16:colId xmlns:a16="http://schemas.microsoft.com/office/drawing/2014/main" val="2339109753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1896219697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121323974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824203942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05173234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552368065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755134306"/>
                    </a:ext>
                  </a:extLst>
                </a:gridCol>
                <a:gridCol w="334325">
                  <a:extLst>
                    <a:ext uri="{9D8B030D-6E8A-4147-A177-3AD203B41FA5}">
                      <a16:colId xmlns:a16="http://schemas.microsoft.com/office/drawing/2014/main" val="22740657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69695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888428" y="4719181"/>
            <a:ext cx="16722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Initial chromosome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74125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7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37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7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37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7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37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75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375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75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375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75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375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2" fill="hold">
                                          <p:stCondLst>
                                            <p:cond delay="29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" fill="hold">
                                          <p:stCondLst>
                                            <p:cond delay="44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2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1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251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75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375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1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75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375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751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251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General Schemes:</a:t>
            </a:r>
          </a:p>
          <a:p>
            <a:pPr lvl="1"/>
            <a:r>
              <a:rPr lang="en-US" sz="1800" dirty="0"/>
              <a:t>Bit-level mutation</a:t>
            </a:r>
          </a:p>
          <a:p>
            <a:pPr lvl="1"/>
            <a:r>
              <a:rPr lang="en-US" sz="1800" dirty="0"/>
              <a:t>Gene/allele-level mutation</a:t>
            </a:r>
          </a:p>
          <a:p>
            <a:pPr lvl="1"/>
            <a:r>
              <a:rPr lang="en-US" sz="1800" dirty="0"/>
              <a:t>Chromosome-level mutation</a:t>
            </a:r>
          </a:p>
          <a:p>
            <a:pPr lvl="1"/>
            <a:endParaRPr lang="en-US" sz="1800" dirty="0"/>
          </a:p>
          <a:p>
            <a:r>
              <a:rPr lang="en-US" sz="2000" dirty="0"/>
              <a:t>For ordered chromosome</a:t>
            </a:r>
          </a:p>
          <a:p>
            <a:pPr lvl="1"/>
            <a:r>
              <a:rPr lang="en-US" sz="1800" dirty="0"/>
              <a:t>Swap mutation</a:t>
            </a:r>
          </a:p>
          <a:p>
            <a:pPr lvl="1"/>
            <a:r>
              <a:rPr lang="en-US" sz="1800" dirty="0"/>
              <a:t>Scramble mutation</a:t>
            </a:r>
          </a:p>
          <a:p>
            <a:pPr lvl="1"/>
            <a:r>
              <a:rPr lang="en-US" sz="18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860505401"/>
      </p:ext>
    </p:extLst>
  </p:cSld>
  <p:clrMapOvr>
    <a:masterClrMapping/>
  </p:clrMapOvr>
  <p:transition spd="slow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0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000" dirty="0"/>
                  <a:t>Generational Replacement</a:t>
                </a:r>
              </a:p>
              <a:p>
                <a:pPr lvl="1"/>
                <a:r>
                  <a:rPr lang="en-US" sz="1800" dirty="0"/>
                  <a:t>generate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off-springs, where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is the population size, and the entire population is replaced by the new one at the end of the iteration</a:t>
                </a:r>
              </a:p>
              <a:p>
                <a:pPr lvl="1"/>
                <a:r>
                  <a:rPr lang="en-US" sz="1800" dirty="0"/>
                  <a:t>Must add mechanism to ensure the best individual survives: </a:t>
                </a:r>
                <a:br>
                  <a:rPr lang="en-US" sz="1800" dirty="0"/>
                </a:br>
                <a:r>
                  <a:rPr lang="en-US" sz="1800" b="1" dirty="0">
                    <a:solidFill>
                      <a:srgbClr val="FF0000"/>
                    </a:solidFill>
                  </a:rPr>
                  <a:t>Elitism</a:t>
                </a:r>
                <a:endParaRPr lang="en-US" sz="1800" dirty="0"/>
              </a:p>
              <a:p>
                <a:r>
                  <a:rPr lang="en-US" sz="2000" dirty="0"/>
                  <a:t>Steady-State</a:t>
                </a:r>
              </a:p>
              <a:p>
                <a:pPr lvl="1"/>
                <a:r>
                  <a:rPr lang="en-US" sz="1800" dirty="0"/>
                  <a:t>generate one or two off-springs in each iteration and they replace one or two individuals from the population</a:t>
                </a:r>
              </a:p>
              <a:p>
                <a:pPr lvl="1"/>
                <a:r>
                  <a:rPr lang="en-US" sz="1800" dirty="0"/>
                  <a:t>Much simpler, but requires more generation to converge</a:t>
                </a:r>
              </a:p>
            </p:txBody>
          </p:sp>
        </mc:Choice>
        <mc:Fallback xmlns="">
          <p:sp>
            <p:nvSpPr>
              <p:cNvPr id="21" name="Content Placeholder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Survivor Selection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47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Generational Replacement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125" y="2009550"/>
            <a:ext cx="4025900" cy="24935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285750">
              <a:lnSpc>
                <a:spcPct val="125000"/>
              </a:lnSpc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population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generatePopulation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05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defTabSz="285750">
              <a:lnSpc>
                <a:spcPct val="125000"/>
              </a:lnSpc>
            </a:pPr>
            <a:r>
              <a:rPr lang="en-US" sz="105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stoppingCondition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is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satisfied</a:t>
            </a:r>
            <a:endParaRPr lang="en-US" sz="105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defTabSz="285750">
              <a:lnSpc>
                <a:spcPct val="125000"/>
              </a:lnSpc>
            </a:pP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fitness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evaluate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population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05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defTabSz="285750">
              <a:lnSpc>
                <a:spcPct val="125000"/>
              </a:lnSpc>
            </a:pP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newPopulation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elitism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population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fitness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05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defTabSz="285750">
              <a:lnSpc>
                <a:spcPct val="125000"/>
              </a:lnSpc>
            </a:pP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05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pool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endParaRPr lang="en-US" sz="105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defTabSz="285750">
              <a:lnSpc>
                <a:spcPct val="125000"/>
              </a:lnSpc>
            </a:pP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		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parent1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parent2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parentSelection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population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05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defTabSz="285750">
              <a:lnSpc>
                <a:spcPct val="125000"/>
              </a:lnSpc>
            </a:pP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		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offspring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crossover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parent1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parent2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pC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05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defTabSz="285750">
              <a:lnSpc>
                <a:spcPct val="125000"/>
              </a:lnSpc>
            </a:pP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		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offspring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mutate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offspring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pM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05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defTabSz="285750">
              <a:lnSpc>
                <a:spcPct val="125000"/>
              </a:lnSpc>
            </a:pP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		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newPopulation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offspring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05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defTabSz="285750">
              <a:lnSpc>
                <a:spcPct val="125000"/>
              </a:lnSpc>
            </a:pP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050" b="1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</a:p>
          <a:p>
            <a:pPr defTabSz="285750">
              <a:lnSpc>
                <a:spcPct val="125000"/>
              </a:lnSpc>
            </a:pP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population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pool</a:t>
            </a:r>
            <a:endParaRPr lang="en-US" sz="105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defTabSz="285750">
              <a:lnSpc>
                <a:spcPct val="125000"/>
              </a:lnSpc>
            </a:pPr>
            <a:r>
              <a:rPr lang="en-US" sz="1050" b="1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endParaRPr lang="en-US" sz="2000" dirty="0"/>
          </a:p>
        </p:txBody>
      </p:sp>
      <p:grpSp>
        <p:nvGrpSpPr>
          <p:cNvPr id="179" name="Group 178"/>
          <p:cNvGrpSpPr/>
          <p:nvPr/>
        </p:nvGrpSpPr>
        <p:grpSpPr>
          <a:xfrm>
            <a:off x="5584038" y="3529731"/>
            <a:ext cx="1242185" cy="1565535"/>
            <a:chOff x="5584038" y="3529731"/>
            <a:chExt cx="1242185" cy="1565535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4038" y="3906546"/>
              <a:ext cx="1188720" cy="1188720"/>
            </a:xfrm>
            <a:prstGeom prst="rect">
              <a:avLst/>
            </a:prstGeom>
          </p:spPr>
        </p:pic>
        <p:sp>
          <p:nvSpPr>
            <p:cNvPr id="43" name="Rectangle 42"/>
            <p:cNvSpPr/>
            <p:nvPr/>
          </p:nvSpPr>
          <p:spPr>
            <a:xfrm>
              <a:off x="6168671" y="3582769"/>
              <a:ext cx="65755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/>
                <a:t>Elitism</a:t>
              </a:r>
            </a:p>
          </p:txBody>
        </p:sp>
        <p:cxnSp>
          <p:nvCxnSpPr>
            <p:cNvPr id="45" name="Straight Arrow Connector 44"/>
            <p:cNvCxnSpPr>
              <a:stCxn id="23" idx="2"/>
              <a:endCxn id="42" idx="0"/>
            </p:cNvCxnSpPr>
            <p:nvPr/>
          </p:nvCxnSpPr>
          <p:spPr>
            <a:xfrm>
              <a:off x="6178398" y="3529731"/>
              <a:ext cx="0" cy="3768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7700403" y="3526806"/>
            <a:ext cx="914400" cy="836680"/>
            <a:chOff x="7700403" y="3526806"/>
            <a:chExt cx="914400" cy="836680"/>
          </a:xfrm>
        </p:grpSpPr>
        <p:sp>
          <p:nvSpPr>
            <p:cNvPr id="80" name="Rectangle 79"/>
            <p:cNvSpPr/>
            <p:nvPr/>
          </p:nvSpPr>
          <p:spPr>
            <a:xfrm>
              <a:off x="7700403" y="3668530"/>
              <a:ext cx="914400" cy="2667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Crossover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700403" y="4096786"/>
              <a:ext cx="914400" cy="2667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Mutation</a:t>
              </a:r>
            </a:p>
          </p:txBody>
        </p:sp>
        <p:cxnSp>
          <p:nvCxnSpPr>
            <p:cNvPr id="82" name="Straight Arrow Connector 81"/>
            <p:cNvCxnSpPr>
              <a:stCxn id="121" idx="2"/>
              <a:endCxn id="80" idx="0"/>
            </p:cNvCxnSpPr>
            <p:nvPr/>
          </p:nvCxnSpPr>
          <p:spPr>
            <a:xfrm>
              <a:off x="8157603" y="3526806"/>
              <a:ext cx="0" cy="1417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2"/>
              <a:endCxn id="81" idx="0"/>
            </p:cNvCxnSpPr>
            <p:nvPr/>
          </p:nvCxnSpPr>
          <p:spPr>
            <a:xfrm>
              <a:off x="8157603" y="3935230"/>
              <a:ext cx="0" cy="161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5488946" y="2088934"/>
            <a:ext cx="1378904" cy="1440797"/>
            <a:chOff x="5488946" y="2088934"/>
            <a:chExt cx="1378904" cy="144079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4038" y="2341011"/>
              <a:ext cx="1188720" cy="1188720"/>
            </a:xfrm>
            <a:prstGeom prst="rect">
              <a:avLst/>
            </a:prstGeom>
          </p:spPr>
        </p:pic>
        <p:sp>
          <p:nvSpPr>
            <p:cNvPr id="96" name="Rectangle 95"/>
            <p:cNvSpPr/>
            <p:nvPr/>
          </p:nvSpPr>
          <p:spPr>
            <a:xfrm>
              <a:off x="5488946" y="2088934"/>
              <a:ext cx="137890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/>
                <a:t>initial generation</a:t>
              </a: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4272086" y="4784609"/>
            <a:ext cx="1906313" cy="1382532"/>
            <a:chOff x="4272086" y="4784609"/>
            <a:chExt cx="1906313" cy="1382532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31110" y="4784609"/>
              <a:ext cx="1188720" cy="1188720"/>
            </a:xfrm>
            <a:prstGeom prst="rect">
              <a:avLst/>
            </a:prstGeom>
          </p:spPr>
        </p:pic>
        <p:cxnSp>
          <p:nvCxnSpPr>
            <p:cNvPr id="77" name="Straight Arrow Connector 72"/>
            <p:cNvCxnSpPr>
              <a:stCxn id="42" idx="2"/>
              <a:endCxn id="25" idx="3"/>
            </p:cNvCxnSpPr>
            <p:nvPr/>
          </p:nvCxnSpPr>
          <p:spPr>
            <a:xfrm rot="5400000">
              <a:off x="5707263" y="4907833"/>
              <a:ext cx="283703" cy="65856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4272086" y="5905531"/>
              <a:ext cx="130676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/>
                <a:t>next generation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6713028" y="2338086"/>
            <a:ext cx="2095069" cy="1188720"/>
            <a:chOff x="6713028" y="2338086"/>
            <a:chExt cx="2095069" cy="1188720"/>
          </a:xfrm>
        </p:grpSpPr>
        <p:sp>
          <p:nvSpPr>
            <p:cNvPr id="68" name="Rectangle 67"/>
            <p:cNvSpPr/>
            <p:nvPr/>
          </p:nvSpPr>
          <p:spPr>
            <a:xfrm>
              <a:off x="6713028" y="2481278"/>
              <a:ext cx="74903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Mating pool</a:t>
              </a:r>
            </a:p>
          </p:txBody>
        </p:sp>
        <p:cxnSp>
          <p:nvCxnSpPr>
            <p:cNvPr id="69" name="Straight Arrow Connector 68"/>
            <p:cNvCxnSpPr>
              <a:stCxn id="23" idx="3"/>
              <a:endCxn id="121" idx="1"/>
            </p:cNvCxnSpPr>
            <p:nvPr/>
          </p:nvCxnSpPr>
          <p:spPr>
            <a:xfrm flipV="1">
              <a:off x="6772758" y="2932446"/>
              <a:ext cx="734351" cy="29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07109" y="2338086"/>
              <a:ext cx="1300988" cy="1188720"/>
            </a:xfrm>
            <a:prstGeom prst="rect">
              <a:avLst/>
            </a:prstGeom>
          </p:spPr>
        </p:pic>
      </p:grpSp>
      <p:grpSp>
        <p:nvGrpSpPr>
          <p:cNvPr id="178" name="Group 177"/>
          <p:cNvGrpSpPr/>
          <p:nvPr/>
        </p:nvGrpSpPr>
        <p:grpSpPr>
          <a:xfrm>
            <a:off x="6763176" y="4209896"/>
            <a:ext cx="1394427" cy="291011"/>
            <a:chOff x="6763176" y="4209896"/>
            <a:chExt cx="1394427" cy="291011"/>
          </a:xfrm>
        </p:grpSpPr>
        <p:cxnSp>
          <p:nvCxnSpPr>
            <p:cNvPr id="73" name="Straight Arrow Connector 72"/>
            <p:cNvCxnSpPr>
              <a:stCxn id="81" idx="2"/>
              <a:endCxn id="42" idx="3"/>
            </p:cNvCxnSpPr>
            <p:nvPr/>
          </p:nvCxnSpPr>
          <p:spPr>
            <a:xfrm rot="5400000">
              <a:off x="7396471" y="3739774"/>
              <a:ext cx="137420" cy="138484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45"/>
            <p:cNvSpPr/>
            <p:nvPr/>
          </p:nvSpPr>
          <p:spPr>
            <a:xfrm>
              <a:off x="6763176" y="4209896"/>
              <a:ext cx="44595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/>
                <a:t>add</a:t>
              </a: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4762137" y="2649298"/>
            <a:ext cx="821901" cy="2135311"/>
            <a:chOff x="4762137" y="2649298"/>
            <a:chExt cx="821901" cy="2135311"/>
          </a:xfrm>
        </p:grpSpPr>
        <p:cxnSp>
          <p:nvCxnSpPr>
            <p:cNvPr id="171" name="Straight Arrow Connector 72"/>
            <p:cNvCxnSpPr>
              <a:stCxn id="25" idx="0"/>
              <a:endCxn id="23" idx="1"/>
            </p:cNvCxnSpPr>
            <p:nvPr/>
          </p:nvCxnSpPr>
          <p:spPr>
            <a:xfrm rot="5400000" flipH="1" flipV="1">
              <a:off x="4330135" y="3530706"/>
              <a:ext cx="1849238" cy="65856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ctangle 173"/>
            <p:cNvSpPr/>
            <p:nvPr/>
          </p:nvSpPr>
          <p:spPr>
            <a:xfrm>
              <a:off x="4762137" y="2649298"/>
              <a:ext cx="78419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/>
                <a:t>Replace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4407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optimization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365760" y="1952400"/>
                <a:ext cx="8326438" cy="402549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−0.2</m:t>
                                  </m:r>
                                </m:sup>
                              </m:sSup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365760" y="1952400"/>
                <a:ext cx="8326438" cy="402549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08" descr="img5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8382" y="2943424"/>
            <a:ext cx="5739924" cy="2750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607645" y="5845413"/>
            <a:ext cx="2040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First derivative?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92008" y="5845413"/>
            <a:ext cx="2090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Really Difficult</a:t>
            </a:r>
          </a:p>
        </p:txBody>
      </p:sp>
    </p:spTree>
    <p:extLst>
      <p:ext uri="{BB962C8B-B14F-4D97-AF65-F5344CB8AC3E}">
        <p14:creationId xmlns:p14="http://schemas.microsoft.com/office/powerpoint/2010/main" val="24727338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Steady-State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5125" y="2009550"/>
            <a:ext cx="4025900" cy="16855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population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generatePopulation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05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25000"/>
              </a:lnSpc>
            </a:pPr>
            <a:r>
              <a:rPr lang="en-US" sz="105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stoppingCondition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is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b="1" dirty="0">
                <a:solidFill>
                  <a:srgbClr val="0000FF"/>
                </a:solidFill>
                <a:highlight>
                  <a:srgbClr val="FFFFFF"/>
                </a:highlight>
              </a:rPr>
              <a:t>not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satisfied</a:t>
            </a:r>
            <a:endParaRPr lang="en-US" sz="105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25000"/>
              </a:lnSpc>
            </a:pP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fitness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evaluate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population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05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25000"/>
              </a:lnSpc>
            </a:pP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parent1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parent2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parentSelection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population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05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25000"/>
              </a:lnSpc>
            </a:pP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offspring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crossover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parent1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parent2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pC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05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25000"/>
              </a:lnSpc>
            </a:pP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offspring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mutate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offspring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pM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05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25000"/>
              </a:lnSpc>
            </a:pP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	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population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steadyState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population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offspring</a:t>
            </a:r>
            <a:r>
              <a:rPr lang="en-US" sz="105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05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>
              <a:lnSpc>
                <a:spcPct val="125000"/>
              </a:lnSpc>
            </a:pPr>
            <a:r>
              <a:rPr lang="en-US" sz="1050" b="1" dirty="0">
                <a:solidFill>
                  <a:srgbClr val="0000FF"/>
                </a:solidFill>
                <a:highlight>
                  <a:srgbClr val="FFFFFF"/>
                </a:highlight>
              </a:rPr>
              <a:t>end</a:t>
            </a:r>
            <a:r>
              <a:rPr lang="en-US" sz="105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endParaRPr lang="en-US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7700403" y="3237258"/>
            <a:ext cx="914400" cy="1097653"/>
            <a:chOff x="7700403" y="3237258"/>
            <a:chExt cx="914400" cy="1097653"/>
          </a:xfrm>
        </p:grpSpPr>
        <p:sp>
          <p:nvSpPr>
            <p:cNvPr id="80" name="Rectangle 79"/>
            <p:cNvSpPr/>
            <p:nvPr/>
          </p:nvSpPr>
          <p:spPr>
            <a:xfrm>
              <a:off x="7700403" y="3544705"/>
              <a:ext cx="914400" cy="2667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Crossover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700403" y="4068211"/>
              <a:ext cx="914400" cy="2667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Mutation</a:t>
              </a:r>
            </a:p>
          </p:txBody>
        </p:sp>
        <p:cxnSp>
          <p:nvCxnSpPr>
            <p:cNvPr id="82" name="Straight Arrow Connector 81"/>
            <p:cNvCxnSpPr>
              <a:stCxn id="2" idx="2"/>
              <a:endCxn id="80" idx="0"/>
            </p:cNvCxnSpPr>
            <p:nvPr/>
          </p:nvCxnSpPr>
          <p:spPr>
            <a:xfrm flipH="1">
              <a:off x="8157603" y="3237258"/>
              <a:ext cx="2010" cy="307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2"/>
              <a:endCxn id="81" idx="0"/>
            </p:cNvCxnSpPr>
            <p:nvPr/>
          </p:nvCxnSpPr>
          <p:spPr>
            <a:xfrm>
              <a:off x="8157603" y="3811405"/>
              <a:ext cx="0" cy="2568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898396" y="2088934"/>
            <a:ext cx="1378904" cy="1440797"/>
            <a:chOff x="4898396" y="2088934"/>
            <a:chExt cx="1378904" cy="1440797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93488" y="2341011"/>
              <a:ext cx="1188720" cy="1188720"/>
            </a:xfrm>
            <a:prstGeom prst="rect">
              <a:avLst/>
            </a:prstGeom>
          </p:spPr>
        </p:pic>
        <p:sp>
          <p:nvSpPr>
            <p:cNvPr id="96" name="Rectangle 95"/>
            <p:cNvSpPr/>
            <p:nvPr/>
          </p:nvSpPr>
          <p:spPr>
            <a:xfrm>
              <a:off x="4898396" y="2088934"/>
              <a:ext cx="137890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/>
                <a:t>initial generation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182208" y="2481278"/>
            <a:ext cx="2661227" cy="755980"/>
            <a:chOff x="6182208" y="2481278"/>
            <a:chExt cx="2661227" cy="755980"/>
          </a:xfrm>
        </p:grpSpPr>
        <p:sp>
          <p:nvSpPr>
            <p:cNvPr id="68" name="Rectangle 67"/>
            <p:cNvSpPr/>
            <p:nvPr/>
          </p:nvSpPr>
          <p:spPr>
            <a:xfrm>
              <a:off x="6336709" y="2481278"/>
              <a:ext cx="98458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Parent selection</a:t>
              </a:r>
            </a:p>
          </p:txBody>
        </p:sp>
        <p:cxnSp>
          <p:nvCxnSpPr>
            <p:cNvPr id="69" name="Straight Arrow Connector 68"/>
            <p:cNvCxnSpPr>
              <a:stCxn id="23" idx="3"/>
              <a:endCxn id="2" idx="1"/>
            </p:cNvCxnSpPr>
            <p:nvPr/>
          </p:nvCxnSpPr>
          <p:spPr>
            <a:xfrm>
              <a:off x="6182208" y="2935371"/>
              <a:ext cx="1293583" cy="39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5791" y="2641413"/>
              <a:ext cx="1367644" cy="595845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5990202" y="4282379"/>
            <a:ext cx="2167402" cy="550438"/>
            <a:chOff x="5990202" y="4282379"/>
            <a:chExt cx="2167402" cy="550438"/>
          </a:xfrm>
        </p:grpSpPr>
        <p:cxnSp>
          <p:nvCxnSpPr>
            <p:cNvPr id="73" name="Straight Arrow Connector 72"/>
            <p:cNvCxnSpPr>
              <a:stCxn id="81" idx="2"/>
              <a:endCxn id="30" idx="3"/>
            </p:cNvCxnSpPr>
            <p:nvPr/>
          </p:nvCxnSpPr>
          <p:spPr>
            <a:xfrm rot="5400000">
              <a:off x="7591210" y="3991204"/>
              <a:ext cx="222687" cy="91010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990202" y="4282379"/>
              <a:ext cx="1257300" cy="5504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Steady-state selection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95752" y="3477118"/>
            <a:ext cx="1362674" cy="1417021"/>
            <a:chOff x="5195752" y="3477118"/>
            <a:chExt cx="1362674" cy="1417021"/>
          </a:xfrm>
        </p:grpSpPr>
        <p:cxnSp>
          <p:nvCxnSpPr>
            <p:cNvPr id="77" name="Straight Arrow Connector 72"/>
            <p:cNvCxnSpPr>
              <a:stCxn id="30" idx="1"/>
              <a:endCxn id="23" idx="2"/>
            </p:cNvCxnSpPr>
            <p:nvPr/>
          </p:nvCxnSpPr>
          <p:spPr>
            <a:xfrm rot="10800000">
              <a:off x="5587848" y="3529732"/>
              <a:ext cx="402354" cy="102786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5617135" y="3477118"/>
              <a:ext cx="94129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next generation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5752" y="4632529"/>
              <a:ext cx="78419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/>
                <a:t>Replace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3757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Elitism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Usually used in Generational Replacement type</a:t>
            </a:r>
          </a:p>
          <a:p>
            <a:r>
              <a:rPr lang="en-US" dirty="0"/>
              <a:t>Copied the best chromosomes into the next generation once or twice</a:t>
            </a:r>
          </a:p>
          <a:p>
            <a:r>
              <a:rPr lang="en-US" dirty="0"/>
              <a:t>Ensure the solution quality obtained will not decrease from one generation to the next</a:t>
            </a:r>
          </a:p>
        </p:txBody>
      </p:sp>
    </p:spTree>
    <p:extLst>
      <p:ext uri="{BB962C8B-B14F-4D97-AF65-F5344CB8AC3E}">
        <p14:creationId xmlns:p14="http://schemas.microsoft.com/office/powerpoint/2010/main" val="2664022652"/>
      </p:ext>
    </p:extLst>
  </p:cSld>
  <p:clrMapOvr>
    <a:masterClrMapping/>
  </p:clrMapOvr>
  <p:transition spd="slow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Steady-State procedures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Age-based selection</a:t>
            </a:r>
          </a:p>
          <a:p>
            <a:pPr lvl="1"/>
            <a:r>
              <a:rPr lang="en-US" sz="1800" dirty="0"/>
              <a:t>Offspring replaces the oldest individual in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7112936"/>
                  </p:ext>
                </p:extLst>
              </p:nvPr>
            </p:nvGraphicFramePr>
            <p:xfrm>
              <a:off x="495593" y="3468375"/>
              <a:ext cx="1049528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29768">
                      <a:extLst>
                        <a:ext uri="{9D8B030D-6E8A-4147-A177-3AD203B41FA5}">
                          <a16:colId xmlns:a16="http://schemas.microsoft.com/office/drawing/2014/main" val="132644435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4215694025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272366007"/>
                        </a:ext>
                      </a:extLst>
                    </a:gridCol>
                  </a:tblGrid>
                  <a:tr h="135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Age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842272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14533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222958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442895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864446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375604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8892990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686279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8207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7112936"/>
                  </p:ext>
                </p:extLst>
              </p:nvPr>
            </p:nvGraphicFramePr>
            <p:xfrm>
              <a:off x="495593" y="3468375"/>
              <a:ext cx="1049528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29768">
                      <a:extLst>
                        <a:ext uri="{9D8B030D-6E8A-4147-A177-3AD203B41FA5}">
                          <a16:colId xmlns:a16="http://schemas.microsoft.com/office/drawing/2014/main" val="132644435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4215694025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272366007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Age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1765" t="-2500" r="-205882" b="-7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84227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14533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22295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44289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864446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375604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8892990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686279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8207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0630408"/>
                  </p:ext>
                </p:extLst>
              </p:nvPr>
            </p:nvGraphicFramePr>
            <p:xfrm>
              <a:off x="1972091" y="4716150"/>
              <a:ext cx="619760" cy="701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35895244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4013825391"/>
                        </a:ext>
                      </a:extLst>
                    </a:gridCol>
                  </a:tblGrid>
                  <a:tr h="1607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412408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500131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335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0630408"/>
                  </p:ext>
                </p:extLst>
              </p:nvPr>
            </p:nvGraphicFramePr>
            <p:xfrm>
              <a:off x="1972091" y="4716150"/>
              <a:ext cx="619760" cy="701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35895244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4013825391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7" t="-2500" r="-20000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41240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50013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3355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1127800"/>
                  </p:ext>
                </p:extLst>
              </p:nvPr>
            </p:nvGraphicFramePr>
            <p:xfrm>
              <a:off x="3018821" y="4716150"/>
              <a:ext cx="619760" cy="701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35895244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4013825391"/>
                        </a:ext>
                      </a:extLst>
                    </a:gridCol>
                  </a:tblGrid>
                  <a:tr h="1607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016866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500131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335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1127800"/>
                  </p:ext>
                </p:extLst>
              </p:nvPr>
            </p:nvGraphicFramePr>
            <p:xfrm>
              <a:off x="3018821" y="4716150"/>
              <a:ext cx="619760" cy="701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35895244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4013825391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41" t="-2500" r="-205882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016866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50013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3355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3501940"/>
                  </p:ext>
                </p:extLst>
              </p:nvPr>
            </p:nvGraphicFramePr>
            <p:xfrm>
              <a:off x="4065551" y="3468375"/>
              <a:ext cx="1049528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29768">
                      <a:extLst>
                        <a:ext uri="{9D8B030D-6E8A-4147-A177-3AD203B41FA5}">
                          <a16:colId xmlns:a16="http://schemas.microsoft.com/office/drawing/2014/main" val="132644435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4215694025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272366007"/>
                        </a:ext>
                      </a:extLst>
                    </a:gridCol>
                  </a:tblGrid>
                  <a:tr h="135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Age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842272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14533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222958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442895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864446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375604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8892990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686279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8207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3501940"/>
                  </p:ext>
                </p:extLst>
              </p:nvPr>
            </p:nvGraphicFramePr>
            <p:xfrm>
              <a:off x="4065551" y="3468375"/>
              <a:ext cx="1049528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29768">
                      <a:extLst>
                        <a:ext uri="{9D8B030D-6E8A-4147-A177-3AD203B41FA5}">
                          <a16:colId xmlns:a16="http://schemas.microsoft.com/office/drawing/2014/main" val="132644435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4215694025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272366007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Age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5714" t="-2500" r="-200000" b="-7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84227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14533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22295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44289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864446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375604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8892990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686279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8207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6215790"/>
                  </p:ext>
                </p:extLst>
              </p:nvPr>
            </p:nvGraphicFramePr>
            <p:xfrm>
              <a:off x="5542048" y="4716150"/>
              <a:ext cx="619760" cy="701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35895244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4013825391"/>
                        </a:ext>
                      </a:extLst>
                    </a:gridCol>
                  </a:tblGrid>
                  <a:tr h="1607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412408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500131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335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6215790"/>
                  </p:ext>
                </p:extLst>
              </p:nvPr>
            </p:nvGraphicFramePr>
            <p:xfrm>
              <a:off x="5542048" y="4716150"/>
              <a:ext cx="619760" cy="701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35895244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4013825391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941" t="-2500" r="-205882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41240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50013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3355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0545057"/>
                  </p:ext>
                </p:extLst>
              </p:nvPr>
            </p:nvGraphicFramePr>
            <p:xfrm>
              <a:off x="6588777" y="4716150"/>
              <a:ext cx="619760" cy="701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35895244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4013825391"/>
                        </a:ext>
                      </a:extLst>
                    </a:gridCol>
                  </a:tblGrid>
                  <a:tr h="1607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016866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500131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335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0545057"/>
                  </p:ext>
                </p:extLst>
              </p:nvPr>
            </p:nvGraphicFramePr>
            <p:xfrm>
              <a:off x="6588777" y="4716150"/>
              <a:ext cx="619760" cy="701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35895244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4013825391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857" t="-2500" r="-20000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016866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50013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3355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5983419"/>
                  </p:ext>
                </p:extLst>
              </p:nvPr>
            </p:nvGraphicFramePr>
            <p:xfrm>
              <a:off x="7635506" y="3468375"/>
              <a:ext cx="1049528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29768">
                      <a:extLst>
                        <a:ext uri="{9D8B030D-6E8A-4147-A177-3AD203B41FA5}">
                          <a16:colId xmlns:a16="http://schemas.microsoft.com/office/drawing/2014/main" val="132644435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4215694025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272366007"/>
                        </a:ext>
                      </a:extLst>
                    </a:gridCol>
                  </a:tblGrid>
                  <a:tr h="1354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Age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842272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14533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222958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442895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864446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375604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8892990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686279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8207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5983419"/>
                  </p:ext>
                </p:extLst>
              </p:nvPr>
            </p:nvGraphicFramePr>
            <p:xfrm>
              <a:off x="7635506" y="3468375"/>
              <a:ext cx="1049528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29768">
                      <a:extLst>
                        <a:ext uri="{9D8B030D-6E8A-4147-A177-3AD203B41FA5}">
                          <a16:colId xmlns:a16="http://schemas.microsoft.com/office/drawing/2014/main" val="132644435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4215694025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272366007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Age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11765" t="-2500" r="-205882" b="-7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84227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14533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22295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44289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864446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375604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8892990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686279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8207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Rectangle 14"/>
          <p:cNvSpPr/>
          <p:nvPr/>
        </p:nvSpPr>
        <p:spPr>
          <a:xfrm>
            <a:off x="478381" y="5644078"/>
            <a:ext cx="10839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generation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48339" y="5644078"/>
            <a:ext cx="10839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generation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18297" y="5644078"/>
            <a:ext cx="10839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generation 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545121" y="4289252"/>
            <a:ext cx="1153515" cy="430887"/>
            <a:chOff x="1545121" y="4022552"/>
            <a:chExt cx="1153515" cy="430887"/>
          </a:xfrm>
        </p:grpSpPr>
        <p:sp>
          <p:nvSpPr>
            <p:cNvPr id="18" name="Rectangle 17"/>
            <p:cNvSpPr/>
            <p:nvPr/>
          </p:nvSpPr>
          <p:spPr>
            <a:xfrm>
              <a:off x="1865304" y="4022552"/>
              <a:ext cx="83333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/>
                <a:t>parent selection</a:t>
              </a:r>
            </a:p>
          </p:txBody>
        </p:sp>
        <p:cxnSp>
          <p:nvCxnSpPr>
            <p:cNvPr id="23" name="Straight Arrow Connector 22"/>
            <p:cNvCxnSpPr>
              <a:stCxn id="8" idx="3"/>
              <a:endCxn id="18" idx="1"/>
            </p:cNvCxnSpPr>
            <p:nvPr/>
          </p:nvCxnSpPr>
          <p:spPr>
            <a:xfrm>
              <a:off x="1545121" y="4237995"/>
              <a:ext cx="3201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698636" y="4377737"/>
            <a:ext cx="1046731" cy="253916"/>
            <a:chOff x="2698636" y="4111037"/>
            <a:chExt cx="1046731" cy="253916"/>
          </a:xfrm>
        </p:grpSpPr>
        <p:sp>
          <p:nvSpPr>
            <p:cNvPr id="19" name="Rectangle 18"/>
            <p:cNvSpPr/>
            <p:nvPr/>
          </p:nvSpPr>
          <p:spPr>
            <a:xfrm>
              <a:off x="2912035" y="4111037"/>
              <a:ext cx="833332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/>
                <a:t>offspring</a:t>
              </a:r>
            </a:p>
          </p:txBody>
        </p:sp>
        <p:cxnSp>
          <p:nvCxnSpPr>
            <p:cNvPr id="24" name="Straight Arrow Connector 23"/>
            <p:cNvCxnSpPr>
              <a:stCxn id="18" idx="3"/>
              <a:endCxn id="19" idx="1"/>
            </p:cNvCxnSpPr>
            <p:nvPr/>
          </p:nvCxnSpPr>
          <p:spPr>
            <a:xfrm flipV="1">
              <a:off x="2698636" y="4237995"/>
              <a:ext cx="21339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19" idx="3"/>
            <a:endCxn id="11" idx="1"/>
          </p:cNvCxnSpPr>
          <p:nvPr/>
        </p:nvCxnSpPr>
        <p:spPr>
          <a:xfrm>
            <a:off x="3745367" y="4504695"/>
            <a:ext cx="3201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5115079" y="4289252"/>
            <a:ext cx="1153512" cy="430887"/>
            <a:chOff x="5115079" y="4022552"/>
            <a:chExt cx="1153512" cy="430887"/>
          </a:xfrm>
        </p:grpSpPr>
        <p:sp>
          <p:nvSpPr>
            <p:cNvPr id="20" name="Rectangle 19"/>
            <p:cNvSpPr/>
            <p:nvPr/>
          </p:nvSpPr>
          <p:spPr>
            <a:xfrm>
              <a:off x="5435259" y="4022552"/>
              <a:ext cx="83333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/>
                <a:t>parent selection</a:t>
              </a:r>
            </a:p>
          </p:txBody>
        </p:sp>
        <p:cxnSp>
          <p:nvCxnSpPr>
            <p:cNvPr id="26" name="Straight Arrow Connector 25"/>
            <p:cNvCxnSpPr>
              <a:stCxn id="11" idx="3"/>
              <a:endCxn id="20" idx="1"/>
            </p:cNvCxnSpPr>
            <p:nvPr/>
          </p:nvCxnSpPr>
          <p:spPr>
            <a:xfrm>
              <a:off x="5115079" y="4237995"/>
              <a:ext cx="32018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268591" y="4377737"/>
            <a:ext cx="1046731" cy="253916"/>
            <a:chOff x="6268591" y="4111037"/>
            <a:chExt cx="1046731" cy="253916"/>
          </a:xfrm>
        </p:grpSpPr>
        <p:sp>
          <p:nvSpPr>
            <p:cNvPr id="21" name="Rectangle 20"/>
            <p:cNvSpPr/>
            <p:nvPr/>
          </p:nvSpPr>
          <p:spPr>
            <a:xfrm>
              <a:off x="6481990" y="4111037"/>
              <a:ext cx="833332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/>
                <a:t>offspring</a:t>
              </a:r>
            </a:p>
          </p:txBody>
        </p:sp>
        <p:cxnSp>
          <p:nvCxnSpPr>
            <p:cNvPr id="27" name="Straight Arrow Connector 26"/>
            <p:cNvCxnSpPr>
              <a:stCxn id="20" idx="3"/>
              <a:endCxn id="21" idx="1"/>
            </p:cNvCxnSpPr>
            <p:nvPr/>
          </p:nvCxnSpPr>
          <p:spPr>
            <a:xfrm flipV="1">
              <a:off x="6268591" y="4237995"/>
              <a:ext cx="21339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>
            <a:stCxn id="21" idx="3"/>
            <a:endCxn id="14" idx="1"/>
          </p:cNvCxnSpPr>
          <p:nvPr/>
        </p:nvCxnSpPr>
        <p:spPr>
          <a:xfrm>
            <a:off x="7315322" y="4504695"/>
            <a:ext cx="3201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0392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Steady-State procedures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Fitness-based selection</a:t>
            </a:r>
          </a:p>
          <a:p>
            <a:pPr lvl="1"/>
            <a:r>
              <a:rPr lang="en-US" sz="1800" dirty="0"/>
              <a:t>Offspring replaces individual with the worst fitness value in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0343346"/>
                  </p:ext>
                </p:extLst>
              </p:nvPr>
            </p:nvGraphicFramePr>
            <p:xfrm>
              <a:off x="371111" y="3462656"/>
              <a:ext cx="619760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4215694025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272366007"/>
                        </a:ext>
                      </a:extLst>
                    </a:gridCol>
                  </a:tblGrid>
                  <a:tr h="1354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842272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14533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222958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442895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864446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375604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8892990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686279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8207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0343346"/>
                  </p:ext>
                </p:extLst>
              </p:nvPr>
            </p:nvGraphicFramePr>
            <p:xfrm>
              <a:off x="371111" y="3462656"/>
              <a:ext cx="619760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4215694025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272366007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57" t="-5000" r="-200000" b="-7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84227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14533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22295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44289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864446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375604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8892990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686279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8207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2551959"/>
                  </p:ext>
                </p:extLst>
              </p:nvPr>
            </p:nvGraphicFramePr>
            <p:xfrm>
              <a:off x="1378349" y="4710431"/>
              <a:ext cx="619760" cy="701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35895244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4013825391"/>
                        </a:ext>
                      </a:extLst>
                    </a:gridCol>
                  </a:tblGrid>
                  <a:tr h="1607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412408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500131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335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2551959"/>
                  </p:ext>
                </p:extLst>
              </p:nvPr>
            </p:nvGraphicFramePr>
            <p:xfrm>
              <a:off x="1378349" y="4710431"/>
              <a:ext cx="619760" cy="701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35895244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4013825391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41" t="-2500" r="-205882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41240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50013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3355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3172843"/>
                  </p:ext>
                </p:extLst>
              </p:nvPr>
            </p:nvGraphicFramePr>
            <p:xfrm>
              <a:off x="2484738" y="4708937"/>
              <a:ext cx="619760" cy="701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35895244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4013825391"/>
                        </a:ext>
                      </a:extLst>
                    </a:gridCol>
                  </a:tblGrid>
                  <a:tr h="1607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016866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500131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335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3172843"/>
                  </p:ext>
                </p:extLst>
              </p:nvPr>
            </p:nvGraphicFramePr>
            <p:xfrm>
              <a:off x="2484738" y="4708937"/>
              <a:ext cx="619760" cy="701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35895244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4013825391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857" t="-2500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016866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50013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3355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3919130"/>
                  </p:ext>
                </p:extLst>
              </p:nvPr>
            </p:nvGraphicFramePr>
            <p:xfrm>
              <a:off x="4487025" y="4710431"/>
              <a:ext cx="619760" cy="701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35895244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4013825391"/>
                        </a:ext>
                      </a:extLst>
                    </a:gridCol>
                  </a:tblGrid>
                  <a:tr h="1607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412408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500131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335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3919130"/>
                  </p:ext>
                </p:extLst>
              </p:nvPr>
            </p:nvGraphicFramePr>
            <p:xfrm>
              <a:off x="4487025" y="4710431"/>
              <a:ext cx="619760" cy="701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35895244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4013825391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941" t="-2500" r="-205882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41240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50013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3355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3613854"/>
                  </p:ext>
                </p:extLst>
              </p:nvPr>
            </p:nvGraphicFramePr>
            <p:xfrm>
              <a:off x="5596093" y="4714420"/>
              <a:ext cx="619760" cy="701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35895244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4013825391"/>
                        </a:ext>
                      </a:extLst>
                    </a:gridCol>
                  </a:tblGrid>
                  <a:tr h="1607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016866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500131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335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3613854"/>
                  </p:ext>
                </p:extLst>
              </p:nvPr>
            </p:nvGraphicFramePr>
            <p:xfrm>
              <a:off x="5596093" y="4714420"/>
              <a:ext cx="619760" cy="701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35895244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4013825391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2500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016866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50013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3355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Rectangle 11"/>
          <p:cNvSpPr/>
          <p:nvPr/>
        </p:nvSpPr>
        <p:spPr>
          <a:xfrm>
            <a:off x="139014" y="5619934"/>
            <a:ext cx="10839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generation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52647" y="5619934"/>
            <a:ext cx="10839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generation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66280" y="5619934"/>
            <a:ext cx="10839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generation 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90871" y="4283533"/>
            <a:ext cx="1109068" cy="430887"/>
            <a:chOff x="990871" y="4502608"/>
            <a:chExt cx="1109068" cy="430887"/>
          </a:xfrm>
        </p:grpSpPr>
        <p:sp>
          <p:nvSpPr>
            <p:cNvPr id="15" name="Rectangle 14"/>
            <p:cNvSpPr/>
            <p:nvPr/>
          </p:nvSpPr>
          <p:spPr>
            <a:xfrm>
              <a:off x="1266607" y="4502608"/>
              <a:ext cx="83333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/>
                <a:t>parent selection</a:t>
              </a:r>
            </a:p>
          </p:txBody>
        </p:sp>
        <p:cxnSp>
          <p:nvCxnSpPr>
            <p:cNvPr id="19" name="Straight Arrow Connector 18"/>
            <p:cNvCxnSpPr>
              <a:stCxn id="7" idx="3"/>
              <a:endCxn id="15" idx="1"/>
            </p:cNvCxnSpPr>
            <p:nvPr/>
          </p:nvCxnSpPr>
          <p:spPr>
            <a:xfrm>
              <a:off x="990871" y="4708526"/>
              <a:ext cx="2757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099939" y="4372018"/>
            <a:ext cx="1109068" cy="253916"/>
            <a:chOff x="2099939" y="4591093"/>
            <a:chExt cx="1109068" cy="253916"/>
          </a:xfrm>
        </p:grpSpPr>
        <p:sp>
          <p:nvSpPr>
            <p:cNvPr id="16" name="Rectangle 15"/>
            <p:cNvSpPr/>
            <p:nvPr/>
          </p:nvSpPr>
          <p:spPr>
            <a:xfrm>
              <a:off x="2375675" y="4591093"/>
              <a:ext cx="833332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/>
                <a:t>offspring</a:t>
              </a:r>
            </a:p>
          </p:txBody>
        </p:sp>
        <p:cxnSp>
          <p:nvCxnSpPr>
            <p:cNvPr id="20" name="Straight Arrow Connector 19"/>
            <p:cNvCxnSpPr>
              <a:stCxn id="15" idx="3"/>
              <a:endCxn id="16" idx="1"/>
            </p:cNvCxnSpPr>
            <p:nvPr/>
          </p:nvCxnSpPr>
          <p:spPr>
            <a:xfrm flipV="1">
              <a:off x="2099939" y="4718051"/>
              <a:ext cx="2757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>
            <a:stCxn id="16" idx="3"/>
            <a:endCxn id="26" idx="1"/>
          </p:cNvCxnSpPr>
          <p:nvPr/>
        </p:nvCxnSpPr>
        <p:spPr>
          <a:xfrm>
            <a:off x="3209007" y="4498976"/>
            <a:ext cx="27573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104503" y="4283533"/>
            <a:ext cx="1109068" cy="430887"/>
            <a:chOff x="4104503" y="4502608"/>
            <a:chExt cx="1109068" cy="430887"/>
          </a:xfrm>
        </p:grpSpPr>
        <p:sp>
          <p:nvSpPr>
            <p:cNvPr id="17" name="Rectangle 16"/>
            <p:cNvSpPr/>
            <p:nvPr/>
          </p:nvSpPr>
          <p:spPr>
            <a:xfrm>
              <a:off x="4380239" y="4502608"/>
              <a:ext cx="83333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/>
                <a:t>parent selection</a:t>
              </a:r>
            </a:p>
          </p:txBody>
        </p:sp>
        <p:cxnSp>
          <p:nvCxnSpPr>
            <p:cNvPr id="23" name="Straight Arrow Connector 22"/>
            <p:cNvCxnSpPr>
              <a:stCxn id="26" idx="3"/>
              <a:endCxn id="17" idx="1"/>
            </p:cNvCxnSpPr>
            <p:nvPr/>
          </p:nvCxnSpPr>
          <p:spPr>
            <a:xfrm>
              <a:off x="4104503" y="4718052"/>
              <a:ext cx="2757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213571" y="4372018"/>
            <a:ext cx="1109068" cy="253916"/>
            <a:chOff x="5213571" y="4591093"/>
            <a:chExt cx="1109068" cy="253916"/>
          </a:xfrm>
        </p:grpSpPr>
        <p:sp>
          <p:nvSpPr>
            <p:cNvPr id="18" name="Rectangle 17"/>
            <p:cNvSpPr/>
            <p:nvPr/>
          </p:nvSpPr>
          <p:spPr>
            <a:xfrm>
              <a:off x="5489307" y="4591093"/>
              <a:ext cx="833332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/>
                <a:t>offspring</a:t>
              </a:r>
            </a:p>
          </p:txBody>
        </p:sp>
        <p:cxnSp>
          <p:nvCxnSpPr>
            <p:cNvPr id="24" name="Straight Arrow Connector 23"/>
            <p:cNvCxnSpPr>
              <a:stCxn id="17" idx="3"/>
              <a:endCxn id="18" idx="1"/>
            </p:cNvCxnSpPr>
            <p:nvPr/>
          </p:nvCxnSpPr>
          <p:spPr>
            <a:xfrm>
              <a:off x="5213571" y="4708527"/>
              <a:ext cx="275736" cy="95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18" idx="3"/>
            <a:endCxn id="27" idx="1"/>
          </p:cNvCxnSpPr>
          <p:nvPr/>
        </p:nvCxnSpPr>
        <p:spPr>
          <a:xfrm>
            <a:off x="6322639" y="4498976"/>
            <a:ext cx="275736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4161713"/>
                  </p:ext>
                </p:extLst>
              </p:nvPr>
            </p:nvGraphicFramePr>
            <p:xfrm>
              <a:off x="3484743" y="3462657"/>
              <a:ext cx="619760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4215694025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272366007"/>
                        </a:ext>
                      </a:extLst>
                    </a:gridCol>
                  </a:tblGrid>
                  <a:tr h="1354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842272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14533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222958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442895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864446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375604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8892990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686279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8207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4161713"/>
                  </p:ext>
                </p:extLst>
              </p:nvPr>
            </p:nvGraphicFramePr>
            <p:xfrm>
              <a:off x="3484743" y="3462657"/>
              <a:ext cx="619760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4215694025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272366007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857" t="-5000" r="-200000" b="-7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84227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14533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22295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44289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864446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375604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8892990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686279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8207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428108"/>
                  </p:ext>
                </p:extLst>
              </p:nvPr>
            </p:nvGraphicFramePr>
            <p:xfrm>
              <a:off x="6598375" y="3462658"/>
              <a:ext cx="619760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4215694025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272366007"/>
                        </a:ext>
                      </a:extLst>
                    </a:gridCol>
                  </a:tblGrid>
                  <a:tr h="1354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842272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14533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222958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442895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864446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375604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8892990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686279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8207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428108"/>
                  </p:ext>
                </p:extLst>
              </p:nvPr>
            </p:nvGraphicFramePr>
            <p:xfrm>
              <a:off x="6598375" y="3462658"/>
              <a:ext cx="619760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4215694025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272366007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857" t="-5000" r="-200000" b="-7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84227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14533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22295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44289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864446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375604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8892990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686279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8207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7511128"/>
                  </p:ext>
                </p:extLst>
              </p:nvPr>
            </p:nvGraphicFramePr>
            <p:xfrm>
              <a:off x="8196827" y="3462656"/>
              <a:ext cx="619760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4215694025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272366007"/>
                        </a:ext>
                      </a:extLst>
                    </a:gridCol>
                  </a:tblGrid>
                  <a:tr h="1354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842272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14533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222958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442895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864446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375604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8892990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686279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8207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7511128"/>
                  </p:ext>
                </p:extLst>
              </p:nvPr>
            </p:nvGraphicFramePr>
            <p:xfrm>
              <a:off x="8196827" y="3462656"/>
              <a:ext cx="619760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4215694025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272366007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857" t="-5000" r="-200000" b="-7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84227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14533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22295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44289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864446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375604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8892990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686279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82071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5" name="Group 34"/>
          <p:cNvGrpSpPr/>
          <p:nvPr/>
        </p:nvGrpSpPr>
        <p:grpSpPr>
          <a:xfrm>
            <a:off x="7151745" y="3863846"/>
            <a:ext cx="1111471" cy="625607"/>
            <a:chOff x="7151745" y="4082921"/>
            <a:chExt cx="1111471" cy="625607"/>
          </a:xfrm>
        </p:grpSpPr>
        <p:cxnSp>
          <p:nvCxnSpPr>
            <p:cNvPr id="29" name="Straight Arrow Connector 28"/>
            <p:cNvCxnSpPr>
              <a:stCxn id="27" idx="3"/>
              <a:endCxn id="28" idx="1"/>
            </p:cNvCxnSpPr>
            <p:nvPr/>
          </p:nvCxnSpPr>
          <p:spPr>
            <a:xfrm flipV="1">
              <a:off x="7218135" y="4708526"/>
              <a:ext cx="978692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7151745" y="4082921"/>
              <a:ext cx="1111471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or using </a:t>
              </a:r>
              <a:br>
                <a:rPr lang="en-US" sz="1100" dirty="0"/>
              </a:br>
              <a:r>
                <a:rPr lang="en-US" sz="1100" dirty="0"/>
                <a:t>re-evaluate method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8560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Steady-State procedures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Local Fitness-based selection</a:t>
            </a:r>
          </a:p>
          <a:p>
            <a:pPr lvl="1"/>
            <a:r>
              <a:rPr lang="en-US" sz="1800" dirty="0"/>
              <a:t>Select the best individuals form a pair of parents and its offspring to replace one or all the parents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288883"/>
                  </p:ext>
                </p:extLst>
              </p:nvPr>
            </p:nvGraphicFramePr>
            <p:xfrm>
              <a:off x="371111" y="3444876"/>
              <a:ext cx="619760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4215694025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272366007"/>
                        </a:ext>
                      </a:extLst>
                    </a:gridCol>
                  </a:tblGrid>
                  <a:tr h="1354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842272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14533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222958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442895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864446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375604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8892990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686279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8207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288883"/>
                  </p:ext>
                </p:extLst>
              </p:nvPr>
            </p:nvGraphicFramePr>
            <p:xfrm>
              <a:off x="371111" y="3444876"/>
              <a:ext cx="619760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4215694025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272366007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57" t="-2500" r="-200000" b="-7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84227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14533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22295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44289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864446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375604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8892990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686279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8207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0014809"/>
                  </p:ext>
                </p:extLst>
              </p:nvPr>
            </p:nvGraphicFramePr>
            <p:xfrm>
              <a:off x="1307172" y="4696640"/>
              <a:ext cx="619760" cy="701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35895244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4013825391"/>
                        </a:ext>
                      </a:extLst>
                    </a:gridCol>
                  </a:tblGrid>
                  <a:tr h="1607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412408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500131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335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0014809"/>
                  </p:ext>
                </p:extLst>
              </p:nvPr>
            </p:nvGraphicFramePr>
            <p:xfrm>
              <a:off x="1307172" y="4696640"/>
              <a:ext cx="619760" cy="701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35895244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4013825391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57" t="-2500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41240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50013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3355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3917400"/>
                  </p:ext>
                </p:extLst>
              </p:nvPr>
            </p:nvGraphicFramePr>
            <p:xfrm>
              <a:off x="2350021" y="4691156"/>
              <a:ext cx="619760" cy="701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35895244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4013825391"/>
                        </a:ext>
                      </a:extLst>
                    </a:gridCol>
                  </a:tblGrid>
                  <a:tr h="1607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016866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500131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335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3917400"/>
                  </p:ext>
                </p:extLst>
              </p:nvPr>
            </p:nvGraphicFramePr>
            <p:xfrm>
              <a:off x="2350021" y="4691156"/>
              <a:ext cx="619760" cy="701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35895244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4013825391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857" t="-2500" r="-20000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016866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50013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3355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8863133"/>
                  </p:ext>
                </p:extLst>
              </p:nvPr>
            </p:nvGraphicFramePr>
            <p:xfrm>
              <a:off x="5192328" y="4696640"/>
              <a:ext cx="619760" cy="701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35895244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4013825391"/>
                        </a:ext>
                      </a:extLst>
                    </a:gridCol>
                  </a:tblGrid>
                  <a:tr h="1607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412408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500131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335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8863133"/>
                  </p:ext>
                </p:extLst>
              </p:nvPr>
            </p:nvGraphicFramePr>
            <p:xfrm>
              <a:off x="5192328" y="4696640"/>
              <a:ext cx="619760" cy="701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35895244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4013825391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857" t="-2500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41240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50013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3355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1966889"/>
                  </p:ext>
                </p:extLst>
              </p:nvPr>
            </p:nvGraphicFramePr>
            <p:xfrm>
              <a:off x="6235177" y="4696640"/>
              <a:ext cx="619760" cy="701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35895244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4013825391"/>
                        </a:ext>
                      </a:extLst>
                    </a:gridCol>
                  </a:tblGrid>
                  <a:tr h="1607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016866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500131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335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1966889"/>
                  </p:ext>
                </p:extLst>
              </p:nvPr>
            </p:nvGraphicFramePr>
            <p:xfrm>
              <a:off x="6235177" y="4696640"/>
              <a:ext cx="619760" cy="701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35895244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4013825391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2500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016866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50013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3355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Rectangle 11"/>
          <p:cNvSpPr/>
          <p:nvPr/>
        </p:nvSpPr>
        <p:spPr>
          <a:xfrm>
            <a:off x="139014" y="5602153"/>
            <a:ext cx="10839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generation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24172" y="5602153"/>
            <a:ext cx="10839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generation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09330" y="5602153"/>
            <a:ext cx="10839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generation 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90871" y="4265753"/>
            <a:ext cx="1042847" cy="430887"/>
            <a:chOff x="990871" y="4141928"/>
            <a:chExt cx="1042847" cy="430887"/>
          </a:xfrm>
        </p:grpSpPr>
        <p:sp>
          <p:nvSpPr>
            <p:cNvPr id="15" name="Rectangle 14"/>
            <p:cNvSpPr/>
            <p:nvPr/>
          </p:nvSpPr>
          <p:spPr>
            <a:xfrm>
              <a:off x="1200386" y="4141928"/>
              <a:ext cx="83333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/>
                <a:t>parent selection</a:t>
              </a:r>
            </a:p>
          </p:txBody>
        </p:sp>
        <p:cxnSp>
          <p:nvCxnSpPr>
            <p:cNvPr id="19" name="Straight Arrow Connector 18"/>
            <p:cNvCxnSpPr>
              <a:stCxn id="7" idx="3"/>
              <a:endCxn id="15" idx="1"/>
            </p:cNvCxnSpPr>
            <p:nvPr/>
          </p:nvCxnSpPr>
          <p:spPr>
            <a:xfrm>
              <a:off x="990871" y="4357371"/>
              <a:ext cx="2095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2033718" y="4354238"/>
            <a:ext cx="1042847" cy="253916"/>
            <a:chOff x="2033718" y="4230413"/>
            <a:chExt cx="1042847" cy="253916"/>
          </a:xfrm>
        </p:grpSpPr>
        <p:sp>
          <p:nvSpPr>
            <p:cNvPr id="16" name="Rectangle 15"/>
            <p:cNvSpPr/>
            <p:nvPr/>
          </p:nvSpPr>
          <p:spPr>
            <a:xfrm>
              <a:off x="2243233" y="4230413"/>
              <a:ext cx="833332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/>
                <a:t>offspring</a:t>
              </a:r>
            </a:p>
          </p:txBody>
        </p:sp>
        <p:cxnSp>
          <p:nvCxnSpPr>
            <p:cNvPr id="20" name="Straight Arrow Connector 19"/>
            <p:cNvCxnSpPr>
              <a:stCxn id="15" idx="3"/>
              <a:endCxn id="16" idx="1"/>
            </p:cNvCxnSpPr>
            <p:nvPr/>
          </p:nvCxnSpPr>
          <p:spPr>
            <a:xfrm flipV="1">
              <a:off x="2033718" y="4357371"/>
              <a:ext cx="2095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>
            <a:stCxn id="31" idx="3"/>
            <a:endCxn id="26" idx="1"/>
          </p:cNvCxnSpPr>
          <p:nvPr/>
        </p:nvCxnSpPr>
        <p:spPr>
          <a:xfrm>
            <a:off x="4046754" y="4481196"/>
            <a:ext cx="2095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4876029" y="4265753"/>
            <a:ext cx="1042847" cy="430887"/>
            <a:chOff x="4876029" y="4141928"/>
            <a:chExt cx="1042847" cy="430887"/>
          </a:xfrm>
        </p:grpSpPr>
        <p:sp>
          <p:nvSpPr>
            <p:cNvPr id="17" name="Rectangle 16"/>
            <p:cNvSpPr/>
            <p:nvPr/>
          </p:nvSpPr>
          <p:spPr>
            <a:xfrm>
              <a:off x="5085544" y="4141928"/>
              <a:ext cx="83333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/>
                <a:t>parent selection</a:t>
              </a:r>
            </a:p>
          </p:txBody>
        </p:sp>
        <p:cxnSp>
          <p:nvCxnSpPr>
            <p:cNvPr id="23" name="Straight Arrow Connector 22"/>
            <p:cNvCxnSpPr>
              <a:stCxn id="26" idx="3"/>
              <a:endCxn id="17" idx="1"/>
            </p:cNvCxnSpPr>
            <p:nvPr/>
          </p:nvCxnSpPr>
          <p:spPr>
            <a:xfrm>
              <a:off x="4876029" y="4357371"/>
              <a:ext cx="2095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918876" y="4354238"/>
            <a:ext cx="1042847" cy="253916"/>
            <a:chOff x="5918876" y="4230413"/>
            <a:chExt cx="1042847" cy="253916"/>
          </a:xfrm>
        </p:grpSpPr>
        <p:sp>
          <p:nvSpPr>
            <p:cNvPr id="18" name="Rectangle 17"/>
            <p:cNvSpPr/>
            <p:nvPr/>
          </p:nvSpPr>
          <p:spPr>
            <a:xfrm>
              <a:off x="6128391" y="4230413"/>
              <a:ext cx="833332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/>
                <a:t>offspring</a:t>
              </a:r>
            </a:p>
          </p:txBody>
        </p:sp>
        <p:cxnSp>
          <p:nvCxnSpPr>
            <p:cNvPr id="24" name="Straight Arrow Connector 23"/>
            <p:cNvCxnSpPr>
              <a:stCxn id="17" idx="3"/>
              <a:endCxn id="18" idx="1"/>
            </p:cNvCxnSpPr>
            <p:nvPr/>
          </p:nvCxnSpPr>
          <p:spPr>
            <a:xfrm flipV="1">
              <a:off x="5918876" y="4357371"/>
              <a:ext cx="2095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9" idx="3"/>
            <a:endCxn id="27" idx="1"/>
          </p:cNvCxnSpPr>
          <p:nvPr/>
        </p:nvCxnSpPr>
        <p:spPr>
          <a:xfrm>
            <a:off x="7931912" y="4481196"/>
            <a:ext cx="2095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3898087"/>
                  </p:ext>
                </p:extLst>
              </p:nvPr>
            </p:nvGraphicFramePr>
            <p:xfrm>
              <a:off x="4256269" y="3444876"/>
              <a:ext cx="619760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4215694025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272366007"/>
                        </a:ext>
                      </a:extLst>
                    </a:gridCol>
                  </a:tblGrid>
                  <a:tr h="1354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842272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14533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222958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442895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864446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375604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8892990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686279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8207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3898087"/>
                  </p:ext>
                </p:extLst>
              </p:nvPr>
            </p:nvGraphicFramePr>
            <p:xfrm>
              <a:off x="4256269" y="3444876"/>
              <a:ext cx="619760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4215694025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272366007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941" t="-2500" r="-205882" b="-7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84227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14533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22295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44289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864446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375604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8892990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686279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8207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0911905"/>
                  </p:ext>
                </p:extLst>
              </p:nvPr>
            </p:nvGraphicFramePr>
            <p:xfrm>
              <a:off x="8141425" y="3444876"/>
              <a:ext cx="619760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4215694025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272366007"/>
                        </a:ext>
                      </a:extLst>
                    </a:gridCol>
                  </a:tblGrid>
                  <a:tr h="1354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842272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14533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222958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442895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864446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375604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8892990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686279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8207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0911905"/>
                  </p:ext>
                </p:extLst>
              </p:nvPr>
            </p:nvGraphicFramePr>
            <p:xfrm>
              <a:off x="8141425" y="3444876"/>
              <a:ext cx="619760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4215694025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272366007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857" t="-2500" r="-200000" b="-7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284227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14533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422295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44289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5864446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375604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8892990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5686279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8207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5672348"/>
                  </p:ext>
                </p:extLst>
              </p:nvPr>
            </p:nvGraphicFramePr>
            <p:xfrm>
              <a:off x="3354510" y="4686253"/>
              <a:ext cx="619760" cy="701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35895244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4013825391"/>
                        </a:ext>
                      </a:extLst>
                    </a:gridCol>
                  </a:tblGrid>
                  <a:tr h="1607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016866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500131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335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5672348"/>
                  </p:ext>
                </p:extLst>
              </p:nvPr>
            </p:nvGraphicFramePr>
            <p:xfrm>
              <a:off x="3354510" y="4686253"/>
              <a:ext cx="619760" cy="701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35895244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4013825391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941" t="-2500" r="-208824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016866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50013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33558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8" name="Group 37"/>
          <p:cNvGrpSpPr/>
          <p:nvPr/>
        </p:nvGrpSpPr>
        <p:grpSpPr>
          <a:xfrm>
            <a:off x="6961723" y="4354238"/>
            <a:ext cx="970189" cy="253916"/>
            <a:chOff x="6961723" y="4230413"/>
            <a:chExt cx="970189" cy="253916"/>
          </a:xfrm>
        </p:grpSpPr>
        <p:sp>
          <p:nvSpPr>
            <p:cNvPr id="29" name="Rectangle 28"/>
            <p:cNvSpPr/>
            <p:nvPr/>
          </p:nvSpPr>
          <p:spPr>
            <a:xfrm>
              <a:off x="7171238" y="4230413"/>
              <a:ext cx="76067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/>
                <a:t>selected</a:t>
              </a:r>
            </a:p>
          </p:txBody>
        </p:sp>
        <p:cxnSp>
          <p:nvCxnSpPr>
            <p:cNvPr id="30" name="Straight Arrow Connector 29"/>
            <p:cNvCxnSpPr>
              <a:stCxn id="18" idx="3"/>
              <a:endCxn id="29" idx="1"/>
            </p:cNvCxnSpPr>
            <p:nvPr/>
          </p:nvCxnSpPr>
          <p:spPr>
            <a:xfrm>
              <a:off x="6961723" y="4357371"/>
              <a:ext cx="2095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076565" y="4354238"/>
            <a:ext cx="970189" cy="253916"/>
            <a:chOff x="3076565" y="4230413"/>
            <a:chExt cx="970189" cy="253916"/>
          </a:xfrm>
        </p:grpSpPr>
        <p:sp>
          <p:nvSpPr>
            <p:cNvPr id="31" name="Rectangle 30"/>
            <p:cNvSpPr/>
            <p:nvPr/>
          </p:nvSpPr>
          <p:spPr>
            <a:xfrm>
              <a:off x="3286080" y="4230413"/>
              <a:ext cx="760674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/>
                <a:t>selected</a:t>
              </a:r>
            </a:p>
          </p:txBody>
        </p:sp>
        <p:cxnSp>
          <p:nvCxnSpPr>
            <p:cNvPr id="32" name="Straight Arrow Connector 31"/>
            <p:cNvCxnSpPr>
              <a:stCxn id="16" idx="3"/>
              <a:endCxn id="31" idx="1"/>
            </p:cNvCxnSpPr>
            <p:nvPr/>
          </p:nvCxnSpPr>
          <p:spPr>
            <a:xfrm>
              <a:off x="3076565" y="4357371"/>
              <a:ext cx="2095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7626895"/>
                  </p:ext>
                </p:extLst>
              </p:nvPr>
            </p:nvGraphicFramePr>
            <p:xfrm>
              <a:off x="7241695" y="4686253"/>
              <a:ext cx="619760" cy="701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35895244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4013825391"/>
                        </a:ext>
                      </a:extLst>
                    </a:gridCol>
                  </a:tblGrid>
                  <a:tr h="1607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016866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500131"/>
                      </a:ext>
                    </a:extLst>
                  </a:tr>
                  <a:tr h="160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335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7626895"/>
                  </p:ext>
                </p:extLst>
              </p:nvPr>
            </p:nvGraphicFramePr>
            <p:xfrm>
              <a:off x="7241695" y="4686253"/>
              <a:ext cx="619760" cy="701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358952443"/>
                        </a:ext>
                      </a:extLst>
                    </a:gridCol>
                    <a:gridCol w="411480">
                      <a:extLst>
                        <a:ext uri="{9D8B030D-6E8A-4147-A177-3AD203B41FA5}">
                          <a16:colId xmlns:a16="http://schemas.microsoft.com/office/drawing/2014/main" val="4013825391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57" t="-2500" r="-200000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7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3016866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50013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 dirty="0"/>
                            <a:t>C4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53355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309855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Max iteration (max generation)</a:t>
            </a:r>
          </a:p>
          <a:p>
            <a:r>
              <a:rPr lang="en-US" dirty="0"/>
              <a:t>Time limit</a:t>
            </a:r>
          </a:p>
          <a:p>
            <a:r>
              <a:rPr lang="en-US" dirty="0"/>
              <a:t>Fitness plateau</a:t>
            </a:r>
          </a:p>
          <a:p>
            <a:r>
              <a:rPr lang="en-US" dirty="0"/>
              <a:t>Fitness threshold</a:t>
            </a:r>
          </a:p>
          <a:p>
            <a:r>
              <a:rPr lang="en-US" dirty="0"/>
              <a:t>Population and Generational diversity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Criteria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22084"/>
      </p:ext>
    </p:extLst>
  </p:cSld>
  <p:clrMapOvr>
    <a:masterClrMapping/>
  </p:clrMapOvr>
  <p:transition spd="slow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Complex Problem</a:t>
            </a:r>
          </a:p>
          <a:p>
            <a:r>
              <a:rPr lang="en-US" sz="2000" dirty="0"/>
              <a:t>Difficult to understand</a:t>
            </a:r>
          </a:p>
          <a:p>
            <a:r>
              <a:rPr lang="en-US" sz="2000" dirty="0"/>
              <a:t>Can not use conventional methods</a:t>
            </a:r>
          </a:p>
          <a:p>
            <a:r>
              <a:rPr lang="en-US" sz="2000" dirty="0"/>
              <a:t>Real time system</a:t>
            </a:r>
          </a:p>
          <a:p>
            <a:r>
              <a:rPr lang="en-US" sz="2000" dirty="0"/>
              <a:t>The solution does not have to be the most optimal</a:t>
            </a:r>
          </a:p>
          <a:p>
            <a:r>
              <a:rPr lang="en-US" sz="2000" dirty="0"/>
              <a:t>No prior knowledge</a:t>
            </a:r>
          </a:p>
          <a:p>
            <a:r>
              <a:rPr lang="en-US" sz="2000" dirty="0"/>
              <a:t>No mathematical analysis is available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 are suitable for problems: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8112"/>
      </p:ext>
    </p:extLst>
  </p:cSld>
  <p:clrMapOvr>
    <a:masterClrMapping/>
  </p:clrMapOvr>
  <p:transition spd="slow"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000" dirty="0"/>
                  <a:t>How big is the problem space?</a:t>
                </a:r>
              </a:p>
              <a:p>
                <a:r>
                  <a:rPr lang="en-US" sz="2000" dirty="0"/>
                  <a:t>What is the branching factor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) and the depth of the solution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)?</a:t>
                </a:r>
              </a:p>
              <a:p>
                <a:r>
                  <a:rPr lang="en-US" sz="2000" dirty="0"/>
                  <a:t>How much processor and memory space available?</a:t>
                </a:r>
              </a:p>
              <a:p>
                <a:r>
                  <a:rPr lang="en-US" sz="2000" dirty="0"/>
                  <a:t>Does the solution have to be optimal?</a:t>
                </a:r>
              </a:p>
              <a:p>
                <a:r>
                  <a:rPr lang="en-US" sz="2000" dirty="0"/>
                  <a:t>Can the heuristic function be found/formulated?</a:t>
                </a:r>
              </a:p>
              <a:p>
                <a:r>
                  <a:rPr lang="en-US" sz="2000" dirty="0"/>
                  <a:t>There is one goal or more?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Searching Method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80906"/>
      </p:ext>
    </p:extLst>
  </p:cSld>
  <p:clrMapOvr>
    <a:masterClrMapping/>
  </p:clrMapOvr>
  <p:transition spd="slow">
    <p:wip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The methods included in the blind search require enormous memory to solve simple problems.</a:t>
            </a:r>
          </a:p>
          <a:p>
            <a:r>
              <a:rPr lang="en-US" sz="2000" dirty="0"/>
              <a:t>With the current speed and limited computer memory, currently blind search is not yet possible to be implemented into the real world.</a:t>
            </a:r>
          </a:p>
          <a:p>
            <a:r>
              <a:rPr lang="en-US" sz="2000" dirty="0"/>
              <a:t>The only method that might be used is Iterative Deepening Search (IDS) as it requires very little memory even though the processing time is very long.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7456"/>
      </p:ext>
    </p:extLst>
  </p:cSld>
  <p:clrMapOvr>
    <a:masterClrMapping/>
  </p:clrMapOvr>
  <p:transition spd="slow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/>
              <a:t>Among the search methods included in the heuristic search, A* is the best option when we can find a heuristic function for the problem to be solved.</a:t>
            </a:r>
          </a:p>
          <a:p>
            <a:r>
              <a:rPr lang="en-US" sz="2000" dirty="0"/>
              <a:t>We can choose the A* variation that best fits the problem to be solved and the resources (time and memory) we have.</a:t>
            </a:r>
          </a:p>
          <a:p>
            <a:r>
              <a:rPr lang="en-US" sz="2000" dirty="0"/>
              <a:t>When more than one type of heuristic function is found, choose the one closest to the actual cost.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4425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08" descr="img59"/>
          <p:cNvPicPr>
            <a:picLocks noGrp="1" noChangeAspect="1" noChangeArrowheads="1"/>
          </p:cNvPicPr>
          <p:nvPr>
            <p:ph sz="quarter" idx="14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r="49636"/>
          <a:stretch/>
        </p:blipFill>
        <p:spPr bwMode="auto">
          <a:xfrm>
            <a:off x="2788920" y="576030"/>
            <a:ext cx="6353633" cy="608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739642" y="263652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945274" y="286957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99146" y="263652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01207" y="2029771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02492" y="253746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48272" y="2858184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868629" y="3269322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102593" y="263652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277088" y="2264166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460996" y="368046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148272" y="386334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950218" y="377190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73720" y="358902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8301" y="1445838"/>
            <a:ext cx="25297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Random Search</a:t>
            </a:r>
          </a:p>
        </p:txBody>
      </p:sp>
    </p:spTree>
    <p:extLst>
      <p:ext uri="{BB962C8B-B14F-4D97-AF65-F5344CB8AC3E}">
        <p14:creationId xmlns:p14="http://schemas.microsoft.com/office/powerpoint/2010/main" val="23235986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890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08" descr="img59"/>
          <p:cNvPicPr>
            <a:picLocks noGrp="1" noChangeAspect="1" noChangeArrowheads="1"/>
          </p:cNvPicPr>
          <p:nvPr>
            <p:ph sz="quarter" idx="14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r="49636"/>
          <a:stretch/>
        </p:blipFill>
        <p:spPr bwMode="auto">
          <a:xfrm>
            <a:off x="2788920" y="576030"/>
            <a:ext cx="6353633" cy="608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39640" y="272796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848134" y="2256204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99146" y="263652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18941" y="305245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02492" y="253746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48272" y="2858184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67338" y="307848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01036" y="3342951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874296" y="3515982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460996" y="368046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148272" y="386334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047032" y="422910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48272" y="451549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8300" y="1445838"/>
            <a:ext cx="26306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Simulated Annealing</a:t>
            </a:r>
          </a:p>
        </p:txBody>
      </p:sp>
      <p:cxnSp>
        <p:nvCxnSpPr>
          <p:cNvPr id="24" name="Straight Connector 23"/>
          <p:cNvCxnSpPr>
            <a:stCxn id="10" idx="7"/>
            <a:endCxn id="8" idx="3"/>
          </p:cNvCxnSpPr>
          <p:nvPr/>
        </p:nvCxnSpPr>
        <p:spPr>
          <a:xfrm rot="16200000" flipH="1" flipV="1">
            <a:off x="5084791" y="1964617"/>
            <a:ext cx="601072" cy="1237810"/>
          </a:xfrm>
          <a:prstGeom prst="curvedConnector5">
            <a:avLst>
              <a:gd name="adj1" fmla="val -45955"/>
              <a:gd name="adj2" fmla="val 50000"/>
              <a:gd name="adj3" fmla="val 138032"/>
            </a:avLst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23"/>
          <p:cNvCxnSpPr>
            <a:stCxn id="10" idx="4"/>
            <a:endCxn id="11" idx="7"/>
          </p:cNvCxnSpPr>
          <p:nvPr/>
        </p:nvCxnSpPr>
        <p:spPr>
          <a:xfrm rot="5400000">
            <a:off x="5735300" y="2459028"/>
            <a:ext cx="224218" cy="184330"/>
          </a:xfrm>
          <a:prstGeom prst="curvedConnector3">
            <a:avLst>
              <a:gd name="adj1" fmla="val 50000"/>
            </a:avLst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23"/>
          <p:cNvCxnSpPr>
            <a:stCxn id="12" idx="0"/>
            <a:endCxn id="11" idx="4"/>
          </p:cNvCxnSpPr>
          <p:nvPr/>
        </p:nvCxnSpPr>
        <p:spPr>
          <a:xfrm rot="5400000" flipH="1" flipV="1">
            <a:off x="5483954" y="2845827"/>
            <a:ext cx="233058" cy="180205"/>
          </a:xfrm>
          <a:prstGeom prst="curvedConnector3">
            <a:avLst>
              <a:gd name="adj1" fmla="val 50000"/>
            </a:avLst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23"/>
          <p:cNvCxnSpPr>
            <a:stCxn id="12" idx="4"/>
            <a:endCxn id="15" idx="2"/>
          </p:cNvCxnSpPr>
          <p:nvPr/>
        </p:nvCxnSpPr>
        <p:spPr>
          <a:xfrm rot="5400000" flipH="1" flipV="1">
            <a:off x="5686469" y="2773535"/>
            <a:ext cx="285714" cy="637891"/>
          </a:xfrm>
          <a:prstGeom prst="curvedConnector4">
            <a:avLst>
              <a:gd name="adj1" fmla="val -80010"/>
              <a:gd name="adj2" fmla="val 57167"/>
            </a:avLst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23"/>
          <p:cNvCxnSpPr>
            <a:stCxn id="14" idx="2"/>
            <a:endCxn id="15" idx="6"/>
          </p:cNvCxnSpPr>
          <p:nvPr/>
        </p:nvCxnSpPr>
        <p:spPr>
          <a:xfrm rot="10800000" flipV="1">
            <a:off x="6331152" y="2628900"/>
            <a:ext cx="371340" cy="320724"/>
          </a:xfrm>
          <a:prstGeom prst="curvedConnector3">
            <a:avLst>
              <a:gd name="adj1" fmla="val 50000"/>
            </a:avLst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23"/>
          <p:cNvCxnSpPr>
            <a:stCxn id="16" idx="6"/>
          </p:cNvCxnSpPr>
          <p:nvPr/>
        </p:nvCxnSpPr>
        <p:spPr>
          <a:xfrm flipH="1" flipV="1">
            <a:off x="6900022" y="2663302"/>
            <a:ext cx="50196" cy="506618"/>
          </a:xfrm>
          <a:prstGeom prst="curvedConnector4">
            <a:avLst>
              <a:gd name="adj1" fmla="val -455415"/>
              <a:gd name="adj2" fmla="val 59025"/>
            </a:avLst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23"/>
          <p:cNvCxnSpPr>
            <a:stCxn id="16" idx="3"/>
            <a:endCxn id="17" idx="0"/>
          </p:cNvCxnSpPr>
          <p:nvPr/>
        </p:nvCxnSpPr>
        <p:spPr>
          <a:xfrm rot="5400000">
            <a:off x="6639112" y="3187942"/>
            <a:ext cx="108373" cy="201644"/>
          </a:xfrm>
          <a:prstGeom prst="curvedConnector3">
            <a:avLst>
              <a:gd name="adj1" fmla="val 50000"/>
            </a:avLst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23"/>
          <p:cNvCxnSpPr>
            <a:stCxn id="17" idx="3"/>
            <a:endCxn id="18" idx="7"/>
          </p:cNvCxnSpPr>
          <p:nvPr/>
        </p:nvCxnSpPr>
        <p:spPr>
          <a:xfrm rot="5400000">
            <a:off x="6257249" y="3272194"/>
            <a:ext cx="43715" cy="497424"/>
          </a:xfrm>
          <a:prstGeom prst="curvedConnector5">
            <a:avLst>
              <a:gd name="adj1" fmla="val 522933"/>
              <a:gd name="adj2" fmla="val 50000"/>
              <a:gd name="adj3" fmla="val -422933"/>
            </a:avLst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23"/>
          <p:cNvCxnSpPr>
            <a:stCxn id="18" idx="2"/>
            <a:endCxn id="19" idx="2"/>
          </p:cNvCxnSpPr>
          <p:nvPr/>
        </p:nvCxnSpPr>
        <p:spPr>
          <a:xfrm rot="10800000" flipV="1">
            <a:off x="5460996" y="3607422"/>
            <a:ext cx="413300" cy="164478"/>
          </a:xfrm>
          <a:prstGeom prst="curvedConnector3">
            <a:avLst>
              <a:gd name="adj1" fmla="val 155311"/>
            </a:avLst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23"/>
          <p:cNvCxnSpPr>
            <a:stCxn id="19" idx="5"/>
            <a:endCxn id="20" idx="2"/>
          </p:cNvCxnSpPr>
          <p:nvPr/>
        </p:nvCxnSpPr>
        <p:spPr>
          <a:xfrm rot="16200000" flipH="1">
            <a:off x="5823572" y="3630080"/>
            <a:ext cx="118222" cy="531178"/>
          </a:xfrm>
          <a:prstGeom prst="curvedConnector2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23"/>
          <p:cNvCxnSpPr>
            <a:stCxn id="20" idx="6"/>
            <a:endCxn id="21" idx="0"/>
          </p:cNvCxnSpPr>
          <p:nvPr/>
        </p:nvCxnSpPr>
        <p:spPr>
          <a:xfrm flipH="1">
            <a:off x="6138472" y="3954780"/>
            <a:ext cx="192680" cy="274320"/>
          </a:xfrm>
          <a:prstGeom prst="curvedConnector4">
            <a:avLst>
              <a:gd name="adj1" fmla="val -118642"/>
              <a:gd name="adj2" fmla="val 66667"/>
            </a:avLst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23"/>
          <p:cNvCxnSpPr>
            <a:stCxn id="21" idx="2"/>
            <a:endCxn id="22" idx="6"/>
          </p:cNvCxnSpPr>
          <p:nvPr/>
        </p:nvCxnSpPr>
        <p:spPr>
          <a:xfrm rot="10800000" flipH="1" flipV="1">
            <a:off x="6047032" y="4320540"/>
            <a:ext cx="284120" cy="286398"/>
          </a:xfrm>
          <a:prstGeom prst="curvedConnector5">
            <a:avLst>
              <a:gd name="adj1" fmla="val -80459"/>
              <a:gd name="adj2" fmla="val 50000"/>
              <a:gd name="adj3" fmla="val 180459"/>
            </a:avLst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5225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0"/>
                            </p:stCondLst>
                            <p:childTnLst>
                              <p:par>
                                <p:cTn id="9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500"/>
                            </p:stCondLst>
                            <p:childTnLst>
                              <p:par>
                                <p:cTn id="108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000"/>
                            </p:stCondLst>
                            <p:childTnLst>
                              <p:par>
                                <p:cTn id="115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500"/>
                            </p:stCondLst>
                            <p:childTnLst>
                              <p:par>
                                <p:cTn id="12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9" presetID="22" presetClass="exit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3" presetID="22" presetClass="exit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7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2" animBg="1"/>
      <p:bldP spid="19" grpId="0" animBg="1"/>
      <p:bldP spid="19" grpId="2" animBg="1"/>
      <p:bldP spid="20" grpId="0" animBg="1"/>
      <p:bldP spid="20" grpId="1" animBg="1"/>
      <p:bldP spid="21" grpId="0" animBg="1"/>
      <p:bldP spid="21" grpId="1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08" descr="img59"/>
          <p:cNvPicPr>
            <a:picLocks noGrp="1" noChangeAspect="1" noChangeArrowheads="1"/>
          </p:cNvPicPr>
          <p:nvPr>
            <p:ph sz="quarter" idx="14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r="49636"/>
          <a:stretch/>
        </p:blipFill>
        <p:spPr bwMode="auto">
          <a:xfrm>
            <a:off x="2788920" y="576030"/>
            <a:ext cx="6353633" cy="608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39640" y="272796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848134" y="2256204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278116" y="2256204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18941" y="305245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02492" y="253746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418566" y="286957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553972" y="281940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501036" y="3342951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874296" y="3515982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460996" y="368046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148272" y="3863340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210334" y="3515982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828589" y="3515982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8301" y="1445838"/>
            <a:ext cx="23241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Genetic Algorithm</a:t>
            </a:r>
          </a:p>
        </p:txBody>
      </p:sp>
      <p:sp>
        <p:nvSpPr>
          <p:cNvPr id="2" name="Rectangle 1"/>
          <p:cNvSpPr/>
          <p:nvPr/>
        </p:nvSpPr>
        <p:spPr>
          <a:xfrm>
            <a:off x="313338" y="2673277"/>
            <a:ext cx="1794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Generation=1</a:t>
            </a:r>
          </a:p>
        </p:txBody>
      </p:sp>
    </p:spTree>
    <p:extLst>
      <p:ext uri="{BB962C8B-B14F-4D97-AF65-F5344CB8AC3E}">
        <p14:creationId xmlns:p14="http://schemas.microsoft.com/office/powerpoint/2010/main" val="31996861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08" descr="img59"/>
          <p:cNvPicPr>
            <a:picLocks noGrp="1" noChangeAspect="1" noChangeArrowheads="1"/>
          </p:cNvPicPr>
          <p:nvPr>
            <p:ph sz="quarter" idx="14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r="49636"/>
          <a:stretch/>
        </p:blipFill>
        <p:spPr bwMode="auto">
          <a:xfrm>
            <a:off x="2788920" y="576030"/>
            <a:ext cx="6353633" cy="608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9/5/2017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89559" y="286957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892557" y="291084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10647" y="3220782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82856" y="2608269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801117" y="4195769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492330" y="2854805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043939" y="2976258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309450" y="3403662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828567" y="3620321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574974" y="396240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148272" y="386334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365793" y="3607422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401865" y="3631103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8301" y="1445838"/>
            <a:ext cx="22618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Genetic Algorithm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3338" y="2673277"/>
            <a:ext cx="1794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Generation=2</a:t>
            </a:r>
          </a:p>
        </p:txBody>
      </p:sp>
    </p:spTree>
    <p:extLst>
      <p:ext uri="{BB962C8B-B14F-4D97-AF65-F5344CB8AC3E}">
        <p14:creationId xmlns:p14="http://schemas.microsoft.com/office/powerpoint/2010/main" val="345103522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2828</TotalTime>
  <Words>2993</Words>
  <Application>Microsoft Office PowerPoint</Application>
  <PresentationFormat>On-screen Show (4:3)</PresentationFormat>
  <Paragraphs>1004</Paragraphs>
  <Slides>60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ＭＳ Ｐゴシック</vt:lpstr>
      <vt:lpstr>Arial</vt:lpstr>
      <vt:lpstr>Brush Script Std</vt:lpstr>
      <vt:lpstr>Calibri</vt:lpstr>
      <vt:lpstr>Cambria Math</vt:lpstr>
      <vt:lpstr>Lucida Grande</vt:lpstr>
      <vt:lpstr>Verdana</vt:lpstr>
      <vt:lpstr>Wingdings</vt:lpstr>
      <vt:lpstr>template_informatika_slide</vt:lpstr>
      <vt:lpstr>Visio</vt:lpstr>
      <vt:lpstr>Artificial Intelligence</vt:lpstr>
      <vt:lpstr>Outline</vt:lpstr>
      <vt:lpstr>Metaheuristic Search</vt:lpstr>
      <vt:lpstr>Mathematical optimization</vt:lpstr>
      <vt:lpstr>Mathematical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to Complete</vt:lpstr>
      <vt:lpstr>Optimization Algorithm</vt:lpstr>
      <vt:lpstr>Evolutionary Computation</vt:lpstr>
      <vt:lpstr>Evolutionary Algorithms</vt:lpstr>
      <vt:lpstr>Evolutionary Algorithms</vt:lpstr>
      <vt:lpstr>EAs General Scheme</vt:lpstr>
      <vt:lpstr>EC Applications: Optimization</vt:lpstr>
      <vt:lpstr>Jet Nozzle Design</vt:lpstr>
      <vt:lpstr>Optic Lenses Design</vt:lpstr>
      <vt:lpstr>Swarm Intelligence</vt:lpstr>
      <vt:lpstr>Genetic Algorithms</vt:lpstr>
      <vt:lpstr>Properties of Genetic Algorithms</vt:lpstr>
      <vt:lpstr>Genetic Algorithms</vt:lpstr>
      <vt:lpstr>Representing Solution</vt:lpstr>
      <vt:lpstr>Chromosome</vt:lpstr>
      <vt:lpstr>Chromosome</vt:lpstr>
      <vt:lpstr>Chromosome Example</vt:lpstr>
      <vt:lpstr>Chromosome Example</vt:lpstr>
      <vt:lpstr>Chromosome Example</vt:lpstr>
      <vt:lpstr>Chromosome Example</vt:lpstr>
      <vt:lpstr>Chromosome Example</vt:lpstr>
      <vt:lpstr>Chromosome Example</vt:lpstr>
      <vt:lpstr>Objective Function</vt:lpstr>
      <vt:lpstr>Fitness Function</vt:lpstr>
      <vt:lpstr>Fitness Function</vt:lpstr>
      <vt:lpstr>Fitness Function</vt:lpstr>
      <vt:lpstr>Parent Selection</vt:lpstr>
      <vt:lpstr>Roulette Wheel Selection</vt:lpstr>
      <vt:lpstr>Roulette Wheel Selection</vt:lpstr>
      <vt:lpstr>Stochastic Roulette Wheel Selection</vt:lpstr>
      <vt:lpstr>Tournament Selection</vt:lpstr>
      <vt:lpstr>Crossover or Recombination</vt:lpstr>
      <vt:lpstr>Crossover or Recombination</vt:lpstr>
      <vt:lpstr>Crossover or Recombination</vt:lpstr>
      <vt:lpstr>Mutation</vt:lpstr>
      <vt:lpstr>Mutation</vt:lpstr>
      <vt:lpstr>Survivor Selection</vt:lpstr>
      <vt:lpstr>Generational Replacement</vt:lpstr>
      <vt:lpstr>Steady-State</vt:lpstr>
      <vt:lpstr>Elitism</vt:lpstr>
      <vt:lpstr>Steady-State procedures</vt:lpstr>
      <vt:lpstr>Steady-State procedures</vt:lpstr>
      <vt:lpstr>Steady-State procedures</vt:lpstr>
      <vt:lpstr>Stopping Criteria</vt:lpstr>
      <vt:lpstr>EAs are suitable for problems:</vt:lpstr>
      <vt:lpstr>Choosing Searching Method</vt:lpstr>
      <vt:lpstr>Conclusion</vt:lpstr>
      <vt:lpstr>Conclusion</vt:lpstr>
      <vt:lpstr>PowerPoint Presentation</vt:lpstr>
    </vt:vector>
  </TitlesOfParts>
  <Company>IEEE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Engel, Lisa Lisa.</dc:creator>
  <cp:lastModifiedBy>Dee</cp:lastModifiedBy>
  <cp:revision>206</cp:revision>
  <dcterms:created xsi:type="dcterms:W3CDTF">2012-11-14T18:53:32Z</dcterms:created>
  <dcterms:modified xsi:type="dcterms:W3CDTF">2017-09-05T07:28:29Z</dcterms:modified>
</cp:coreProperties>
</file>