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EF41-D2AE-4A07-AC5C-AFB5DDF8EE1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E2D33-4CF0-4A07-801A-6453621B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298-4621-4A61-9068-59E9172E3A0B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CII1A3-MK PENGENALAN PEMROGRAMAN/S1 INFORMATIKA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5E99-2765-43FB-AC05-7C882B5F9747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1AC-011D-4303-897C-F47B210CCF18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C79A-BE9A-402C-8746-C2BAB74C20A1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87EA-659E-4C7D-A3A5-40C678F4794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FF0-2816-44A3-9D60-BECA5322B64B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0F0D-543F-4E13-803E-A1E5E197A95D}" type="datetime1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6F3C-70CB-4BC3-88A0-E0CE48AF6EA5}" type="datetime1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725-DEDB-4E54-9CB0-447017690187}" type="datetime1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B4E7-27EC-4915-8CB3-022D3FFDA53B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9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AC04-E8EC-44B2-88D4-BB8B8288DE9F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0337-7076-476B-B0FF-B2E75DD6C60C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CII1A3-MK PENGENALAN PEMROGRAMAN/S1 INFORMATIKA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639D-CCAB-4FF0-B2DA-12FA4129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yanto.staff.telkomuniversity.ac.id/" TargetMode="External"/><Relationship Id="rId2" Type="http://schemas.openxmlformats.org/officeDocument/2006/relationships/hyperlink" Target="mailto:suyanto@telkomuniversity.ac.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et.google.com/jid-ceir-uih?hs=122&amp;authuser=0" TargetMode="External"/><Relationship Id="rId5" Type="http://schemas.openxmlformats.org/officeDocument/2006/relationships/hyperlink" Target="https://meet.google.com/yxx-eopm-tem?hs=122&amp;authuser=0" TargetMode="External"/><Relationship Id="rId4" Type="http://schemas.openxmlformats.org/officeDocument/2006/relationships/hyperlink" Target="https://meet.google.com/dzf-odpd-fgd?hs=122&amp;authuser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523"/>
          </a:xfrm>
        </p:spPr>
        <p:txBody>
          <a:bodyPr>
            <a:noAutofit/>
          </a:bodyPr>
          <a:lstStyle/>
          <a:p>
            <a:r>
              <a:rPr lang="en-US" sz="4400" b="1" dirty="0"/>
              <a:t>CII-2M3 </a:t>
            </a:r>
            <a:r>
              <a:rPr lang="en-US" sz="4400" b="1" dirty="0" err="1"/>
              <a:t>Pengantar</a:t>
            </a:r>
            <a:r>
              <a:rPr lang="en-US" sz="4400" b="1" dirty="0"/>
              <a:t> </a:t>
            </a:r>
            <a:r>
              <a:rPr lang="en-US" sz="4400" b="1" dirty="0" err="1"/>
              <a:t>Kecerdasan</a:t>
            </a:r>
            <a:r>
              <a:rPr lang="en-US" sz="4400" b="1" dirty="0"/>
              <a:t> </a:t>
            </a:r>
            <a:r>
              <a:rPr lang="en-US" sz="4400" b="1" dirty="0" err="1"/>
              <a:t>Buatan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b="1" dirty="0">
              <a:solidFill>
                <a:srgbClr val="C00000"/>
              </a:solidFill>
            </a:endParaRPr>
          </a:p>
          <a:p>
            <a:r>
              <a:rPr lang="en-US" sz="4400" b="1" dirty="0">
                <a:solidFill>
                  <a:srgbClr val="C00000"/>
                </a:solidFill>
              </a:rPr>
              <a:t>PERTEMUAN 0</a:t>
            </a:r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064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D63-F383-403C-9C40-6935269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Pengampu</a:t>
            </a:r>
            <a:r>
              <a:rPr lang="en-US" b="1" dirty="0"/>
              <a:t> MK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F723-5263-460B-BEAE-CDE3C31A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smtClean="0"/>
              <a:t>Nama</a:t>
            </a:r>
            <a:r>
              <a:rPr lang="en-ID" dirty="0" smtClean="0"/>
              <a:t>: </a:t>
            </a:r>
            <a:r>
              <a:rPr lang="en-ID" dirty="0" err="1" smtClean="0"/>
              <a:t>Dr.</a:t>
            </a:r>
            <a:r>
              <a:rPr lang="en-ID" dirty="0" smtClean="0"/>
              <a:t> Suyanto, S.T., M.Sc.</a:t>
            </a:r>
          </a:p>
          <a:p>
            <a:r>
              <a:rPr lang="en-ID" b="1" dirty="0" smtClean="0"/>
              <a:t>HP/WA</a:t>
            </a:r>
            <a:r>
              <a:rPr lang="en-ID" dirty="0" smtClean="0"/>
              <a:t>: 081284512345</a:t>
            </a:r>
          </a:p>
          <a:p>
            <a:r>
              <a:rPr lang="en-ID" b="1" dirty="0" smtClean="0"/>
              <a:t>Email</a:t>
            </a:r>
            <a:r>
              <a:rPr lang="en-ID" dirty="0" smtClean="0"/>
              <a:t>: </a:t>
            </a:r>
            <a:r>
              <a:rPr lang="en-ID" dirty="0" smtClean="0">
                <a:hlinkClick r:id="rId2"/>
              </a:rPr>
              <a:t>suyanto@telkomuniversity.ac.id</a:t>
            </a:r>
            <a:endParaRPr lang="en-ID" dirty="0" smtClean="0"/>
          </a:p>
          <a:p>
            <a:r>
              <a:rPr lang="en-ID" b="1" dirty="0" smtClean="0"/>
              <a:t>Url</a:t>
            </a:r>
            <a:r>
              <a:rPr lang="en-ID" dirty="0" smtClean="0"/>
              <a:t>: </a:t>
            </a:r>
            <a:r>
              <a:rPr lang="en-US" dirty="0">
                <a:hlinkClick r:id="rId3"/>
              </a:rPr>
              <a:t>https://suyanto.staff.telkomuniversity.ac.id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ID" b="1" dirty="0" err="1" smtClean="0"/>
              <a:t>Jadwal</a:t>
            </a:r>
            <a:r>
              <a:rPr lang="en-ID" b="1" dirty="0" smtClean="0"/>
              <a:t> dan </a:t>
            </a:r>
            <a:r>
              <a:rPr lang="en-ID" b="1" dirty="0" err="1" smtClean="0"/>
              <a:t>Ruang</a:t>
            </a:r>
            <a:r>
              <a:rPr lang="en-ID" b="1" dirty="0" smtClean="0"/>
              <a:t> Kuliah</a:t>
            </a:r>
          </a:p>
          <a:p>
            <a:pPr marL="358775" lvl="1" indent="-180975">
              <a:buFont typeface="Wingdings" panose="05000000000000000000" pitchFamily="2" charset="2"/>
              <a:buChar char="§"/>
            </a:pPr>
            <a:r>
              <a:rPr lang="en-ID" sz="2000" dirty="0" smtClean="0"/>
              <a:t>IF-42-02</a:t>
            </a:r>
            <a:r>
              <a:rPr lang="en-ID" sz="2000" dirty="0"/>
              <a:t>: </a:t>
            </a:r>
            <a:r>
              <a:rPr lang="en-ID" sz="2000" dirty="0" err="1"/>
              <a:t>Selasa</a:t>
            </a:r>
            <a:r>
              <a:rPr lang="en-ID" sz="2000" dirty="0"/>
              <a:t> </a:t>
            </a:r>
            <a:r>
              <a:rPr lang="en-ID" sz="2000" dirty="0" smtClean="0"/>
              <a:t>09.30-12.00 WIB </a:t>
            </a:r>
            <a:r>
              <a:rPr lang="en-ID" sz="2000" dirty="0" smtClean="0">
                <a:hlinkClick r:id="rId4"/>
              </a:rPr>
              <a:t>https://meet.google.com/dzf-odpd-fgd?hs=122&amp;authuser=0</a:t>
            </a:r>
            <a:endParaRPr lang="en-ID" sz="2000" dirty="0"/>
          </a:p>
          <a:p>
            <a:pPr marL="358775" lvl="1" indent="-180975">
              <a:buFont typeface="Wingdings" panose="05000000000000000000" pitchFamily="2" charset="2"/>
              <a:buChar char="§"/>
            </a:pPr>
            <a:r>
              <a:rPr lang="en-ID" sz="2000" dirty="0" smtClean="0"/>
              <a:t>IF-42-03: </a:t>
            </a:r>
            <a:r>
              <a:rPr lang="en-ID" sz="2000" dirty="0" err="1"/>
              <a:t>Senin</a:t>
            </a:r>
            <a:r>
              <a:rPr lang="en-ID" sz="2000" dirty="0"/>
              <a:t> 13.30-16.00 </a:t>
            </a:r>
            <a:r>
              <a:rPr lang="en-ID" sz="2000" dirty="0"/>
              <a:t>WIB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 smtClean="0">
                <a:hlinkClick r:id="rId5"/>
              </a:rPr>
              <a:t>://meet.google.com/yxx-eopm-tem?hs=122&amp;authuser=0</a:t>
            </a:r>
            <a:endParaRPr lang="en-US" sz="2000" dirty="0" smtClean="0"/>
          </a:p>
          <a:p>
            <a:pPr marL="358775" lvl="1" indent="-180975">
              <a:buFont typeface="Wingdings" panose="05000000000000000000" pitchFamily="2" charset="2"/>
              <a:buChar char="§"/>
            </a:pPr>
            <a:r>
              <a:rPr lang="en-ID" sz="2000" dirty="0" smtClean="0"/>
              <a:t>IF-42-04</a:t>
            </a:r>
            <a:r>
              <a:rPr lang="en-ID" sz="2000" dirty="0"/>
              <a:t>: </a:t>
            </a:r>
            <a:r>
              <a:rPr lang="en-ID" sz="2000" dirty="0" err="1" smtClean="0"/>
              <a:t>Jumat</a:t>
            </a:r>
            <a:r>
              <a:rPr lang="en-ID" sz="2000" dirty="0" smtClean="0"/>
              <a:t> </a:t>
            </a:r>
            <a:r>
              <a:rPr lang="en-ID" sz="2000"/>
              <a:t>13.30-16.00 </a:t>
            </a:r>
            <a:r>
              <a:rPr lang="en-ID" sz="2000"/>
              <a:t>WIB </a:t>
            </a:r>
            <a:r>
              <a:rPr lang="en-ID" sz="2000" smtClean="0">
                <a:hlinkClick r:id="rId6"/>
              </a:rPr>
              <a:t>https</a:t>
            </a:r>
            <a:r>
              <a:rPr lang="en-ID" sz="2000" dirty="0">
                <a:hlinkClick r:id="rId6"/>
              </a:rPr>
              <a:t>://</a:t>
            </a:r>
            <a:r>
              <a:rPr lang="en-ID" sz="2000" dirty="0" smtClean="0">
                <a:hlinkClick r:id="rId6"/>
              </a:rPr>
              <a:t>meet.google.com/jid-ceir-uih?hs=122&amp;authuser=0</a:t>
            </a:r>
            <a:endParaRPr lang="en-ID" sz="2000" dirty="0" smtClean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1E5BD75-8890-424E-BEF7-03D83C0B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 Learning Outcome (PLO)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PLO </a:t>
            </a:r>
            <a:r>
              <a:rPr lang="en-US" sz="3200" b="1" dirty="0" smtClean="0"/>
              <a:t>5</a:t>
            </a:r>
            <a:r>
              <a:rPr lang="en-US" sz="3200" dirty="0" smtClean="0"/>
              <a:t>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Mampu</a:t>
            </a:r>
            <a:r>
              <a:rPr lang="en-US" sz="3200" dirty="0" smtClean="0"/>
              <a:t> </a:t>
            </a:r>
            <a:r>
              <a:rPr lang="en-US" sz="3200" dirty="0" err="1"/>
              <a:t>menerapkan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computing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dan </a:t>
            </a:r>
            <a:r>
              <a:rPr lang="en-US" sz="3200" dirty="0" err="1"/>
              <a:t>mesin</a:t>
            </a:r>
            <a:r>
              <a:rPr lang="en-US" sz="3200" dirty="0"/>
              <a:t> </a:t>
            </a:r>
            <a:r>
              <a:rPr lang="en-US" sz="3200" dirty="0" err="1"/>
              <a:t>berintelegensia</a:t>
            </a:r>
            <a:r>
              <a:rPr lang="en-US" sz="3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Learning Program (CLO)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CLO 1</a:t>
            </a:r>
            <a:r>
              <a:rPr lang="en-US" sz="3200" dirty="0" smtClean="0"/>
              <a:t>: </a:t>
            </a:r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menjelaskan</a:t>
            </a:r>
            <a:r>
              <a:rPr lang="en-US" sz="3200" dirty="0"/>
              <a:t>, </a:t>
            </a:r>
            <a:r>
              <a:rPr lang="en-US" sz="3200" dirty="0" err="1"/>
              <a:t>menganalisis</a:t>
            </a:r>
            <a:r>
              <a:rPr lang="en-US" sz="3200" dirty="0"/>
              <a:t>, dan </a:t>
            </a:r>
            <a:r>
              <a:rPr lang="en-US" sz="3200" dirty="0" err="1"/>
              <a:t>mendesain</a:t>
            </a:r>
            <a:r>
              <a:rPr lang="en-US" sz="3200" dirty="0"/>
              <a:t> </a:t>
            </a:r>
            <a:r>
              <a:rPr lang="en-US" sz="3200" dirty="0" err="1"/>
              <a:t>teknik</a:t>
            </a:r>
            <a:r>
              <a:rPr lang="en-US" sz="3200" dirty="0"/>
              <a:t> Searching, Reasoning, </a:t>
            </a:r>
            <a:r>
              <a:rPr lang="en-US" sz="3200" dirty="0" smtClean="0"/>
              <a:t>dan Learning untuk </a:t>
            </a:r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 smtClean="0"/>
              <a:t>masalah</a:t>
            </a:r>
            <a:endParaRPr lang="en-US" sz="3200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CLO 2</a:t>
            </a:r>
            <a:r>
              <a:rPr lang="en-US" sz="3200" dirty="0" smtClean="0"/>
              <a:t>: </a:t>
            </a:r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mengimplementasikan</a:t>
            </a:r>
            <a:r>
              <a:rPr lang="en-US" sz="3200" dirty="0"/>
              <a:t> </a:t>
            </a:r>
            <a:r>
              <a:rPr lang="en-US" sz="3200" dirty="0" err="1"/>
              <a:t>teknik</a:t>
            </a:r>
            <a:r>
              <a:rPr lang="en-US" sz="3200" dirty="0"/>
              <a:t> Searching, Reasoning, </a:t>
            </a:r>
            <a:r>
              <a:rPr lang="en-US" sz="3200" dirty="0" smtClean="0"/>
              <a:t>dan Learning untuk </a:t>
            </a:r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/>
              <a:t>permasalahan</a:t>
            </a:r>
            <a:r>
              <a:rPr lang="en-US" sz="3200" dirty="0"/>
              <a:t> yang </a:t>
            </a:r>
            <a:r>
              <a:rPr lang="en-US" sz="3200" dirty="0" err="1" smtClean="0"/>
              <a:t>diberikan</a:t>
            </a:r>
            <a:endParaRPr lang="en-US" sz="32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4419542-8AE5-4FB6-8827-66D12E4F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SILABUS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16B46C-6D54-4FC2-8FA8-B6970E78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00B050"/>
                </a:solidFill>
              </a:rPr>
              <a:t>Definisi </a:t>
            </a:r>
            <a:r>
              <a:rPr lang="af-ZA" sz="1600" dirty="0" smtClean="0">
                <a:solidFill>
                  <a:srgbClr val="00B050"/>
                </a:solidFill>
              </a:rPr>
              <a:t>AI</a:t>
            </a:r>
            <a:endParaRPr lang="af-ZA" sz="1600" dirty="0">
              <a:solidFill>
                <a:srgbClr val="00B05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0070C0"/>
                </a:solidFill>
              </a:rPr>
              <a:t>Representasi ruang </a:t>
            </a:r>
            <a:r>
              <a:rPr lang="af-ZA" sz="1600" dirty="0" smtClean="0">
                <a:solidFill>
                  <a:srgbClr val="0070C0"/>
                </a:solidFill>
              </a:rPr>
              <a:t>keadaan</a:t>
            </a:r>
            <a:endParaRPr lang="af-ZA" sz="1600" dirty="0">
              <a:solidFill>
                <a:srgbClr val="0070C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0070C0"/>
                </a:solidFill>
              </a:rPr>
              <a:t>Heuristic (Informed) Search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0070C0"/>
                </a:solidFill>
              </a:rPr>
              <a:t>Metaheuristic Search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 smtClean="0">
                <a:solidFill>
                  <a:schemeClr val="accent2">
                    <a:lumMod val="75000"/>
                  </a:schemeClr>
                </a:solidFill>
              </a:rPr>
              <a:t>Propositional </a:t>
            </a:r>
            <a:r>
              <a:rPr lang="af-ZA" sz="1600" dirty="0">
                <a:solidFill>
                  <a:schemeClr val="accent2">
                    <a:lumMod val="75000"/>
                  </a:schemeClr>
                </a:solidFill>
              </a:rPr>
              <a:t>Logic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chemeClr val="accent2">
                    <a:lumMod val="75000"/>
                  </a:schemeClr>
                </a:solidFill>
              </a:rPr>
              <a:t>First-Order Logic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chemeClr val="accent2">
                    <a:lumMod val="75000"/>
                  </a:schemeClr>
                </a:solidFill>
              </a:rPr>
              <a:t>Fuzzy Rule-Based Systems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 smtClean="0">
                <a:solidFill>
                  <a:srgbClr val="FF0000"/>
                </a:solidFill>
              </a:rPr>
              <a:t>Linear </a:t>
            </a:r>
            <a:r>
              <a:rPr lang="af-ZA" sz="1600" dirty="0">
                <a:solidFill>
                  <a:srgbClr val="FF0000"/>
                </a:solidFill>
              </a:rPr>
              <a:t>regression </a:t>
            </a:r>
            <a:endParaRPr lang="af-ZA" sz="16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 smtClean="0">
                <a:solidFill>
                  <a:srgbClr val="FF0000"/>
                </a:solidFill>
              </a:rPr>
              <a:t>Decision </a:t>
            </a:r>
            <a:r>
              <a:rPr lang="af-ZA" sz="1600" dirty="0">
                <a:solidFill>
                  <a:srgbClr val="FF0000"/>
                </a:solidFill>
              </a:rPr>
              <a:t>Tree </a:t>
            </a:r>
            <a:r>
              <a:rPr lang="af-ZA" sz="1600" dirty="0" smtClean="0">
                <a:solidFill>
                  <a:srgbClr val="FF0000"/>
                </a:solidFill>
              </a:rPr>
              <a:t>Learning</a:t>
            </a:r>
            <a:endParaRPr lang="af-ZA" sz="1600" dirty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FF0000"/>
                </a:solidFill>
              </a:rPr>
              <a:t>Evolutionary Decision Tree Learning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FF0000"/>
                </a:solidFill>
              </a:rPr>
              <a:t>k-nearest neighbor (kNN)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FF0000"/>
                </a:solidFill>
              </a:rPr>
              <a:t>Bayesian Learning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>
                <a:solidFill>
                  <a:srgbClr val="FF0000"/>
                </a:solidFill>
              </a:rPr>
              <a:t>Ensemble Learning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af-ZA" sz="1600" dirty="0" smtClean="0">
                <a:solidFill>
                  <a:srgbClr val="FF0000"/>
                </a:solidFill>
              </a:rPr>
              <a:t>Seleksi </a:t>
            </a:r>
            <a:r>
              <a:rPr lang="af-ZA" sz="1600" dirty="0">
                <a:solidFill>
                  <a:srgbClr val="FF0000"/>
                </a:solidFill>
              </a:rPr>
              <a:t>dan Validasi </a:t>
            </a:r>
            <a:r>
              <a:rPr lang="af-ZA" sz="1600" dirty="0" smtClean="0">
                <a:solidFill>
                  <a:srgbClr val="FF0000"/>
                </a:solidFill>
              </a:rPr>
              <a:t>Model</a:t>
            </a:r>
            <a:endParaRPr lang="af-Z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43F4-D240-4ADA-B224-F1F8A447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B483-E1F8-4BFE-86FE-4A945EFB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5475" indent="-625475">
              <a:buNone/>
              <a:tabLst>
                <a:tab pos="625475" algn="l"/>
              </a:tabLst>
            </a:pPr>
            <a:r>
              <a:rPr lang="en-ID" dirty="0"/>
              <a:t>[</a:t>
            </a:r>
            <a:r>
              <a:rPr lang="en-ID" dirty="0" smtClean="0"/>
              <a:t>1]	Suyanto</a:t>
            </a:r>
            <a:r>
              <a:rPr lang="en-ID" dirty="0"/>
              <a:t>, "Artificial Intelligence: </a:t>
            </a:r>
            <a:r>
              <a:rPr lang="en-ID" dirty="0" smtClean="0"/>
              <a:t>Searching-Reasoning-Planning-Learning" </a:t>
            </a:r>
            <a:r>
              <a:rPr lang="en-ID" dirty="0" err="1" smtClean="0"/>
              <a:t>Revisi</a:t>
            </a:r>
            <a:r>
              <a:rPr lang="en-ID" dirty="0" smtClean="0"/>
              <a:t> </a:t>
            </a:r>
            <a:r>
              <a:rPr lang="en-ID" dirty="0" err="1" smtClean="0"/>
              <a:t>Ketiga</a:t>
            </a:r>
            <a:r>
              <a:rPr lang="en-ID" dirty="0" smtClean="0"/>
              <a:t>, </a:t>
            </a:r>
            <a:r>
              <a:rPr lang="en-ID" dirty="0" err="1"/>
              <a:t>Penerbit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, Bandung, 2020.</a:t>
            </a:r>
          </a:p>
          <a:p>
            <a:pPr marL="625475" indent="-625475">
              <a:buNone/>
              <a:tabLst>
                <a:tab pos="625475" algn="l"/>
              </a:tabLst>
            </a:pPr>
            <a:r>
              <a:rPr lang="en-ID" dirty="0"/>
              <a:t>[</a:t>
            </a:r>
            <a:r>
              <a:rPr lang="en-ID" dirty="0" smtClean="0"/>
              <a:t>2]	Russel</a:t>
            </a:r>
            <a:r>
              <a:rPr lang="en-ID" dirty="0"/>
              <a:t>, Stuart and </a:t>
            </a:r>
            <a:r>
              <a:rPr lang="en-ID" dirty="0" err="1"/>
              <a:t>Norvig</a:t>
            </a:r>
            <a:r>
              <a:rPr lang="en-ID" dirty="0"/>
              <a:t>, Peter, "Artificial Intelligence: A Modern </a:t>
            </a:r>
            <a:r>
              <a:rPr lang="en-ID" dirty="0" smtClean="0"/>
              <a:t>Approach" </a:t>
            </a:r>
            <a:r>
              <a:rPr lang="en-ID" dirty="0" err="1"/>
              <a:t>Edisi</a:t>
            </a:r>
            <a:r>
              <a:rPr lang="en-ID" dirty="0"/>
              <a:t> 4, Prentice Hall International, Inc., 2020.</a:t>
            </a:r>
          </a:p>
          <a:p>
            <a:pPr marL="625475" indent="-625475">
              <a:buNone/>
              <a:tabLst>
                <a:tab pos="625475" algn="l"/>
              </a:tabLst>
            </a:pPr>
            <a:r>
              <a:rPr lang="en-ID" dirty="0"/>
              <a:t>[3</a:t>
            </a:r>
            <a:r>
              <a:rPr lang="en-ID" dirty="0" smtClean="0"/>
              <a:t>]	Suyanto</a:t>
            </a:r>
            <a:r>
              <a:rPr lang="en-ID" dirty="0"/>
              <a:t>, "Machine Learning: Tingkat </a:t>
            </a:r>
            <a:r>
              <a:rPr lang="en-ID" dirty="0" err="1"/>
              <a:t>Dasar</a:t>
            </a:r>
            <a:r>
              <a:rPr lang="en-ID" dirty="0"/>
              <a:t> dan </a:t>
            </a:r>
            <a:r>
              <a:rPr lang="en-ID" dirty="0" err="1"/>
              <a:t>Lanjut</a:t>
            </a:r>
            <a:r>
              <a:rPr lang="en-ID" dirty="0"/>
              <a:t>", </a:t>
            </a:r>
            <a:r>
              <a:rPr lang="en-ID" dirty="0" err="1"/>
              <a:t>Penerbit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, Bandung, 2018</a:t>
            </a:r>
          </a:p>
          <a:p>
            <a:pPr marL="625475" indent="-625475">
              <a:buNone/>
              <a:tabLst>
                <a:tab pos="625475" algn="l"/>
              </a:tabLst>
            </a:pPr>
            <a:r>
              <a:rPr lang="en-ID" dirty="0"/>
              <a:t>[</a:t>
            </a:r>
            <a:r>
              <a:rPr lang="en-ID" dirty="0" smtClean="0"/>
              <a:t>4]	Suyanto</a:t>
            </a:r>
            <a:r>
              <a:rPr lang="en-ID" dirty="0"/>
              <a:t>, "Swarm Intelligence: </a:t>
            </a:r>
            <a:r>
              <a:rPr lang="en-ID" dirty="0" err="1"/>
              <a:t>Komputasi</a:t>
            </a:r>
            <a:r>
              <a:rPr lang="en-ID" dirty="0"/>
              <a:t> Modern untuk </a:t>
            </a:r>
            <a:r>
              <a:rPr lang="en-ID" dirty="0" err="1"/>
              <a:t>Optimasi</a:t>
            </a:r>
            <a:r>
              <a:rPr lang="en-ID" dirty="0"/>
              <a:t> dan Big Data Mining", </a:t>
            </a:r>
            <a:r>
              <a:rPr lang="en-ID" dirty="0" err="1"/>
              <a:t>Penerbit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, Bandung, </a:t>
            </a:r>
            <a:r>
              <a:rPr lang="en-ID" dirty="0" smtClean="0"/>
              <a:t>2019</a:t>
            </a:r>
          </a:p>
          <a:p>
            <a:pPr marL="625475" indent="-625475">
              <a:buNone/>
              <a:tabLst>
                <a:tab pos="625475" algn="l"/>
              </a:tabLst>
            </a:pPr>
            <a:r>
              <a:rPr lang="en-ID" dirty="0"/>
              <a:t>[</a:t>
            </a:r>
            <a:r>
              <a:rPr lang="en-ID" dirty="0" smtClean="0"/>
              <a:t>5]	Suyanto</a:t>
            </a:r>
            <a:r>
              <a:rPr lang="en-ID" dirty="0"/>
              <a:t>, "Evolutionary Computation: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`</a:t>
            </a:r>
            <a:r>
              <a:rPr lang="en-ID" dirty="0" err="1"/>
              <a:t>Evolusi</a:t>
            </a:r>
            <a:r>
              <a:rPr lang="en-ID" dirty="0"/>
              <a:t>’ dan `</a:t>
            </a:r>
            <a:r>
              <a:rPr lang="en-ID" dirty="0" err="1"/>
              <a:t>Genetika</a:t>
            </a:r>
            <a:r>
              <a:rPr lang="en-ID" dirty="0"/>
              <a:t>’", </a:t>
            </a:r>
            <a:r>
              <a:rPr lang="en-ID" dirty="0" err="1"/>
              <a:t>Penerbit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, Bandung, 2008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8AB8-2010-4E2D-A527-BC48F83F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RUBRIKASI NILAI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16819"/>
              </p:ext>
            </p:extLst>
          </p:nvPr>
        </p:nvGraphicFramePr>
        <p:xfrm>
          <a:off x="775251" y="1885067"/>
          <a:ext cx="10749577" cy="4114800"/>
        </p:xfrm>
        <a:graphic>
          <a:graphicData uri="http://schemas.openxmlformats.org/drawingml/2006/table">
            <a:tbl>
              <a:tblPr firstRow="1" bandRow="1"/>
              <a:tblGrid>
                <a:gridCol w="8499579">
                  <a:extLst>
                    <a:ext uri="{9D8B030D-6E8A-4147-A177-3AD203B41FA5}">
                      <a16:colId xmlns:a16="http://schemas.microsoft.com/office/drawing/2014/main" val="1327288723"/>
                    </a:ext>
                  </a:extLst>
                </a:gridCol>
                <a:gridCol w="2249998">
                  <a:extLst>
                    <a:ext uri="{9D8B030D-6E8A-4147-A177-3AD203B41FA5}">
                      <a16:colId xmlns:a16="http://schemas.microsoft.com/office/drawing/2014/main" val="3066965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Komponen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Penilaian</a:t>
                      </a:r>
                      <a:endParaRPr lang="en-US" sz="2400" b="1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2400" b="1" dirty="0" smtClean="0"/>
                        <a:t>Persentase</a:t>
                      </a:r>
                      <a:endParaRPr lang="af-ZA" sz="2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9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Kuis</a:t>
                      </a:r>
                      <a:r>
                        <a:rPr lang="en-US" sz="2400" dirty="0" smtClean="0"/>
                        <a:t> 1: 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2400" dirty="0" smtClean="0"/>
                        <a:t>10%</a:t>
                      </a:r>
                      <a:endParaRPr lang="af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Kuis</a:t>
                      </a:r>
                      <a:r>
                        <a:rPr lang="en-US" sz="2400" dirty="0" smtClean="0"/>
                        <a:t> 2: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af-Z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10%</a:t>
                      </a:r>
                      <a:endParaRPr lang="af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7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Kuis</a:t>
                      </a:r>
                      <a:r>
                        <a:rPr lang="en-US" sz="2400" dirty="0" smtClean="0"/>
                        <a:t> 3: Learning (Regression &amp; DTL)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af-Z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10%</a:t>
                      </a:r>
                      <a:endParaRPr lang="af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6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Kuis</a:t>
                      </a:r>
                      <a:r>
                        <a:rPr lang="en-US" sz="2400" dirty="0" smtClean="0"/>
                        <a:t> 4: Learning (kNN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&amp; NB)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f-Z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10%</a:t>
                      </a:r>
                      <a:endParaRPr lang="af-ZA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2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Tugas 1: Searching (Blind/Heuristic/Metaheuristic)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af-Z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15%</a:t>
                      </a:r>
                      <a:endParaRPr lang="af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Tugas 2: Reasoning (Fuzzy Logic)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af-Z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15%</a:t>
                      </a:r>
                      <a:endParaRPr lang="af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Tugas 3: Learning (Regression/DTL/kNN/NB/EL)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af-Z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30%</a:t>
                      </a:r>
                      <a:endParaRPr lang="af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sz="2400" b="1" dirty="0" smtClean="0"/>
                        <a:t>Total </a:t>
                      </a:r>
                      <a:endParaRPr lang="af-ZA" sz="2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2400" b="1" dirty="0" smtClean="0"/>
                        <a:t>100%</a:t>
                      </a:r>
                      <a:endParaRPr lang="af-ZA" sz="2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7054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CCE8AB8-2010-4E2D-A527-BC48F83F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ATURAN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Pertemuan</a:t>
            </a:r>
            <a:r>
              <a:rPr lang="en-US" sz="2400" dirty="0" smtClean="0"/>
              <a:t> daring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b="1" dirty="0" smtClean="0"/>
              <a:t>Google Meet</a:t>
            </a:r>
          </a:p>
          <a:p>
            <a:r>
              <a:rPr lang="en-US" sz="2400" dirty="0" err="1" smtClean="0"/>
              <a:t>Kehadiran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b="1" i="1" dirty="0"/>
              <a:t>activity </a:t>
            </a:r>
            <a:r>
              <a:rPr lang="en-US" sz="2400" b="1" i="1" dirty="0" smtClean="0"/>
              <a:t>completion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</a:t>
            </a:r>
            <a:r>
              <a:rPr lang="en-US" sz="2400" dirty="0" err="1" smtClean="0"/>
              <a:t>Bahasan</a:t>
            </a:r>
            <a:r>
              <a:rPr lang="en-US" sz="2400" dirty="0" smtClean="0"/>
              <a:t> (PB)</a:t>
            </a:r>
          </a:p>
          <a:p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kecurangan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plagiasi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Kuis</a:t>
            </a:r>
            <a:r>
              <a:rPr lang="en-US" sz="2400" dirty="0" smtClean="0"/>
              <a:t> dan/</a:t>
            </a:r>
            <a:r>
              <a:rPr lang="en-US" sz="2400" dirty="0" err="1" smtClean="0"/>
              <a:t>atau</a:t>
            </a:r>
            <a:r>
              <a:rPr lang="en-US" sz="2400" dirty="0" smtClean="0"/>
              <a:t> Tugas bisa </a:t>
            </a:r>
            <a:r>
              <a:rPr lang="en-US" sz="2400" dirty="0" err="1" smtClean="0"/>
              <a:t>menyebabkan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E dan/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hukuman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 </a:t>
            </a:r>
            <a:r>
              <a:rPr lang="en-US" sz="2400" dirty="0" err="1" smtClean="0"/>
              <a:t>Komisi</a:t>
            </a:r>
            <a:r>
              <a:rPr lang="en-US" sz="2400" dirty="0" smtClean="0"/>
              <a:t> </a:t>
            </a:r>
            <a:r>
              <a:rPr lang="en-US" sz="2400" dirty="0" err="1" smtClean="0"/>
              <a:t>Disiplin</a:t>
            </a:r>
            <a:r>
              <a:rPr lang="en-US" sz="2400" dirty="0" smtClean="0"/>
              <a:t> (</a:t>
            </a:r>
            <a:r>
              <a:rPr lang="en-US" sz="2400" dirty="0" err="1" smtClean="0"/>
              <a:t>Komdis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DF749B8-5EBA-42C0-8F9E-39406ACF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smtClean="0"/>
              <a:t>CII-2M3 Pengantar Kecerdasan Buatan / PRODI S1 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CII-2M3 Pengantar Kecerdasan Buatan</vt:lpstr>
      <vt:lpstr>Informasi Dosen Pengampu MK</vt:lpstr>
      <vt:lpstr>Program Learning Outcome (PLO)</vt:lpstr>
      <vt:lpstr>Course Learning Program (CLO)</vt:lpstr>
      <vt:lpstr>SILABUS</vt:lpstr>
      <vt:lpstr>REFERENSI</vt:lpstr>
      <vt:lpstr>RUBRIKASI NILAI</vt:lpstr>
      <vt:lpstr>ATURAN PEMBELAJARAN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CII1A3-MK PENGENALAN PEMROGRAMAN</dc:title>
  <dc:creator>hp</dc:creator>
  <cp:lastModifiedBy>Lenovo</cp:lastModifiedBy>
  <cp:revision>36</cp:revision>
  <dcterms:created xsi:type="dcterms:W3CDTF">2020-08-24T06:30:41Z</dcterms:created>
  <dcterms:modified xsi:type="dcterms:W3CDTF">2020-09-04T03:55:37Z</dcterms:modified>
</cp:coreProperties>
</file>