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 id="290"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852071-E4E5-4F28-814E-42DE2ABB35BA}" type="datetimeFigureOut">
              <a:rPr lang="en-IN" smtClean="0"/>
              <a:t>26-01-2022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498296-6A58-45A7-9152-69437F8EDDF4}" type="slidenum">
              <a:rPr lang="en-IN" smtClean="0"/>
              <a:t>‹#›</a:t>
            </a:fld>
            <a:endParaRPr lang="en-IN"/>
          </a:p>
        </p:txBody>
      </p:sp>
    </p:spTree>
    <p:extLst>
      <p:ext uri="{BB962C8B-B14F-4D97-AF65-F5344CB8AC3E}">
        <p14:creationId xmlns:p14="http://schemas.microsoft.com/office/powerpoint/2010/main" val="3095579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F498296-6A58-45A7-9152-69437F8EDDF4}" type="slidenum">
              <a:rPr lang="en-IN" smtClean="0"/>
              <a:t>10</a:t>
            </a:fld>
            <a:endParaRPr lang="en-IN"/>
          </a:p>
        </p:txBody>
      </p:sp>
    </p:spTree>
    <p:extLst>
      <p:ext uri="{BB962C8B-B14F-4D97-AF65-F5344CB8AC3E}">
        <p14:creationId xmlns:p14="http://schemas.microsoft.com/office/powerpoint/2010/main" val="28200488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F0FDE435-3E5D-4A4A-93C2-D67E67FA2821}" type="datetimeFigureOut">
              <a:rPr lang="en-IN" smtClean="0"/>
              <a:t>26-01-2022</a:t>
            </a:fld>
            <a:endParaRPr lang="en-IN"/>
          </a:p>
        </p:txBody>
      </p:sp>
      <p:sp>
        <p:nvSpPr>
          <p:cNvPr id="5" name="Footer Placeholder 4"/>
          <p:cNvSpPr>
            <a:spLocks noGrp="1"/>
          </p:cNvSpPr>
          <p:nvPr>
            <p:ph type="ftr" sz="quarter" idx="11"/>
          </p:nvPr>
        </p:nvSpPr>
        <p:spPr>
          <a:xfrm>
            <a:off x="1900237" y="5410202"/>
            <a:ext cx="3843665" cy="365125"/>
          </a:xfrm>
        </p:spPr>
        <p:txBody>
          <a:bodyPr/>
          <a:lstStyle/>
          <a:p>
            <a:endParaRPr lang="en-IN"/>
          </a:p>
        </p:txBody>
      </p:sp>
      <p:sp>
        <p:nvSpPr>
          <p:cNvPr id="6" name="Slide Number Placeholder 5"/>
          <p:cNvSpPr>
            <a:spLocks noGrp="1"/>
          </p:cNvSpPr>
          <p:nvPr>
            <p:ph type="sldNum" sz="quarter" idx="12"/>
          </p:nvPr>
        </p:nvSpPr>
        <p:spPr>
          <a:xfrm>
            <a:off x="7915603" y="5410200"/>
            <a:ext cx="578317" cy="365125"/>
          </a:xfrm>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1708457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FDE435-3E5D-4A4A-93C2-D67E67FA2821}" type="datetimeFigureOut">
              <a:rPr lang="en-IN" smtClean="0"/>
              <a:t>26-01-2022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2348791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FDE435-3E5D-4A4A-93C2-D67E67FA2821}" type="datetimeFigureOut">
              <a:rPr lang="en-IN" smtClean="0"/>
              <a:t>26-01-2022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3021121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FDE435-3E5D-4A4A-93C2-D67E67FA2821}" type="datetimeFigureOut">
              <a:rPr lang="en-IN" smtClean="0"/>
              <a:t>26-01-2022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F10BD2-D50D-4534-B3EC-5A53A0175A29}" type="slidenum">
              <a:rPr lang="en-IN" smtClean="0"/>
              <a:t>‹#›</a:t>
            </a:fld>
            <a:endParaRPr lang="en-IN"/>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2992336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FDE435-3E5D-4A4A-93C2-D67E67FA2821}" type="datetimeFigureOut">
              <a:rPr lang="en-IN" smtClean="0"/>
              <a:t>26-01-2022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1839266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0FDE435-3E5D-4A4A-93C2-D67E67FA2821}" type="datetimeFigureOut">
              <a:rPr lang="en-IN" smtClean="0"/>
              <a:t>26-01-2022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916962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0FDE435-3E5D-4A4A-93C2-D67E67FA2821}" type="datetimeFigureOut">
              <a:rPr lang="en-IN" smtClean="0"/>
              <a:t>26-01-2022</a:t>
            </a:fld>
            <a:endParaRPr lang="en-IN"/>
          </a:p>
        </p:txBody>
      </p:sp>
      <p:sp>
        <p:nvSpPr>
          <p:cNvPr id="4" name="Footer Placeholder 3"/>
          <p:cNvSpPr>
            <a:spLocks noGrp="1"/>
          </p:cNvSpPr>
          <p:nvPr>
            <p:ph type="ftr" sz="quarter" idx="11"/>
          </p:nvPr>
        </p:nvSpPr>
        <p:spPr/>
        <p:txBody>
          <a:bodyPr/>
          <a:lstStyle>
            <a:lvl1pPr>
              <a:defRPr cap="all" baseline="0"/>
            </a:lvl1pPr>
          </a:lstStyle>
          <a:p>
            <a:endParaRPr lang="en-IN"/>
          </a:p>
        </p:txBody>
      </p:sp>
      <p:sp>
        <p:nvSpPr>
          <p:cNvPr id="5" name="Slide Number Placeholder 4"/>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3475662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FDE435-3E5D-4A4A-93C2-D67E67FA2821}" type="datetimeFigureOut">
              <a:rPr lang="en-IN" smtClean="0"/>
              <a:t>26-01-2022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878763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FDE435-3E5D-4A4A-93C2-D67E67FA2821}" type="datetimeFigureOut">
              <a:rPr lang="en-IN" smtClean="0"/>
              <a:t>26-01-2022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1254080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F0FDE435-3E5D-4A4A-93C2-D67E67FA2821}" type="datetimeFigureOut">
              <a:rPr lang="en-IN" smtClean="0"/>
              <a:t>26-01-2022</a:t>
            </a:fld>
            <a:endParaRPr lang="en-IN"/>
          </a:p>
        </p:txBody>
      </p:sp>
      <p:sp>
        <p:nvSpPr>
          <p:cNvPr id="50" name="Footer Placeholder 4"/>
          <p:cNvSpPr>
            <a:spLocks noGrp="1"/>
          </p:cNvSpPr>
          <p:nvPr>
            <p:ph type="ftr" sz="quarter" idx="11"/>
          </p:nvPr>
        </p:nvSpPr>
        <p:spPr>
          <a:xfrm>
            <a:off x="856059" y="5883276"/>
            <a:ext cx="4679482" cy="365125"/>
          </a:xfrm>
        </p:spPr>
        <p:txBody>
          <a:bodyPr/>
          <a:lstStyle/>
          <a:p>
            <a:endParaRPr lang="en-IN"/>
          </a:p>
        </p:txBody>
      </p:sp>
      <p:sp>
        <p:nvSpPr>
          <p:cNvPr id="51" name="Slide Number Placeholder 5"/>
          <p:cNvSpPr>
            <a:spLocks noGrp="1"/>
          </p:cNvSpPr>
          <p:nvPr>
            <p:ph type="sldNum" sz="quarter" idx="12"/>
          </p:nvPr>
        </p:nvSpPr>
        <p:spPr>
          <a:xfrm>
            <a:off x="7707241" y="5883275"/>
            <a:ext cx="578317" cy="365125"/>
          </a:xfrm>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101893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FDE435-3E5D-4A4A-93C2-D67E67FA2821}" type="datetimeFigureOut">
              <a:rPr lang="en-IN" smtClean="0"/>
              <a:t>26-01-2022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474182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FDE435-3E5D-4A4A-93C2-D67E67FA2821}" type="datetimeFigureOut">
              <a:rPr lang="en-IN" smtClean="0"/>
              <a:t>26-01-2022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3746617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FDE435-3E5D-4A4A-93C2-D67E67FA2821}" type="datetimeFigureOut">
              <a:rPr lang="en-IN" smtClean="0"/>
              <a:t>26-01-2022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2142696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FDE435-3E5D-4A4A-93C2-D67E67FA2821}" type="datetimeFigureOut">
              <a:rPr lang="en-IN" smtClean="0"/>
              <a:t>26-01-2022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3829703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FDE435-3E5D-4A4A-93C2-D67E67FA2821}" type="datetimeFigureOut">
              <a:rPr lang="en-IN" smtClean="0"/>
              <a:t>26-01-2022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287038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FDE435-3E5D-4A4A-93C2-D67E67FA2821}" type="datetimeFigureOut">
              <a:rPr lang="en-IN" smtClean="0"/>
              <a:t>26-01-2022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2868593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FDE435-3E5D-4A4A-93C2-D67E67FA2821}" type="datetimeFigureOut">
              <a:rPr lang="en-IN" smtClean="0"/>
              <a:t>26-01-2022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982654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0FDE435-3E5D-4A4A-93C2-D67E67FA2821}" type="datetimeFigureOut">
              <a:rPr lang="en-IN" smtClean="0"/>
              <a:t>26-01-2022</a:t>
            </a:fld>
            <a:endParaRPr lang="en-IN"/>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6F10BD2-D50D-4534-B3EC-5A53A0175A29}" type="slidenum">
              <a:rPr lang="en-IN" smtClean="0"/>
              <a:t>‹#›</a:t>
            </a:fld>
            <a:endParaRPr lang="en-IN"/>
          </a:p>
        </p:txBody>
      </p:sp>
    </p:spTree>
    <p:extLst>
      <p:ext uri="{BB962C8B-B14F-4D97-AF65-F5344CB8AC3E}">
        <p14:creationId xmlns:p14="http://schemas.microsoft.com/office/powerpoint/2010/main" val="6617788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1720" y="1052736"/>
            <a:ext cx="6912768" cy="1296144"/>
          </a:xfrm>
        </p:spPr>
        <p:txBody>
          <a:bodyPr>
            <a:normAutofit fontScale="90000"/>
          </a:bodyPr>
          <a:lstStyle/>
          <a:p>
            <a:br>
              <a:rPr lang="en-IN" dirty="0"/>
            </a:br>
            <a:r>
              <a:rPr lang="en-IN" sz="2200" b="1" dirty="0">
                <a:latin typeface="Times New Roman" panose="02020603050405020304" pitchFamily="18" charset="0"/>
                <a:cs typeface="Times New Roman" panose="02020603050405020304" pitchFamily="18" charset="0"/>
              </a:rPr>
              <a:t>E-retail factors for customer activation and retention: A case study from Indian  e-commerce customers</a:t>
            </a:r>
            <a:endParaRPr lang="en-IN" sz="2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520760" y="4725144"/>
            <a:ext cx="2627784" cy="913656"/>
          </a:xfrm>
        </p:spPr>
        <p:txBody>
          <a:bodyPr>
            <a:normAutofit lnSpcReduction="10000"/>
          </a:bodyPr>
          <a:lstStyle/>
          <a:p>
            <a:r>
              <a:rPr lang="en-IN" b="1" dirty="0">
                <a:solidFill>
                  <a:schemeClr val="tx1"/>
                </a:solidFill>
                <a:latin typeface="Times New Roman" panose="02020603050405020304" pitchFamily="18" charset="0"/>
                <a:cs typeface="Times New Roman" panose="02020603050405020304" pitchFamily="18" charset="0"/>
              </a:rPr>
              <a:t>Submitted by</a:t>
            </a:r>
          </a:p>
          <a:p>
            <a:r>
              <a:rPr lang="en-IN" b="1" dirty="0">
                <a:solidFill>
                  <a:srgbClr val="FFC000"/>
                </a:solidFill>
                <a:latin typeface="Times New Roman" panose="02020603050405020304" pitchFamily="18" charset="0"/>
                <a:cs typeface="Times New Roman" panose="02020603050405020304" pitchFamily="18" charset="0"/>
              </a:rPr>
              <a:t>Tribeni  subudhi</a:t>
            </a:r>
          </a:p>
        </p:txBody>
      </p:sp>
    </p:spTree>
    <p:extLst>
      <p:ext uri="{BB962C8B-B14F-4D97-AF65-F5344CB8AC3E}">
        <p14:creationId xmlns:p14="http://schemas.microsoft.com/office/powerpoint/2010/main" val="2730706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US" sz="4000" dirty="0"/>
              <a:t>Analysis of website feedbacks obtained</a:t>
            </a:r>
            <a:br>
              <a:rPr lang="en-IN" dirty="0"/>
            </a:br>
            <a:endParaRPr lang="en-IN" dirty="0"/>
          </a:p>
        </p:txBody>
      </p:sp>
      <p:sp>
        <p:nvSpPr>
          <p:cNvPr id="3" name="Content Placeholder 2"/>
          <p:cNvSpPr>
            <a:spLocks noGrp="1"/>
          </p:cNvSpPr>
          <p:nvPr>
            <p:ph idx="1"/>
          </p:nvPr>
        </p:nvSpPr>
        <p:spPr>
          <a:xfrm>
            <a:off x="457200" y="620688"/>
            <a:ext cx="8229600" cy="5962674"/>
          </a:xfrm>
        </p:spPr>
        <p:txBody>
          <a:bodyPr>
            <a:normAutofit fontScale="92500"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pPr lvl="0"/>
            <a:r>
              <a:rPr lang="en-US" sz="2600" dirty="0">
                <a:highlight>
                  <a:srgbClr val="800080"/>
                </a:highlight>
                <a:latin typeface="Arabic Typesetting" pitchFamily="66" charset="-78"/>
                <a:cs typeface="Arabic Typesetting" pitchFamily="66" charset="-78"/>
              </a:rPr>
              <a:t>We can see that after column 47, there are both positive and negative feedbacks of the websites, which are given by the correspondents. We will </a:t>
            </a:r>
            <a:r>
              <a:rPr lang="en-US" sz="2600" dirty="0" err="1">
                <a:highlight>
                  <a:srgbClr val="800080"/>
                </a:highlight>
                <a:latin typeface="Arabic Typesetting" pitchFamily="66" charset="-78"/>
                <a:cs typeface="Arabic Typesetting" pitchFamily="66" charset="-78"/>
              </a:rPr>
              <a:t>analyse</a:t>
            </a:r>
            <a:r>
              <a:rPr lang="en-US" sz="2600" dirty="0">
                <a:highlight>
                  <a:srgbClr val="800080"/>
                </a:highlight>
                <a:latin typeface="Arabic Typesetting" pitchFamily="66" charset="-78"/>
                <a:cs typeface="Arabic Typesetting" pitchFamily="66" charset="-78"/>
              </a:rPr>
              <a:t> those data by using data analysis process.</a:t>
            </a:r>
            <a:endParaRPr lang="en-IN" sz="2600" dirty="0">
              <a:highlight>
                <a:srgbClr val="800080"/>
              </a:highlight>
              <a:latin typeface="Arabic Typesetting" pitchFamily="66" charset="-78"/>
              <a:cs typeface="Arabic Typesetting" pitchFamily="66" charset="-78"/>
            </a:endParaRPr>
          </a:p>
          <a:p>
            <a:pPr lvl="0"/>
            <a:r>
              <a:rPr lang="en-US" sz="2600" dirty="0">
                <a:highlight>
                  <a:srgbClr val="800080"/>
                </a:highlight>
                <a:latin typeface="Arabic Typesetting" pitchFamily="66" charset="-78"/>
                <a:cs typeface="Arabic Typesetting" pitchFamily="66" charset="-78"/>
              </a:rPr>
              <a:t>First, we will extract only the feedbacks data and then save it in a new data frame, which will be used for further process.</a:t>
            </a:r>
            <a:endParaRPr lang="en-IN" sz="2600" dirty="0">
              <a:highlight>
                <a:srgbClr val="800080"/>
              </a:highlight>
              <a:latin typeface="Arabic Typesetting" pitchFamily="66" charset="-78"/>
              <a:cs typeface="Arabic Typesetting" pitchFamily="66" charset="-78"/>
            </a:endParaRPr>
          </a:p>
          <a:p>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52736"/>
            <a:ext cx="9144000" cy="3111609"/>
          </a:xfrm>
          <a:prstGeom prst="rect">
            <a:avLst/>
          </a:prstGeom>
        </p:spPr>
      </p:pic>
    </p:spTree>
    <p:extLst>
      <p:ext uri="{BB962C8B-B14F-4D97-AF65-F5344CB8AC3E}">
        <p14:creationId xmlns:p14="http://schemas.microsoft.com/office/powerpoint/2010/main" val="1457610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9512" y="332656"/>
            <a:ext cx="8964488" cy="2448272"/>
          </a:xfrm>
        </p:spPr>
        <p:txBody>
          <a:bodyPr>
            <a:noAutofit/>
          </a:bodyPr>
          <a:lstStyle/>
          <a:p>
            <a:pPr lvl="0" algn="l"/>
            <a:r>
              <a:rPr lang="en-US" sz="2000" dirty="0">
                <a:highlight>
                  <a:srgbClr val="800080"/>
                </a:highlight>
                <a:latin typeface="Arabic Typesetting" pitchFamily="66" charset="-78"/>
                <a:cs typeface="Arabic Typesetting" pitchFamily="66" charset="-78"/>
              </a:rPr>
              <a:t>We will </a:t>
            </a:r>
            <a:r>
              <a:rPr lang="en-US" sz="2000" dirty="0" err="1">
                <a:highlight>
                  <a:srgbClr val="800080"/>
                </a:highlight>
                <a:latin typeface="Arabic Typesetting" pitchFamily="66" charset="-78"/>
                <a:cs typeface="Arabic Typesetting" pitchFamily="66" charset="-78"/>
              </a:rPr>
              <a:t>analyse</a:t>
            </a:r>
            <a:r>
              <a:rPr lang="en-US" sz="2000" dirty="0">
                <a:highlight>
                  <a:srgbClr val="800080"/>
                </a:highlight>
                <a:latin typeface="Arabic Typesetting" pitchFamily="66" charset="-78"/>
                <a:cs typeface="Arabic Typesetting" pitchFamily="66" charset="-78"/>
              </a:rPr>
              <a:t> the negative feedbacks first by checking the count of websites and the type of feedbacks given to each website. Then, we will save the obtained data in a new data frame and rename the column names.</a:t>
            </a:r>
            <a:br>
              <a:rPr lang="en-IN" sz="2000" dirty="0">
                <a:highlight>
                  <a:srgbClr val="800080"/>
                </a:highlight>
                <a:latin typeface="Arabic Typesetting" pitchFamily="66" charset="-78"/>
                <a:cs typeface="Arabic Typesetting" pitchFamily="66" charset="-78"/>
              </a:rPr>
            </a:br>
            <a:r>
              <a:rPr lang="en-US" sz="2000" dirty="0">
                <a:highlight>
                  <a:srgbClr val="800080"/>
                </a:highlight>
                <a:latin typeface="Arabic Typesetting" pitchFamily="66" charset="-78"/>
                <a:cs typeface="Arabic Typesetting" pitchFamily="66" charset="-78"/>
              </a:rPr>
              <a:t>Then, we will </a:t>
            </a:r>
            <a:r>
              <a:rPr lang="en-US" sz="2000" dirty="0" err="1">
                <a:highlight>
                  <a:srgbClr val="800080"/>
                </a:highlight>
                <a:latin typeface="Arabic Typesetting" pitchFamily="66" charset="-78"/>
                <a:cs typeface="Arabic Typesetting" pitchFamily="66" charset="-78"/>
              </a:rPr>
              <a:t>analyse</a:t>
            </a:r>
            <a:r>
              <a:rPr lang="en-US" sz="2000" dirty="0">
                <a:highlight>
                  <a:srgbClr val="800080"/>
                </a:highlight>
                <a:latin typeface="Arabic Typesetting" pitchFamily="66" charset="-78"/>
                <a:cs typeface="Arabic Typesetting" pitchFamily="66" charset="-78"/>
              </a:rPr>
              <a:t> the positive feedbacks by checking the count of websites and the type of feedbacks given to each website. Then, we will save the obtained data in a new data frame and rename the column names.</a:t>
            </a:r>
            <a:br>
              <a:rPr lang="en-IN" sz="2000" dirty="0">
                <a:highlight>
                  <a:srgbClr val="800080"/>
                </a:highlight>
                <a:latin typeface="Arabic Typesetting" pitchFamily="66" charset="-78"/>
                <a:cs typeface="Arabic Typesetting" pitchFamily="66" charset="-78"/>
              </a:rPr>
            </a:br>
            <a:r>
              <a:rPr lang="en-US" sz="2000" dirty="0">
                <a:highlight>
                  <a:srgbClr val="800080"/>
                </a:highlight>
                <a:latin typeface="Arabic Typesetting" pitchFamily="66" charset="-78"/>
                <a:cs typeface="Arabic Typesetting" pitchFamily="66" charset="-78"/>
              </a:rPr>
              <a:t>We will calculate the percentage of people giving the feedbacks to the website for both positive and negatives.</a:t>
            </a:r>
            <a:br>
              <a:rPr lang="en-IN" sz="2000" dirty="0">
                <a:highlight>
                  <a:srgbClr val="800080"/>
                </a:highlight>
                <a:latin typeface="Arabic Typesetting" pitchFamily="66" charset="-78"/>
                <a:cs typeface="Arabic Typesetting" pitchFamily="66" charset="-78"/>
              </a:rPr>
            </a:br>
            <a:endParaRPr lang="en-IN" sz="2000" dirty="0">
              <a:highlight>
                <a:srgbClr val="800080"/>
              </a:highlight>
              <a:latin typeface="Arabic Typesetting" pitchFamily="66" charset="-78"/>
              <a:cs typeface="Arabic Typesetting" pitchFamily="66" charset="-78"/>
            </a:endParaRP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2780928"/>
            <a:ext cx="8568952" cy="3528392"/>
          </a:xfrm>
        </p:spPr>
      </p:pic>
    </p:spTree>
    <p:extLst>
      <p:ext uri="{BB962C8B-B14F-4D97-AF65-F5344CB8AC3E}">
        <p14:creationId xmlns:p14="http://schemas.microsoft.com/office/powerpoint/2010/main" val="159537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en-US" sz="3600" b="1" u="sng" dirty="0"/>
              <a:t>Observations for positive data</a:t>
            </a:r>
            <a:br>
              <a:rPr lang="en-IN" sz="3600" b="1" dirty="0"/>
            </a:br>
            <a:endParaRPr lang="en-IN" sz="3600" dirty="0"/>
          </a:p>
        </p:txBody>
      </p:sp>
      <p:sp>
        <p:nvSpPr>
          <p:cNvPr id="3" name="Content Placeholder 2"/>
          <p:cNvSpPr>
            <a:spLocks noGrp="1"/>
          </p:cNvSpPr>
          <p:nvPr>
            <p:ph idx="1"/>
          </p:nvPr>
        </p:nvSpPr>
        <p:spPr>
          <a:xfrm>
            <a:off x="457200" y="836712"/>
            <a:ext cx="8229600" cy="5746650"/>
          </a:xfrm>
        </p:spPr>
        <p:txBody>
          <a:bodyPr>
            <a:normAutofit/>
          </a:bodyPr>
          <a:lstStyle/>
          <a:p>
            <a:pPr lvl="0"/>
            <a:r>
              <a:rPr lang="en-US" dirty="0">
                <a:latin typeface="Arabic Typesetting" pitchFamily="66" charset="-78"/>
                <a:cs typeface="Arabic Typesetting" pitchFamily="66" charset="-78"/>
              </a:rPr>
              <a:t>Amazon and Flipkart rank about 90% in satisfying customers, followed by Myntra.</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The  maximum percentage Paytm and Snapdeal could score  here is  83   and </a:t>
            </a:r>
            <a:r>
              <a:rPr lang="en-US" cap="small" dirty="0">
                <a:latin typeface="Arabic Typesetting" pitchFamily="66" charset="-78"/>
                <a:cs typeface="Arabic Typesetting" pitchFamily="66" charset="-78"/>
              </a:rPr>
              <a:t>71 </a:t>
            </a:r>
            <a:r>
              <a:rPr lang="en-US" dirty="0">
                <a:latin typeface="Arabic Typesetting" pitchFamily="66" charset="-78"/>
                <a:cs typeface="Arabic Typesetting" pitchFamily="66" charset="-78"/>
              </a:rPr>
              <a:t>respectively.</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No one is willing to refer Snapdeal to their contacts as it has the less percentage among all websites.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On an average, Snapdeal and Paytm scores are less when compared to Amazon, Flipkart and Myntra.</a:t>
            </a:r>
            <a:endParaRPr lang="en-IN" dirty="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p:txBody>
      </p:sp>
    </p:spTree>
    <p:extLst>
      <p:ext uri="{BB962C8B-B14F-4D97-AF65-F5344CB8AC3E}">
        <p14:creationId xmlns:p14="http://schemas.microsoft.com/office/powerpoint/2010/main" val="4035396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116632"/>
            <a:ext cx="7429499" cy="936104"/>
          </a:xfrm>
        </p:spPr>
        <p:txBody>
          <a:bodyPr>
            <a:normAutofit/>
          </a:bodyPr>
          <a:lstStyle/>
          <a:p>
            <a:r>
              <a:rPr lang="en-US" sz="3600" u="sng" dirty="0"/>
              <a:t>Observations for negative data</a:t>
            </a:r>
            <a:endParaRPr lang="en-IN" sz="3600" u="sng" dirty="0"/>
          </a:p>
        </p:txBody>
      </p:sp>
      <p:sp>
        <p:nvSpPr>
          <p:cNvPr id="3" name="Content Placeholder 2"/>
          <p:cNvSpPr>
            <a:spLocks noGrp="1"/>
          </p:cNvSpPr>
          <p:nvPr>
            <p:ph idx="1"/>
          </p:nvPr>
        </p:nvSpPr>
        <p:spPr>
          <a:xfrm>
            <a:off x="539552" y="764704"/>
            <a:ext cx="8147248" cy="5976664"/>
          </a:xfrm>
        </p:spPr>
        <p:txBody>
          <a:bodyPr>
            <a:noAutofit/>
          </a:bodyPr>
          <a:lstStyle/>
          <a:p>
            <a:pPr lvl="0"/>
            <a:r>
              <a:rPr lang="en-US" sz="2400" dirty="0">
                <a:highlight>
                  <a:srgbClr val="800080"/>
                </a:highlight>
                <a:latin typeface="Arabic Typesetting" pitchFamily="66" charset="-78"/>
                <a:cs typeface="Arabic Typesetting" pitchFamily="66" charset="-78"/>
              </a:rPr>
              <a:t>Around 65% of </a:t>
            </a:r>
            <a:r>
              <a:rPr lang="en-US" sz="2400" dirty="0" err="1">
                <a:highlight>
                  <a:srgbClr val="800080"/>
                </a:highlight>
                <a:latin typeface="Arabic Typesetting" pitchFamily="66" charset="-78"/>
                <a:cs typeface="Arabic Typesetting" pitchFamily="66" charset="-78"/>
              </a:rPr>
              <a:t>Paytm</a:t>
            </a:r>
            <a:r>
              <a:rPr lang="en-US" sz="2400" dirty="0">
                <a:highlight>
                  <a:srgbClr val="800080"/>
                </a:highlight>
                <a:latin typeface="Arabic Typesetting" pitchFamily="66" charset="-78"/>
                <a:cs typeface="Arabic Typesetting" pitchFamily="66" charset="-78"/>
              </a:rPr>
              <a:t> customers are not happy with their delivery period and longer term in loading pages.</a:t>
            </a:r>
            <a:endParaRPr lang="en-IN" sz="2400" dirty="0">
              <a:highlight>
                <a:srgbClr val="800080"/>
              </a:highlight>
              <a:latin typeface="Arabic Typesetting" pitchFamily="66" charset="-78"/>
              <a:cs typeface="Arabic Typesetting" pitchFamily="66" charset="-78"/>
            </a:endParaRPr>
          </a:p>
          <a:p>
            <a:pPr lvl="0"/>
            <a:r>
              <a:rPr lang="en-US" sz="2400" dirty="0">
                <a:highlight>
                  <a:srgbClr val="800080"/>
                </a:highlight>
                <a:latin typeface="Arabic Typesetting" pitchFamily="66" charset="-78"/>
                <a:cs typeface="Arabic Typesetting" pitchFamily="66" charset="-78"/>
              </a:rPr>
              <a:t>Approx. 60% of </a:t>
            </a:r>
            <a:r>
              <a:rPr lang="en-US" sz="2400" dirty="0" err="1">
                <a:highlight>
                  <a:srgbClr val="800080"/>
                </a:highlight>
                <a:latin typeface="Arabic Typesetting" pitchFamily="66" charset="-78"/>
                <a:cs typeface="Arabic Typesetting" pitchFamily="66" charset="-78"/>
              </a:rPr>
              <a:t>Snapdeal</a:t>
            </a:r>
            <a:r>
              <a:rPr lang="en-US" sz="2400" dirty="0">
                <a:highlight>
                  <a:srgbClr val="800080"/>
                </a:highlight>
                <a:latin typeface="Arabic Typesetting" pitchFamily="66" charset="-78"/>
                <a:cs typeface="Arabic Typesetting" pitchFamily="66" charset="-78"/>
              </a:rPr>
              <a:t> customers are not happy about their limited mode of payment and</a:t>
            </a:r>
            <a:endParaRPr lang="en-IN" sz="2400" dirty="0">
              <a:highlight>
                <a:srgbClr val="800080"/>
              </a:highlight>
              <a:latin typeface="Arabic Typesetting" pitchFamily="66" charset="-78"/>
              <a:cs typeface="Arabic Typesetting" pitchFamily="66" charset="-78"/>
            </a:endParaRPr>
          </a:p>
          <a:p>
            <a:r>
              <a:rPr lang="en-US" sz="2400" dirty="0">
                <a:highlight>
                  <a:srgbClr val="800080"/>
                </a:highlight>
                <a:latin typeface="Arabic Typesetting" pitchFamily="66" charset="-78"/>
                <a:cs typeface="Arabic Typesetting" pitchFamily="66" charset="-78"/>
              </a:rPr>
              <a:t>nearly 50% of people are not satisfied in longer time of displaying graphics.</a:t>
            </a:r>
            <a:endParaRPr lang="en-IN" sz="2400" dirty="0">
              <a:highlight>
                <a:srgbClr val="800080"/>
              </a:highlight>
              <a:latin typeface="Arabic Typesetting" pitchFamily="66" charset="-78"/>
              <a:cs typeface="Arabic Typesetting" pitchFamily="66" charset="-78"/>
            </a:endParaRPr>
          </a:p>
          <a:p>
            <a:pPr lvl="0"/>
            <a:r>
              <a:rPr lang="en-US" sz="2400" dirty="0">
                <a:highlight>
                  <a:srgbClr val="800080"/>
                </a:highlight>
                <a:latin typeface="Arabic Typesetting" pitchFamily="66" charset="-78"/>
                <a:cs typeface="Arabic Typesetting" pitchFamily="66" charset="-78"/>
              </a:rPr>
              <a:t>We can observe that even though with count wise, Amazon and </a:t>
            </a:r>
            <a:r>
              <a:rPr lang="en-US" sz="2400" dirty="0" err="1">
                <a:highlight>
                  <a:srgbClr val="800080"/>
                </a:highlight>
                <a:latin typeface="Arabic Typesetting" pitchFamily="66" charset="-78"/>
                <a:cs typeface="Arabic Typesetting" pitchFamily="66" charset="-78"/>
              </a:rPr>
              <a:t>Flipkart</a:t>
            </a:r>
            <a:r>
              <a:rPr lang="en-US" sz="2400" dirty="0">
                <a:highlight>
                  <a:srgbClr val="800080"/>
                </a:highlight>
                <a:latin typeface="Arabic Typesetting" pitchFamily="66" charset="-78"/>
                <a:cs typeface="Arabic Typesetting" pitchFamily="66" charset="-78"/>
              </a:rPr>
              <a:t> showed more negative reviews. When we take percentage, in top </a:t>
            </a:r>
            <a:r>
              <a:rPr lang="en-US" sz="2400" cap="small" dirty="0">
                <a:highlight>
                  <a:srgbClr val="800080"/>
                </a:highlight>
                <a:latin typeface="Arabic Typesetting" pitchFamily="66" charset="-78"/>
                <a:cs typeface="Arabic Typesetting" pitchFamily="66" charset="-78"/>
              </a:rPr>
              <a:t>10</a:t>
            </a:r>
            <a:r>
              <a:rPr lang="en-US" sz="2400" dirty="0">
                <a:highlight>
                  <a:srgbClr val="800080"/>
                </a:highlight>
                <a:latin typeface="Arabic Typesetting" pitchFamily="66" charset="-78"/>
                <a:cs typeface="Arabic Typesetting" pitchFamily="66" charset="-78"/>
              </a:rPr>
              <a:t>, Amazon has appeared only once and </a:t>
            </a:r>
            <a:r>
              <a:rPr lang="en-US" sz="2400" dirty="0" err="1">
                <a:highlight>
                  <a:srgbClr val="800080"/>
                </a:highlight>
                <a:latin typeface="Arabic Typesetting" pitchFamily="66" charset="-78"/>
                <a:cs typeface="Arabic Typesetting" pitchFamily="66" charset="-78"/>
              </a:rPr>
              <a:t>flipkart</a:t>
            </a:r>
            <a:r>
              <a:rPr lang="en-US" sz="2400" dirty="0">
                <a:highlight>
                  <a:srgbClr val="800080"/>
                </a:highlight>
                <a:latin typeface="Arabic Typesetting" pitchFamily="66" charset="-78"/>
                <a:cs typeface="Arabic Typesetting" pitchFamily="66" charset="-78"/>
              </a:rPr>
              <a:t> has not even appeared even one time.</a:t>
            </a:r>
            <a:endParaRPr lang="en-IN" sz="2400" dirty="0">
              <a:highlight>
                <a:srgbClr val="800080"/>
              </a:highlight>
              <a:latin typeface="Arabic Typesetting" pitchFamily="66" charset="-78"/>
              <a:cs typeface="Arabic Typesetting" pitchFamily="66" charset="-78"/>
            </a:endParaRPr>
          </a:p>
          <a:p>
            <a:pPr lvl="0"/>
            <a:r>
              <a:rPr lang="en-US" sz="2400" dirty="0">
                <a:highlight>
                  <a:srgbClr val="800080"/>
                </a:highlight>
                <a:latin typeface="Arabic Typesetting" pitchFamily="66" charset="-78"/>
                <a:cs typeface="Arabic Typesetting" pitchFamily="66" charset="-78"/>
              </a:rPr>
              <a:t>The highest percentage </a:t>
            </a:r>
            <a:r>
              <a:rPr lang="en-US" sz="2400" dirty="0" err="1">
                <a:highlight>
                  <a:srgbClr val="800080"/>
                </a:highlight>
                <a:latin typeface="Arabic Typesetting" pitchFamily="66" charset="-78"/>
                <a:cs typeface="Arabic Typesetting" pitchFamily="66" charset="-78"/>
              </a:rPr>
              <a:t>Myntra</a:t>
            </a:r>
            <a:r>
              <a:rPr lang="en-US" sz="2400" dirty="0">
                <a:highlight>
                  <a:srgbClr val="800080"/>
                </a:highlight>
                <a:latin typeface="Arabic Typesetting" pitchFamily="66" charset="-78"/>
                <a:cs typeface="Arabic Typesetting" pitchFamily="66" charset="-78"/>
              </a:rPr>
              <a:t> got is </a:t>
            </a:r>
            <a:r>
              <a:rPr lang="en-US" sz="2400" cap="small" dirty="0">
                <a:highlight>
                  <a:srgbClr val="800080"/>
                </a:highlight>
                <a:latin typeface="Arabic Typesetting" pitchFamily="66" charset="-78"/>
                <a:cs typeface="Arabic Typesetting" pitchFamily="66" charset="-78"/>
              </a:rPr>
              <a:t>51</a:t>
            </a:r>
            <a:r>
              <a:rPr lang="en-US" sz="2400" dirty="0">
                <a:highlight>
                  <a:srgbClr val="800080"/>
                </a:highlight>
                <a:latin typeface="Arabic Typesetting" pitchFamily="66" charset="-78"/>
                <a:cs typeface="Arabic Typesetting" pitchFamily="66" charset="-78"/>
              </a:rPr>
              <a:t>, whereas </a:t>
            </a:r>
            <a:r>
              <a:rPr lang="en-US" sz="2400" dirty="0" err="1">
                <a:highlight>
                  <a:srgbClr val="800080"/>
                </a:highlight>
                <a:latin typeface="Arabic Typesetting" pitchFamily="66" charset="-78"/>
                <a:cs typeface="Arabic Typesetting" pitchFamily="66" charset="-78"/>
              </a:rPr>
              <a:t>flipkart's</a:t>
            </a:r>
            <a:r>
              <a:rPr lang="en-US" sz="2400" dirty="0">
                <a:highlight>
                  <a:srgbClr val="800080"/>
                </a:highlight>
                <a:latin typeface="Arabic Typesetting" pitchFamily="66" charset="-78"/>
                <a:cs typeface="Arabic Typesetting" pitchFamily="66" charset="-78"/>
              </a:rPr>
              <a:t> highest percentage is 46. However, other websites like </a:t>
            </a:r>
            <a:r>
              <a:rPr lang="en-US" sz="2400" dirty="0" err="1">
                <a:highlight>
                  <a:srgbClr val="800080"/>
                </a:highlight>
                <a:latin typeface="Arabic Typesetting" pitchFamily="66" charset="-78"/>
                <a:cs typeface="Arabic Typesetting" pitchFamily="66" charset="-78"/>
              </a:rPr>
              <a:t>Paytm</a:t>
            </a:r>
            <a:r>
              <a:rPr lang="en-US" sz="2400" dirty="0">
                <a:highlight>
                  <a:srgbClr val="800080"/>
                </a:highlight>
                <a:latin typeface="Arabic Typesetting" pitchFamily="66" charset="-78"/>
                <a:cs typeface="Arabic Typesetting" pitchFamily="66" charset="-78"/>
              </a:rPr>
              <a:t>, snapdeal.com have got highest percentage for negative reviews around 60-67%.</a:t>
            </a:r>
            <a:endParaRPr lang="en-IN" sz="2400" dirty="0">
              <a:highlight>
                <a:srgbClr val="800080"/>
              </a:highlight>
              <a:latin typeface="Arabic Typesetting" pitchFamily="66" charset="-78"/>
              <a:cs typeface="Arabic Typesetting" pitchFamily="66" charset="-78"/>
            </a:endParaRPr>
          </a:p>
          <a:p>
            <a:pPr lvl="0"/>
            <a:r>
              <a:rPr lang="en-US" sz="2400" dirty="0">
                <a:highlight>
                  <a:srgbClr val="800080"/>
                </a:highlight>
                <a:latin typeface="Arabic Typesetting" pitchFamily="66" charset="-78"/>
                <a:cs typeface="Arabic Typesetting" pitchFamily="66" charset="-78"/>
              </a:rPr>
              <a:t>In terms of less dissatisfaction, myntra.com and </a:t>
            </a:r>
            <a:r>
              <a:rPr lang="en-US" sz="2400" dirty="0" err="1">
                <a:highlight>
                  <a:srgbClr val="800080"/>
                </a:highlight>
                <a:latin typeface="Arabic Typesetting" pitchFamily="66" charset="-78"/>
                <a:cs typeface="Arabic Typesetting" pitchFamily="66" charset="-78"/>
              </a:rPr>
              <a:t>flipkart</a:t>
            </a:r>
            <a:r>
              <a:rPr lang="en-US" sz="2400" dirty="0">
                <a:highlight>
                  <a:srgbClr val="800080"/>
                </a:highlight>
                <a:latin typeface="Arabic Typesetting" pitchFamily="66" charset="-78"/>
                <a:cs typeface="Arabic Typesetting" pitchFamily="66" charset="-78"/>
              </a:rPr>
              <a:t> are better, followed by amazon</a:t>
            </a:r>
            <a:r>
              <a:rPr lang="en-US" sz="2400" dirty="0">
                <a:latin typeface="Arabic Typesetting" pitchFamily="66" charset="-78"/>
                <a:cs typeface="Arabic Typesetting" pitchFamily="66" charset="-78"/>
              </a:rPr>
              <a:t>.</a:t>
            </a:r>
            <a:endParaRPr lang="en-IN" sz="2400" dirty="0">
              <a:latin typeface="Arabic Typesetting" pitchFamily="66" charset="-78"/>
              <a:cs typeface="Arabic Typesetting" pitchFamily="66" charset="-78"/>
            </a:endParaRPr>
          </a:p>
          <a:p>
            <a:pPr>
              <a:buFont typeface="Wingdings" pitchFamily="2" charset="2"/>
              <a:buChar char="Ø"/>
            </a:pPr>
            <a:endParaRPr lang="en-IN" sz="2400" dirty="0">
              <a:latin typeface="Arabic Typesetting" pitchFamily="66" charset="-78"/>
              <a:cs typeface="Arabic Typesetting" pitchFamily="66" charset="-78"/>
            </a:endParaRPr>
          </a:p>
        </p:txBody>
      </p:sp>
    </p:spTree>
    <p:extLst>
      <p:ext uri="{BB962C8B-B14F-4D97-AF65-F5344CB8AC3E}">
        <p14:creationId xmlns:p14="http://schemas.microsoft.com/office/powerpoint/2010/main" val="2726846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u="sng" dirty="0"/>
              <a:t>DATA VISUALIZATION</a:t>
            </a:r>
            <a:endParaRPr lang="en-IN" u="sng" dirty="0"/>
          </a:p>
        </p:txBody>
      </p:sp>
      <p:sp>
        <p:nvSpPr>
          <p:cNvPr id="3" name="Content Placeholder 2"/>
          <p:cNvSpPr>
            <a:spLocks noGrp="1"/>
          </p:cNvSpPr>
          <p:nvPr>
            <p:ph idx="1"/>
          </p:nvPr>
        </p:nvSpPr>
        <p:spPr>
          <a:xfrm>
            <a:off x="395536" y="908720"/>
            <a:ext cx="8229600" cy="5616624"/>
          </a:xfrm>
        </p:spPr>
        <p:txBody>
          <a:bodyPr>
            <a:normAutofit/>
          </a:bodyPr>
          <a:lstStyle/>
          <a:p>
            <a:r>
              <a:rPr lang="en-US" sz="2400" dirty="0">
                <a:highlight>
                  <a:srgbClr val="800080"/>
                </a:highlight>
                <a:latin typeface="Arabic Typesetting" pitchFamily="66" charset="-78"/>
                <a:cs typeface="Arabic Typesetting" pitchFamily="66" charset="-78"/>
              </a:rPr>
              <a:t>Now, we will see the different plots done with this dataset in order to know the insight of the data present. Below are the codes given for the plots and the output obtained:</a:t>
            </a:r>
            <a:endParaRPr lang="en-IN" sz="2400" dirty="0">
              <a:highlight>
                <a:srgbClr val="800080"/>
              </a:highlight>
              <a:latin typeface="Arabic Typesetting" pitchFamily="66" charset="-78"/>
              <a:cs typeface="Arabic Typesetting" pitchFamily="66" charset="-78"/>
            </a:endParaRPr>
          </a:p>
          <a:p>
            <a:r>
              <a:rPr lang="en-US" sz="2400" dirty="0">
                <a:highlight>
                  <a:srgbClr val="800080"/>
                </a:highlight>
                <a:latin typeface="Arabic Typesetting" pitchFamily="66" charset="-78"/>
                <a:cs typeface="Arabic Typesetting" pitchFamily="66" charset="-78"/>
              </a:rPr>
              <a:t>Here are some of the outputs obtained after running the above code</a:t>
            </a:r>
            <a:r>
              <a:rPr lang="en-US" sz="2400" dirty="0">
                <a:highlight>
                  <a:srgbClr val="800080"/>
                </a:highlight>
              </a:rPr>
              <a:t>:</a:t>
            </a:r>
            <a:endParaRPr lang="en-IN" sz="2400" dirty="0">
              <a:highlight>
                <a:srgbClr val="800080"/>
              </a:highlight>
            </a:endParaRPr>
          </a:p>
          <a:p>
            <a:endParaRPr lang="en-IN" sz="2400" dirty="0">
              <a:latin typeface="Arabic Typesetting" pitchFamily="66" charset="-78"/>
              <a:cs typeface="Arabic Typesetting" pitchFamily="66" charset="-78"/>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7" y="2420885"/>
            <a:ext cx="2304256" cy="187220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2420887"/>
            <a:ext cx="2929309" cy="187220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2" y="4437112"/>
            <a:ext cx="7272808" cy="2420888"/>
          </a:xfrm>
          <a:prstGeom prst="rect">
            <a:avLst/>
          </a:prstGeom>
        </p:spPr>
      </p:pic>
    </p:spTree>
    <p:extLst>
      <p:ext uri="{BB962C8B-B14F-4D97-AF65-F5344CB8AC3E}">
        <p14:creationId xmlns:p14="http://schemas.microsoft.com/office/powerpoint/2010/main" val="3462701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8229600" cy="915144"/>
          </a:xfrm>
        </p:spPr>
        <p:txBody>
          <a:bodyPr>
            <a:normAutofit/>
          </a:bodyPr>
          <a:lstStyle/>
          <a:p>
            <a:r>
              <a:rPr lang="en-US" u="sng" dirty="0"/>
              <a:t>Observations from the count plot</a:t>
            </a:r>
            <a:endParaRPr lang="en-IN" u="sng" dirty="0"/>
          </a:p>
        </p:txBody>
      </p:sp>
      <p:sp>
        <p:nvSpPr>
          <p:cNvPr id="3" name="Content Placeholder 2"/>
          <p:cNvSpPr>
            <a:spLocks noGrp="1"/>
          </p:cNvSpPr>
          <p:nvPr>
            <p:ph idx="1"/>
          </p:nvPr>
        </p:nvSpPr>
        <p:spPr>
          <a:xfrm>
            <a:off x="457200" y="1052736"/>
            <a:ext cx="8229600" cy="5544616"/>
          </a:xfrm>
        </p:spPr>
        <p:txBody>
          <a:bodyPr>
            <a:normAutofit fontScale="92500"/>
          </a:bodyPr>
          <a:lstStyle/>
          <a:p>
            <a:pPr lvl="0"/>
            <a:r>
              <a:rPr lang="en-US" dirty="0">
                <a:latin typeface="Arabic Typesetting" pitchFamily="66" charset="-78"/>
                <a:cs typeface="Arabic Typesetting" pitchFamily="66" charset="-78"/>
              </a:rPr>
              <a:t>There are more women respondents than men. It could be that data collection is mainly focused on women.</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Amongst the respondents, the major class targeted is between </a:t>
            </a:r>
            <a:r>
              <a:rPr lang="en-US" cap="small" dirty="0">
                <a:latin typeface="Arabic Typesetting" pitchFamily="66" charset="-78"/>
                <a:cs typeface="Arabic Typesetting" pitchFamily="66" charset="-78"/>
              </a:rPr>
              <a:t>21</a:t>
            </a:r>
            <a:r>
              <a:rPr lang="en-US" dirty="0">
                <a:latin typeface="Arabic Typesetting" pitchFamily="66" charset="-78"/>
                <a:cs typeface="Arabic Typesetting" pitchFamily="66" charset="-78"/>
              </a:rPr>
              <a:t>-40 years, followed by </a:t>
            </a:r>
            <a:r>
              <a:rPr lang="en-US" cap="small" dirty="0">
                <a:latin typeface="Arabic Typesetting" pitchFamily="66" charset="-78"/>
                <a:cs typeface="Arabic Typesetting" pitchFamily="66" charset="-78"/>
              </a:rPr>
              <a:t>41</a:t>
            </a:r>
            <a:r>
              <a:rPr lang="en-US" dirty="0">
                <a:latin typeface="Arabic Typesetting" pitchFamily="66" charset="-78"/>
                <a:cs typeface="Arabic Typesetting" pitchFamily="66" charset="-78"/>
              </a:rPr>
              <a:t>-50 and less than </a:t>
            </a:r>
            <a:r>
              <a:rPr lang="en-US" cap="small" dirty="0">
                <a:latin typeface="Arabic Typesetting" pitchFamily="66" charset="-78"/>
                <a:cs typeface="Arabic Typesetting" pitchFamily="66" charset="-78"/>
              </a:rPr>
              <a:t>20</a:t>
            </a:r>
            <a:r>
              <a:rPr lang="en-US" dirty="0">
                <a:latin typeface="Arabic Typesetting" pitchFamily="66" charset="-78"/>
                <a:cs typeface="Arabic Typesetting" pitchFamily="66" charset="-78"/>
              </a:rPr>
              <a:t> years. We can understand that the correspondents are mostly from working class.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The respondents are majorly residing in cities like Delhi, Greater Noida, Noida and Bangalore.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Majority are shopping online for more than 4 years. There are considerable people who are shopping online since less than one year and also it shows that many new customers are being added every year.</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We can observe that many have shopped less than </a:t>
            </a:r>
            <a:r>
              <a:rPr lang="en-US" cap="small" dirty="0">
                <a:latin typeface="Arabic Typesetting" pitchFamily="66" charset="-78"/>
                <a:cs typeface="Arabic Typesetting" pitchFamily="66" charset="-78"/>
              </a:rPr>
              <a:t>10</a:t>
            </a:r>
            <a:r>
              <a:rPr lang="en-US" dirty="0">
                <a:latin typeface="Arabic Typesetting" pitchFamily="66" charset="-78"/>
                <a:cs typeface="Arabic Typesetting" pitchFamily="66" charset="-78"/>
              </a:rPr>
              <a:t> times in the past year.</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Many of them use mobile to shop online, followed by laptop, desktop and tablet.</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Windows constitute the major OS of the customer device, followed by Android and Mac.</a:t>
            </a:r>
            <a:endParaRPr lang="en-IN" dirty="0">
              <a:latin typeface="Arabic Typesetting" pitchFamily="66" charset="-78"/>
              <a:cs typeface="Arabic Typesetting" pitchFamily="66" charset="-78"/>
            </a:endParaRPr>
          </a:p>
          <a:p>
            <a:endParaRPr lang="en-IN" dirty="0"/>
          </a:p>
        </p:txBody>
      </p:sp>
    </p:spTree>
    <p:extLst>
      <p:ext uri="{BB962C8B-B14F-4D97-AF65-F5344CB8AC3E}">
        <p14:creationId xmlns:p14="http://schemas.microsoft.com/office/powerpoint/2010/main" val="1980597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0"/>
            <a:ext cx="8229600" cy="6669360"/>
          </a:xfrm>
        </p:spPr>
        <p:txBody>
          <a:bodyPr>
            <a:normAutofit fontScale="92500" lnSpcReduction="20000"/>
          </a:bodyPr>
          <a:lstStyle/>
          <a:p>
            <a:pPr lvl="0"/>
            <a:r>
              <a:rPr lang="en-US" dirty="0">
                <a:latin typeface="Arabic Typesetting" pitchFamily="66" charset="-78"/>
                <a:cs typeface="Arabic Typesetting" pitchFamily="66" charset="-78"/>
              </a:rPr>
              <a:t>Google Chrome is majorly used to access the shopping website.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People are becoming customers of their </a:t>
            </a:r>
            <a:r>
              <a:rPr lang="en-US" dirty="0" err="1">
                <a:latin typeface="Arabic Typesetting" pitchFamily="66" charset="-78"/>
                <a:cs typeface="Arabic Typesetting" pitchFamily="66" charset="-78"/>
              </a:rPr>
              <a:t>favourite</a:t>
            </a:r>
            <a:r>
              <a:rPr lang="en-US" dirty="0">
                <a:latin typeface="Arabic Typesetting" pitchFamily="66" charset="-78"/>
                <a:cs typeface="Arabic Typesetting" pitchFamily="66" charset="-78"/>
              </a:rPr>
              <a:t> stores by using the search engine. Content marketing or display advertisements are not that impactful when coming to online </a:t>
            </a:r>
            <a:r>
              <a:rPr lang="en-US" u="sng" dirty="0">
                <a:latin typeface="Arabic Typesetting" pitchFamily="66" charset="-78"/>
                <a:cs typeface="Arabic Typesetting" pitchFamily="66" charset="-78"/>
              </a:rPr>
              <a:t> marketing. So, companies should spend more on advertising on search engines.	</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For repeated visits, people use search engine first, followed by app and direct URL. We can see that difference between app and search engine is small.</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Majority of the people spend more than </a:t>
            </a:r>
            <a:r>
              <a:rPr lang="en-US" cap="small" dirty="0">
                <a:latin typeface="Arabic Typesetting" pitchFamily="66" charset="-78"/>
                <a:cs typeface="Arabic Typesetting" pitchFamily="66" charset="-78"/>
              </a:rPr>
              <a:t>15</a:t>
            </a:r>
            <a:r>
              <a:rPr lang="en-US" dirty="0">
                <a:latin typeface="Arabic Typesetting" pitchFamily="66" charset="-78"/>
                <a:cs typeface="Arabic Typesetting" pitchFamily="66" charset="-78"/>
              </a:rPr>
              <a:t> minutes before making a purchase, followed by 6-</a:t>
            </a:r>
            <a:endParaRPr lang="en-IN" dirty="0">
              <a:latin typeface="Arabic Typesetting" pitchFamily="66" charset="-78"/>
              <a:cs typeface="Arabic Typesetting" pitchFamily="66" charset="-78"/>
            </a:endParaRPr>
          </a:p>
          <a:p>
            <a:r>
              <a:rPr lang="en-US" cap="small" dirty="0">
                <a:latin typeface="Arabic Typesetting" pitchFamily="66" charset="-78"/>
                <a:cs typeface="Arabic Typesetting" pitchFamily="66" charset="-78"/>
              </a:rPr>
              <a:t>10</a:t>
            </a:r>
            <a:r>
              <a:rPr lang="en-US" dirty="0">
                <a:latin typeface="Arabic Typesetting" pitchFamily="66" charset="-78"/>
                <a:cs typeface="Arabic Typesetting" pitchFamily="66" charset="-78"/>
              </a:rPr>
              <a:t> minutes.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The major payment method used by all is credit/debit cards, followed by COD and e-wallets.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People have mentioned that sometimes they would leave the cart without purchasing and the major reason they have mentioned is that they are finding some better alternative offer. It means that people are comparing from many online websites before making any purchase.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Customers strongly agree that content of website must be easy to read and understandable.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Majority of customers want information of similar products to make purchase.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Majority of the customers want complete information on listed sellers and their products being offered.</a:t>
            </a:r>
            <a:endParaRPr lang="en-IN" dirty="0">
              <a:latin typeface="Arabic Typesetting" pitchFamily="66" charset="-78"/>
              <a:cs typeface="Arabic Typesetting" pitchFamily="66" charset="-78"/>
            </a:endParaRPr>
          </a:p>
        </p:txBody>
      </p:sp>
    </p:spTree>
    <p:extLst>
      <p:ext uri="{BB962C8B-B14F-4D97-AF65-F5344CB8AC3E}">
        <p14:creationId xmlns:p14="http://schemas.microsoft.com/office/powerpoint/2010/main" val="268464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fontScale="92500" lnSpcReduction="20000"/>
          </a:bodyPr>
          <a:lstStyle/>
          <a:p>
            <a:pPr lvl="0"/>
            <a:r>
              <a:rPr lang="en-US" dirty="0">
                <a:latin typeface="Arabic Typesetting" pitchFamily="66" charset="-78"/>
                <a:cs typeface="Arabic Typesetting" pitchFamily="66" charset="-78"/>
              </a:rPr>
              <a:t>Customers want all relevant information on the listed products and very less customers disagree to that.</a:t>
            </a:r>
            <a:endParaRPr lang="en-IN" dirty="0">
              <a:latin typeface="Arabic Typesetting" pitchFamily="66" charset="-78"/>
              <a:cs typeface="Arabic Typesetting" pitchFamily="66" charset="-78"/>
            </a:endParaRPr>
          </a:p>
          <a:p>
            <a:pPr lvl="0"/>
            <a:br>
              <a:rPr lang="en-IN" dirty="0">
                <a:latin typeface="Arabic Typesetting" pitchFamily="66" charset="-78"/>
                <a:cs typeface="Arabic Typesetting" pitchFamily="66" charset="-78"/>
              </a:rPr>
            </a:br>
            <a:r>
              <a:rPr lang="en-US" dirty="0">
                <a:latin typeface="Arabic Typesetting" pitchFamily="66" charset="-78"/>
                <a:cs typeface="Arabic Typesetting" pitchFamily="66" charset="-78"/>
              </a:rPr>
              <a:t>The customers wanted the websites to be easily navigated.</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Majority of the customers wanted high loading and processing speed, user friendly interface of website, convenient payment method, high trust on website, empathy towards customers, guarantee privacy of customers, responsiveness-availability of several communication channels, etc.</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People feel that online shopping provides monitory benefits and discounts.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Customers also feel that shopping online is convenient and flexible.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Return policy is important for deciding the product purchase to many customers.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Many customers find shopping through online helps them financially because of cost and discount factors.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When it comes to certain factors like gratification, social status enhancement because of shopping, or whether shopping online gives a thrill or adventure, customers are more indifferent to these. So, there is an ample scope in giving more enhanced experienced to customers in this regard.</a:t>
            </a:r>
            <a:endParaRPr lang="en-IN" dirty="0">
              <a:latin typeface="Arabic Typesetting" pitchFamily="66" charset="-78"/>
              <a:cs typeface="Arabic Typesetting" pitchFamily="66" charset="-78"/>
            </a:endParaRPr>
          </a:p>
          <a:p>
            <a:endParaRPr lang="en-IN" dirty="0"/>
          </a:p>
        </p:txBody>
      </p:sp>
    </p:spTree>
    <p:extLst>
      <p:ext uri="{BB962C8B-B14F-4D97-AF65-F5344CB8AC3E}">
        <p14:creationId xmlns:p14="http://schemas.microsoft.com/office/powerpoint/2010/main" val="493795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u="sng" dirty="0"/>
              <a:t>Count plot for gender</a:t>
            </a:r>
            <a:endParaRPr lang="en-IN"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1" y="1052737"/>
            <a:ext cx="3240359" cy="237626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3645024"/>
            <a:ext cx="3744416" cy="25202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023" y="1124744"/>
            <a:ext cx="3096345" cy="208823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6016" y="3428999"/>
            <a:ext cx="3168352" cy="2520281"/>
          </a:xfrm>
          <a:prstGeom prst="rect">
            <a:avLst/>
          </a:prstGeom>
        </p:spPr>
      </p:pic>
    </p:spTree>
    <p:extLst>
      <p:ext uri="{BB962C8B-B14F-4D97-AF65-F5344CB8AC3E}">
        <p14:creationId xmlns:p14="http://schemas.microsoft.com/office/powerpoint/2010/main" val="74183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US" dirty="0"/>
              <a:t>Observations</a:t>
            </a:r>
            <a:endParaRPr lang="en-IN" dirty="0"/>
          </a:p>
        </p:txBody>
      </p:sp>
      <p:sp>
        <p:nvSpPr>
          <p:cNvPr id="3" name="Content Placeholder 2"/>
          <p:cNvSpPr>
            <a:spLocks noGrp="1"/>
          </p:cNvSpPr>
          <p:nvPr>
            <p:ph idx="1"/>
          </p:nvPr>
        </p:nvSpPr>
        <p:spPr>
          <a:xfrm>
            <a:off x="457200" y="764704"/>
            <a:ext cx="8229600" cy="5361459"/>
          </a:xfrm>
        </p:spPr>
        <p:txBody>
          <a:bodyPr>
            <a:normAutofit fontScale="92500" lnSpcReduction="10000"/>
          </a:bodyPr>
          <a:lstStyle/>
          <a:p>
            <a:pPr lvl="0"/>
            <a:r>
              <a:rPr lang="en-US" dirty="0">
                <a:latin typeface="Arabic Typesetting" pitchFamily="66" charset="-78"/>
                <a:cs typeface="Arabic Typesetting" pitchFamily="66" charset="-78"/>
              </a:rPr>
              <a:t>Above </a:t>
            </a:r>
            <a:r>
              <a:rPr lang="en-US" cap="small" dirty="0">
                <a:latin typeface="Arabic Typesetting" pitchFamily="66" charset="-78"/>
                <a:cs typeface="Arabic Typesetting" pitchFamily="66" charset="-78"/>
              </a:rPr>
              <a:t>41</a:t>
            </a:r>
            <a:r>
              <a:rPr lang="en-US" dirty="0">
                <a:latin typeface="Arabic Typesetting" pitchFamily="66" charset="-78"/>
                <a:cs typeface="Arabic Typesetting" pitchFamily="66" charset="-78"/>
              </a:rPr>
              <a:t>-50 years and less than </a:t>
            </a:r>
            <a:r>
              <a:rPr lang="en-US" cap="small" dirty="0">
                <a:latin typeface="Arabic Typesetting" pitchFamily="66" charset="-78"/>
                <a:cs typeface="Arabic Typesetting" pitchFamily="66" charset="-78"/>
              </a:rPr>
              <a:t>20</a:t>
            </a:r>
            <a:r>
              <a:rPr lang="en-US" dirty="0">
                <a:latin typeface="Arabic Typesetting" pitchFamily="66" charset="-78"/>
                <a:cs typeface="Arabic Typesetting" pitchFamily="66" charset="-78"/>
              </a:rPr>
              <a:t> years, female and male respondents count difference is not much.</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From Bangalore and Greater Noida, many respondents are female.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From Noida and Delhi, many respondents are male.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Both men and women shopping from desktop count are almost same. However, more women shop from either smartphone or laptop.</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Most of the women come back to shopping website by using search engine.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Many women prefer to use search engine or app, rather than direct URL. However, men prefer to use search engine and URL and app little less. So, we can understand that women use app more than men.</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Women spend more time than men during online shopping and the time is mostly more than </a:t>
            </a:r>
            <a:r>
              <a:rPr lang="en-US" cap="small" dirty="0">
                <a:latin typeface="Arabic Typesetting" pitchFamily="66" charset="-78"/>
                <a:cs typeface="Arabic Typesetting" pitchFamily="66" charset="-78"/>
              </a:rPr>
              <a:t>15</a:t>
            </a:r>
            <a:r>
              <a:rPr lang="en-US" dirty="0">
                <a:latin typeface="Arabic Typesetting" pitchFamily="66" charset="-78"/>
                <a:cs typeface="Arabic Typesetting" pitchFamily="66" charset="-78"/>
              </a:rPr>
              <a:t> </a:t>
            </a:r>
            <a:r>
              <a:rPr lang="en-US" dirty="0" err="1">
                <a:latin typeface="Arabic Typesetting" pitchFamily="66" charset="-78"/>
                <a:cs typeface="Arabic Typesetting" pitchFamily="66" charset="-78"/>
              </a:rPr>
              <a:t>mins</a:t>
            </a:r>
            <a:r>
              <a:rPr lang="en-US" dirty="0">
                <a:latin typeface="Arabic Typesetting" pitchFamily="66" charset="-78"/>
                <a:cs typeface="Arabic Typesetting" pitchFamily="66" charset="-78"/>
              </a:rPr>
              <a:t>, followed by </a:t>
            </a:r>
            <a:r>
              <a:rPr lang="en-US" cap="small" dirty="0">
                <a:latin typeface="Arabic Typesetting" pitchFamily="66" charset="-78"/>
                <a:cs typeface="Arabic Typesetting" pitchFamily="66" charset="-78"/>
              </a:rPr>
              <a:t>11</a:t>
            </a:r>
            <a:r>
              <a:rPr lang="en-US" dirty="0">
                <a:latin typeface="Arabic Typesetting" pitchFamily="66" charset="-78"/>
                <a:cs typeface="Arabic Typesetting" pitchFamily="66" charset="-78"/>
              </a:rPr>
              <a:t>-</a:t>
            </a:r>
            <a:r>
              <a:rPr lang="en-US" cap="small" dirty="0">
                <a:latin typeface="Arabic Typesetting" pitchFamily="66" charset="-78"/>
                <a:cs typeface="Arabic Typesetting" pitchFamily="66" charset="-78"/>
              </a:rPr>
              <a:t>15</a:t>
            </a:r>
            <a:r>
              <a:rPr lang="en-US" dirty="0">
                <a:latin typeface="Arabic Typesetting" pitchFamily="66" charset="-78"/>
                <a:cs typeface="Arabic Typesetting" pitchFamily="66" charset="-78"/>
              </a:rPr>
              <a:t> </a:t>
            </a:r>
            <a:r>
              <a:rPr lang="en-US" dirty="0" err="1">
                <a:latin typeface="Arabic Typesetting" pitchFamily="66" charset="-78"/>
                <a:cs typeface="Arabic Typesetting" pitchFamily="66" charset="-78"/>
              </a:rPr>
              <a:t>mins</a:t>
            </a:r>
            <a:r>
              <a:rPr lang="en-US" dirty="0">
                <a:latin typeface="Arabic Typesetting" pitchFamily="66" charset="-78"/>
                <a:cs typeface="Arabic Typesetting" pitchFamily="66" charset="-78"/>
              </a:rPr>
              <a:t>.</a:t>
            </a:r>
            <a:endParaRPr lang="en-IN" dirty="0">
              <a:latin typeface="Arabic Typesetting" pitchFamily="66" charset="-78"/>
              <a:cs typeface="Arabic Typesetting" pitchFamily="66" charset="-78"/>
            </a:endParaRPr>
          </a:p>
        </p:txBody>
      </p:sp>
    </p:spTree>
    <p:extLst>
      <p:ext uri="{BB962C8B-B14F-4D97-AF65-F5344CB8AC3E}">
        <p14:creationId xmlns:p14="http://schemas.microsoft.com/office/powerpoint/2010/main" val="3606982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lstStyle/>
          <a:p>
            <a:r>
              <a:rPr lang="en-IN" u="sng" dirty="0"/>
              <a:t>INTRODUCTION</a:t>
            </a:r>
          </a:p>
        </p:txBody>
      </p:sp>
      <p:sp>
        <p:nvSpPr>
          <p:cNvPr id="3" name="Content Placeholder 2"/>
          <p:cNvSpPr>
            <a:spLocks noGrp="1"/>
          </p:cNvSpPr>
          <p:nvPr>
            <p:ph idx="1"/>
          </p:nvPr>
        </p:nvSpPr>
        <p:spPr>
          <a:xfrm>
            <a:off x="179512" y="1268760"/>
            <a:ext cx="8507288" cy="5184576"/>
          </a:xfrm>
        </p:spPr>
        <p:txBody>
          <a:bodyPr>
            <a:normAutofit/>
          </a:bodyPr>
          <a:lstStyle/>
          <a:p>
            <a:pPr lvl="0"/>
            <a:r>
              <a:rPr lang="en-US" dirty="0">
                <a:latin typeface="Arabic Typesetting" pitchFamily="66" charset="-78"/>
                <a:cs typeface="Arabic Typesetting" pitchFamily="66" charset="-78"/>
              </a:rPr>
              <a:t>Customer satisfaction has emerged as one of the most important factors that guarantee the success of online store; it has been posited as a key stimulant of purchase,  repurchase intentions and customer loyalty.</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A comprehensive review of the literature, theories and models have been carried out to</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propose the models for customer activation and customer retention.</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Five major factors that contributed to the success of an e-commerce store have been identified as: service quality, system quality, information quality, trust and net benefit.</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The research furthermore investigated the factors that influence the online customers repeat purchase intention. The combination of both utilitarian value and hedonistic values are needed to affect the repeat purchase intention (loyalty) positively.</a:t>
            </a:r>
            <a:endParaRPr lang="en-IN" dirty="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a:p>
            <a:endParaRPr lang="en-IN" dirty="0"/>
          </a:p>
          <a:p>
            <a:endParaRPr lang="en-IN" dirty="0"/>
          </a:p>
        </p:txBody>
      </p:sp>
    </p:spTree>
    <p:extLst>
      <p:ext uri="{BB962C8B-B14F-4D97-AF65-F5344CB8AC3E}">
        <p14:creationId xmlns:p14="http://schemas.microsoft.com/office/powerpoint/2010/main" val="1334961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336704"/>
          </a:xfrm>
        </p:spPr>
        <p:txBody>
          <a:bodyPr>
            <a:normAutofit/>
          </a:bodyPr>
          <a:lstStyle/>
          <a:p>
            <a:pPr lvl="0"/>
            <a:r>
              <a:rPr lang="en-US" dirty="0">
                <a:latin typeface="Arabic Typesetting" pitchFamily="66" charset="-78"/>
                <a:cs typeface="Arabic Typesetting" pitchFamily="66" charset="-78"/>
              </a:rPr>
              <a:t>Women too compare the products with other websites and is one of the reasons to leave the cart without shopping.</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Women prefer more loyal points than men.</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More women disagree that online shopping is a kind of adventure. So, websites need to work towards giving real time experience as this can be a big marketing strategy.</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Women don’t feel that online shopping fulfill certain roles.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Rest of all other observations are similar as observed in the before count plots.</a:t>
            </a:r>
            <a:endParaRPr lang="en-IN" dirty="0">
              <a:latin typeface="Arabic Typesetting" pitchFamily="66" charset="-78"/>
              <a:cs typeface="Arabic Typesetting" pitchFamily="66" charset="-78"/>
            </a:endParaRPr>
          </a:p>
          <a:p>
            <a:endParaRPr lang="en-IN" dirty="0"/>
          </a:p>
        </p:txBody>
      </p:sp>
    </p:spTree>
    <p:extLst>
      <p:ext uri="{BB962C8B-B14F-4D97-AF65-F5344CB8AC3E}">
        <p14:creationId xmlns:p14="http://schemas.microsoft.com/office/powerpoint/2010/main" val="25214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sz="3600" u="sng" dirty="0"/>
              <a:t>Website </a:t>
            </a:r>
            <a:r>
              <a:rPr lang="en-US" sz="3600" u="sng" dirty="0" err="1"/>
              <a:t>Vs</a:t>
            </a:r>
            <a:r>
              <a:rPr lang="en-US" sz="3600" u="sng" dirty="0"/>
              <a:t> People count for negative feedback</a:t>
            </a:r>
            <a:br>
              <a:rPr lang="en-IN" b="1" dirty="0"/>
            </a:br>
            <a:endParaRPr lang="en-IN" dirty="0"/>
          </a:p>
        </p:txBody>
      </p:sp>
      <p:sp>
        <p:nvSpPr>
          <p:cNvPr id="4" name="Content Placeholder 3"/>
          <p:cNvSpPr>
            <a:spLocks noGrp="1"/>
          </p:cNvSpPr>
          <p:nvPr>
            <p:ph sz="half" idx="1"/>
          </p:nvPr>
        </p:nvSpPr>
        <p:spPr>
          <a:xfrm>
            <a:off x="457200" y="1988840"/>
            <a:ext cx="4038600" cy="4137323"/>
          </a:xfrm>
        </p:spPr>
        <p:txBody>
          <a:bodyPr>
            <a:normAutofit/>
          </a:bodyPr>
          <a:lstStyle/>
          <a:p>
            <a:pPr lvl="0"/>
            <a:r>
              <a:rPr lang="en-US" dirty="0">
                <a:latin typeface="Arabic Typesetting" pitchFamily="66" charset="-78"/>
                <a:cs typeface="Arabic Typesetting" pitchFamily="66" charset="-78"/>
              </a:rPr>
              <a:t>During the promotion time, Amazon has received more negative feedback from customers followed by </a:t>
            </a:r>
            <a:r>
              <a:rPr lang="en-US" dirty="0" err="1">
                <a:latin typeface="Arabic Typesetting" pitchFamily="66" charset="-78"/>
                <a:cs typeface="Arabic Typesetting" pitchFamily="66" charset="-78"/>
              </a:rPr>
              <a:t>Snapdeal</a:t>
            </a:r>
            <a:r>
              <a:rPr lang="en-US" dirty="0">
                <a:latin typeface="Arabic Typesetting" pitchFamily="66" charset="-78"/>
                <a:cs typeface="Arabic Typesetting" pitchFamily="66" charset="-78"/>
              </a:rPr>
              <a:t>, </a:t>
            </a:r>
            <a:r>
              <a:rPr lang="en-US" dirty="0" err="1">
                <a:latin typeface="Arabic Typesetting" pitchFamily="66" charset="-78"/>
                <a:cs typeface="Arabic Typesetting" pitchFamily="66" charset="-78"/>
              </a:rPr>
              <a:t>Flipkart</a:t>
            </a:r>
            <a:r>
              <a:rPr lang="en-US" dirty="0">
                <a:latin typeface="Arabic Typesetting" pitchFamily="66" charset="-78"/>
                <a:cs typeface="Arabic Typesetting" pitchFamily="66" charset="-78"/>
              </a:rPr>
              <a:t> and </a:t>
            </a:r>
            <a:r>
              <a:rPr lang="en-US" dirty="0" err="1">
                <a:latin typeface="Arabic Typesetting" pitchFamily="66" charset="-78"/>
                <a:cs typeface="Arabic Typesetting" pitchFamily="66" charset="-78"/>
              </a:rPr>
              <a:t>Paytm</a:t>
            </a:r>
            <a:r>
              <a:rPr lang="en-US" dirty="0">
                <a:latin typeface="Arabic Typesetting" pitchFamily="66" charset="-78"/>
                <a:cs typeface="Arabic Typesetting" pitchFamily="66" charset="-78"/>
              </a:rPr>
              <a:t>. </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We can note that difference between negative feedbacks of the websites is not very huge and it needs to be improved in order to handle such situations.</a:t>
            </a:r>
            <a:endParaRPr lang="en-IN" dirty="0">
              <a:latin typeface="Arabic Typesetting" pitchFamily="66" charset="-78"/>
              <a:cs typeface="Arabic Typesetting" pitchFamily="66" charset="-78"/>
            </a:endParaRPr>
          </a:p>
          <a:p>
            <a:endParaRPr lang="en-IN" dirty="0"/>
          </a:p>
        </p:txBody>
      </p:sp>
    </p:spTree>
    <p:extLst>
      <p:ext uri="{BB962C8B-B14F-4D97-AF65-F5344CB8AC3E}">
        <p14:creationId xmlns:p14="http://schemas.microsoft.com/office/powerpoint/2010/main" val="1035898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404665"/>
            <a:ext cx="4762872" cy="259228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49" y="3440862"/>
            <a:ext cx="5328592" cy="295232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6095" y="692696"/>
            <a:ext cx="3600401" cy="4320480"/>
          </a:xfrm>
          <a:prstGeom prst="rect">
            <a:avLst/>
          </a:prstGeom>
        </p:spPr>
      </p:pic>
    </p:spTree>
    <p:extLst>
      <p:ext uri="{BB962C8B-B14F-4D97-AF65-F5344CB8AC3E}">
        <p14:creationId xmlns:p14="http://schemas.microsoft.com/office/powerpoint/2010/main" val="3023500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US" u="sng" dirty="0"/>
              <a:t>Observations</a:t>
            </a:r>
            <a:endParaRPr lang="en-IN" u="sng" dirty="0"/>
          </a:p>
        </p:txBody>
      </p:sp>
      <p:sp>
        <p:nvSpPr>
          <p:cNvPr id="3" name="Content Placeholder 2"/>
          <p:cNvSpPr>
            <a:spLocks noGrp="1"/>
          </p:cNvSpPr>
          <p:nvPr>
            <p:ph idx="1"/>
          </p:nvPr>
        </p:nvSpPr>
        <p:spPr>
          <a:xfrm>
            <a:off x="457200" y="1052736"/>
            <a:ext cx="8229600" cy="5073427"/>
          </a:xfrm>
        </p:spPr>
        <p:txBody>
          <a:bodyPr>
            <a:normAutofit fontScale="92500" lnSpcReduction="10000"/>
          </a:bodyPr>
          <a:lstStyle/>
          <a:p>
            <a:pPr lvl="0"/>
            <a:r>
              <a:rPr lang="en-US" dirty="0">
                <a:latin typeface="Arabic Typesetting" pitchFamily="66" charset="-78"/>
                <a:cs typeface="Arabic Typesetting" pitchFamily="66" charset="-78"/>
              </a:rPr>
              <a:t>Amazon takes longer time to get logged in during promotion, followed by </a:t>
            </a:r>
            <a:r>
              <a:rPr lang="en-US" dirty="0" err="1">
                <a:latin typeface="Arabic Typesetting" pitchFamily="66" charset="-78"/>
                <a:cs typeface="Arabic Typesetting" pitchFamily="66" charset="-78"/>
              </a:rPr>
              <a:t>flipkart</a:t>
            </a:r>
            <a:r>
              <a:rPr lang="en-US" dirty="0">
                <a:latin typeface="Arabic Typesetting" pitchFamily="66" charset="-78"/>
                <a:cs typeface="Arabic Typesetting" pitchFamily="66" charset="-78"/>
              </a:rPr>
              <a:t>, </a:t>
            </a:r>
            <a:r>
              <a:rPr lang="en-US" dirty="0" err="1">
                <a:latin typeface="Arabic Typesetting" pitchFamily="66" charset="-78"/>
                <a:cs typeface="Arabic Typesetting" pitchFamily="66" charset="-78"/>
              </a:rPr>
              <a:t>Paytm</a:t>
            </a:r>
            <a:r>
              <a:rPr lang="en-US" dirty="0">
                <a:latin typeface="Arabic Typesetting" pitchFamily="66" charset="-78"/>
                <a:cs typeface="Arabic Typesetting" pitchFamily="66" charset="-78"/>
              </a:rPr>
              <a:t> and </a:t>
            </a:r>
            <a:r>
              <a:rPr lang="en-US" dirty="0" err="1">
                <a:latin typeface="Arabic Typesetting" pitchFamily="66" charset="-78"/>
                <a:cs typeface="Arabic Typesetting" pitchFamily="66" charset="-78"/>
              </a:rPr>
              <a:t>Snapdeal</a:t>
            </a:r>
            <a:r>
              <a:rPr lang="en-US" dirty="0">
                <a:latin typeface="Arabic Typesetting" pitchFamily="66" charset="-78"/>
                <a:cs typeface="Arabic Typesetting" pitchFamily="66" charset="-78"/>
              </a:rPr>
              <a:t>. </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Amazon takes longer time in displaying graphics and photos followed by </a:t>
            </a:r>
            <a:r>
              <a:rPr lang="en-US" dirty="0" err="1">
                <a:latin typeface="Arabic Typesetting" pitchFamily="66" charset="-78"/>
                <a:cs typeface="Arabic Typesetting" pitchFamily="66" charset="-78"/>
              </a:rPr>
              <a:t>flipkart</a:t>
            </a:r>
            <a:r>
              <a:rPr lang="en-US" dirty="0">
                <a:latin typeface="Arabic Typesetting" pitchFamily="66" charset="-78"/>
                <a:cs typeface="Arabic Typesetting" pitchFamily="66" charset="-78"/>
              </a:rPr>
              <a:t> and</a:t>
            </a:r>
            <a:r>
              <a:rPr lang="en-IN" dirty="0">
                <a:latin typeface="Arabic Typesetting" pitchFamily="66" charset="-78"/>
                <a:cs typeface="Arabic Typesetting" pitchFamily="66" charset="-78"/>
              </a:rPr>
              <a:t> </a:t>
            </a:r>
            <a:r>
              <a:rPr lang="en-US" dirty="0">
                <a:latin typeface="Arabic Typesetting" pitchFamily="66" charset="-78"/>
                <a:cs typeface="Arabic Typesetting" pitchFamily="66" charset="-78"/>
              </a:rPr>
              <a:t>snapdeal.com.</a:t>
            </a:r>
            <a:endParaRPr lang="en-IN" dirty="0">
              <a:latin typeface="Arabic Typesetting" pitchFamily="66" charset="-78"/>
              <a:cs typeface="Arabic Typesetting" pitchFamily="66" charset="-78"/>
            </a:endParaRPr>
          </a:p>
          <a:p>
            <a:pPr lvl="0"/>
            <a:r>
              <a:rPr lang="en-US" dirty="0" err="1">
                <a:latin typeface="Arabic Typesetting" pitchFamily="66" charset="-78"/>
                <a:cs typeface="Arabic Typesetting" pitchFamily="66" charset="-78"/>
              </a:rPr>
              <a:t>Myntra</a:t>
            </a:r>
            <a:r>
              <a:rPr lang="en-US" dirty="0">
                <a:latin typeface="Arabic Typesetting" pitchFamily="66" charset="-78"/>
                <a:cs typeface="Arabic Typesetting" pitchFamily="66" charset="-78"/>
              </a:rPr>
              <a:t> and </a:t>
            </a:r>
            <a:r>
              <a:rPr lang="en-US" dirty="0" err="1">
                <a:latin typeface="Arabic Typesetting" pitchFamily="66" charset="-78"/>
                <a:cs typeface="Arabic Typesetting" pitchFamily="66" charset="-78"/>
              </a:rPr>
              <a:t>Paytm</a:t>
            </a:r>
            <a:r>
              <a:rPr lang="en-US" dirty="0">
                <a:latin typeface="Arabic Typesetting" pitchFamily="66" charset="-78"/>
                <a:cs typeface="Arabic Typesetting" pitchFamily="66" charset="-78"/>
              </a:rPr>
              <a:t> makes late declaration of price during promotion. </a:t>
            </a:r>
            <a:endParaRPr lang="en-IN" dirty="0">
              <a:latin typeface="Arabic Typesetting" pitchFamily="66" charset="-78"/>
              <a:cs typeface="Arabic Typesetting" pitchFamily="66" charset="-78"/>
            </a:endParaRPr>
          </a:p>
          <a:p>
            <a:pPr lvl="0"/>
            <a:r>
              <a:rPr lang="en-US" dirty="0" err="1">
                <a:latin typeface="Arabic Typesetting" pitchFamily="66" charset="-78"/>
                <a:cs typeface="Arabic Typesetting" pitchFamily="66" charset="-78"/>
              </a:rPr>
              <a:t>Paytm</a:t>
            </a:r>
            <a:r>
              <a:rPr lang="en-US" dirty="0">
                <a:latin typeface="Arabic Typesetting" pitchFamily="66" charset="-78"/>
                <a:cs typeface="Arabic Typesetting" pitchFamily="66" charset="-78"/>
              </a:rPr>
              <a:t> takes longer time to load the page during promotion. </a:t>
            </a:r>
            <a:endParaRPr lang="en-IN" dirty="0">
              <a:latin typeface="Arabic Typesetting" pitchFamily="66" charset="-78"/>
              <a:cs typeface="Arabic Typesetting" pitchFamily="66" charset="-78"/>
            </a:endParaRPr>
          </a:p>
          <a:p>
            <a:pPr lvl="0"/>
            <a:r>
              <a:rPr lang="en-US" dirty="0" err="1">
                <a:latin typeface="Arabic Typesetting" pitchFamily="66" charset="-78"/>
                <a:cs typeface="Arabic Typesetting" pitchFamily="66" charset="-78"/>
              </a:rPr>
              <a:t>Snapdeal</a:t>
            </a:r>
            <a:r>
              <a:rPr lang="en-US" dirty="0">
                <a:latin typeface="Arabic Typesetting" pitchFamily="66" charset="-78"/>
                <a:cs typeface="Arabic Typesetting" pitchFamily="66" charset="-78"/>
              </a:rPr>
              <a:t> and Amazon have limited mode of payment on most of products during promotion. </a:t>
            </a:r>
            <a:endParaRPr lang="en-IN" dirty="0">
              <a:latin typeface="Arabic Typesetting" pitchFamily="66" charset="-78"/>
              <a:cs typeface="Arabic Typesetting" pitchFamily="66" charset="-78"/>
            </a:endParaRPr>
          </a:p>
          <a:p>
            <a:pPr lvl="0"/>
            <a:r>
              <a:rPr lang="en-US" dirty="0" err="1">
                <a:latin typeface="Arabic Typesetting" pitchFamily="66" charset="-78"/>
                <a:cs typeface="Arabic Typesetting" pitchFamily="66" charset="-78"/>
              </a:rPr>
              <a:t>Paytm</a:t>
            </a:r>
            <a:r>
              <a:rPr lang="en-US" dirty="0">
                <a:latin typeface="Arabic Typesetting" pitchFamily="66" charset="-78"/>
                <a:cs typeface="Arabic Typesetting" pitchFamily="66" charset="-78"/>
              </a:rPr>
              <a:t> and </a:t>
            </a:r>
            <a:r>
              <a:rPr lang="en-US" dirty="0" err="1">
                <a:latin typeface="Arabic Typesetting" pitchFamily="66" charset="-78"/>
                <a:cs typeface="Arabic Typesetting" pitchFamily="66" charset="-78"/>
              </a:rPr>
              <a:t>Snapdeal</a:t>
            </a:r>
            <a:r>
              <a:rPr lang="en-US" dirty="0">
                <a:latin typeface="Arabic Typesetting" pitchFamily="66" charset="-78"/>
                <a:cs typeface="Arabic Typesetting" pitchFamily="66" charset="-78"/>
              </a:rPr>
              <a:t> take a longer delivery period, whereas </a:t>
            </a:r>
            <a:r>
              <a:rPr lang="en-US" dirty="0" err="1">
                <a:latin typeface="Arabic Typesetting" pitchFamily="66" charset="-78"/>
                <a:cs typeface="Arabic Typesetting" pitchFamily="66" charset="-78"/>
              </a:rPr>
              <a:t>Myntra</a:t>
            </a:r>
            <a:r>
              <a:rPr lang="en-US" dirty="0">
                <a:latin typeface="Arabic Typesetting" pitchFamily="66" charset="-78"/>
                <a:cs typeface="Arabic Typesetting" pitchFamily="66" charset="-78"/>
              </a:rPr>
              <a:t> and Amazon takes lesser delivery period.</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Amazon, </a:t>
            </a:r>
            <a:r>
              <a:rPr lang="en-US" dirty="0" err="1">
                <a:latin typeface="Arabic Typesetting" pitchFamily="66" charset="-78"/>
                <a:cs typeface="Arabic Typesetting" pitchFamily="66" charset="-78"/>
              </a:rPr>
              <a:t>Snapdeal</a:t>
            </a:r>
            <a:r>
              <a:rPr lang="en-US" dirty="0">
                <a:latin typeface="Arabic Typesetting" pitchFamily="66" charset="-78"/>
                <a:cs typeface="Arabic Typesetting" pitchFamily="66" charset="-78"/>
              </a:rPr>
              <a:t> and </a:t>
            </a:r>
            <a:r>
              <a:rPr lang="en-US" dirty="0" err="1">
                <a:latin typeface="Arabic Typesetting" pitchFamily="66" charset="-78"/>
                <a:cs typeface="Arabic Typesetting" pitchFamily="66" charset="-78"/>
              </a:rPr>
              <a:t>Myntra</a:t>
            </a:r>
            <a:r>
              <a:rPr lang="en-US" dirty="0">
                <a:latin typeface="Arabic Typesetting" pitchFamily="66" charset="-78"/>
                <a:cs typeface="Arabic Typesetting" pitchFamily="66" charset="-78"/>
              </a:rPr>
              <a:t> have frequent discrepancies, when moving from one page to</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another.</a:t>
            </a:r>
            <a:endParaRPr lang="en-IN" dirty="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p:txBody>
      </p:sp>
    </p:spTree>
    <p:extLst>
      <p:ext uri="{BB962C8B-B14F-4D97-AF65-F5344CB8AC3E}">
        <p14:creationId xmlns:p14="http://schemas.microsoft.com/office/powerpoint/2010/main" val="3473867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a:t>OTHER VISUALIZATIONS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980728"/>
            <a:ext cx="4546848" cy="223683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980728"/>
            <a:ext cx="3143250" cy="223683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3460901"/>
            <a:ext cx="3314700" cy="27051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3429000"/>
            <a:ext cx="3314700" cy="3024335"/>
          </a:xfrm>
          <a:prstGeom prst="rect">
            <a:avLst/>
          </a:prstGeom>
        </p:spPr>
      </p:pic>
    </p:spTree>
    <p:extLst>
      <p:ext uri="{BB962C8B-B14F-4D97-AF65-F5344CB8AC3E}">
        <p14:creationId xmlns:p14="http://schemas.microsoft.com/office/powerpoint/2010/main" val="853510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8856"/>
            <a:ext cx="7429499" cy="1175499"/>
          </a:xfrm>
        </p:spPr>
        <p:txBody>
          <a:bodyPr>
            <a:normAutofit/>
          </a:bodyPr>
          <a:lstStyle/>
          <a:p>
            <a:r>
              <a:rPr lang="en-US" sz="2400" u="sng" dirty="0"/>
              <a:t>Feature wise comparison from positive feedback data frame and plotting bar plot</a:t>
            </a:r>
            <a:endParaRPr lang="en-IN" sz="2400"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84355"/>
            <a:ext cx="4258816" cy="224464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1184355"/>
            <a:ext cx="3423886" cy="20038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869" y="3645024"/>
            <a:ext cx="4038600" cy="287655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6015" y="3645024"/>
            <a:ext cx="4258816" cy="2876550"/>
          </a:xfrm>
          <a:prstGeom prst="rect">
            <a:avLst/>
          </a:prstGeom>
        </p:spPr>
      </p:pic>
    </p:spTree>
    <p:extLst>
      <p:ext uri="{BB962C8B-B14F-4D97-AF65-F5344CB8AC3E}">
        <p14:creationId xmlns:p14="http://schemas.microsoft.com/office/powerpoint/2010/main" val="3871059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u="sng" dirty="0"/>
              <a:t>Observations</a:t>
            </a:r>
            <a:endParaRPr lang="en-IN" u="sng" dirty="0"/>
          </a:p>
        </p:txBody>
      </p:sp>
      <p:sp>
        <p:nvSpPr>
          <p:cNvPr id="3" name="Content Placeholder 2"/>
          <p:cNvSpPr>
            <a:spLocks noGrp="1"/>
          </p:cNvSpPr>
          <p:nvPr>
            <p:ph idx="1"/>
          </p:nvPr>
        </p:nvSpPr>
        <p:spPr>
          <a:xfrm>
            <a:off x="467544" y="980728"/>
            <a:ext cx="8229600" cy="5433467"/>
          </a:xfrm>
        </p:spPr>
        <p:txBody>
          <a:bodyPr>
            <a:normAutofit/>
          </a:bodyPr>
          <a:lstStyle/>
          <a:p>
            <a:pPr lvl="0"/>
            <a:r>
              <a:rPr lang="en-US" dirty="0">
                <a:latin typeface="Arabic Typesetting" pitchFamily="66" charset="-78"/>
                <a:cs typeface="Arabic Typesetting" pitchFamily="66" charset="-78"/>
              </a:rPr>
              <a:t>Many customers have shopped from Amazon and </a:t>
            </a:r>
            <a:r>
              <a:rPr lang="en-US" dirty="0" err="1">
                <a:latin typeface="Arabic Typesetting" pitchFamily="66" charset="-78"/>
                <a:cs typeface="Arabic Typesetting" pitchFamily="66" charset="-78"/>
              </a:rPr>
              <a:t>Flipkart</a:t>
            </a:r>
            <a:r>
              <a:rPr lang="en-US" dirty="0">
                <a:latin typeface="Arabic Typesetting" pitchFamily="66" charset="-78"/>
                <a:cs typeface="Arabic Typesetting" pitchFamily="66" charset="-78"/>
              </a:rPr>
              <a:t>. </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Amazon and </a:t>
            </a:r>
            <a:r>
              <a:rPr lang="en-US" dirty="0" err="1">
                <a:latin typeface="Arabic Typesetting" pitchFamily="66" charset="-78"/>
                <a:cs typeface="Arabic Typesetting" pitchFamily="66" charset="-78"/>
              </a:rPr>
              <a:t>Flipkart</a:t>
            </a:r>
            <a:r>
              <a:rPr lang="en-US" dirty="0">
                <a:latin typeface="Arabic Typesetting" pitchFamily="66" charset="-78"/>
                <a:cs typeface="Arabic Typesetting" pitchFamily="66" charset="-78"/>
              </a:rPr>
              <a:t> have been named most as easy to use website. </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Amazon and </a:t>
            </a:r>
            <a:r>
              <a:rPr lang="en-US" dirty="0" err="1">
                <a:latin typeface="Arabic Typesetting" pitchFamily="66" charset="-78"/>
                <a:cs typeface="Arabic Typesetting" pitchFamily="66" charset="-78"/>
              </a:rPr>
              <a:t>Flipkart</a:t>
            </a:r>
            <a:r>
              <a:rPr lang="en-US" dirty="0">
                <a:latin typeface="Arabic Typesetting" pitchFamily="66" charset="-78"/>
                <a:cs typeface="Arabic Typesetting" pitchFamily="66" charset="-78"/>
              </a:rPr>
              <a:t> have been named as the most visually appealing web page layout and also having wild variety of products. </a:t>
            </a:r>
            <a:endParaRPr lang="en-IN" dirty="0">
              <a:latin typeface="Arabic Typesetting" pitchFamily="66" charset="-78"/>
              <a:cs typeface="Arabic Typesetting" pitchFamily="66" charset="-78"/>
            </a:endParaRPr>
          </a:p>
          <a:p>
            <a:pPr lvl="0"/>
            <a:r>
              <a:rPr lang="en-US" dirty="0" err="1">
                <a:latin typeface="Arabic Typesetting" pitchFamily="66" charset="-78"/>
                <a:cs typeface="Arabic Typesetting" pitchFamily="66" charset="-78"/>
              </a:rPr>
              <a:t>Paytm</a:t>
            </a:r>
            <a:r>
              <a:rPr lang="en-US" dirty="0">
                <a:latin typeface="Arabic Typesetting" pitchFamily="66" charset="-78"/>
                <a:cs typeface="Arabic Typesetting" pitchFamily="66" charset="-78"/>
              </a:rPr>
              <a:t> and </a:t>
            </a:r>
            <a:r>
              <a:rPr lang="en-US" dirty="0" err="1">
                <a:latin typeface="Arabic Typesetting" pitchFamily="66" charset="-78"/>
                <a:cs typeface="Arabic Typesetting" pitchFamily="66" charset="-78"/>
              </a:rPr>
              <a:t>Snapdeal</a:t>
            </a:r>
            <a:r>
              <a:rPr lang="en-US" dirty="0">
                <a:latin typeface="Arabic Typesetting" pitchFamily="66" charset="-78"/>
                <a:cs typeface="Arabic Typesetting" pitchFamily="66" charset="-78"/>
              </a:rPr>
              <a:t> had not been given more marks on availability of wild variety of products.</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Amazon and </a:t>
            </a:r>
            <a:r>
              <a:rPr lang="en-US" dirty="0" err="1">
                <a:latin typeface="Arabic Typesetting" pitchFamily="66" charset="-78"/>
                <a:cs typeface="Arabic Typesetting" pitchFamily="66" charset="-78"/>
              </a:rPr>
              <a:t>Flipkart</a:t>
            </a:r>
            <a:r>
              <a:rPr lang="en-US" dirty="0">
                <a:latin typeface="Arabic Typesetting" pitchFamily="66" charset="-78"/>
                <a:cs typeface="Arabic Typesetting" pitchFamily="66" charset="-78"/>
              </a:rPr>
              <a:t> have got more positive feedbacks than other websites with relevant to Complete, relevant description information of products, Fast loading of websites, Reliability of website, quickness to complete purchase, availability of several payment options, speedy order delivery, privacy of customers information, security of customer financial information, etc.</a:t>
            </a:r>
            <a:endParaRPr lang="en-IN" dirty="0">
              <a:latin typeface="Arabic Typesetting" pitchFamily="66" charset="-78"/>
              <a:cs typeface="Arabic Typesetting" pitchFamily="66" charset="-78"/>
            </a:endParaRPr>
          </a:p>
        </p:txBody>
      </p:sp>
    </p:spTree>
    <p:extLst>
      <p:ext uri="{BB962C8B-B14F-4D97-AF65-F5344CB8AC3E}">
        <p14:creationId xmlns:p14="http://schemas.microsoft.com/office/powerpoint/2010/main" val="2955745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pPr lvl="0"/>
            <a:r>
              <a:rPr lang="en-US" dirty="0" err="1">
                <a:latin typeface="Arabic Typesetting" pitchFamily="66" charset="-78"/>
                <a:cs typeface="Arabic Typesetting" pitchFamily="66" charset="-78"/>
              </a:rPr>
              <a:t>Paytm</a:t>
            </a:r>
            <a:r>
              <a:rPr lang="en-US" dirty="0">
                <a:latin typeface="Arabic Typesetting" pitchFamily="66" charset="-78"/>
                <a:cs typeface="Arabic Typesetting" pitchFamily="66" charset="-78"/>
              </a:rPr>
              <a:t> has got less feedbacks in perceived trustworthiness, presence of online assistance</a:t>
            </a:r>
            <a:r>
              <a:rPr lang="en-IN" dirty="0">
                <a:latin typeface="Arabic Typesetting" pitchFamily="66" charset="-78"/>
                <a:cs typeface="Arabic Typesetting" pitchFamily="66" charset="-78"/>
              </a:rPr>
              <a:t> </a:t>
            </a:r>
            <a:r>
              <a:rPr lang="en-US" dirty="0">
                <a:latin typeface="Arabic Typesetting" pitchFamily="66" charset="-78"/>
                <a:cs typeface="Arabic Typesetting" pitchFamily="66" charset="-78"/>
              </a:rPr>
              <a:t>through multi-channel, speed order delivery.</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Snapdeal.com has got a smaller number of feedbacks in change of website/application design.</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Only one person has recommended Snapdeal.com overall.</a:t>
            </a:r>
            <a:endParaRPr lang="en-IN" dirty="0">
              <a:latin typeface="Arabic Typesetting" pitchFamily="66" charset="-78"/>
              <a:cs typeface="Arabic Typesetting" pitchFamily="66" charset="-78"/>
            </a:endParaRPr>
          </a:p>
          <a:p>
            <a:endParaRPr lang="en-IN" dirty="0"/>
          </a:p>
        </p:txBody>
      </p:sp>
    </p:spTree>
    <p:extLst>
      <p:ext uri="{BB962C8B-B14F-4D97-AF65-F5344CB8AC3E}">
        <p14:creationId xmlns:p14="http://schemas.microsoft.com/office/powerpoint/2010/main" val="3010704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922114"/>
          </a:xfrm>
        </p:spPr>
        <p:txBody>
          <a:bodyPr>
            <a:noAutofit/>
          </a:bodyPr>
          <a:lstStyle/>
          <a:p>
            <a:pPr algn="l"/>
            <a:r>
              <a:rPr lang="en-US" sz="3600" dirty="0"/>
              <a:t>CONCLUSION</a:t>
            </a:r>
            <a:br>
              <a:rPr lang="en-IN" sz="3600" dirty="0"/>
            </a:br>
            <a:r>
              <a:rPr lang="en-IN" sz="3600" dirty="0"/>
              <a:t>1.</a:t>
            </a:r>
            <a:r>
              <a:rPr lang="en-US" sz="3600" dirty="0"/>
              <a:t>Amazon.in</a:t>
            </a:r>
            <a:endParaRPr lang="en-IN" sz="3600" dirty="0"/>
          </a:p>
        </p:txBody>
      </p:sp>
      <p:sp>
        <p:nvSpPr>
          <p:cNvPr id="7" name="Content Placeholder 6"/>
          <p:cNvSpPr>
            <a:spLocks noGrp="1"/>
          </p:cNvSpPr>
          <p:nvPr>
            <p:ph sz="half" idx="1"/>
          </p:nvPr>
        </p:nvSpPr>
        <p:spPr>
          <a:xfrm>
            <a:off x="457200" y="1412776"/>
            <a:ext cx="4038600" cy="4713387"/>
          </a:xfrm>
        </p:spPr>
        <p:txBody>
          <a:bodyPr>
            <a:normAutofit fontScale="92500" lnSpcReduction="10000"/>
          </a:bodyPr>
          <a:lstStyle/>
          <a:p>
            <a:r>
              <a:rPr lang="en-US" b="1" i="1" dirty="0">
                <a:latin typeface="Arabic Typesetting" pitchFamily="66" charset="-78"/>
                <a:cs typeface="Arabic Typesetting" pitchFamily="66" charset="-78"/>
              </a:rPr>
              <a:t>To be improved:</a:t>
            </a:r>
            <a:endParaRPr lang="en-IN" b="1" i="1"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During promotions, try to give a disturbance free</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shopping experience to customers. </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Give more payment options to customers.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Try to give price early during promotion. </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Reduce the delivery time of the products.</a:t>
            </a:r>
            <a:endParaRPr lang="en-IN" dirty="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p:txBody>
      </p:sp>
      <p:sp>
        <p:nvSpPr>
          <p:cNvPr id="8" name="Content Placeholder 7"/>
          <p:cNvSpPr>
            <a:spLocks noGrp="1"/>
          </p:cNvSpPr>
          <p:nvPr>
            <p:ph sz="half" idx="2"/>
          </p:nvPr>
        </p:nvSpPr>
        <p:spPr>
          <a:xfrm>
            <a:off x="4648200" y="1412776"/>
            <a:ext cx="4038600" cy="4713387"/>
          </a:xfrm>
        </p:spPr>
        <p:txBody>
          <a:bodyPr>
            <a:normAutofit fontScale="92500" lnSpcReduction="10000"/>
          </a:bodyPr>
          <a:lstStyle/>
          <a:p>
            <a:r>
              <a:rPr lang="en-US" b="1" i="1" dirty="0">
                <a:latin typeface="Arabic Typesetting" pitchFamily="66" charset="-78"/>
                <a:cs typeface="Arabic Typesetting" pitchFamily="66" charset="-78"/>
              </a:rPr>
              <a:t>Positive feedback summary</a:t>
            </a:r>
            <a:r>
              <a:rPr lang="en-US" dirty="0"/>
              <a:t>.</a:t>
            </a:r>
          </a:p>
          <a:p>
            <a:pPr lvl="1"/>
            <a:r>
              <a:rPr lang="en-US" sz="2600" dirty="0">
                <a:latin typeface="Arabic Typesetting" pitchFamily="66" charset="-78"/>
                <a:cs typeface="Arabic Typesetting" pitchFamily="66" charset="-78"/>
              </a:rPr>
              <a:t>Convenient to use and also  a  good website for shopping.</a:t>
            </a:r>
            <a:endParaRPr lang="en-IN" sz="2600" dirty="0">
              <a:latin typeface="Arabic Typesetting" pitchFamily="66" charset="-78"/>
              <a:cs typeface="Arabic Typesetting" pitchFamily="66" charset="-78"/>
            </a:endParaRPr>
          </a:p>
          <a:p>
            <a:pPr lvl="1"/>
            <a:r>
              <a:rPr lang="en-US" sz="2600" dirty="0">
                <a:latin typeface="Arabic Typesetting" pitchFamily="66" charset="-78"/>
                <a:cs typeface="Arabic Typesetting" pitchFamily="66" charset="-78"/>
              </a:rPr>
              <a:t>Fast delivery of products.</a:t>
            </a:r>
            <a:endParaRPr lang="en-IN" sz="2600" dirty="0">
              <a:latin typeface="Arabic Typesetting" pitchFamily="66" charset="-78"/>
              <a:cs typeface="Arabic Typesetting" pitchFamily="66" charset="-78"/>
            </a:endParaRPr>
          </a:p>
          <a:p>
            <a:pPr lvl="1"/>
            <a:r>
              <a:rPr lang="en-US" sz="2600" dirty="0">
                <a:latin typeface="Arabic Typesetting" pitchFamily="66" charset="-78"/>
                <a:cs typeface="Arabic Typesetting" pitchFamily="66" charset="-78"/>
              </a:rPr>
              <a:t>Availability of complete information of  the products.</a:t>
            </a:r>
            <a:endParaRPr lang="en-IN" sz="2600" dirty="0">
              <a:latin typeface="Arabic Typesetting" pitchFamily="66" charset="-78"/>
              <a:cs typeface="Arabic Typesetting" pitchFamily="66" charset="-78"/>
            </a:endParaRPr>
          </a:p>
          <a:p>
            <a:pPr lvl="1"/>
            <a:r>
              <a:rPr lang="en-US" sz="2600" dirty="0">
                <a:latin typeface="Arabic Typesetting" pitchFamily="66" charset="-78"/>
                <a:cs typeface="Arabic Typesetting" pitchFamily="66" charset="-78"/>
              </a:rPr>
              <a:t>Presence of online assistance through multi-channels.</a:t>
            </a:r>
            <a:endParaRPr lang="en-IN" sz="2600" dirty="0">
              <a:latin typeface="Arabic Typesetting" pitchFamily="66" charset="-78"/>
              <a:cs typeface="Arabic Typesetting" pitchFamily="66" charset="-78"/>
            </a:endParaRPr>
          </a:p>
          <a:p>
            <a:pPr lvl="1"/>
            <a:r>
              <a:rPr lang="en-US" sz="2600" dirty="0">
                <a:latin typeface="Arabic Typesetting" pitchFamily="66" charset="-78"/>
                <a:cs typeface="Arabic Typesetting" pitchFamily="66" charset="-78"/>
              </a:rPr>
              <a:t>Reliable website  or </a:t>
            </a:r>
            <a:r>
              <a:rPr lang="en-US" sz="2600" dirty="0" err="1">
                <a:latin typeface="Arabic Typesetting" pitchFamily="66" charset="-78"/>
                <a:cs typeface="Arabic Typesetting" pitchFamily="66" charset="-78"/>
              </a:rPr>
              <a:t>app,perceived</a:t>
            </a:r>
            <a:r>
              <a:rPr lang="en-US" sz="2600" dirty="0">
                <a:latin typeface="Arabic Typesetting" pitchFamily="66" charset="-78"/>
                <a:cs typeface="Arabic Typesetting" pitchFamily="66" charset="-78"/>
              </a:rPr>
              <a:t> </a:t>
            </a:r>
            <a:r>
              <a:rPr lang="en-US" sz="2600" dirty="0" err="1">
                <a:latin typeface="Arabic Typesetting" pitchFamily="66" charset="-78"/>
                <a:cs typeface="Arabic Typesetting" pitchFamily="66" charset="-78"/>
              </a:rPr>
              <a:t>trustworthines</a:t>
            </a:r>
            <a:r>
              <a:rPr lang="en-US" sz="2600" dirty="0">
                <a:latin typeface="Arabic Typesetting" pitchFamily="66" charset="-78"/>
                <a:cs typeface="Arabic Typesetting" pitchFamily="66" charset="-78"/>
              </a:rPr>
              <a:t>.</a:t>
            </a:r>
            <a:endParaRPr lang="en-IN" sz="2600" dirty="0">
              <a:latin typeface="Arabic Typesetting" pitchFamily="66" charset="-78"/>
              <a:cs typeface="Arabic Typesetting" pitchFamily="66" charset="-78"/>
            </a:endParaRPr>
          </a:p>
          <a:p>
            <a:endParaRPr lang="en-IN" dirty="0"/>
          </a:p>
          <a:p>
            <a:endParaRPr lang="en-IN" b="1" i="1" dirty="0">
              <a:latin typeface="Arabic Typesetting" pitchFamily="66" charset="-78"/>
              <a:cs typeface="Arabic Typesetting" pitchFamily="66" charset="-78"/>
            </a:endParaRPr>
          </a:p>
        </p:txBody>
      </p:sp>
    </p:spTree>
    <p:extLst>
      <p:ext uri="{BB962C8B-B14F-4D97-AF65-F5344CB8AC3E}">
        <p14:creationId xmlns:p14="http://schemas.microsoft.com/office/powerpoint/2010/main" val="929780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pPr lvl="0" algn="l"/>
            <a:r>
              <a:rPr lang="en-IN" dirty="0"/>
              <a:t>2.</a:t>
            </a:r>
            <a:r>
              <a:rPr lang="en-US" b="1" dirty="0"/>
              <a:t> Flipkart.com</a:t>
            </a:r>
            <a:endParaRPr lang="en-IN" dirty="0"/>
          </a:p>
        </p:txBody>
      </p:sp>
      <p:sp>
        <p:nvSpPr>
          <p:cNvPr id="3" name="Content Placeholder 2"/>
          <p:cNvSpPr>
            <a:spLocks noGrp="1"/>
          </p:cNvSpPr>
          <p:nvPr>
            <p:ph sz="half" idx="1"/>
          </p:nvPr>
        </p:nvSpPr>
        <p:spPr>
          <a:xfrm>
            <a:off x="457200" y="980728"/>
            <a:ext cx="4038600" cy="5145435"/>
          </a:xfrm>
        </p:spPr>
        <p:txBody>
          <a:bodyPr>
            <a:normAutofit fontScale="92500" lnSpcReduction="10000"/>
          </a:bodyPr>
          <a:lstStyle/>
          <a:p>
            <a:r>
              <a:rPr lang="en-US" sz="1600" b="1" i="1" dirty="0"/>
              <a:t>To be improved:</a:t>
            </a:r>
            <a:endParaRPr lang="en-IN" sz="1600" b="1" i="1" dirty="0"/>
          </a:p>
          <a:p>
            <a:pPr lvl="0"/>
            <a:r>
              <a:rPr lang="en-US" sz="2400" dirty="0">
                <a:latin typeface="Arabic Typesetting" pitchFamily="66" charset="-78"/>
                <a:cs typeface="Arabic Typesetting" pitchFamily="66" charset="-78"/>
              </a:rPr>
              <a:t>During promotions, try to give a disturbance free</a:t>
            </a:r>
            <a:endParaRPr lang="en-IN" sz="2400" dirty="0">
              <a:latin typeface="Arabic Typesetting" pitchFamily="66" charset="-78"/>
              <a:cs typeface="Arabic Typesetting" pitchFamily="66" charset="-78"/>
            </a:endParaRPr>
          </a:p>
          <a:p>
            <a:r>
              <a:rPr lang="en-US" sz="2400" dirty="0">
                <a:latin typeface="Arabic Typesetting" pitchFamily="66" charset="-78"/>
                <a:cs typeface="Arabic Typesetting" pitchFamily="66" charset="-78"/>
              </a:rPr>
              <a:t>shopping experience to customers.</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Give more payment options to customers.</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Try to give the price early during promotion. </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Reduce the delivery time of the products. </a:t>
            </a:r>
            <a:endParaRPr lang="en-IN" sz="2400" dirty="0">
              <a:latin typeface="Arabic Typesetting" pitchFamily="66" charset="-78"/>
              <a:cs typeface="Arabic Typesetting" pitchFamily="66" charset="-78"/>
            </a:endParaRPr>
          </a:p>
          <a:p>
            <a:pPr lvl="0"/>
            <a:r>
              <a:rPr lang="en-US" sz="2400" dirty="0" err="1">
                <a:latin typeface="Arabic Typesetting" pitchFamily="66" charset="-78"/>
                <a:cs typeface="Arabic Typesetting" pitchFamily="66" charset="-78"/>
              </a:rPr>
              <a:t>Flipkart</a:t>
            </a:r>
            <a:r>
              <a:rPr lang="en-US" sz="2400" dirty="0">
                <a:latin typeface="Arabic Typesetting" pitchFamily="66" charset="-78"/>
                <a:cs typeface="Arabic Typesetting" pitchFamily="66" charset="-78"/>
              </a:rPr>
              <a:t> and Amazon almost share the same feedbacks with varying percentages as the only difference</a:t>
            </a:r>
            <a:r>
              <a:rPr lang="en-US" sz="1600" dirty="0"/>
              <a:t>.</a:t>
            </a:r>
            <a:endParaRPr lang="en-IN" sz="1600" dirty="0"/>
          </a:p>
          <a:p>
            <a:endParaRPr lang="en-IN" sz="1600" dirty="0"/>
          </a:p>
        </p:txBody>
      </p:sp>
      <p:sp>
        <p:nvSpPr>
          <p:cNvPr id="4" name="Content Placeholder 3"/>
          <p:cNvSpPr>
            <a:spLocks noGrp="1"/>
          </p:cNvSpPr>
          <p:nvPr>
            <p:ph sz="half" idx="2"/>
          </p:nvPr>
        </p:nvSpPr>
        <p:spPr>
          <a:xfrm>
            <a:off x="4644008" y="980728"/>
            <a:ext cx="4042792" cy="5145435"/>
          </a:xfrm>
        </p:spPr>
        <p:txBody>
          <a:bodyPr>
            <a:normAutofit fontScale="92500" lnSpcReduction="10000"/>
          </a:bodyPr>
          <a:lstStyle/>
          <a:p>
            <a:r>
              <a:rPr lang="en-US" sz="1600" b="1" i="1" dirty="0"/>
              <a:t>Positive feedback summary:</a:t>
            </a:r>
            <a:endParaRPr lang="en-IN" sz="1600" b="1" i="1" dirty="0"/>
          </a:p>
          <a:p>
            <a:pPr lvl="0"/>
            <a:r>
              <a:rPr lang="en-US" sz="2400" dirty="0">
                <a:latin typeface="Arabic Typesetting" pitchFamily="66" charset="-78"/>
                <a:cs typeface="Arabic Typesetting" pitchFamily="66" charset="-78"/>
              </a:rPr>
              <a:t>Convenient  to use and  also	a good</a:t>
            </a:r>
            <a:endParaRPr lang="en-IN" sz="2400" dirty="0">
              <a:latin typeface="Arabic Typesetting" pitchFamily="66" charset="-78"/>
              <a:cs typeface="Arabic Typesetting" pitchFamily="66" charset="-78"/>
            </a:endParaRPr>
          </a:p>
          <a:p>
            <a:r>
              <a:rPr lang="en-US" sz="2400" dirty="0">
                <a:latin typeface="Arabic Typesetting" pitchFamily="66" charset="-78"/>
                <a:cs typeface="Arabic Typesetting" pitchFamily="66" charset="-78"/>
              </a:rPr>
              <a:t>website for shopping.</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Fast delivery of products.</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Availability of complete information of the products.</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Presence of online assistance through multi-channels.</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Reliable website	or </a:t>
            </a:r>
            <a:r>
              <a:rPr lang="en-US" sz="2400" dirty="0" err="1">
                <a:latin typeface="Arabic Typesetting" pitchFamily="66" charset="-78"/>
                <a:cs typeface="Arabic Typesetting" pitchFamily="66" charset="-78"/>
              </a:rPr>
              <a:t>app,perceived</a:t>
            </a:r>
            <a:r>
              <a:rPr lang="en-US" sz="2400" dirty="0">
                <a:latin typeface="Arabic Typesetting" pitchFamily="66" charset="-78"/>
                <a:cs typeface="Arabic Typesetting" pitchFamily="66" charset="-78"/>
              </a:rPr>
              <a:t> trustworthiness.</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Wild variety of products to offer.</a:t>
            </a:r>
            <a:endParaRPr lang="en-IN" sz="2400" dirty="0">
              <a:latin typeface="Arabic Typesetting" pitchFamily="66" charset="-78"/>
              <a:cs typeface="Arabic Typesetting" pitchFamily="66" charset="-78"/>
            </a:endParaRPr>
          </a:p>
          <a:p>
            <a:endParaRPr lang="en-IN" sz="2400" dirty="0">
              <a:latin typeface="Arabic Typesetting" pitchFamily="66" charset="-78"/>
              <a:cs typeface="Arabic Typesetting" pitchFamily="66" charset="-78"/>
            </a:endParaRPr>
          </a:p>
        </p:txBody>
      </p:sp>
    </p:spTree>
    <p:extLst>
      <p:ext uri="{BB962C8B-B14F-4D97-AF65-F5344CB8AC3E}">
        <p14:creationId xmlns:p14="http://schemas.microsoft.com/office/powerpoint/2010/main" val="367701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496944" cy="1772816"/>
          </a:xfrm>
        </p:spPr>
        <p:txBody>
          <a:bodyPr>
            <a:normAutofit fontScale="90000"/>
          </a:bodyPr>
          <a:lstStyle/>
          <a:p>
            <a:br>
              <a:rPr lang="en-IN" dirty="0"/>
            </a:br>
            <a:r>
              <a:rPr lang="en-US" sz="3600" u="sng" dirty="0"/>
              <a:t>Conceptual Background of the Domain Problem</a:t>
            </a:r>
            <a:r>
              <a:rPr lang="en-US" dirty="0"/>
              <a:t> </a:t>
            </a:r>
            <a:br>
              <a:rPr lang="en-IN" dirty="0"/>
            </a:br>
            <a:endParaRPr lang="en-IN" u="sng" dirty="0"/>
          </a:p>
        </p:txBody>
      </p:sp>
      <p:sp>
        <p:nvSpPr>
          <p:cNvPr id="3" name="Content Placeholder 2"/>
          <p:cNvSpPr>
            <a:spLocks noGrp="1"/>
          </p:cNvSpPr>
          <p:nvPr>
            <p:ph idx="1"/>
          </p:nvPr>
        </p:nvSpPr>
        <p:spPr>
          <a:xfrm>
            <a:off x="0" y="1484784"/>
            <a:ext cx="8964488" cy="5040560"/>
          </a:xfrm>
        </p:spPr>
        <p:txBody>
          <a:bodyPr>
            <a:normAutofit/>
          </a:bodyPr>
          <a:lstStyle/>
          <a:p>
            <a:pPr lvl="0"/>
            <a:r>
              <a:rPr lang="en-US" dirty="0">
                <a:latin typeface="Arabic Typesetting" pitchFamily="66" charset="-78"/>
                <a:cs typeface="Arabic Typesetting" pitchFamily="66" charset="-78"/>
              </a:rPr>
              <a:t>The data is collected from the Indian online shoppers. Results indicate the e-retail success factors, which are very much critical for customer satisfaction.</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Five major factors that contributed to the success of an e-commerce store have been identified as: service quality, system quality, information quality, trust and net benefit.</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The research furthermore investigated the factors that influence the online customers repeat purchase intention.</a:t>
            </a:r>
            <a:endParaRPr lang="en-IN" dirty="0">
              <a:latin typeface="Arabic Typesetting" pitchFamily="66" charset="-78"/>
              <a:cs typeface="Arabic Typesetting" pitchFamily="66" charset="-78"/>
            </a:endParaRPr>
          </a:p>
          <a:p>
            <a:pPr marL="0" indent="0">
              <a:buNone/>
            </a:pPr>
            <a:endParaRPr lang="en-IN" dirty="0">
              <a:latin typeface="Arabic Typesetting" pitchFamily="66" charset="-78"/>
              <a:cs typeface="Arabic Typesetting" pitchFamily="66" charset="-78"/>
            </a:endParaRPr>
          </a:p>
          <a:p>
            <a:pPr marL="0" indent="0">
              <a:buNone/>
            </a:pPr>
            <a:endParaRPr lang="en-IN" dirty="0"/>
          </a:p>
          <a:p>
            <a:pPr marL="0" indent="0">
              <a:buNone/>
            </a:pPr>
            <a:endParaRPr lang="en-IN" dirty="0"/>
          </a:p>
        </p:txBody>
      </p:sp>
    </p:spTree>
    <p:extLst>
      <p:ext uri="{BB962C8B-B14F-4D97-AF65-F5344CB8AC3E}">
        <p14:creationId xmlns:p14="http://schemas.microsoft.com/office/powerpoint/2010/main" val="991446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pPr lvl="0" algn="l"/>
            <a:r>
              <a:rPr lang="en-IN" dirty="0"/>
              <a:t>3.</a:t>
            </a:r>
            <a:r>
              <a:rPr lang="en-US" b="1" dirty="0"/>
              <a:t> Myntra.com</a:t>
            </a:r>
            <a:endParaRPr lang="en-IN" dirty="0"/>
          </a:p>
        </p:txBody>
      </p:sp>
      <p:sp>
        <p:nvSpPr>
          <p:cNvPr id="3" name="Content Placeholder 2"/>
          <p:cNvSpPr>
            <a:spLocks noGrp="1"/>
          </p:cNvSpPr>
          <p:nvPr>
            <p:ph sz="half" idx="1"/>
          </p:nvPr>
        </p:nvSpPr>
        <p:spPr>
          <a:xfrm>
            <a:off x="457200" y="836712"/>
            <a:ext cx="4038600" cy="5289451"/>
          </a:xfrm>
        </p:spPr>
        <p:txBody>
          <a:bodyPr>
            <a:normAutofit/>
          </a:bodyPr>
          <a:lstStyle/>
          <a:p>
            <a:r>
              <a:rPr lang="en-US" sz="1600" b="1" i="1" dirty="0"/>
              <a:t>To be improved:</a:t>
            </a:r>
            <a:endParaRPr lang="en-IN" sz="1600" b="1" i="1" dirty="0"/>
          </a:p>
          <a:p>
            <a:pPr lvl="0"/>
            <a:r>
              <a:rPr lang="en-US" dirty="0">
                <a:latin typeface="Arabic Typesetting" pitchFamily="66" charset="-78"/>
                <a:cs typeface="Arabic Typesetting" pitchFamily="66" charset="-78"/>
              </a:rPr>
              <a:t>During promotions, try to give a disturbance free</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shopping experience to customers.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Try to give the price early during promotions.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Reduce the delivery time of the products during promotions.</a:t>
            </a:r>
            <a:endParaRPr lang="en-IN" dirty="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p:txBody>
      </p:sp>
      <p:sp>
        <p:nvSpPr>
          <p:cNvPr id="4" name="Content Placeholder 3"/>
          <p:cNvSpPr>
            <a:spLocks noGrp="1"/>
          </p:cNvSpPr>
          <p:nvPr>
            <p:ph sz="half" idx="2"/>
          </p:nvPr>
        </p:nvSpPr>
        <p:spPr>
          <a:xfrm>
            <a:off x="4648200" y="836712"/>
            <a:ext cx="4038600" cy="5289451"/>
          </a:xfrm>
        </p:spPr>
        <p:txBody>
          <a:bodyPr>
            <a:normAutofit/>
          </a:bodyPr>
          <a:lstStyle/>
          <a:p>
            <a:r>
              <a:rPr lang="en-US" sz="1800" b="1" i="1" dirty="0"/>
              <a:t>Positive feedback summary:</a:t>
            </a:r>
            <a:endParaRPr lang="en-IN" sz="1800" b="1" i="1" dirty="0"/>
          </a:p>
          <a:p>
            <a:pPr lvl="0"/>
            <a:r>
              <a:rPr lang="en-US" sz="2400" dirty="0">
                <a:latin typeface="Arabic Typesetting" pitchFamily="66" charset="-78"/>
                <a:cs typeface="Arabic Typesetting" pitchFamily="66" charset="-78"/>
              </a:rPr>
              <a:t>Convenient to use and also a good website.</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Availability  of  several payment options.</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Faster  products  delivery.</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Complete information of	products available.</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Reliable website or app,	perceived</a:t>
            </a:r>
            <a:endParaRPr lang="en-IN" sz="2400" dirty="0">
              <a:latin typeface="Arabic Typesetting" pitchFamily="66" charset="-78"/>
              <a:cs typeface="Arabic Typesetting" pitchFamily="66" charset="-78"/>
            </a:endParaRPr>
          </a:p>
          <a:p>
            <a:r>
              <a:rPr lang="en-US" sz="2400" dirty="0">
                <a:latin typeface="Arabic Typesetting" pitchFamily="66" charset="-78"/>
                <a:cs typeface="Arabic Typesetting" pitchFamily="66" charset="-78"/>
              </a:rPr>
              <a:t>trustworthiness.</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Wild variety of product to offer</a:t>
            </a:r>
            <a:endParaRPr lang="en-IN" sz="2400" dirty="0">
              <a:latin typeface="Arabic Typesetting" pitchFamily="66" charset="-78"/>
              <a:cs typeface="Arabic Typesetting" pitchFamily="66" charset="-78"/>
            </a:endParaRPr>
          </a:p>
          <a:p>
            <a:endParaRPr lang="en-IN" sz="1800" dirty="0"/>
          </a:p>
        </p:txBody>
      </p:sp>
    </p:spTree>
    <p:extLst>
      <p:ext uri="{BB962C8B-B14F-4D97-AF65-F5344CB8AC3E}">
        <p14:creationId xmlns:p14="http://schemas.microsoft.com/office/powerpoint/2010/main" val="965103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pPr lvl="0" algn="l"/>
            <a:r>
              <a:rPr lang="en-IN" dirty="0"/>
              <a:t>4.</a:t>
            </a:r>
            <a:r>
              <a:rPr lang="en-US" b="1" dirty="0"/>
              <a:t> Paytm.com</a:t>
            </a:r>
            <a:endParaRPr lang="en-IN" dirty="0"/>
          </a:p>
        </p:txBody>
      </p:sp>
      <p:sp>
        <p:nvSpPr>
          <p:cNvPr id="3" name="Content Placeholder 2"/>
          <p:cNvSpPr>
            <a:spLocks noGrp="1"/>
          </p:cNvSpPr>
          <p:nvPr>
            <p:ph sz="half" idx="1"/>
          </p:nvPr>
        </p:nvSpPr>
        <p:spPr>
          <a:xfrm>
            <a:off x="457200" y="764704"/>
            <a:ext cx="4038600" cy="5361459"/>
          </a:xfrm>
        </p:spPr>
        <p:txBody>
          <a:bodyPr>
            <a:normAutofit/>
          </a:bodyPr>
          <a:lstStyle/>
          <a:p>
            <a:r>
              <a:rPr lang="en-US" sz="1400" b="1" i="1" dirty="0"/>
              <a:t>To be improved:</a:t>
            </a:r>
            <a:endParaRPr lang="en-IN" sz="1400" b="1" i="1" dirty="0"/>
          </a:p>
          <a:p>
            <a:pPr lvl="0"/>
            <a:r>
              <a:rPr lang="en-US" sz="2000" dirty="0">
                <a:latin typeface="Arabic Typesetting" pitchFamily="66" charset="-78"/>
                <a:cs typeface="Arabic Typesetting" pitchFamily="66" charset="-78"/>
              </a:rPr>
              <a:t>Reduce	the delivery	time of the products during</a:t>
            </a:r>
            <a:r>
              <a:rPr lang="en-IN" sz="2000" dirty="0">
                <a:latin typeface="Arabic Typesetting" pitchFamily="66" charset="-78"/>
                <a:cs typeface="Arabic Typesetting" pitchFamily="66" charset="-78"/>
              </a:rPr>
              <a:t> </a:t>
            </a:r>
            <a:r>
              <a:rPr lang="en-US" sz="2000" dirty="0">
                <a:latin typeface="Arabic Typesetting" pitchFamily="66" charset="-78"/>
                <a:cs typeface="Arabic Typesetting" pitchFamily="66" charset="-78"/>
              </a:rPr>
              <a:t>promotions. </a:t>
            </a:r>
            <a:endParaRPr lang="en-IN" sz="2000" dirty="0">
              <a:latin typeface="Arabic Typesetting" pitchFamily="66" charset="-78"/>
              <a:cs typeface="Arabic Typesetting" pitchFamily="66" charset="-78"/>
            </a:endParaRPr>
          </a:p>
          <a:p>
            <a:pPr lvl="0"/>
            <a:r>
              <a:rPr lang="en-US" sz="2000" dirty="0">
                <a:latin typeface="Arabic Typesetting" pitchFamily="66" charset="-78"/>
                <a:cs typeface="Arabic Typesetting" pitchFamily="66" charset="-78"/>
              </a:rPr>
              <a:t>Try to give the price early during promotion.</a:t>
            </a:r>
            <a:r>
              <a:rPr lang="en-IN" sz="2000" dirty="0">
                <a:latin typeface="Arabic Typesetting" pitchFamily="66" charset="-78"/>
                <a:cs typeface="Arabic Typesetting" pitchFamily="66" charset="-78"/>
              </a:rPr>
              <a:t> </a:t>
            </a:r>
            <a:r>
              <a:rPr lang="en-US" sz="2000" dirty="0">
                <a:latin typeface="Arabic Typesetting" pitchFamily="66" charset="-78"/>
                <a:cs typeface="Arabic Typesetting" pitchFamily="66" charset="-78"/>
              </a:rPr>
              <a:t> </a:t>
            </a:r>
            <a:endParaRPr lang="en-IN" sz="2000" dirty="0">
              <a:latin typeface="Arabic Typesetting" pitchFamily="66" charset="-78"/>
              <a:cs typeface="Arabic Typesetting" pitchFamily="66" charset="-78"/>
            </a:endParaRPr>
          </a:p>
          <a:p>
            <a:pPr lvl="0"/>
            <a:r>
              <a:rPr lang="en-US" sz="2000" dirty="0">
                <a:latin typeface="Arabic Typesetting" pitchFamily="66" charset="-78"/>
                <a:cs typeface="Arabic Typesetting" pitchFamily="66" charset="-78"/>
              </a:rPr>
              <a:t>During	promotions,	 try to give a disturbance</a:t>
            </a:r>
          </a:p>
          <a:p>
            <a:pPr marL="0" lvl="0" indent="0">
              <a:buNone/>
            </a:pPr>
            <a:r>
              <a:rPr lang="en-US" sz="2000" dirty="0">
                <a:latin typeface="Arabic Typesetting" pitchFamily="66" charset="-78"/>
                <a:cs typeface="Arabic Typesetting" pitchFamily="66" charset="-78"/>
              </a:rPr>
              <a:t>         free shopping experience to customers. </a:t>
            </a:r>
            <a:endParaRPr lang="en-IN" sz="2000" dirty="0">
              <a:latin typeface="Arabic Typesetting" pitchFamily="66" charset="-78"/>
              <a:cs typeface="Arabic Typesetting" pitchFamily="66" charset="-78"/>
            </a:endParaRPr>
          </a:p>
          <a:p>
            <a:pPr lvl="0"/>
            <a:r>
              <a:rPr lang="en-US" sz="2000" dirty="0">
                <a:latin typeface="Arabic Typesetting" pitchFamily="66" charset="-78"/>
                <a:cs typeface="Arabic Typesetting" pitchFamily="66" charset="-78"/>
              </a:rPr>
              <a:t>Late declaration of price and discounts. </a:t>
            </a:r>
            <a:endParaRPr lang="en-IN" sz="2000" dirty="0">
              <a:latin typeface="Arabic Typesetting" pitchFamily="66" charset="-78"/>
              <a:cs typeface="Arabic Typesetting" pitchFamily="66" charset="-78"/>
            </a:endParaRPr>
          </a:p>
          <a:p>
            <a:pPr lvl="0"/>
            <a:r>
              <a:rPr lang="en-US" sz="2000" dirty="0">
                <a:latin typeface="Arabic Typesetting" pitchFamily="66" charset="-78"/>
                <a:cs typeface="Arabic Typesetting" pitchFamily="66" charset="-78"/>
              </a:rPr>
              <a:t>Frequent disturbance is occurring while moving from one page to another.</a:t>
            </a:r>
            <a:endParaRPr lang="en-IN" sz="2000" dirty="0">
              <a:latin typeface="Arabic Typesetting" pitchFamily="66" charset="-78"/>
              <a:cs typeface="Arabic Typesetting" pitchFamily="66" charset="-78"/>
            </a:endParaRPr>
          </a:p>
          <a:p>
            <a:endParaRPr lang="en-IN" sz="1400" dirty="0"/>
          </a:p>
        </p:txBody>
      </p:sp>
      <p:sp>
        <p:nvSpPr>
          <p:cNvPr id="4" name="Content Placeholder 3"/>
          <p:cNvSpPr>
            <a:spLocks noGrp="1"/>
          </p:cNvSpPr>
          <p:nvPr>
            <p:ph sz="half" idx="2"/>
          </p:nvPr>
        </p:nvSpPr>
        <p:spPr>
          <a:xfrm>
            <a:off x="4648200" y="764704"/>
            <a:ext cx="4038600" cy="5361459"/>
          </a:xfrm>
        </p:spPr>
        <p:txBody>
          <a:bodyPr>
            <a:normAutofit/>
          </a:bodyPr>
          <a:lstStyle/>
          <a:p>
            <a:r>
              <a:rPr lang="en-US" sz="2000" b="1" i="1" dirty="0"/>
              <a:t>Positive feedback summary:</a:t>
            </a:r>
            <a:endParaRPr lang="en-IN" sz="2000" b="1" i="1" dirty="0"/>
          </a:p>
          <a:p>
            <a:pPr lvl="0"/>
            <a:r>
              <a:rPr lang="en-US" dirty="0">
                <a:latin typeface="Arabic Typesetting" pitchFamily="66" charset="-78"/>
                <a:cs typeface="Arabic Typesetting" pitchFamily="66" charset="-78"/>
              </a:rPr>
              <a:t>Convenient to use and a good website.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Quickness to complete a purchase.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About 64% of the customers feel that either web or app is reliable.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Around </a:t>
            </a:r>
            <a:r>
              <a:rPr lang="en-US" cap="small" dirty="0">
                <a:latin typeface="Arabic Typesetting" pitchFamily="66" charset="-78"/>
                <a:cs typeface="Arabic Typesetting" pitchFamily="66" charset="-78"/>
              </a:rPr>
              <a:t>20</a:t>
            </a:r>
            <a:r>
              <a:rPr lang="en-US" dirty="0">
                <a:latin typeface="Arabic Typesetting" pitchFamily="66" charset="-78"/>
                <a:cs typeface="Arabic Typesetting" pitchFamily="66" charset="-78"/>
              </a:rPr>
              <a:t>% of the customers believe that </a:t>
            </a:r>
            <a:r>
              <a:rPr lang="en-US" dirty="0" err="1">
                <a:latin typeface="Arabic Typesetting" pitchFamily="66" charset="-78"/>
                <a:cs typeface="Arabic Typesetting" pitchFamily="66" charset="-78"/>
              </a:rPr>
              <a:t>Paytm</a:t>
            </a:r>
            <a:r>
              <a:rPr lang="en-US" dirty="0">
                <a:latin typeface="Arabic Typesetting" pitchFamily="66" charset="-78"/>
                <a:cs typeface="Arabic Typesetting" pitchFamily="66" charset="-78"/>
              </a:rPr>
              <a:t> has a wild variety of products on offer.</a:t>
            </a:r>
            <a:endParaRPr lang="en-IN" dirty="0">
              <a:latin typeface="Arabic Typesetting" pitchFamily="66" charset="-78"/>
              <a:cs typeface="Arabic Typesetting" pitchFamily="66" charset="-78"/>
            </a:endParaRPr>
          </a:p>
          <a:p>
            <a:endParaRPr lang="en-IN" dirty="0"/>
          </a:p>
        </p:txBody>
      </p:sp>
    </p:spTree>
    <p:extLst>
      <p:ext uri="{BB962C8B-B14F-4D97-AF65-F5344CB8AC3E}">
        <p14:creationId xmlns:p14="http://schemas.microsoft.com/office/powerpoint/2010/main" val="4129199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pPr lvl="0" algn="l"/>
            <a:r>
              <a:rPr lang="en-IN" dirty="0"/>
              <a:t>5.</a:t>
            </a:r>
            <a:r>
              <a:rPr lang="en-US" b="1" dirty="0"/>
              <a:t> Snapdeal.com</a:t>
            </a:r>
            <a:endParaRPr lang="en-IN" dirty="0"/>
          </a:p>
        </p:txBody>
      </p:sp>
      <p:sp>
        <p:nvSpPr>
          <p:cNvPr id="3" name="Content Placeholder 2"/>
          <p:cNvSpPr>
            <a:spLocks noGrp="1"/>
          </p:cNvSpPr>
          <p:nvPr>
            <p:ph sz="half" idx="1"/>
          </p:nvPr>
        </p:nvSpPr>
        <p:spPr>
          <a:xfrm>
            <a:off x="457200" y="836712"/>
            <a:ext cx="4038600" cy="5289451"/>
          </a:xfrm>
        </p:spPr>
        <p:txBody>
          <a:bodyPr>
            <a:normAutofit fontScale="92500"/>
          </a:bodyPr>
          <a:lstStyle/>
          <a:p>
            <a:r>
              <a:rPr lang="en-US" sz="2000" b="1" i="1" dirty="0"/>
              <a:t>To be improved:</a:t>
            </a:r>
            <a:endParaRPr lang="en-IN" sz="2000" b="1" i="1" dirty="0"/>
          </a:p>
          <a:p>
            <a:pPr lvl="0"/>
            <a:r>
              <a:rPr lang="en-US" sz="2400" dirty="0">
                <a:latin typeface="Arabic Typesetting" pitchFamily="66" charset="-78"/>
                <a:cs typeface="Arabic Typesetting" pitchFamily="66" charset="-78"/>
              </a:rPr>
              <a:t>Reduce the delivery time of the products during</a:t>
            </a:r>
            <a:r>
              <a:rPr lang="en-IN" sz="2400" dirty="0">
                <a:latin typeface="Arabic Typesetting" pitchFamily="66" charset="-78"/>
                <a:cs typeface="Arabic Typesetting" pitchFamily="66" charset="-78"/>
              </a:rPr>
              <a:t> </a:t>
            </a:r>
            <a:r>
              <a:rPr lang="en-US" sz="2400" dirty="0">
                <a:latin typeface="Arabic Typesetting" pitchFamily="66" charset="-78"/>
                <a:cs typeface="Arabic Typesetting" pitchFamily="66" charset="-78"/>
              </a:rPr>
              <a:t>promotions. </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Try to give the price early during promotion. </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During promotions, try to give a disturbance free shopping experience to customers.</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Late declaration of price and discounts. </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No one has expressed to recommend </a:t>
            </a:r>
            <a:r>
              <a:rPr lang="en-US" sz="2400" dirty="0" err="1">
                <a:latin typeface="Arabic Typesetting" pitchFamily="66" charset="-78"/>
                <a:cs typeface="Arabic Typesetting" pitchFamily="66" charset="-78"/>
              </a:rPr>
              <a:t>Snapdeal</a:t>
            </a:r>
            <a:r>
              <a:rPr lang="en-US" sz="2400" dirty="0">
                <a:latin typeface="Arabic Typesetting" pitchFamily="66" charset="-78"/>
                <a:cs typeface="Arabic Typesetting" pitchFamily="66" charset="-78"/>
              </a:rPr>
              <a:t> to a contact as it has the most negative feedbacks among all other websites.</a:t>
            </a:r>
            <a:endParaRPr lang="en-IN" sz="2400" dirty="0">
              <a:latin typeface="Arabic Typesetting" pitchFamily="66" charset="-78"/>
              <a:cs typeface="Arabic Typesetting" pitchFamily="66" charset="-78"/>
            </a:endParaRPr>
          </a:p>
          <a:p>
            <a:endParaRPr lang="en-IN" sz="2000" dirty="0"/>
          </a:p>
        </p:txBody>
      </p:sp>
      <p:sp>
        <p:nvSpPr>
          <p:cNvPr id="4" name="Content Placeholder 3"/>
          <p:cNvSpPr>
            <a:spLocks noGrp="1"/>
          </p:cNvSpPr>
          <p:nvPr>
            <p:ph sz="half" idx="2"/>
          </p:nvPr>
        </p:nvSpPr>
        <p:spPr>
          <a:xfrm>
            <a:off x="4648200" y="836712"/>
            <a:ext cx="4038600" cy="5289451"/>
          </a:xfrm>
        </p:spPr>
        <p:txBody>
          <a:bodyPr>
            <a:normAutofit fontScale="92500"/>
          </a:bodyPr>
          <a:lstStyle/>
          <a:p>
            <a:r>
              <a:rPr lang="en-US" b="1" i="1" dirty="0"/>
              <a:t>Positive feedback summary:</a:t>
            </a:r>
            <a:endParaRPr lang="en-IN" b="1" i="1" dirty="0"/>
          </a:p>
          <a:p>
            <a:pPr lvl="0"/>
            <a:r>
              <a:rPr lang="en-US" dirty="0">
                <a:latin typeface="Arabic Typesetting" pitchFamily="66" charset="-78"/>
                <a:cs typeface="Arabic Typesetting" pitchFamily="66" charset="-78"/>
              </a:rPr>
              <a:t>Convenient to use.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54% of the customers are happy about the availability of financial information security</a:t>
            </a:r>
            <a:r>
              <a:rPr lang="en-US" dirty="0"/>
              <a:t>.</a:t>
            </a:r>
            <a:endParaRPr lang="en-IN" dirty="0"/>
          </a:p>
          <a:p>
            <a:endParaRPr lang="en-IN" dirty="0"/>
          </a:p>
        </p:txBody>
      </p:sp>
    </p:spTree>
    <p:extLst>
      <p:ext uri="{BB962C8B-B14F-4D97-AF65-F5344CB8AC3E}">
        <p14:creationId xmlns:p14="http://schemas.microsoft.com/office/powerpoint/2010/main" val="4093165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171400"/>
            <a:ext cx="7429499" cy="1656184"/>
          </a:xfrm>
        </p:spPr>
        <p:txBody>
          <a:bodyPr>
            <a:normAutofit/>
          </a:bodyPr>
          <a:lstStyle/>
          <a:p>
            <a:r>
              <a:rPr lang="en-US" sz="2800" u="sng" dirty="0"/>
              <a:t>General suggestions and recommendations to all the e-commerce websites</a:t>
            </a:r>
            <a:endParaRPr lang="en-IN" sz="2800" u="sng" dirty="0"/>
          </a:p>
        </p:txBody>
      </p:sp>
      <p:sp>
        <p:nvSpPr>
          <p:cNvPr id="5" name="Content Placeholder 4"/>
          <p:cNvSpPr>
            <a:spLocks noGrp="1"/>
          </p:cNvSpPr>
          <p:nvPr>
            <p:ph idx="1"/>
          </p:nvPr>
        </p:nvSpPr>
        <p:spPr>
          <a:xfrm>
            <a:off x="856060" y="1196752"/>
            <a:ext cx="7429499" cy="5400600"/>
          </a:xfrm>
        </p:spPr>
        <p:txBody>
          <a:bodyPr>
            <a:normAutofit fontScale="92500"/>
          </a:bodyPr>
          <a:lstStyle/>
          <a:p>
            <a:pPr lvl="0"/>
            <a:r>
              <a:rPr lang="en-US" sz="2800" dirty="0">
                <a:latin typeface="Arabic Typesetting" pitchFamily="66" charset="-78"/>
                <a:cs typeface="Arabic Typesetting" pitchFamily="66" charset="-78"/>
              </a:rPr>
              <a:t>Improve the experience of shopping for customers, as there is a lot of scope in enhancing the shopping experience to the customers using AI.</a:t>
            </a:r>
            <a:endParaRPr lang="en-IN" sz="2800" dirty="0">
              <a:latin typeface="Arabic Typesetting" pitchFamily="66" charset="-78"/>
              <a:cs typeface="Arabic Typesetting" pitchFamily="66" charset="-78"/>
            </a:endParaRPr>
          </a:p>
          <a:p>
            <a:pPr lvl="0"/>
            <a:r>
              <a:rPr lang="en-US" sz="2800" dirty="0">
                <a:latin typeface="Arabic Typesetting" pitchFamily="66" charset="-78"/>
                <a:cs typeface="Arabic Typesetting" pitchFamily="66" charset="-78"/>
              </a:rPr>
              <a:t>Continue giving more financial benefits like coupons, cashbacks, etc. as customers are very much</a:t>
            </a:r>
            <a:r>
              <a:rPr lang="en-IN" sz="2800" dirty="0">
                <a:latin typeface="Arabic Typesetting" pitchFamily="66" charset="-78"/>
                <a:cs typeface="Arabic Typesetting" pitchFamily="66" charset="-78"/>
              </a:rPr>
              <a:t> </a:t>
            </a:r>
            <a:r>
              <a:rPr lang="en-US" sz="2800" dirty="0">
                <a:latin typeface="Arabic Typesetting" pitchFamily="66" charset="-78"/>
                <a:cs typeface="Arabic Typesetting" pitchFamily="66" charset="-78"/>
              </a:rPr>
              <a:t>attracted to it.</a:t>
            </a:r>
            <a:endParaRPr lang="en-IN" sz="2800" dirty="0">
              <a:latin typeface="Arabic Typesetting" pitchFamily="66" charset="-78"/>
              <a:cs typeface="Arabic Typesetting" pitchFamily="66" charset="-78"/>
            </a:endParaRPr>
          </a:p>
          <a:p>
            <a:pPr lvl="0"/>
            <a:r>
              <a:rPr lang="en-US" sz="2800" dirty="0">
                <a:latin typeface="Arabic Typesetting" pitchFamily="66" charset="-78"/>
                <a:cs typeface="Arabic Typesetting" pitchFamily="66" charset="-78"/>
              </a:rPr>
              <a:t>Trustworthiness and  approach ability through various channels are still highly rated by customers.</a:t>
            </a:r>
            <a:endParaRPr lang="en-IN" sz="2800" dirty="0">
              <a:latin typeface="Arabic Typesetting" pitchFamily="66" charset="-78"/>
              <a:cs typeface="Arabic Typesetting" pitchFamily="66" charset="-78"/>
            </a:endParaRPr>
          </a:p>
          <a:p>
            <a:pPr lvl="0"/>
            <a:r>
              <a:rPr lang="en-US" sz="2800" dirty="0">
                <a:latin typeface="Arabic Typesetting" pitchFamily="66" charset="-78"/>
                <a:cs typeface="Arabic Typesetting" pitchFamily="66" charset="-78"/>
              </a:rPr>
              <a:t>Majority of the customers are working class women and their age is between </a:t>
            </a:r>
            <a:r>
              <a:rPr lang="en-US" sz="2800" cap="small" dirty="0">
                <a:latin typeface="Arabic Typesetting" pitchFamily="66" charset="-78"/>
                <a:cs typeface="Arabic Typesetting" pitchFamily="66" charset="-78"/>
              </a:rPr>
              <a:t>20</a:t>
            </a:r>
            <a:r>
              <a:rPr lang="en-US" sz="2800" dirty="0">
                <a:latin typeface="Arabic Typesetting" pitchFamily="66" charset="-78"/>
                <a:cs typeface="Arabic Typesetting" pitchFamily="66" charset="-78"/>
              </a:rPr>
              <a:t>-40. Always bring variety of products targeting them.</a:t>
            </a:r>
            <a:endParaRPr lang="en-IN" sz="2800" dirty="0">
              <a:latin typeface="Arabic Typesetting" pitchFamily="66" charset="-78"/>
              <a:cs typeface="Arabic Typesetting" pitchFamily="66" charset="-78"/>
            </a:endParaRPr>
          </a:p>
          <a:p>
            <a:pPr lvl="0"/>
            <a:r>
              <a:rPr lang="en-US" sz="2800" dirty="0">
                <a:latin typeface="Arabic Typesetting" pitchFamily="66" charset="-78"/>
                <a:cs typeface="Arabic Typesetting" pitchFamily="66" charset="-78"/>
              </a:rPr>
              <a:t>Provide more customer friendly approach like fast delivery, complaint resolution, etc.</a:t>
            </a:r>
            <a:endParaRPr lang="en-IN" sz="2800" dirty="0">
              <a:latin typeface="Arabic Typesetting" pitchFamily="66" charset="-78"/>
              <a:cs typeface="Arabic Typesetting" pitchFamily="66" charset="-78"/>
            </a:endParaRPr>
          </a:p>
          <a:p>
            <a:endParaRPr lang="en-IN" sz="2400" dirty="0"/>
          </a:p>
        </p:txBody>
      </p:sp>
    </p:spTree>
    <p:extLst>
      <p:ext uri="{BB962C8B-B14F-4D97-AF65-F5344CB8AC3E}">
        <p14:creationId xmlns:p14="http://schemas.microsoft.com/office/powerpoint/2010/main" val="308531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026570"/>
          </a:xfrm>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4639"/>
            <a:ext cx="8229600" cy="5026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961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0"/>
            <a:ext cx="7964412" cy="1700808"/>
          </a:xfrm>
        </p:spPr>
        <p:txBody>
          <a:bodyPr>
            <a:normAutofit/>
          </a:bodyPr>
          <a:lstStyle/>
          <a:p>
            <a:r>
              <a:rPr lang="en-US" sz="3200" u="sng" dirty="0"/>
              <a:t>Motivation for the Problem Undertaken</a:t>
            </a:r>
            <a:endParaRPr lang="en-IN" sz="3200" u="sng" dirty="0"/>
          </a:p>
        </p:txBody>
      </p:sp>
      <p:sp>
        <p:nvSpPr>
          <p:cNvPr id="3" name="Content Placeholder 2"/>
          <p:cNvSpPr>
            <a:spLocks noGrp="1"/>
          </p:cNvSpPr>
          <p:nvPr>
            <p:ph idx="1"/>
          </p:nvPr>
        </p:nvSpPr>
        <p:spPr>
          <a:xfrm>
            <a:off x="856060" y="1412776"/>
            <a:ext cx="7617047" cy="4680521"/>
          </a:xfrm>
        </p:spPr>
        <p:txBody>
          <a:bodyPr/>
          <a:lstStyle/>
          <a:p>
            <a:pPr marL="0" indent="0">
              <a:buNone/>
            </a:pPr>
            <a:r>
              <a:rPr lang="en-US" dirty="0">
                <a:latin typeface="Arabic Typesetting" pitchFamily="66" charset="-78"/>
                <a:cs typeface="Arabic Typesetting" pitchFamily="66" charset="-78"/>
              </a:rPr>
              <a:t>Our main objective of doing this project is to analyze whether the users are shopping products from e-commerce websites, how did they give feedbacks to these websites on the basis of several positive and negative factors and also the details of the users on basis of factors like age, gender, etc.</a:t>
            </a:r>
            <a:endParaRPr lang="en-IN" dirty="0">
              <a:latin typeface="Arabic Typesetting" pitchFamily="66" charset="-78"/>
              <a:cs typeface="Arabic Typesetting" pitchFamily="66" charset="-78"/>
            </a:endParaRPr>
          </a:p>
          <a:p>
            <a:endParaRPr lang="en-IN" dirty="0"/>
          </a:p>
        </p:txBody>
      </p:sp>
    </p:spTree>
    <p:extLst>
      <p:ext uri="{BB962C8B-B14F-4D97-AF65-F5344CB8AC3E}">
        <p14:creationId xmlns:p14="http://schemas.microsoft.com/office/powerpoint/2010/main" val="3970995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0"/>
            <a:ext cx="7429499" cy="1556792"/>
          </a:xfrm>
        </p:spPr>
        <p:txBody>
          <a:bodyPr>
            <a:normAutofit/>
          </a:bodyPr>
          <a:lstStyle/>
          <a:p>
            <a:r>
              <a:rPr lang="en-US" sz="3200" u="sng" dirty="0"/>
              <a:t>Diagrammatic Representation of Customer Retention</a:t>
            </a:r>
            <a:endParaRPr lang="en-IN" sz="3200" u="sng"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86072" y="1556792"/>
            <a:ext cx="7941198" cy="5112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598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0"/>
            <a:ext cx="7429499" cy="980728"/>
          </a:xfrm>
        </p:spPr>
        <p:txBody>
          <a:bodyPr>
            <a:normAutofit/>
          </a:bodyPr>
          <a:lstStyle/>
          <a:p>
            <a:r>
              <a:rPr lang="en-US" sz="3600" u="sng" dirty="0"/>
              <a:t>Data Sources and their formats</a:t>
            </a:r>
            <a:endParaRPr lang="en-IN" sz="3600" u="sng" dirty="0"/>
          </a:p>
        </p:txBody>
      </p:sp>
      <p:sp>
        <p:nvSpPr>
          <p:cNvPr id="3" name="Content Placeholder 2"/>
          <p:cNvSpPr>
            <a:spLocks noGrp="1"/>
          </p:cNvSpPr>
          <p:nvPr>
            <p:ph sz="half" idx="1"/>
          </p:nvPr>
        </p:nvSpPr>
        <p:spPr>
          <a:xfrm>
            <a:off x="856058" y="764704"/>
            <a:ext cx="3658792" cy="5256583"/>
          </a:xfrm>
        </p:spPr>
        <p:txBody>
          <a:bodyPr>
            <a:normAutofit fontScale="77500" lnSpcReduction="20000"/>
          </a:bodyPr>
          <a:lstStyle/>
          <a:p>
            <a:pPr lvl="0"/>
            <a:r>
              <a:rPr lang="en-US" dirty="0">
                <a:latin typeface="Arabic Typesetting" pitchFamily="66" charset="-78"/>
                <a:cs typeface="Arabic Typesetting" pitchFamily="66" charset="-78"/>
              </a:rPr>
              <a:t>The data is been given by a highly-confidential company and they gave it to us in an excel file.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They also had provided the problem statement by explaining what they need from us and also the required criteria to be satisfied.</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Let’s check the data now. I have attached the snapshot</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below to give an overview.</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There are totally </a:t>
            </a:r>
            <a:r>
              <a:rPr lang="en-US" cap="small" dirty="0">
                <a:latin typeface="Arabic Typesetting" pitchFamily="66" charset="-78"/>
                <a:cs typeface="Arabic Typesetting" pitchFamily="66" charset="-78"/>
              </a:rPr>
              <a:t>269</a:t>
            </a:r>
            <a:r>
              <a:rPr lang="en-US" dirty="0">
                <a:latin typeface="Arabic Typesetting" pitchFamily="66" charset="-78"/>
                <a:cs typeface="Arabic Typesetting" pitchFamily="66" charset="-78"/>
              </a:rPr>
              <a:t> rows and 7</a:t>
            </a:r>
            <a:r>
              <a:rPr lang="en-US" cap="small" dirty="0">
                <a:latin typeface="Arabic Typesetting" pitchFamily="66" charset="-78"/>
                <a:cs typeface="Arabic Typesetting" pitchFamily="66" charset="-78"/>
              </a:rPr>
              <a:t>1</a:t>
            </a:r>
            <a:r>
              <a:rPr lang="en-US" dirty="0">
                <a:latin typeface="Arabic Typesetting" pitchFamily="66" charset="-78"/>
                <a:cs typeface="Arabic Typesetting" pitchFamily="66" charset="-78"/>
              </a:rPr>
              <a:t> columns in this</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dataset</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Our objective is to find the insights of the data and to do thorough data analysis</a:t>
            </a:r>
            <a:endParaRPr lang="en-IN" dirty="0">
              <a:latin typeface="Arabic Typesetting" pitchFamily="66" charset="-78"/>
              <a:cs typeface="Arabic Typesetting" pitchFamily="66" charset="-78"/>
            </a:endParaRPr>
          </a:p>
        </p:txBody>
      </p:sp>
      <p:pic>
        <p:nvPicPr>
          <p:cNvPr id="4" name="Content Placeholder 3"/>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860032" y="764704"/>
            <a:ext cx="3826768" cy="5256583"/>
          </a:xfrm>
        </p:spPr>
      </p:pic>
    </p:spTree>
    <p:extLst>
      <p:ext uri="{BB962C8B-B14F-4D97-AF65-F5344CB8AC3E}">
        <p14:creationId xmlns:p14="http://schemas.microsoft.com/office/powerpoint/2010/main" val="2786165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56060" y="0"/>
            <a:ext cx="7429499" cy="1700808"/>
          </a:xfrm>
        </p:spPr>
        <p:txBody>
          <a:bodyPr>
            <a:normAutofit/>
          </a:bodyPr>
          <a:lstStyle/>
          <a:p>
            <a:r>
              <a:rPr lang="en-US" sz="3200" u="sng" dirty="0"/>
              <a:t>HARDWARE AND SOFTWARE REQUIREMENTS AND TOOLS USED</a:t>
            </a:r>
            <a:br>
              <a:rPr lang="en-IN" sz="3200" u="sng" dirty="0"/>
            </a:br>
            <a:endParaRPr lang="en-IN" sz="3200" u="sng" dirty="0"/>
          </a:p>
        </p:txBody>
      </p:sp>
      <p:sp>
        <p:nvSpPr>
          <p:cNvPr id="6" name="Content Placeholder 5"/>
          <p:cNvSpPr>
            <a:spLocks noGrp="1"/>
          </p:cNvSpPr>
          <p:nvPr>
            <p:ph idx="1"/>
          </p:nvPr>
        </p:nvSpPr>
        <p:spPr>
          <a:xfrm>
            <a:off x="856060" y="1196752"/>
            <a:ext cx="7429499" cy="5112568"/>
          </a:xfrm>
        </p:spPr>
        <p:txBody>
          <a:bodyPr>
            <a:normAutofit fontScale="85000" lnSpcReduction="10000"/>
          </a:bodyPr>
          <a:lstStyle/>
          <a:p>
            <a:pPr>
              <a:buFont typeface="Wingdings" pitchFamily="2" charset="2"/>
              <a:buChar char="Ø"/>
            </a:pPr>
            <a:r>
              <a:rPr lang="en-US" dirty="0"/>
              <a:t>For doing this project, the hardware used is a laptop with high end specification and a stable internet connection. While coming to software part, I had used anaconda navigator and in that I have used </a:t>
            </a:r>
            <a:r>
              <a:rPr lang="en-US" b="1" dirty="0" err="1"/>
              <a:t>Jupyter</a:t>
            </a:r>
            <a:r>
              <a:rPr lang="en-US" b="1" dirty="0"/>
              <a:t> notebook </a:t>
            </a:r>
            <a:r>
              <a:rPr lang="en-US" dirty="0"/>
              <a:t>to do my python programming and analysis.</a:t>
            </a:r>
            <a:endParaRPr lang="en-IN" dirty="0"/>
          </a:p>
          <a:p>
            <a:pPr>
              <a:buFont typeface="Wingdings" pitchFamily="2" charset="2"/>
              <a:buChar char="Ø"/>
            </a:pPr>
            <a:r>
              <a:rPr lang="en-US" dirty="0"/>
              <a:t>For using an excel file, Microsoft excel is needed. In </a:t>
            </a:r>
            <a:r>
              <a:rPr lang="en-US" dirty="0" err="1"/>
              <a:t>Jupyter</a:t>
            </a:r>
            <a:r>
              <a:rPr lang="en-US" dirty="0"/>
              <a:t> notebook, I had used lots of python libraries to carry out this project and I have mentioned below with proper justification:</a:t>
            </a:r>
            <a:endParaRPr lang="en-IN" dirty="0"/>
          </a:p>
          <a:p>
            <a:pPr marL="0" indent="0">
              <a:buNone/>
            </a:pPr>
            <a:r>
              <a:rPr lang="en-US" dirty="0"/>
              <a:t>  </a:t>
            </a:r>
            <a:endParaRPr lang="en-IN" sz="2400" dirty="0"/>
          </a:p>
          <a:p>
            <a:pPr lvl="1"/>
            <a:r>
              <a:rPr lang="en-US" dirty="0"/>
              <a:t>Pandas- a library which is used to read the data, </a:t>
            </a:r>
            <a:r>
              <a:rPr lang="en-US" dirty="0" err="1"/>
              <a:t>visualisation</a:t>
            </a:r>
            <a:r>
              <a:rPr lang="en-US" dirty="0"/>
              <a:t> and analysis of data.</a:t>
            </a:r>
            <a:endParaRPr lang="en-IN" sz="1600" dirty="0"/>
          </a:p>
          <a:p>
            <a:pPr lvl="1"/>
            <a:r>
              <a:rPr lang="en-US" dirty="0" err="1"/>
              <a:t>NumPy</a:t>
            </a:r>
            <a:r>
              <a:rPr lang="en-US" dirty="0"/>
              <a:t>- used for working with array and various mathematical techniques.</a:t>
            </a:r>
            <a:endParaRPr lang="en-IN" sz="1600" dirty="0"/>
          </a:p>
          <a:p>
            <a:pPr lvl="1"/>
            <a:r>
              <a:rPr lang="en-US" dirty="0" err="1"/>
              <a:t>Seaborn</a:t>
            </a:r>
            <a:r>
              <a:rPr lang="en-US" dirty="0"/>
              <a:t>- visualization tool for plotting different types of plot.</a:t>
            </a:r>
            <a:endParaRPr lang="en-IN" sz="1600" dirty="0"/>
          </a:p>
          <a:p>
            <a:pPr lvl="1"/>
            <a:r>
              <a:rPr lang="en-US" dirty="0" err="1"/>
              <a:t>Matplotlib</a:t>
            </a:r>
            <a:r>
              <a:rPr lang="en-US" dirty="0"/>
              <a:t>- It provides an object-oriented API for embedding plots into applications.</a:t>
            </a:r>
            <a:endParaRPr lang="en-IN" sz="1600" dirty="0"/>
          </a:p>
          <a:p>
            <a:endParaRPr lang="en-IN" dirty="0">
              <a:latin typeface="Arabic Typesetting" pitchFamily="66" charset="-78"/>
              <a:cs typeface="Arabic Typesetting" pitchFamily="66" charset="-78"/>
            </a:endParaRPr>
          </a:p>
        </p:txBody>
      </p:sp>
    </p:spTree>
    <p:extLst>
      <p:ext uri="{BB962C8B-B14F-4D97-AF65-F5344CB8AC3E}">
        <p14:creationId xmlns:p14="http://schemas.microsoft.com/office/powerpoint/2010/main" val="1527685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0"/>
            <a:ext cx="7429499" cy="1066798"/>
          </a:xfrm>
        </p:spPr>
        <p:txBody>
          <a:bodyPr/>
          <a:lstStyle/>
          <a:p>
            <a:r>
              <a:rPr lang="en-US" u="sng" dirty="0"/>
              <a:t>DATA ANALYSIS</a:t>
            </a:r>
            <a:endParaRPr lang="en-IN" u="sng" dirty="0"/>
          </a:p>
        </p:txBody>
      </p:sp>
      <p:sp>
        <p:nvSpPr>
          <p:cNvPr id="3" name="Content Placeholder 2"/>
          <p:cNvSpPr>
            <a:spLocks noGrp="1"/>
          </p:cNvSpPr>
          <p:nvPr>
            <p:ph idx="1"/>
          </p:nvPr>
        </p:nvSpPr>
        <p:spPr>
          <a:xfrm>
            <a:off x="856060" y="2249486"/>
            <a:ext cx="7429499" cy="4275857"/>
          </a:xfrm>
        </p:spPr>
        <p:txBody>
          <a:bodyPr>
            <a:normAutofit lnSpcReduction="10000"/>
          </a:bodyPr>
          <a:lstStyle/>
          <a:p>
            <a:endParaRPr lang="en-IN" dirty="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There are no null values in this dataset and 70 columns are of object </a:t>
            </a:r>
            <a:r>
              <a:rPr lang="en-US" dirty="0" err="1">
                <a:latin typeface="Arabic Typesetting" pitchFamily="66" charset="-78"/>
                <a:cs typeface="Arabic Typesetting" pitchFamily="66" charset="-78"/>
              </a:rPr>
              <a:t>datatype</a:t>
            </a:r>
            <a:r>
              <a:rPr lang="en-US" dirty="0">
                <a:latin typeface="Arabic Typesetting" pitchFamily="66" charset="-78"/>
                <a:cs typeface="Arabic Typesetting" pitchFamily="66" charset="-78"/>
              </a:rPr>
              <a:t> and only </a:t>
            </a:r>
            <a:r>
              <a:rPr lang="en-US" cap="small" dirty="0">
                <a:latin typeface="Arabic Typesetting" pitchFamily="66" charset="-78"/>
                <a:cs typeface="Arabic Typesetting" pitchFamily="66" charset="-78"/>
              </a:rPr>
              <a:t>1</a:t>
            </a:r>
            <a:r>
              <a:rPr lang="en-US" dirty="0">
                <a:latin typeface="Arabic Typesetting" pitchFamily="66" charset="-78"/>
                <a:cs typeface="Arabic Typesetting" pitchFamily="66" charset="-78"/>
              </a:rPr>
              <a:t> column is of </a:t>
            </a:r>
            <a:r>
              <a:rPr lang="en-US" dirty="0" err="1">
                <a:latin typeface="Arabic Typesetting" pitchFamily="66" charset="-78"/>
                <a:cs typeface="Arabic Typesetting" pitchFamily="66" charset="-78"/>
              </a:rPr>
              <a:t>int</a:t>
            </a:r>
            <a:r>
              <a:rPr lang="en-US" dirty="0">
                <a:latin typeface="Arabic Typesetting" pitchFamily="66" charset="-78"/>
                <a:cs typeface="Arabic Typesetting" pitchFamily="66" charset="-78"/>
              </a:rPr>
              <a:t> data type.</a:t>
            </a:r>
            <a:endParaRPr lang="en-IN" dirty="0">
              <a:latin typeface="Arabic Typesetting" pitchFamily="66" charset="-78"/>
              <a:cs typeface="Arabic Typesetting" pitchFamily="66" charset="-78"/>
            </a:endParaRPr>
          </a:p>
          <a:p>
            <a:pPr marL="0" indent="0">
              <a:buNone/>
            </a:pPr>
            <a:endParaRPr lang="en-IN" dirty="0">
              <a:latin typeface="Arabic Typesetting" pitchFamily="66" charset="-78"/>
              <a:cs typeface="Arabic Typesetting" pitchFamily="66"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850" y="980729"/>
            <a:ext cx="6972300" cy="3833280"/>
          </a:xfrm>
          <a:prstGeom prst="rect">
            <a:avLst/>
          </a:prstGeom>
        </p:spPr>
      </p:pic>
    </p:spTree>
    <p:extLst>
      <p:ext uri="{BB962C8B-B14F-4D97-AF65-F5344CB8AC3E}">
        <p14:creationId xmlns:p14="http://schemas.microsoft.com/office/powerpoint/2010/main" val="74734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11560" y="188640"/>
            <a:ext cx="7772400" cy="4827017"/>
          </a:xfrm>
        </p:spPr>
        <p:txBody>
          <a:bodyPr/>
          <a:lstStyle/>
          <a:p>
            <a:endParaRPr lang="en-IN" dirty="0"/>
          </a:p>
        </p:txBody>
      </p:sp>
      <p:sp>
        <p:nvSpPr>
          <p:cNvPr id="5" name="Subtitle 4"/>
          <p:cNvSpPr>
            <a:spLocks noGrp="1"/>
          </p:cNvSpPr>
          <p:nvPr>
            <p:ph type="subTitle" idx="1"/>
          </p:nvPr>
        </p:nvSpPr>
        <p:spPr>
          <a:xfrm>
            <a:off x="395536" y="4941168"/>
            <a:ext cx="8640960" cy="1440160"/>
          </a:xfrm>
        </p:spPr>
        <p:txBody>
          <a:bodyPr>
            <a:normAutofit fontScale="92500"/>
          </a:bodyPr>
          <a:lstStyle/>
          <a:p>
            <a:pPr algn="just"/>
            <a:r>
              <a:rPr lang="en-US" dirty="0"/>
              <a:t>.</a:t>
            </a:r>
            <a:endParaRPr lang="en-IN" dirty="0"/>
          </a:p>
          <a:p>
            <a:pPr algn="just"/>
            <a:r>
              <a:rPr lang="en-US" b="1" dirty="0">
                <a:highlight>
                  <a:srgbClr val="800080"/>
                </a:highlight>
                <a:latin typeface="Arabic Typesetting" pitchFamily="66" charset="-78"/>
                <a:cs typeface="Arabic Typesetting" pitchFamily="66" charset="-78"/>
              </a:rPr>
              <a:t>We checked the value counts of all </a:t>
            </a:r>
            <a:r>
              <a:rPr lang="en-US" b="1" cap="small" dirty="0">
                <a:highlight>
                  <a:srgbClr val="800080"/>
                </a:highlight>
                <a:latin typeface="Arabic Typesetting" pitchFamily="66" charset="-78"/>
                <a:cs typeface="Arabic Typesetting" pitchFamily="66" charset="-78"/>
              </a:rPr>
              <a:t>71</a:t>
            </a:r>
            <a:r>
              <a:rPr lang="en-US" b="1" dirty="0">
                <a:highlight>
                  <a:srgbClr val="800080"/>
                </a:highlight>
                <a:latin typeface="Arabic Typesetting" pitchFamily="66" charset="-78"/>
                <a:cs typeface="Arabic Typesetting" pitchFamily="66" charset="-78"/>
              </a:rPr>
              <a:t> columns above and we iterated using a for loop.</a:t>
            </a:r>
            <a:endParaRPr lang="en-IN" b="1" dirty="0">
              <a:highlight>
                <a:srgbClr val="800080"/>
              </a:highlight>
              <a:latin typeface="Arabic Typesetting" pitchFamily="66" charset="-78"/>
              <a:cs typeface="Arabic Typesetting" pitchFamily="66" charset="-78"/>
            </a:endParaRPr>
          </a:p>
          <a:p>
            <a:pPr algn="just"/>
            <a:r>
              <a:rPr lang="en-US" b="1" dirty="0">
                <a:highlight>
                  <a:srgbClr val="800080"/>
                </a:highlight>
                <a:latin typeface="Arabic Typesetting" pitchFamily="66" charset="-78"/>
                <a:cs typeface="Arabic Typesetting" pitchFamily="66" charset="-78"/>
              </a:rPr>
              <a:t>We can see some value counts of the columns like gender, age, city, etc.</a:t>
            </a:r>
            <a:endParaRPr lang="en-IN" b="1" dirty="0">
              <a:highlight>
                <a:srgbClr val="800080"/>
              </a:highlight>
              <a:latin typeface="Arabic Typesetting" pitchFamily="66" charset="-78"/>
              <a:cs typeface="Arabic Typesetting" pitchFamily="66" charset="-7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425" y="457200"/>
            <a:ext cx="7677150" cy="4411960"/>
          </a:xfrm>
          <a:prstGeom prst="rect">
            <a:avLst/>
          </a:prstGeom>
        </p:spPr>
      </p:pic>
    </p:spTree>
    <p:extLst>
      <p:ext uri="{BB962C8B-B14F-4D97-AF65-F5344CB8AC3E}">
        <p14:creationId xmlns:p14="http://schemas.microsoft.com/office/powerpoint/2010/main" val="507684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209</TotalTime>
  <Words>2789</Words>
  <Application>Microsoft Office PowerPoint</Application>
  <PresentationFormat>On-screen Show (4:3)</PresentationFormat>
  <Paragraphs>207</Paragraphs>
  <Slides>34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Arabic Typesetting</vt:lpstr>
      <vt:lpstr>Arial</vt:lpstr>
      <vt:lpstr>Calibri</vt:lpstr>
      <vt:lpstr>Times New Roman</vt:lpstr>
      <vt:lpstr>Tw Cen MT</vt:lpstr>
      <vt:lpstr>Wingdings</vt:lpstr>
      <vt:lpstr>Circuit</vt:lpstr>
      <vt:lpstr> E-retail factors for customer activation and retention: A case study from Indian  e-commerce customers</vt:lpstr>
      <vt:lpstr>INTRODUCTION</vt:lpstr>
      <vt:lpstr> Conceptual Background of the Domain Problem  </vt:lpstr>
      <vt:lpstr>Motivation for the Problem Undertaken</vt:lpstr>
      <vt:lpstr>Diagrammatic Representation of Customer Retention</vt:lpstr>
      <vt:lpstr>Data Sources and their formats</vt:lpstr>
      <vt:lpstr>HARDWARE AND SOFTWARE REQUIREMENTS AND TOOLS USED </vt:lpstr>
      <vt:lpstr>DATA ANALYSIS</vt:lpstr>
      <vt:lpstr>PowerPoint Presentation</vt:lpstr>
      <vt:lpstr>Analysis of website feedbacks obtained </vt:lpstr>
      <vt:lpstr>We will analyse the negative feedbacks first by checking the count of websites and the type of feedbacks given to each website. Then, we will save the obtained data in a new data frame and rename the column names. Then, we will analyse the positive feedbacks by checking the count of websites and the type of feedbacks given to each website. Then, we will save the obtained data in a new data frame and rename the column names. We will calculate the percentage of people giving the feedbacks to the website for both positive and negatives. </vt:lpstr>
      <vt:lpstr>Observations for positive data </vt:lpstr>
      <vt:lpstr>Observations for negative data</vt:lpstr>
      <vt:lpstr>DATA VISUALIZATION</vt:lpstr>
      <vt:lpstr>Observations from the count plot</vt:lpstr>
      <vt:lpstr>PowerPoint Presentation</vt:lpstr>
      <vt:lpstr>PowerPoint Presentation</vt:lpstr>
      <vt:lpstr>Count plot for gender</vt:lpstr>
      <vt:lpstr>Observations</vt:lpstr>
      <vt:lpstr>PowerPoint Presentation</vt:lpstr>
      <vt:lpstr> Website Vs People count for negative feedback </vt:lpstr>
      <vt:lpstr>PowerPoint Presentation</vt:lpstr>
      <vt:lpstr>Observations</vt:lpstr>
      <vt:lpstr>OTHER VISUALIZATIONS</vt:lpstr>
      <vt:lpstr>Feature wise comparison from positive feedback data frame and plotting bar plot</vt:lpstr>
      <vt:lpstr>Observations</vt:lpstr>
      <vt:lpstr>PowerPoint Presentation</vt:lpstr>
      <vt:lpstr>CONCLUSION 1.Amazon.in</vt:lpstr>
      <vt:lpstr>2. Flipkart.com</vt:lpstr>
      <vt:lpstr>3. Myntra.com</vt:lpstr>
      <vt:lpstr>4. Paytm.com</vt:lpstr>
      <vt:lpstr>5. Snapdeal.com</vt:lpstr>
      <vt:lpstr>General suggestions and recommendations to all the e-commerce websites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dc:title>
  <dc:creator>user</dc:creator>
  <cp:lastModifiedBy>tribeni subudhi</cp:lastModifiedBy>
  <cp:revision>40</cp:revision>
  <dcterms:created xsi:type="dcterms:W3CDTF">2022-01-23T11:19:12Z</dcterms:created>
  <dcterms:modified xsi:type="dcterms:W3CDTF">2022-01-26T08:57:13Z</dcterms:modified>
</cp:coreProperties>
</file>