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ranklin Gothic Book" panose="020B0503020102020204" pitchFamily="34" charset="0"/>
      <p:regular r:id="rId27"/>
      <p:italic r:id="rId28"/>
    </p:embeddedFont>
    <p:embeddedFont>
      <p:font typeface="Franklin Gothic Medium" panose="020B0603020102020204" pitchFamily="34" charset="0"/>
      <p:regular r:id="rId29"/>
      <p:italic r:id="rId30"/>
    </p:embeddedFont>
    <p:embeddedFont>
      <p:font typeface="Goudy Old Style" panose="02020502050305020303" pitchFamily="18" charset="0"/>
      <p:regular r:id="rId31"/>
      <p:bold r:id="rId32"/>
      <p:italic r:id="rId33"/>
    </p:embeddedFont>
    <p:embeddedFont>
      <p:font typeface="Inria Serif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626A16-632D-4916-9D0D-F1ECA6CF59C9}">
  <a:tblStyle styleId="{D1626A16-632D-4916-9D0D-F1ECA6CF5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883555-56B8-4855-AB53-648A8EB2D5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1986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8264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756525"/>
            <a:ext cx="7433400" cy="163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0DBBD2-2C94-4FC3-9E46-E1D7760FFFBB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>
    <p:fade thruBlk="1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247552" y="1233377"/>
            <a:ext cx="7315201" cy="182171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    RATINGS PREDICTION PROJECT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CA4A5-7D70-4B80-9740-58049DBAC6BE}"/>
              </a:ext>
            </a:extLst>
          </p:cNvPr>
          <p:cNvSpPr txBox="1"/>
          <p:nvPr/>
        </p:nvSpPr>
        <p:spPr>
          <a:xfrm>
            <a:off x="6110177" y="2877879"/>
            <a:ext cx="2565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Inria Serif" panose="020B0604020202020204" charset="0"/>
              </a:rPr>
              <a:t>SUBMITTED BY-</a:t>
            </a:r>
          </a:p>
          <a:p>
            <a:r>
              <a:rPr lang="en-US" sz="2000" dirty="0">
                <a:latin typeface="Inria Serif" panose="020B0604020202020204" charset="0"/>
              </a:rPr>
              <a:t>TRIBENI SUBUDHI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FCFCC-91F6-4A33-B618-1BC1307FC068}"/>
              </a:ext>
            </a:extLst>
          </p:cNvPr>
          <p:cNvSpPr txBox="1"/>
          <p:nvPr/>
        </p:nvSpPr>
        <p:spPr>
          <a:xfrm>
            <a:off x="701748" y="255949"/>
            <a:ext cx="79177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i="0" u="none" strike="noStrike" baseline="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  <a:p>
            <a:endParaRPr lang="en-US" sz="1600" b="0" i="0" u="none" strike="noStrike" baseline="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This is very common algorithm to transform text into a meaningful representation of numbers which is used to fit machine algorithm for prediction.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6CE1C-AE17-4E04-9599-2C99B59A9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36" y="1248019"/>
            <a:ext cx="5882090" cy="33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9265-0398-484A-89FE-4B7566B11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6828"/>
            <a:ext cx="8612372" cy="1240465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HARDWARE AND SOFTWARE REQUIREMENTS AND TOOLS USED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4A39B-CE37-46D7-80E6-657F3951188E}"/>
              </a:ext>
            </a:extLst>
          </p:cNvPr>
          <p:cNvSpPr txBox="1"/>
          <p:nvPr/>
        </p:nvSpPr>
        <p:spPr>
          <a:xfrm>
            <a:off x="361507" y="1467293"/>
            <a:ext cx="8477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doing this project, the hardware used is a laptop with high end specification and a stable internet connection. While coming to software part, I had used anaconda navigator and in that I have used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 to do my python programming and analysis.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For using an CSV file, Microsoft excel is needed. In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Goudy Old Style" panose="02020502050305020303" pitchFamily="18" charset="0"/>
              </a:rPr>
              <a:t>Jupyter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notebook, I had used lots of python libraries to carry out this project and I have mentioned below with proper justification: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84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C1D1BE-F367-410D-8544-ACA948F9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59809"/>
            <a:ext cx="8216721" cy="46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A8F0-73C5-4D2F-A25E-66F62732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358" y="205563"/>
            <a:ext cx="8343014" cy="1098697"/>
          </a:xfrm>
        </p:spPr>
        <p:txBody>
          <a:bodyPr/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Inria Serif" panose="020B0604020202020204" charset="0"/>
              </a:rPr>
              <a:t>MODEL/S DEVELOPMENT AND EVALUATION </a:t>
            </a:r>
            <a:endParaRPr lang="en-IN" sz="3200" dirty="0">
              <a:solidFill>
                <a:schemeClr val="tx2">
                  <a:lumMod val="25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BC851-7F25-448F-A283-D9EEBD2764D6}"/>
              </a:ext>
            </a:extLst>
          </p:cNvPr>
          <p:cNvSpPr txBox="1"/>
          <p:nvPr/>
        </p:nvSpPr>
        <p:spPr>
          <a:xfrm>
            <a:off x="765544" y="1120622"/>
            <a:ext cx="74853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Running and evaluating the models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9B95B-2331-4EB6-BD7B-A5666175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5" y="1654108"/>
            <a:ext cx="7163449" cy="34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B236B2-3C90-482B-8B0C-56A2E13BED26}"/>
              </a:ext>
            </a:extLst>
          </p:cNvPr>
          <p:cNvSpPr txBox="1"/>
          <p:nvPr/>
        </p:nvSpPr>
        <p:spPr>
          <a:xfrm>
            <a:off x="311888" y="3685953"/>
            <a:ext cx="8520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These were the best 2 models obtained among all other algorithms and we will perform hyperparameter Tuning to find out the best parameters and increase our scores</a:t>
            </a:r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C0E8B-2364-425C-97AC-32755435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"/>
            <a:ext cx="4348715" cy="2087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8CF35-5794-4036-A2FB-44FC3129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72" y="69214"/>
            <a:ext cx="4540102" cy="202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EC6EC-0EBF-4A5F-8998-2239D79CA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958" y="2126512"/>
            <a:ext cx="4143154" cy="153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3FB00-3E54-4F52-83D8-EAC5524FE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6" y="2307265"/>
            <a:ext cx="4143154" cy="14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BDA96-C915-4E32-A6BF-021BB912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92" y="52036"/>
            <a:ext cx="4444408" cy="324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ED71F-2A85-43AF-A749-74C46476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50" y="3440364"/>
            <a:ext cx="3734321" cy="1291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1DAC3-E23A-475B-ACEE-C043271D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" y="200513"/>
            <a:ext cx="4444408" cy="978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9A63E-10CF-4EF6-9C32-89A7AB6E6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35615"/>
            <a:ext cx="1667108" cy="277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2C1B6A-ED3E-4AFB-900E-2F4AC5169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78611"/>
            <a:ext cx="4699592" cy="12918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CF17E6-4288-4359-AB71-687ACC926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097" y="2570276"/>
            <a:ext cx="4786856" cy="13534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ABA384-B4C5-4B73-AA98-70376014B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923734"/>
            <a:ext cx="4816550" cy="11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A47EC-8242-41A7-8041-C1D8AA47D952}"/>
              </a:ext>
            </a:extLst>
          </p:cNvPr>
          <p:cNvSpPr txBox="1"/>
          <p:nvPr/>
        </p:nvSpPr>
        <p:spPr>
          <a:xfrm>
            <a:off x="510363" y="311888"/>
            <a:ext cx="7931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FINAL THE MODEL</a:t>
            </a: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just"/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40572-9DD4-4A70-A260-845DB8C9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311"/>
            <a:ext cx="9144000" cy="41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C8A-889B-4BD6-9280-C78196457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119" y="0"/>
            <a:ext cx="7433400" cy="765544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VISUALIZATION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D9758-8935-4C8F-8D15-4EF81AEB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544"/>
            <a:ext cx="9144000" cy="41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6096-0439-4B60-945E-32BD0048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058" y="232525"/>
            <a:ext cx="8239082" cy="1170973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01A4D-0BCF-4F10-B960-CBBC1243A9D2}"/>
              </a:ext>
            </a:extLst>
          </p:cNvPr>
          <p:cNvSpPr txBox="1"/>
          <p:nvPr/>
        </p:nvSpPr>
        <p:spPr>
          <a:xfrm>
            <a:off x="318977" y="1290084"/>
            <a:ext cx="86690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After the completion of this project, we got an insight of how to collect data, pre-processing the data, analysing the data and building a model.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First, we collected the reviews and ratings data from different e-commerce websites like Amazon and Flipkart and it was done by using Webscraping. The framework used for </a:t>
            </a:r>
            <a:r>
              <a:rPr lang="en-US" sz="1600" b="1" i="0" u="none" strike="noStrike" baseline="0" dirty="0" err="1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webscraping</a:t>
            </a: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was Selenium, which has an advantage of automating our process of collecting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collected almost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38438</a:t>
            </a: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 of data which contained the ratings from 1.0 to 5.0 and their reviews.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Then, the scrapped data was combined in a single dataframe and saved in a csv file so that we can open it and analyze the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50C4-EF0F-4EC5-BEFE-4AA9B5D0E85E}"/>
              </a:ext>
            </a:extLst>
          </p:cNvPr>
          <p:cNvSpPr txBox="1"/>
          <p:nvPr/>
        </p:nvSpPr>
        <p:spPr>
          <a:xfrm>
            <a:off x="347330" y="141767"/>
            <a:ext cx="85060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 problems we faced during this project were: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time consumption during hyperparameter tuning for both models, as the data was large.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number of parameters were used during tuning.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Scrapping of data from different websites were of different process and the length of data were differing in most cases.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Some of the reviews were bad and the text had more wrong information about the product.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WordCloud was not showing proper text which had more positive and negative weightage.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IN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Areas of improvement: 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time complexity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More computational power can be given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Less errors can be avoided.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33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B282-937B-4FCA-A145-05ED5344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460745"/>
            <a:ext cx="7433400" cy="68757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CBD77-F1C4-46DF-8DD5-5C3387862500}"/>
              </a:ext>
            </a:extLst>
          </p:cNvPr>
          <p:cNvSpPr txBox="1"/>
          <p:nvPr/>
        </p:nvSpPr>
        <p:spPr>
          <a:xfrm>
            <a:off x="340242" y="1148317"/>
            <a:ext cx="82508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This is a Machine Learning Project performed on customer reviews. Reviews are processed using common NLP techniques.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Millions of people use Amazon and Flipkart to buy products. For every product, people can rate and write a review. If a product is good, it gets a positive review and gets a higher star rating, similarly, if a product is bad, it gets a negative review and lower star rating. My aim in this project is to predict star rating automatically based on the product review. </a:t>
            </a:r>
          </a:p>
          <a:p>
            <a:pPr algn="just"/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The range of star rating is 1 to 5. That means if the product review is negative, then it will get low star rating (possibly 1 or 2), if the product is average then it will get medium star rating (possibly 3), and if the product is good, then it will get higher star rating (possibly 4 or 5).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task is similar to Sentiment Analysis, but instead of predicting the positive and negative sentiment (sometimes neutral also), here we need to predict the rating.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08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3AEE0-CD0D-4C50-AA65-C711FC9C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4DC1-7279-4C2B-8758-69739651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26" y="241005"/>
            <a:ext cx="8534400" cy="1268818"/>
          </a:xfrm>
        </p:spPr>
        <p:txBody>
          <a:bodyPr/>
          <a:lstStyle/>
          <a:p>
            <a:r>
              <a:rPr lang="en-US" sz="3200" i="0" u="none" strike="noStrike" baseline="0" dirty="0">
                <a:solidFill>
                  <a:schemeClr val="tx1">
                    <a:lumMod val="50000"/>
                  </a:schemeClr>
                </a:solidFill>
                <a:latin typeface="Inria Serif" panose="020B0604020202020204" charset="0"/>
              </a:rPr>
              <a:t>MATHEMATICAL/ANALYTICAL MODELLING OF THE PROBLEM </a:t>
            </a:r>
            <a:endParaRPr lang="en-IN" sz="3200" dirty="0">
              <a:solidFill>
                <a:schemeClr val="tx1">
                  <a:lumMod val="50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6C5CC-F8C9-4817-B628-33B4E3E3EDC6}"/>
              </a:ext>
            </a:extLst>
          </p:cNvPr>
          <p:cNvSpPr txBox="1"/>
          <p:nvPr/>
        </p:nvSpPr>
        <p:spPr>
          <a:xfrm>
            <a:off x="198474" y="1226288"/>
            <a:ext cx="8654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This project is done in two parts: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sz="1600" b="1" dirty="0">
              <a:latin typeface="Goudy Old Style" panose="02020502050305020303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Data collection phase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latin typeface="Goudy Old Style" panose="02020502050305020303" pitchFamily="18" charset="0"/>
              </a:rPr>
              <a:t>Model Building phase</a:t>
            </a:r>
          </a:p>
        </p:txBody>
      </p:sp>
    </p:spTree>
    <p:extLst>
      <p:ext uri="{BB962C8B-B14F-4D97-AF65-F5344CB8AC3E}">
        <p14:creationId xmlns:p14="http://schemas.microsoft.com/office/powerpoint/2010/main" val="51400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FF7BD-8D01-49ED-8087-15B3EF620EF4}"/>
              </a:ext>
            </a:extLst>
          </p:cNvPr>
          <p:cNvSpPr txBox="1"/>
          <p:nvPr/>
        </p:nvSpPr>
        <p:spPr>
          <a:xfrm>
            <a:off x="290623" y="148856"/>
            <a:ext cx="8520224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In Data collection phase, we will scrape nearly 38438 of reviews data from  e-commerce websites like Amazon and it is collected by using Webscraping and Selenium.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Fetch an equal number of reviews for each rating, for example if you are fetching 10000 reviews then all ratings 1,2,3,4,5 should be 2000. It will balance our data set.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Convert all the ratings to their round number, as there are only 5 options for rating i.e., 1,2,3,4,5. If a rating is 4.5 convert it 5.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After collecting the data, you need to build a machine learning model. Before model building do all data pre-processing steps involving NLP. Try different models with different hyper parameters and select the best model. Follow the complete life cycle of data science. Include all the steps like-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b="1" dirty="0">
              <a:latin typeface="Goudy Old Style" panose="02020502050305020303" pitchFamily="18" charset="0"/>
            </a:endParaRP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1. Data Cleaning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  2. Exploratory Data Analysis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3. Data Pre-processing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4. Model Building </a:t>
            </a:r>
          </a:p>
          <a:p>
            <a:pPr algn="ctr"/>
            <a:r>
              <a:rPr lang="en-IN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5. Model Evaluation </a:t>
            </a:r>
          </a:p>
          <a:p>
            <a:pPr algn="ctr"/>
            <a:r>
              <a:rPr lang="en-US" sz="1600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              6. Selecting the best model </a:t>
            </a:r>
            <a:endParaRPr lang="en-US" sz="1600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US" dirty="0">
              <a:solidFill>
                <a:schemeClr val="tx1"/>
              </a:solidFill>
              <a:latin typeface="Goudy Old Style" panose="0202050205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1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553C-CF1A-4726-BAA6-163D264D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106327"/>
            <a:ext cx="7433400" cy="1360966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SOURCES AND THEIR FORMATS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813E9-69F1-41D9-A3B2-1A124983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2" y="1115132"/>
            <a:ext cx="6020640" cy="37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5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9FAF-6A54-4061-B5DF-B1DF3522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248093"/>
            <a:ext cx="7565686" cy="1084521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DATA PRE-PROCESSING</a:t>
            </a:r>
            <a:endParaRPr lang="en-IN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EBA4-9D81-4171-86DE-B8D7088E5AA6}"/>
              </a:ext>
            </a:extLst>
          </p:cNvPr>
          <p:cNvSpPr txBox="1"/>
          <p:nvPr/>
        </p:nvSpPr>
        <p:spPr>
          <a:xfrm>
            <a:off x="723014" y="1071004"/>
            <a:ext cx="723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en-IN" sz="1600" b="1" i="0" u="none" strike="noStrike" baseline="0" dirty="0">
              <a:solidFill>
                <a:srgbClr val="000000"/>
              </a:solidFill>
              <a:latin typeface="Goudy Old Style" panose="02020502050305020303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Goudy Old Style" panose="02020502050305020303" pitchFamily="18" charset="0"/>
              </a:rPr>
              <a:t>Handling missing data using fillna and checking the datatypes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8092B-0DB3-4385-B967-A3C00905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" y="1588119"/>
            <a:ext cx="5801535" cy="35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50A282-7D9C-493E-8589-ACE3F35A575E}"/>
              </a:ext>
            </a:extLst>
          </p:cNvPr>
          <p:cNvSpPr txBox="1"/>
          <p:nvPr/>
        </p:nvSpPr>
        <p:spPr>
          <a:xfrm>
            <a:off x="1080976" y="289887"/>
            <a:ext cx="70635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400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Checking average rating and value counts of each rating present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6EB2-5C13-482D-8AEE-D629A5E1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79" y="1052397"/>
            <a:ext cx="3949429" cy="34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0DA-980D-4456-9F11-A79CB2444C19}"/>
              </a:ext>
            </a:extLst>
          </p:cNvPr>
          <p:cNvSpPr txBox="1"/>
          <p:nvPr/>
        </p:nvSpPr>
        <p:spPr>
          <a:xfrm>
            <a:off x="439479" y="281510"/>
            <a:ext cx="8484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2">
                    <a:lumMod val="25000"/>
                  </a:schemeClr>
                </a:solidFill>
                <a:latin typeface="Inria Serif" panose="020B0604020202020204" charset="0"/>
              </a:rPr>
              <a:t>Pre-processing using Natural Language Processing (NLP): </a:t>
            </a:r>
          </a:p>
          <a:p>
            <a:endParaRPr lang="en-US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We cleaned the data using regex, matching patterns in the comments and replacing them with more organized counterparts. Cleaner data leads to a more efficient model and higher accuracy. Following steps are involved: </a:t>
            </a:r>
          </a:p>
          <a:p>
            <a:endParaRPr lang="en-IN" sz="1600" b="1" i="0" u="none" strike="noStrike" baseline="0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1. Removing Punctuations and other special characters </a:t>
            </a:r>
          </a:p>
          <a:p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2. Splitting the comments into individual words </a:t>
            </a:r>
          </a:p>
          <a:p>
            <a:r>
              <a:rPr lang="en-IN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3. Removing Stop Words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600" b="1" i="0" u="none" strike="noStrike" baseline="0" dirty="0">
                <a:solidFill>
                  <a:schemeClr val="tx1">
                    <a:lumMod val="50000"/>
                  </a:schemeClr>
                </a:solidFill>
                <a:latin typeface="Goudy Old Style" panose="02020502050305020303" pitchFamily="18" charset="0"/>
              </a:rPr>
              <a:t>There is a corpus of stop-words, that are high-frequency words such as "the", "to" and "also", and that we sometimes want to litter out of a document before further processing. Stop-words usually have little lexical content, don’t alter the general meaning of a sentence and their presence in a text fails to distinguish it from other texts. We used the one from Natural Language Toolkit a leading platform for building Python programs to work with human language. </a:t>
            </a:r>
          </a:p>
          <a:p>
            <a:endParaRPr lang="en-IN" sz="1600" b="1" dirty="0">
              <a:solidFill>
                <a:schemeClr val="tx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79EA8-99BC-4325-A596-DFD2193C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720"/>
            <a:ext cx="428017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21F7C-DC59-42B2-88DE-1340DDE0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68511" cy="165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F2985-6EBA-4829-A43E-D76D5A13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70" y="1738211"/>
            <a:ext cx="4669277" cy="32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5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138</TotalTime>
  <Words>966</Words>
  <Application>Microsoft Office PowerPoint</Application>
  <PresentationFormat>On-screen Show (16:9)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Franklin Gothic Medium</vt:lpstr>
      <vt:lpstr>Franklin Gothic Book</vt:lpstr>
      <vt:lpstr>Arial</vt:lpstr>
      <vt:lpstr>Calibri</vt:lpstr>
      <vt:lpstr>Wingdings</vt:lpstr>
      <vt:lpstr>Inria Serif</vt:lpstr>
      <vt:lpstr>Goudy Old Style</vt:lpstr>
      <vt:lpstr>Angles</vt:lpstr>
      <vt:lpstr>    RATINGS PREDICTION PROJECT</vt:lpstr>
      <vt:lpstr>INTRODUCTION</vt:lpstr>
      <vt:lpstr>MATHEMATICAL/ANALYTICAL MODELLING OF THE PROBLEM </vt:lpstr>
      <vt:lpstr>PowerPoint Presentation</vt:lpstr>
      <vt:lpstr>DATA SOURCES AND THEIR FORMATS</vt:lpstr>
      <vt:lpstr>DATA PRE-PROCESSING</vt:lpstr>
      <vt:lpstr>PowerPoint Presentation</vt:lpstr>
      <vt:lpstr>PowerPoint Presentation</vt:lpstr>
      <vt:lpstr>PowerPoint Presentation</vt:lpstr>
      <vt:lpstr>PowerPoint Presentation</vt:lpstr>
      <vt:lpstr>HARDWARE AND SOFTWARE REQUIREMENTS AND TOOLS USED</vt:lpstr>
      <vt:lpstr>PowerPoint Presentation</vt:lpstr>
      <vt:lpstr>MODEL/S DEVELOPMENT AND EVALUATION </vt:lpstr>
      <vt:lpstr>PowerPoint Presentation</vt:lpstr>
      <vt:lpstr>PowerPoint Presentation</vt:lpstr>
      <vt:lpstr>PowerPoint Presentation</vt:lpstr>
      <vt:lpstr>DATA VISUALIZATION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PREDICTION PROJECT</dc:title>
  <dc:creator>Jerish</dc:creator>
  <cp:lastModifiedBy>tribeni subudhi</cp:lastModifiedBy>
  <cp:revision>37</cp:revision>
  <dcterms:modified xsi:type="dcterms:W3CDTF">2022-04-25T18:07:53Z</dcterms:modified>
</cp:coreProperties>
</file>