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94"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9" r:id="rId35"/>
    <p:sldId id="300" r:id="rId36"/>
    <p:sldId id="301" r:id="rId37"/>
    <p:sldId id="302" r:id="rId38"/>
    <p:sldId id="303" r:id="rId39"/>
    <p:sldId id="304" r:id="rId40"/>
    <p:sldId id="306" r:id="rId41"/>
    <p:sldId id="308" r:id="rId42"/>
    <p:sldId id="309" r:id="rId43"/>
    <p:sldId id="310" r:id="rId44"/>
    <p:sldId id="311" r:id="rId45"/>
    <p:sldId id="312" r:id="rId46"/>
    <p:sldId id="313"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beni subudhi" userId="0b5f9e052bf94411" providerId="LiveId" clId="{A68F7267-9DE8-445E-9F32-A4070BB38637}"/>
    <pc:docChg chg="custSel modSld">
      <pc:chgData name="tribeni subudhi" userId="0b5f9e052bf94411" providerId="LiveId" clId="{A68F7267-9DE8-445E-9F32-A4070BB38637}" dt="2022-04-07T06:40:17.971" v="35" actId="14100"/>
      <pc:docMkLst>
        <pc:docMk/>
      </pc:docMkLst>
      <pc:sldChg chg="modSp mod">
        <pc:chgData name="tribeni subudhi" userId="0b5f9e052bf94411" providerId="LiveId" clId="{A68F7267-9DE8-445E-9F32-A4070BB38637}" dt="2022-04-07T06:35:49.415" v="26" actId="20577"/>
        <pc:sldMkLst>
          <pc:docMk/>
          <pc:sldMk cId="355033872" sldId="265"/>
        </pc:sldMkLst>
        <pc:spChg chg="mod">
          <ac:chgData name="tribeni subudhi" userId="0b5f9e052bf94411" providerId="LiveId" clId="{A68F7267-9DE8-445E-9F32-A4070BB38637}" dt="2022-04-07T06:35:49.415" v="26" actId="20577"/>
          <ac:spMkLst>
            <pc:docMk/>
            <pc:sldMk cId="355033872" sldId="265"/>
            <ac:spMk id="3" creationId="{255E1F2F-E259-4EA8-9FFD-3A10AF541859}"/>
          </ac:spMkLst>
        </pc:spChg>
      </pc:sldChg>
      <pc:sldChg chg="modSp mod">
        <pc:chgData name="tribeni subudhi" userId="0b5f9e052bf94411" providerId="LiveId" clId="{A68F7267-9DE8-445E-9F32-A4070BB38637}" dt="2022-04-07T06:37:25.250" v="29" actId="313"/>
        <pc:sldMkLst>
          <pc:docMk/>
          <pc:sldMk cId="2133234919" sldId="278"/>
        </pc:sldMkLst>
        <pc:spChg chg="mod">
          <ac:chgData name="tribeni subudhi" userId="0b5f9e052bf94411" providerId="LiveId" clId="{A68F7267-9DE8-445E-9F32-A4070BB38637}" dt="2022-04-07T06:37:25.250" v="29" actId="313"/>
          <ac:spMkLst>
            <pc:docMk/>
            <pc:sldMk cId="2133234919" sldId="278"/>
            <ac:spMk id="3" creationId="{C6FB35DE-BA14-4ED9-A58C-6F6B96B99DDF}"/>
          </ac:spMkLst>
        </pc:spChg>
      </pc:sldChg>
      <pc:sldChg chg="modSp mod">
        <pc:chgData name="tribeni subudhi" userId="0b5f9e052bf94411" providerId="LiveId" clId="{A68F7267-9DE8-445E-9F32-A4070BB38637}" dt="2022-04-07T06:38:30.119" v="30" actId="313"/>
        <pc:sldMkLst>
          <pc:docMk/>
          <pc:sldMk cId="299242525" sldId="285"/>
        </pc:sldMkLst>
        <pc:spChg chg="mod">
          <ac:chgData name="tribeni subudhi" userId="0b5f9e052bf94411" providerId="LiveId" clId="{A68F7267-9DE8-445E-9F32-A4070BB38637}" dt="2022-04-07T06:38:30.119" v="30" actId="313"/>
          <ac:spMkLst>
            <pc:docMk/>
            <pc:sldMk cId="299242525" sldId="285"/>
            <ac:spMk id="2" creationId="{00000000-0000-0000-0000-000000000000}"/>
          </ac:spMkLst>
        </pc:spChg>
      </pc:sldChg>
      <pc:sldChg chg="modSp mod">
        <pc:chgData name="tribeni subudhi" userId="0b5f9e052bf94411" providerId="LiveId" clId="{A68F7267-9DE8-445E-9F32-A4070BB38637}" dt="2022-04-07T06:39:22.252" v="32" actId="313"/>
        <pc:sldMkLst>
          <pc:docMk/>
          <pc:sldMk cId="4141183991" sldId="306"/>
        </pc:sldMkLst>
        <pc:spChg chg="mod">
          <ac:chgData name="tribeni subudhi" userId="0b5f9e052bf94411" providerId="LiveId" clId="{A68F7267-9DE8-445E-9F32-A4070BB38637}" dt="2022-04-07T06:39:22.252" v="32" actId="313"/>
          <ac:spMkLst>
            <pc:docMk/>
            <pc:sldMk cId="4141183991" sldId="306"/>
            <ac:spMk id="3" creationId="{134522E5-E5AE-4DB9-996E-85B4AF5D4DFD}"/>
          </ac:spMkLst>
        </pc:spChg>
      </pc:sldChg>
      <pc:sldChg chg="modSp mod">
        <pc:chgData name="tribeni subudhi" userId="0b5f9e052bf94411" providerId="LiveId" clId="{A68F7267-9DE8-445E-9F32-A4070BB38637}" dt="2022-04-07T06:39:36.887" v="33" actId="313"/>
        <pc:sldMkLst>
          <pc:docMk/>
          <pc:sldMk cId="552226089" sldId="309"/>
        </pc:sldMkLst>
        <pc:spChg chg="mod">
          <ac:chgData name="tribeni subudhi" userId="0b5f9e052bf94411" providerId="LiveId" clId="{A68F7267-9DE8-445E-9F32-A4070BB38637}" dt="2022-04-07T06:39:36.887" v="33" actId="313"/>
          <ac:spMkLst>
            <pc:docMk/>
            <pc:sldMk cId="552226089" sldId="309"/>
            <ac:spMk id="3" creationId="{94D3D726-16B3-4D99-96AE-5B7B0256A9DA}"/>
          </ac:spMkLst>
        </pc:spChg>
      </pc:sldChg>
      <pc:sldChg chg="modSp mod">
        <pc:chgData name="tribeni subudhi" userId="0b5f9e052bf94411" providerId="LiveId" clId="{A68F7267-9DE8-445E-9F32-A4070BB38637}" dt="2022-04-07T06:39:59.747" v="34" actId="313"/>
        <pc:sldMkLst>
          <pc:docMk/>
          <pc:sldMk cId="3472305170" sldId="319"/>
        </pc:sldMkLst>
        <pc:spChg chg="mod">
          <ac:chgData name="tribeni subudhi" userId="0b5f9e052bf94411" providerId="LiveId" clId="{A68F7267-9DE8-445E-9F32-A4070BB38637}" dt="2022-04-07T06:39:59.747" v="34" actId="313"/>
          <ac:spMkLst>
            <pc:docMk/>
            <pc:sldMk cId="3472305170" sldId="319"/>
            <ac:spMk id="3" creationId="{6B2D7553-8314-4F28-93D3-F2B1F4846B70}"/>
          </ac:spMkLst>
        </pc:spChg>
      </pc:sldChg>
      <pc:sldChg chg="modSp mod">
        <pc:chgData name="tribeni subudhi" userId="0b5f9e052bf94411" providerId="LiveId" clId="{A68F7267-9DE8-445E-9F32-A4070BB38637}" dt="2022-04-07T06:40:17.971" v="35" actId="14100"/>
        <pc:sldMkLst>
          <pc:docMk/>
          <pc:sldMk cId="2088629855" sldId="320"/>
        </pc:sldMkLst>
        <pc:spChg chg="mod">
          <ac:chgData name="tribeni subudhi" userId="0b5f9e052bf94411" providerId="LiveId" clId="{A68F7267-9DE8-445E-9F32-A4070BB38637}" dt="2022-04-07T06:40:17.971" v="35" actId="14100"/>
          <ac:spMkLst>
            <pc:docMk/>
            <pc:sldMk cId="2088629855" sldId="320"/>
            <ac:spMk id="3" creationId="{354660D2-E43C-4AED-B7A1-D542A0F776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07D986-8816-4272-A432-0437A28A9828}" type="datetime1">
              <a:rPr lang="en-US" smtClean="0"/>
              <a:t>4/6/2022</a:t>
            </a:fld>
            <a:endParaRPr lang="en-US" dirty="0"/>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dirty="0"/>
          </a:p>
        </p:txBody>
      </p:sp>
      <p:sp>
        <p:nvSpPr>
          <p:cNvPr id="10" name="Footer Placeholder 9"/>
          <p:cNvSpPr>
            <a:spLocks noGrp="1"/>
          </p:cNvSpPr>
          <p:nvPr>
            <p:ph type="ftr" sz="quarter" idx="12"/>
          </p:nvPr>
        </p:nvSpPr>
        <p:spPr/>
        <p:txBody>
          <a:bodyPr/>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98EE3D-8CD1-4C3F-BD1C-C98C9596463C}"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2D6E202-B606-4609-B914-27C9371A1F6D}" type="datetime1">
              <a:rPr lang="en-US" smtClean="0"/>
              <a:t>4/6/2022</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057292" y="806815"/>
            <a:ext cx="3903786" cy="2880579"/>
          </a:xfrm>
        </p:spPr>
        <p:txBody>
          <a:bodyPr anchor="b">
            <a:normAutofit/>
          </a:bodyPr>
          <a:lstStyle/>
          <a:p>
            <a:r>
              <a:rPr lang="en-US" sz="4400" dirty="0">
                <a:solidFill>
                  <a:schemeClr val="tx1"/>
                </a:solidFill>
              </a:rPr>
              <a:t>MALIGNANT COMMENT CLASSIFIER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178181" y="4421007"/>
            <a:ext cx="3205640" cy="774186"/>
          </a:xfrm>
        </p:spPr>
        <p:txBody>
          <a:bodyPr anchor="t">
            <a:noAutofit/>
          </a:bodyPr>
          <a:lstStyle/>
          <a:p>
            <a:pPr algn="ctr">
              <a:lnSpc>
                <a:spcPct val="107000"/>
              </a:lnSpc>
              <a:spcAft>
                <a:spcPts val="800"/>
              </a:spcAft>
            </a:pPr>
            <a:r>
              <a:rPr lang="en-IN" b="1" dirty="0">
                <a:effectLst/>
                <a:latin typeface="+mj-lt"/>
                <a:ea typeface="Calibri" panose="020F0502020204030204" pitchFamily="34" charset="0"/>
                <a:cs typeface="Times New Roman" panose="02020603050405020304" pitchFamily="18" charset="0"/>
              </a:rPr>
              <a:t>SUBMITTED BY:</a:t>
            </a:r>
          </a:p>
          <a:p>
            <a:pPr algn="ctr">
              <a:lnSpc>
                <a:spcPct val="107000"/>
              </a:lnSpc>
              <a:spcAft>
                <a:spcPts val="800"/>
              </a:spcAft>
            </a:pPr>
            <a:r>
              <a:rPr lang="en-IN" b="1" dirty="0">
                <a:latin typeface="+mj-lt"/>
                <a:ea typeface="Calibri" panose="020F0502020204030204" pitchFamily="34" charset="0"/>
                <a:cs typeface="Times New Roman" panose="02020603050405020304" pitchFamily="18" charset="0"/>
              </a:rPr>
              <a:t>TRIBENI SUBUDHI</a:t>
            </a:r>
            <a:endParaRPr lang="en-IN" b="1" dirty="0">
              <a:effectLst/>
              <a:latin typeface="+mj-l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30923" y="1496349"/>
            <a:ext cx="3399692" cy="219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4707" y="1258339"/>
            <a:ext cx="3662450" cy="2667064"/>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a:xfrm>
            <a:off x="328246" y="1031631"/>
            <a:ext cx="10441353" cy="5369169"/>
          </a:xfrm>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2286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Loathe:</a:t>
            </a:r>
            <a:r>
              <a:rPr lang="en-IN" sz="1600" dirty="0">
                <a:effectLst/>
                <a:latin typeface="Arial" panose="020B0604020202020204" pitchFamily="34" charset="0"/>
                <a:ea typeface="Calibri" panose="020F0502020204030204" pitchFamily="34"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p>
          <a:p>
            <a:pPr lvl="0" indent="-342900">
              <a:lnSpc>
                <a:spcPct val="107000"/>
              </a:lnSpc>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ID: </a:t>
            </a:r>
            <a:r>
              <a:rPr lang="en-IN" sz="1800" dirty="0">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Comment text: </a:t>
            </a:r>
            <a:r>
              <a:rPr lang="en-IN" sz="1800" dirty="0">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Preprocessing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etc. were removed, currency symbols, phone numbers, web URLs, email addresses etc. were replaced with single words. Tokens that contributed nothing to semantics of the messages were removed as Stop words. Finally retained tokens were lemmatized using WordNetLemmatizer().</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TfidVectorizer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Stopword package and WordNetLemmatizer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Intel core i3-2348M, 2.3GHz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4.0GB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GeForce 710M, </a:t>
            </a:r>
            <a:r>
              <a:rPr lang="en-IN" sz="1800" dirty="0">
                <a:latin typeface="Arial" panose="020B0604020202020204" pitchFamily="34" charset="0"/>
                <a:ea typeface="Calibri" panose="020F0502020204030204" pitchFamily="34" charset="0"/>
                <a:cs typeface="Times New Roman" panose="02020603050405020304" pitchFamily="18" charset="0"/>
              </a:rPr>
              <a:t>2</a:t>
            </a:r>
            <a:r>
              <a:rPr lang="en-IN" sz="1800" dirty="0">
                <a:effectLst/>
                <a:latin typeface="Arial" panose="020B0604020202020204" pitchFamily="34" charset="0"/>
                <a:ea typeface="Calibri" panose="020F0502020204030204" pitchFamily="34" charset="0"/>
                <a:cs typeface="Times New Roman" panose="02020603050405020304" pitchFamily="18" charset="0"/>
              </a:rPr>
              <a:t>GB .</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etc</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a:xfrm>
            <a:off x="668216" y="873370"/>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Distplots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
        <p:nvSpPr>
          <p:cNvPr id="2" name="TextBox 1"/>
          <p:cNvSpPr txBox="1"/>
          <p:nvPr/>
        </p:nvSpPr>
        <p:spPr>
          <a:xfrm>
            <a:off x="668215" y="785446"/>
            <a:ext cx="2977662" cy="1200329"/>
          </a:xfrm>
          <a:prstGeom prst="rect">
            <a:avLst/>
          </a:prstGeom>
          <a:noFill/>
        </p:spPr>
        <p:txBody>
          <a:bodyPr wrap="square" rtlCol="0">
            <a:spAutoFit/>
          </a:bodyPr>
          <a:lstStyle/>
          <a:p>
            <a:r>
              <a:rPr lang="en-IN" b="1" dirty="0">
                <a:solidFill>
                  <a:srgbClr val="000000"/>
                </a:solidFill>
                <a:latin typeface="Arial" panose="020B0604020202020204" pitchFamily="34" charset="0"/>
                <a:ea typeface="Times New Roman" panose="02020603050405020304" pitchFamily="18" charset="0"/>
              </a:rPr>
              <a:t>Analysing the Feature Columns</a:t>
            </a:r>
            <a:endParaRPr lang="en-IN" b="1" dirty="0">
              <a:latin typeface="Times New Roman" panose="02020603050405020304" pitchFamily="18" charset="0"/>
              <a:ea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992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a:xfrm>
            <a:off x="375138" y="316523"/>
            <a:ext cx="10371015" cy="5169877"/>
          </a:xfrm>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p>
          <a:p>
            <a:pPr marL="114300" indent="0" algn="ctr">
              <a:buNone/>
            </a:pPr>
            <a:r>
              <a:rPr lang="en-IN" sz="1800" dirty="0">
                <a:latin typeface="Arial" panose="020B0604020202020204" pitchFamily="34" charset="0"/>
                <a:ea typeface="Calibri" panose="020F0502020204030204" pitchFamily="34" charset="0"/>
                <a:cs typeface="Times New Roman" panose="02020603050405020304" pitchFamily="18" charset="0"/>
              </a:rPr>
              <a:t>From the graphs it is observed that majority of the comments are benign.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24" y="2542327"/>
            <a:ext cx="5005754"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078" y="2529627"/>
            <a:ext cx="5251937"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558018" y="1475154"/>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800" y="2129792"/>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499402" y="373186"/>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1" y="1368985"/>
            <a:ext cx="4689231" cy="483213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78" y="785637"/>
            <a:ext cx="4594907" cy="4735931"/>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4595392" cy="473593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64" y="671246"/>
            <a:ext cx="4933811" cy="5084785"/>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5"/>
            <a:ext cx="4934529" cy="5084785"/>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846" y="791514"/>
            <a:ext cx="5127052" cy="528431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a:xfrm>
            <a:off x="621323" y="943708"/>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a:xfrm>
            <a:off x="527538" y="697523"/>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779" y="1240287"/>
            <a:ext cx="7066234" cy="3906144"/>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a:xfrm>
            <a:off x="633046" y="1028700"/>
            <a:ext cx="10160000" cy="4800600"/>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3" y="2262555"/>
            <a:ext cx="7244861" cy="1384133"/>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1699847"/>
            <a:ext cx="5118327" cy="4007030"/>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60" y="586154"/>
            <a:ext cx="8150485" cy="4189924"/>
          </a:xfrm>
          <a:prstGeom prst="rect">
            <a:avLst/>
          </a:prstGeom>
        </p:spPr>
      </p:pic>
      <p:sp>
        <p:nvSpPr>
          <p:cNvPr id="2" name="TextBox 1"/>
          <p:cNvSpPr txBox="1"/>
          <p:nvPr/>
        </p:nvSpPr>
        <p:spPr>
          <a:xfrm>
            <a:off x="1043354" y="5005754"/>
            <a:ext cx="9636369" cy="1341649"/>
          </a:xfrm>
          <a:prstGeom prst="rect">
            <a:avLst/>
          </a:prstGeom>
          <a:noFill/>
        </p:spPr>
        <p:txBody>
          <a:bodyPr wrap="square" rtlCol="0">
            <a:spAutoFit/>
          </a:bodyPr>
          <a:lstStyle/>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dirty="0" err="1">
                <a:latin typeface="Arial" panose="020B0604020202020204" pitchFamily="34" charset="0"/>
                <a:ea typeface="Calibri" panose="020F0502020204030204" pitchFamily="34" charset="0"/>
                <a:cs typeface="Times New Roman" panose="02020603050405020304" pitchFamily="18" charset="0"/>
              </a:rPr>
              <a:t>Rude,Abuse</a:t>
            </a:r>
            <a:r>
              <a:rPr lang="en-IN" dirty="0">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dirty="0" err="1">
                <a:latin typeface="Arial" panose="020B0604020202020204" pitchFamily="34" charset="0"/>
                <a:ea typeface="Calibri" panose="020F0502020204030204" pitchFamily="34" charset="0"/>
                <a:cs typeface="Times New Roman" panose="02020603050405020304" pitchFamily="18" charset="0"/>
              </a:rPr>
              <a:t>comment_type</a:t>
            </a:r>
            <a:r>
              <a:rPr lang="en-IN" dirty="0">
                <a:latin typeface="Arial" panose="020B060402020202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79498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XGBClassifier: XGBoost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a:xfrm>
            <a:off x="480646" y="943708"/>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RandomForestClassifier: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a:xfrm>
            <a:off x="621323" y="1060939"/>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1950637" y="1038662"/>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25" y="1744392"/>
            <a:ext cx="8332811" cy="269865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400" y="947552"/>
            <a:ext cx="5751108" cy="3812017"/>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a:xfrm>
            <a:off x="808893" y="931985"/>
            <a:ext cx="10160000" cy="4800600"/>
          </a:xfrm>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Precision, Recall,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negatives. The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66" y="217292"/>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887" y="294455"/>
            <a:ext cx="2454437" cy="5993497"/>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134" y="270508"/>
            <a:ext cx="2637790" cy="6041390"/>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432" y="217292"/>
            <a:ext cx="2304445"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a:xfrm>
            <a:off x="574431" y="767862"/>
            <a:ext cx="10160000" cy="4800600"/>
          </a:xfrm>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normAutofit/>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a:latin typeface="Arial" panose="020B0604020202020204" pitchFamily="34" charset="0"/>
                <a:cs typeface="Arial" panose="020B0604020202020204" pitchFamily="34" charset="0"/>
              </a:rPr>
              <a:t>	Predictive modelling, Classification algorithms are some of the machine learning techniques used along with the various libraries of the NLTK suite for Classification of comments. </a:t>
            </a:r>
          </a:p>
          <a:p>
            <a:pPr marL="114300" indent="0">
              <a:buNone/>
            </a:pPr>
            <a:r>
              <a:rPr lang="en-US" dirty="0">
                <a:latin typeface="Arial" panose="020B0604020202020204" pitchFamily="34" charset="0"/>
                <a:cs typeface="Arial" panose="020B0604020202020204" pitchFamily="34" charset="0"/>
              </a:rPr>
              <a:t>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20" y="896682"/>
            <a:ext cx="2978577" cy="5112533"/>
          </a:xfrm>
          <a:prstGeom prst="rect">
            <a:avLst/>
          </a:prstGeom>
        </p:spPr>
      </p:pic>
      <p:pic>
        <p:nvPicPr>
          <p:cNvPr id="6" name="Picture 5">
            <a:extLst>
              <a:ext uri="{FF2B5EF4-FFF2-40B4-BE49-F238E27FC236}">
                <a16:creationId xmlns:a16="http://schemas.microsoft.com/office/drawing/2014/main" id="{929545C3-3852-4584-8DE9-DDB90883FF63}"/>
              </a:ext>
            </a:extLst>
          </p:cNvPr>
          <p:cNvPicPr>
            <a:picLocks noChangeAspect="1"/>
          </p:cNvPicPr>
          <p:nvPr/>
        </p:nvPicPr>
        <p:blipFill>
          <a:blip r:embed="rId3"/>
          <a:stretch>
            <a:fillRect/>
          </a:stretch>
        </p:blipFill>
        <p:spPr>
          <a:xfrm>
            <a:off x="5668605" y="929607"/>
            <a:ext cx="3009115" cy="363066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73568"/>
            <a:ext cx="2631608" cy="5978222"/>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a:xfrm>
            <a:off x="433754" y="439615"/>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60" y="2272102"/>
            <a:ext cx="5162881" cy="3504124"/>
          </a:xfrm>
          <a:prstGeom prst="rect">
            <a:avLst/>
          </a:prstGeom>
        </p:spPr>
      </p:pic>
    </p:spTree>
    <p:extLst>
      <p:ext uri="{BB962C8B-B14F-4D97-AF65-F5344CB8AC3E}">
        <p14:creationId xmlns:p14="http://schemas.microsoft.com/office/powerpoint/2010/main" val="2369197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5EDC0-920E-4AB8-B561-1D400812B295}"/>
              </a:ext>
            </a:extLst>
          </p:cNvPr>
          <p:cNvSpPr>
            <a:spLocks noChangeArrowheads="1"/>
          </p:cNvSpPr>
          <p:nvPr/>
        </p:nvSpPr>
        <p:spPr bwMode="auto">
          <a:xfrm>
            <a:off x="-2453951" y="4110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D73FBBF-F150-48D8-B2EB-93B59C170DDF}"/>
              </a:ext>
            </a:extLst>
          </p:cNvPr>
          <p:cNvSpPr>
            <a:spLocks noChangeArrowheads="1"/>
          </p:cNvSpPr>
          <p:nvPr/>
        </p:nvSpPr>
        <p:spPr bwMode="auto">
          <a:xfrm>
            <a:off x="2596897" y="4118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038866"/>
            <a:ext cx="5003165" cy="3529965"/>
          </a:xfrm>
          <a:prstGeom prst="rect">
            <a:avLst/>
          </a:prstGeom>
        </p:spPr>
      </p:pic>
      <p:sp>
        <p:nvSpPr>
          <p:cNvPr id="6" name="TextBox 5">
            <a:extLst>
              <a:ext uri="{FF2B5EF4-FFF2-40B4-BE49-F238E27FC236}">
                <a16:creationId xmlns:a16="http://schemas.microsoft.com/office/drawing/2014/main" id="{28423EBA-7FF3-4361-991D-64A577A0A52D}"/>
              </a:ext>
            </a:extLst>
          </p:cNvPr>
          <p:cNvSpPr txBox="1"/>
          <p:nvPr/>
        </p:nvSpPr>
        <p:spPr>
          <a:xfrm>
            <a:off x="1092835" y="4556331"/>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45" y="1026366"/>
            <a:ext cx="5003165" cy="3529965"/>
          </a:xfrm>
          <a:prstGeom prst="rect">
            <a:avLst/>
          </a:prstGeom>
        </p:spPr>
      </p:pic>
      <p:sp>
        <p:nvSpPr>
          <p:cNvPr id="9" name="TextBox 8">
            <a:extLst>
              <a:ext uri="{FF2B5EF4-FFF2-40B4-BE49-F238E27FC236}">
                <a16:creationId xmlns:a16="http://schemas.microsoft.com/office/drawing/2014/main" id="{D60AB47A-BB79-4E0F-B5BE-03361A125032}"/>
              </a:ext>
            </a:extLst>
          </p:cNvPr>
          <p:cNvSpPr txBox="1"/>
          <p:nvPr/>
        </p:nvSpPr>
        <p:spPr>
          <a:xfrm>
            <a:off x="5735995" y="4516414"/>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00" y="1029535"/>
            <a:ext cx="5003165" cy="3529965"/>
          </a:xfrm>
          <a:prstGeom prst="rect">
            <a:avLst/>
          </a:prstGeom>
        </p:spPr>
      </p:pic>
      <p:sp>
        <p:nvSpPr>
          <p:cNvPr id="6" name="TextBox 5">
            <a:extLst>
              <a:ext uri="{FF2B5EF4-FFF2-40B4-BE49-F238E27FC236}">
                <a16:creationId xmlns:a16="http://schemas.microsoft.com/office/drawing/2014/main" id="{7B82630D-F580-47BE-BF80-548679C62F7F}"/>
              </a:ext>
            </a:extLst>
          </p:cNvPr>
          <p:cNvSpPr txBox="1"/>
          <p:nvPr/>
        </p:nvSpPr>
        <p:spPr>
          <a:xfrm>
            <a:off x="1201317" y="4559500"/>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518" y="1029535"/>
            <a:ext cx="5003165" cy="3529965"/>
          </a:xfrm>
          <a:prstGeom prst="rect">
            <a:avLst/>
          </a:prstGeom>
        </p:spPr>
      </p:pic>
      <p:sp>
        <p:nvSpPr>
          <p:cNvPr id="9" name="TextBox 8">
            <a:extLst>
              <a:ext uri="{FF2B5EF4-FFF2-40B4-BE49-F238E27FC236}">
                <a16:creationId xmlns:a16="http://schemas.microsoft.com/office/drawing/2014/main" id="{8B43D9B9-2703-4F39-B4CA-9912ABB0C57B}"/>
              </a:ext>
            </a:extLst>
          </p:cNvPr>
          <p:cNvSpPr txBox="1"/>
          <p:nvPr/>
        </p:nvSpPr>
        <p:spPr>
          <a:xfrm>
            <a:off x="6763677" y="4559500"/>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26" y="944523"/>
            <a:ext cx="4901565" cy="3326765"/>
          </a:xfrm>
          <a:prstGeom prst="rect">
            <a:avLst/>
          </a:prstGeom>
        </p:spPr>
      </p:pic>
      <p:sp>
        <p:nvSpPr>
          <p:cNvPr id="6" name="TextBox 5">
            <a:extLst>
              <a:ext uri="{FF2B5EF4-FFF2-40B4-BE49-F238E27FC236}">
                <a16:creationId xmlns:a16="http://schemas.microsoft.com/office/drawing/2014/main" id="{25F026E8-EC42-4457-A04F-CB61D1DE2C90}"/>
              </a:ext>
            </a:extLst>
          </p:cNvPr>
          <p:cNvSpPr txBox="1"/>
          <p:nvPr/>
        </p:nvSpPr>
        <p:spPr>
          <a:xfrm>
            <a:off x="2720652" y="3998617"/>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roc_auc_scores,Precision, Recall, Accuracy Scores with Cross validation scores and log loss scores, it is determined that Random Forest Classifier, Passive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5848994"/>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1744982"/>
            <a:ext cx="5763038"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43" y="429331"/>
            <a:ext cx="5482668"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a:xfrm>
            <a:off x="691661" y="2186354"/>
            <a:ext cx="10160000" cy="2139462"/>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71af3243-3dd4-4a8d-8c0d-dd76da1f02a5"/>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Adjacency</Template>
  <TotalTime>1437</TotalTime>
  <Words>3182</Words>
  <Application>Microsoft Office PowerPoint</Application>
  <PresentationFormat>Widescreen</PresentationFormat>
  <Paragraphs>161</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Cambria</vt:lpstr>
      <vt:lpstr>Courier New</vt:lpstr>
      <vt:lpstr>Franklin Gothic Book</vt:lpstr>
      <vt:lpstr>Georgia</vt:lpstr>
      <vt:lpstr>Symbol</vt:lpstr>
      <vt:lpstr>Times New Roman</vt:lpstr>
      <vt:lpstr>Adjacency</vt:lpstr>
      <vt:lpstr>MALIGNANT COMMENT CLASSIFIER PROJECT</vt:lpstr>
      <vt:lpstr>ACKNOWLEDGMENT</vt:lpstr>
      <vt:lpstr>INTRODUCTION</vt:lpstr>
      <vt:lpstr>PowerPoint Presentation</vt:lpstr>
      <vt:lpstr>INTRODUCTION</vt:lpstr>
      <vt:lpstr>PowerPoint Presentation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sourabh soni</dc:creator>
  <cp:lastModifiedBy>tribeni subudhi</cp:lastModifiedBy>
  <cp:revision>4</cp:revision>
  <dcterms:created xsi:type="dcterms:W3CDTF">2021-12-10T10:42:10Z</dcterms:created>
  <dcterms:modified xsi:type="dcterms:W3CDTF">2022-04-07T06:41:08Z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