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1"/>
  </p:sldMasterIdLst>
  <p:handoutMasterIdLst>
    <p:handoutMasterId r:id="rId27"/>
  </p:handoutMasterIdLst>
  <p:sldIdLst>
    <p:sldId id="375" r:id="rId2"/>
    <p:sldId id="376" r:id="rId3"/>
    <p:sldId id="377" r:id="rId4"/>
    <p:sldId id="378" r:id="rId5"/>
    <p:sldId id="379" r:id="rId6"/>
    <p:sldId id="380" r:id="rId7"/>
    <p:sldId id="384" r:id="rId8"/>
    <p:sldId id="387" r:id="rId9"/>
    <p:sldId id="388" r:id="rId10"/>
    <p:sldId id="395" r:id="rId11"/>
    <p:sldId id="390" r:id="rId12"/>
    <p:sldId id="391" r:id="rId13"/>
    <p:sldId id="392" r:id="rId14"/>
    <p:sldId id="393" r:id="rId15"/>
    <p:sldId id="394" r:id="rId16"/>
    <p:sldId id="396" r:id="rId17"/>
    <p:sldId id="397" r:id="rId18"/>
    <p:sldId id="398" r:id="rId19"/>
    <p:sldId id="399" r:id="rId20"/>
    <p:sldId id="400" r:id="rId21"/>
    <p:sldId id="401" r:id="rId22"/>
    <p:sldId id="402" r:id="rId23"/>
    <p:sldId id="403" r:id="rId24"/>
    <p:sldId id="404" r:id="rId25"/>
    <p:sldId id="40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5256" autoAdjust="0"/>
  </p:normalViewPr>
  <p:slideViewPr>
    <p:cSldViewPr snapToGrid="0" snapToObjects="1">
      <p:cViewPr varScale="1">
        <p:scale>
          <a:sx n="68" d="100"/>
          <a:sy n="68" d="100"/>
        </p:scale>
        <p:origin x="816" y="96"/>
      </p:cViewPr>
      <p:guideLst>
        <p:guide orient="horz" pos="2160"/>
        <p:guide pos="3840"/>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4/10/2022</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5356824-A55C-4F44-B9CB-109B027241D7}" type="datetimeFigureOut">
              <a:rPr lang="en-US" smtClean="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64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768009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615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628856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4/10/2022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157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4/10/2022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883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4/10/2022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08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4/10/2022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2124083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4/10/2022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4/10/2022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3741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4/10/2022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4/10/2022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4/10/2022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4/10/2022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4/10/2022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4/10/2022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356824-A55C-4F44-B9CB-109B027241D7}" type="datetimeFigureOut">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31441126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4/10/2022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4/10/2022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4/10/2022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4/10/2022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356824-A55C-4F44-B9CB-109B027241D7}" type="datetimeFigureOut">
              <a:rPr lang="en-US" smtClean="0"/>
              <a:t>4/10/2022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2613240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356824-A55C-4F44-B9CB-109B027241D7}" type="datetimeFigureOut">
              <a:rPr lang="en-US" smtClean="0"/>
              <a:t>4/10/2022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2820728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56824-A55C-4F44-B9CB-109B027241D7}" type="datetimeFigureOut">
              <a:rPr lang="en-US" smtClean="0"/>
              <a:t>4/10/2022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3904642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356824-A55C-4F44-B9CB-109B027241D7}" type="datetimeFigureOut">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3846039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356824-A55C-4F44-B9CB-109B027241D7}" type="datetimeFigureOut">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84946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5356824-A55C-4F44-B9CB-109B027241D7}" type="datetimeFigureOut">
              <a:rPr lang="en-US" smtClean="0"/>
              <a:t>4/10/2022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2C6627B-E4D5-2947-8E88-B84039729B99}"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914844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669" r:id="rId16"/>
    <p:sldLayoutId id="2147483673" r:id="rId17"/>
    <p:sldLayoutId id="2147483674" r:id="rId18"/>
    <p:sldLayoutId id="2147483677" r:id="rId19"/>
    <p:sldLayoutId id="2147483678" r:id="rId20"/>
    <p:sldLayoutId id="2147483679" r:id="rId21"/>
    <p:sldLayoutId id="2147483681" r:id="rId22"/>
    <p:sldLayoutId id="2147483682" r:id="rId23"/>
    <p:sldLayoutId id="2147483686" r:id="rId24"/>
    <p:sldLayoutId id="2147483683" r:id="rId25"/>
    <p:sldLayoutId id="2147483685" r:id="rId26"/>
    <p:sldLayoutId id="2147483684" r:id="rId27"/>
    <p:sldLayoutId id="2147483680" r:id="rId28"/>
    <p:sldLayoutId id="2147483691" r:id="rId29"/>
    <p:sldLayoutId id="2147483692" r:id="rId30"/>
    <p:sldLayoutId id="2147483693" r:id="rId31"/>
    <p:sldLayoutId id="2147483694" r:id="rId32"/>
    <p:sldLayoutId id="2147483688" r:id="rId33"/>
    <p:sldLayoutId id="2147483687" r:id="rId34"/>
    <p:sldLayoutId id="2147483689" r:id="rId35"/>
    <p:sldLayoutId id="2147483690" r:id="rId36"/>
    <p:sldLayoutId id="2147483696" r:id="rId37"/>
    <p:sldLayoutId id="2147483697" r:id="rId38"/>
    <p:sldLayoutId id="2147483698" r:id="rId39"/>
    <p:sldLayoutId id="2147483703" r:id="rId40"/>
    <p:sldLayoutId id="2147483704" r:id="rId41"/>
    <p:sldLayoutId id="2147483705" r:id="rId42"/>
    <p:sldLayoutId id="2147483706" r:id="rId43"/>
    <p:sldLayoutId id="2147483700" r:id="rId44"/>
    <p:sldLayoutId id="2147483699" r:id="rId45"/>
    <p:sldLayoutId id="2147483701" r:id="rId46"/>
    <p:sldLayoutId id="2147483702" r:id="rId47"/>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3"/>
          </p:nvPr>
        </p:nvSpPr>
        <p:spPr>
          <a:xfrm>
            <a:off x="5345723" y="4534930"/>
            <a:ext cx="5510421" cy="1099751"/>
          </a:xfrm>
        </p:spPr>
        <p:txBody>
          <a:bodyPr>
            <a:normAutofit/>
          </a:bodyPr>
          <a:lstStyle/>
          <a:p>
            <a:r>
              <a:rPr lang="en-IN" dirty="0"/>
              <a:t>Submitted by: Tribeni Subudhi       		</a:t>
            </a:r>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952369" y="568411"/>
            <a:ext cx="9940352" cy="3339070"/>
          </a:xfrm>
        </p:spPr>
        <p:txBody>
          <a:bodyPr>
            <a:normAutofit/>
          </a:bodyPr>
          <a:lstStyle/>
          <a:p>
            <a:pPr algn="ctr"/>
            <a:r>
              <a:rPr lang="en-US"/>
              <a:t>Malignant </a:t>
            </a:r>
            <a:r>
              <a:rPr lang="en-US" dirty="0"/>
              <a:t>comments classifier project presentation</a:t>
            </a: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id="{D86ADF46-FF84-4748-8101-5A82918AB26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F2B4834-F7C5-4F0B-90E6-89946FBF73E0}"/>
              </a:ext>
            </a:extLst>
          </p:cNvPr>
          <p:cNvPicPr>
            <a:picLocks noChangeAspect="1"/>
          </p:cNvPicPr>
          <p:nvPr/>
        </p:nvPicPr>
        <p:blipFill>
          <a:blip r:embed="rId2"/>
          <a:stretch>
            <a:fillRect/>
          </a:stretch>
        </p:blipFill>
        <p:spPr>
          <a:xfrm>
            <a:off x="0" y="2061297"/>
            <a:ext cx="12192000" cy="3740819"/>
          </a:xfrm>
          <a:prstGeom prst="rect">
            <a:avLst/>
          </a:prstGeom>
        </p:spPr>
      </p:pic>
    </p:spTree>
    <p:extLst>
      <p:ext uri="{BB962C8B-B14F-4D97-AF65-F5344CB8AC3E}">
        <p14:creationId xmlns:p14="http://schemas.microsoft.com/office/powerpoint/2010/main" val="2164122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val="711754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4197525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val="531375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F25AB880-6E35-4B7A-85DF-27DD48BF35DA}"/>
              </a:ext>
            </a:extLst>
          </p:cNvPr>
          <p:cNvPicPr>
            <a:picLocks noChangeAspect="1"/>
          </p:cNvPicPr>
          <p:nvPr/>
        </p:nvPicPr>
        <p:blipFill>
          <a:blip r:embed="rId2"/>
          <a:stretch>
            <a:fillRect/>
          </a:stretch>
        </p:blipFill>
        <p:spPr>
          <a:xfrm>
            <a:off x="392623" y="1507066"/>
            <a:ext cx="7852348" cy="5132618"/>
          </a:xfrm>
          <a:prstGeom prst="rect">
            <a:avLst/>
          </a:prstGeom>
        </p:spPr>
      </p:pic>
    </p:spTree>
    <p:extLst>
      <p:ext uri="{BB962C8B-B14F-4D97-AF65-F5344CB8AC3E}">
        <p14:creationId xmlns:p14="http://schemas.microsoft.com/office/powerpoint/2010/main" val="4218052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3E37E8E-87C8-4838-A789-41450EE8007C}"/>
              </a:ext>
            </a:extLst>
          </p:cNvPr>
          <p:cNvPicPr>
            <a:picLocks noChangeAspect="1"/>
          </p:cNvPicPr>
          <p:nvPr/>
        </p:nvPicPr>
        <p:blipFill>
          <a:blip r:embed="rId2"/>
          <a:stretch>
            <a:fillRect/>
          </a:stretch>
        </p:blipFill>
        <p:spPr>
          <a:xfrm>
            <a:off x="392622" y="1595535"/>
            <a:ext cx="6959899" cy="5081692"/>
          </a:xfrm>
          <a:prstGeom prst="rect">
            <a:avLst/>
          </a:prstGeom>
        </p:spPr>
      </p:pic>
    </p:spTree>
    <p:extLst>
      <p:ext uri="{BB962C8B-B14F-4D97-AF65-F5344CB8AC3E}">
        <p14:creationId xmlns:p14="http://schemas.microsoft.com/office/powerpoint/2010/main" val="2762298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5BC6-E0B3-4633-9BBD-7DECDC434593}"/>
              </a:ext>
            </a:extLst>
          </p:cNvPr>
          <p:cNvSpPr>
            <a:spLocks noGrp="1"/>
          </p:cNvSpPr>
          <p:nvPr>
            <p:ph type="ctrTitle"/>
          </p:nvPr>
        </p:nvSpPr>
        <p:spPr/>
        <p:txBody>
          <a:bodyPr/>
          <a:lstStyle/>
          <a:p>
            <a:r>
              <a:rPr lang="en-US" dirty="0"/>
              <a:t>Pandas profiling</a:t>
            </a:r>
            <a:endParaRPr lang="en-IN" dirty="0"/>
          </a:p>
        </p:txBody>
      </p:sp>
      <p:sp>
        <p:nvSpPr>
          <p:cNvPr id="3" name="Text Placeholder 2">
            <a:extLst>
              <a:ext uri="{FF2B5EF4-FFF2-40B4-BE49-F238E27FC236}">
                <a16:creationId xmlns:a16="http://schemas.microsoft.com/office/drawing/2014/main" id="{694682B1-C966-4C50-BB89-4C897A88D261}"/>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4ECD6A8-AAA6-45C5-9B85-4FF9846B99E2}"/>
              </a:ext>
            </a:extLst>
          </p:cNvPr>
          <p:cNvPicPr>
            <a:picLocks noChangeAspect="1"/>
          </p:cNvPicPr>
          <p:nvPr/>
        </p:nvPicPr>
        <p:blipFill>
          <a:blip r:embed="rId2"/>
          <a:stretch>
            <a:fillRect/>
          </a:stretch>
        </p:blipFill>
        <p:spPr>
          <a:xfrm>
            <a:off x="392623" y="1669072"/>
            <a:ext cx="7779059" cy="4849283"/>
          </a:xfrm>
          <a:prstGeom prst="rect">
            <a:avLst/>
          </a:prstGeom>
        </p:spPr>
      </p:pic>
    </p:spTree>
    <p:extLst>
      <p:ext uri="{BB962C8B-B14F-4D97-AF65-F5344CB8AC3E}">
        <p14:creationId xmlns:p14="http://schemas.microsoft.com/office/powerpoint/2010/main" val="2754899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a:blip r:embed="rId2"/>
          <a:stretch>
            <a:fillRect/>
          </a:stretch>
        </p:blipFill>
        <p:spPr>
          <a:xfrm>
            <a:off x="392622" y="1569800"/>
            <a:ext cx="6157467" cy="5054935"/>
          </a:xfrm>
          <a:prstGeom prst="rect">
            <a:avLst/>
          </a:prstGeom>
        </p:spPr>
      </p:pic>
      <p:pic>
        <p:nvPicPr>
          <p:cNvPr id="5" name="Picture 4">
            <a:extLst>
              <a:ext uri="{FF2B5EF4-FFF2-40B4-BE49-F238E27FC236}">
                <a16:creationId xmlns:a16="http://schemas.microsoft.com/office/drawing/2014/main" id="{8E77FE25-CE1B-48A1-9523-8E7864BEDED8}"/>
              </a:ext>
            </a:extLst>
          </p:cNvPr>
          <p:cNvPicPr/>
          <p:nvPr/>
        </p:nvPicPr>
        <p:blipFill>
          <a:blip r:embed="rId3"/>
          <a:stretch>
            <a:fillRect/>
          </a:stretch>
        </p:blipFill>
        <p:spPr>
          <a:xfrm>
            <a:off x="6550089" y="2678841"/>
            <a:ext cx="5421087" cy="2836852"/>
          </a:xfrm>
          <a:prstGeom prst="rect">
            <a:avLst/>
          </a:prstGeom>
        </p:spPr>
      </p:pic>
    </p:spTree>
    <p:extLst>
      <p:ext uri="{BB962C8B-B14F-4D97-AF65-F5344CB8AC3E}">
        <p14:creationId xmlns:p14="http://schemas.microsoft.com/office/powerpoint/2010/main" val="2825671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1BAEBCA-20DC-4F83-A5D2-BC4B2BCCA845}"/>
              </a:ext>
            </a:extLst>
          </p:cNvPr>
          <p:cNvPicPr>
            <a:picLocks noChangeAspect="1"/>
          </p:cNvPicPr>
          <p:nvPr/>
        </p:nvPicPr>
        <p:blipFill>
          <a:blip r:embed="rId2"/>
          <a:stretch>
            <a:fillRect/>
          </a:stretch>
        </p:blipFill>
        <p:spPr>
          <a:xfrm>
            <a:off x="392624" y="1452055"/>
            <a:ext cx="8499450" cy="5212874"/>
          </a:xfrm>
          <a:prstGeom prst="rect">
            <a:avLst/>
          </a:prstGeom>
        </p:spPr>
      </p:pic>
    </p:spTree>
    <p:extLst>
      <p:ext uri="{BB962C8B-B14F-4D97-AF65-F5344CB8AC3E}">
        <p14:creationId xmlns:p14="http://schemas.microsoft.com/office/powerpoint/2010/main" val="1916245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B5762C2E-667A-40BC-A9DF-F6697628F826}"/>
              </a:ext>
            </a:extLst>
          </p:cNvPr>
          <p:cNvPicPr>
            <a:picLocks noChangeAspect="1"/>
          </p:cNvPicPr>
          <p:nvPr/>
        </p:nvPicPr>
        <p:blipFill>
          <a:blip r:embed="rId2"/>
          <a:stretch>
            <a:fillRect/>
          </a:stretch>
        </p:blipFill>
        <p:spPr>
          <a:xfrm>
            <a:off x="392624" y="1342197"/>
            <a:ext cx="6657550" cy="5513790"/>
          </a:xfrm>
          <a:prstGeom prst="rect">
            <a:avLst/>
          </a:prstGeom>
        </p:spPr>
      </p:pic>
    </p:spTree>
    <p:extLst>
      <p:ext uri="{BB962C8B-B14F-4D97-AF65-F5344CB8AC3E}">
        <p14:creationId xmlns:p14="http://schemas.microsoft.com/office/powerpoint/2010/main" val="297095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499157" y="1669073"/>
            <a:ext cx="10263577" cy="3458982"/>
          </a:xfrm>
        </p:spPr>
        <p:txBody>
          <a:bodyPr>
            <a:normAutofit/>
          </a:bodyPr>
          <a:lstStyle/>
          <a:p>
            <a:pPr marL="285750" indent="-285750">
              <a:buFont typeface="Courier New" panose="02070309020205020404" pitchFamily="49" charset="0"/>
              <a:buChar char="o"/>
            </a:pPr>
            <a:r>
              <a:rPr lang="en-US" sz="1800"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sz="1800"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sz="1800" dirty="0"/>
              <a:t>This clearly pose the threat of abuse and harassment online. </a:t>
            </a:r>
          </a:p>
          <a:p>
            <a:pPr marL="285750" indent="-285750">
              <a:buFont typeface="Courier New" panose="02070309020205020404" pitchFamily="49" charset="0"/>
              <a:buChar char="o"/>
            </a:pPr>
            <a:r>
              <a:rPr lang="en-US" sz="1800"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sz="1800" dirty="0"/>
              <a:t>Therefore it results in different platforms and communities finding it very difficult to facilitate fair conversation and are often forced to either limit user comments or get dissolved by shutting down user comments completely.</a:t>
            </a:r>
            <a:endParaRPr lang="en-IN" sz="1800" dirty="0"/>
          </a:p>
        </p:txBody>
      </p:sp>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FD4D14A2-483F-4E9E-B67E-A780FC6531D7}"/>
              </a:ext>
            </a:extLst>
          </p:cNvPr>
          <p:cNvPicPr>
            <a:picLocks noChangeAspect="1"/>
          </p:cNvPicPr>
          <p:nvPr/>
        </p:nvPicPr>
        <p:blipFill>
          <a:blip r:embed="rId2"/>
          <a:stretch>
            <a:fillRect/>
          </a:stretch>
        </p:blipFill>
        <p:spPr>
          <a:xfrm>
            <a:off x="392624" y="1342197"/>
            <a:ext cx="5942862" cy="5317774"/>
          </a:xfrm>
          <a:prstGeom prst="rect">
            <a:avLst/>
          </a:prstGeom>
        </p:spPr>
      </p:pic>
    </p:spTree>
    <p:extLst>
      <p:ext uri="{BB962C8B-B14F-4D97-AF65-F5344CB8AC3E}">
        <p14:creationId xmlns:p14="http://schemas.microsoft.com/office/powerpoint/2010/main" val="4053062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392623" y="2514773"/>
            <a:ext cx="4589923" cy="3186231"/>
          </a:xfrm>
        </p:spPr>
        <p:txBody>
          <a:bodyPr/>
          <a:lstStyle/>
          <a:p>
            <a:r>
              <a:rPr lang="en-US" dirty="0"/>
              <a:t>The finding of the study is that only few users over online use unparliamentary language. </a:t>
            </a:r>
          </a:p>
          <a:p>
            <a:r>
              <a:rPr lang="en-US" dirty="0"/>
              <a:t>And most of these sentences have more stop words and are being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to profanity or usage of profanity over these forums.</a:t>
            </a:r>
            <a:endParaRPr lang="en-IN" dirty="0"/>
          </a:p>
        </p:txBody>
      </p:sp>
      <p:pic>
        <p:nvPicPr>
          <p:cNvPr id="4" name="Picture 3">
            <a:extLst>
              <a:ext uri="{FF2B5EF4-FFF2-40B4-BE49-F238E27FC236}">
                <a16:creationId xmlns:a16="http://schemas.microsoft.com/office/drawing/2014/main" id="{F491D98F-3A9D-46E7-A899-B2A549F1B01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86833" y="2997899"/>
            <a:ext cx="5731510" cy="2075180"/>
          </a:xfrm>
          <a:prstGeom prst="rect">
            <a:avLst/>
          </a:prstGeom>
        </p:spPr>
      </p:pic>
    </p:spTree>
    <p:extLst>
      <p:ext uri="{BB962C8B-B14F-4D97-AF65-F5344CB8AC3E}">
        <p14:creationId xmlns:p14="http://schemas.microsoft.com/office/powerpoint/2010/main" val="496314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3" y="1804086"/>
            <a:ext cx="10592533" cy="2955626"/>
          </a:xfrm>
        </p:spPr>
        <p:txBody>
          <a:bodyPr/>
          <a:lstStyle/>
          <a:p>
            <a:pPr algn="just"/>
            <a:r>
              <a:rPr lang="en-US" sz="28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r>
              <a:rPr lang="en-US" sz="1600" dirty="0">
                <a:latin typeface="+mj-lt"/>
              </a:rPr>
              <a:t>.</a:t>
            </a:r>
            <a:endParaRPr lang="en-IN" sz="1600" dirty="0">
              <a:latin typeface="+mj-lt"/>
            </a:endParaRPr>
          </a:p>
          <a:p>
            <a:endParaRPr lang="en-IN" dirty="0"/>
          </a:p>
        </p:txBody>
      </p:sp>
    </p:spTree>
    <p:extLst>
      <p:ext uri="{BB962C8B-B14F-4D97-AF65-F5344CB8AC3E}">
        <p14:creationId xmlns:p14="http://schemas.microsoft.com/office/powerpoint/2010/main" val="2452705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3" y="1556950"/>
            <a:ext cx="9974696" cy="4151871"/>
          </a:xfrm>
        </p:spPr>
        <p:txBody>
          <a:bodyPr/>
          <a:lstStyle/>
          <a:p>
            <a:pPr algn="just"/>
            <a:r>
              <a:rPr lang="en-US" sz="2800"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r>
              <a:rPr lang="en-US" dirty="0"/>
              <a:t>.</a:t>
            </a:r>
            <a:endParaRPr lang="en-IN" dirty="0"/>
          </a:p>
        </p:txBody>
      </p:sp>
    </p:spTree>
    <p:extLst>
      <p:ext uri="{BB962C8B-B14F-4D97-AF65-F5344CB8AC3E}">
        <p14:creationId xmlns:p14="http://schemas.microsoft.com/office/powerpoint/2010/main" val="842163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392623" y="1880664"/>
            <a:ext cx="9739918" cy="4504267"/>
          </a:xfrm>
        </p:spPr>
        <p:txBody>
          <a:bodyPr>
            <a:normAutofit/>
          </a:bodyPr>
          <a:lstStyle/>
          <a:p>
            <a:r>
              <a:rPr lang="en-US" dirty="0"/>
              <a:t>Problems faced while working in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Good parameters could not be obtained using hyperparameter tuning as time was consumed more  </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which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 balanced dataset with less errors.</a:t>
            </a:r>
          </a:p>
        </p:txBody>
      </p:sp>
    </p:spTree>
    <p:extLst>
      <p:ext uri="{BB962C8B-B14F-4D97-AF65-F5344CB8AC3E}">
        <p14:creationId xmlns:p14="http://schemas.microsoft.com/office/powerpoint/2010/main" val="3134935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92624" y="296562"/>
            <a:ext cx="10115221" cy="6059787"/>
          </a:xfrm>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 y="-249238"/>
            <a:ext cx="12382500" cy="6962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9847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392624" y="2110748"/>
            <a:ext cx="11369070" cy="4103621"/>
          </a:xfrm>
        </p:spPr>
        <p:txBody>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392621" y="1817785"/>
            <a:ext cx="11369070" cy="4849283"/>
          </a:xfrm>
        </p:spPr>
        <p:txBody>
          <a:bodyPr>
            <a:normAutofit lnSpcReduction="10000"/>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id="{25FB2772-1FE2-40FC-A44C-A0599A10D44A}"/>
              </a:ext>
            </a:extLst>
          </p:cNvPr>
          <p:cNvSpPr>
            <a:spLocks noGrp="1"/>
          </p:cNvSpPr>
          <p:nvPr>
            <p:ph type="body" sz="quarter" idx="14"/>
          </p:nvPr>
        </p:nvSpPr>
        <p:spPr>
          <a:xfrm>
            <a:off x="392625" y="1666934"/>
            <a:ext cx="10382467" cy="4849283"/>
          </a:xfrm>
        </p:spPr>
        <p:txBody>
          <a:bodyPr>
            <a:normAutofit/>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t>Hence, I had a multi-label classification problem to solve. The next step was to gain some useful insights from data which would aid further problem solving.</a:t>
            </a:r>
            <a:endParaRPr lang="en-IN" dirty="0"/>
          </a:p>
        </p:txBody>
      </p:sp>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id="{F2263732-2C3E-4BAD-8783-615F545BB1CC}"/>
              </a:ext>
            </a:extLst>
          </p:cNvPr>
          <p:cNvSpPr>
            <a:spLocks noGrp="1"/>
          </p:cNvSpPr>
          <p:nvPr>
            <p:ph type="body" sz="quarter" idx="14"/>
          </p:nvPr>
        </p:nvSpPr>
        <p:spPr>
          <a:xfrm>
            <a:off x="392621" y="2008718"/>
            <a:ext cx="10115221" cy="3708502"/>
          </a:xfrm>
        </p:spPr>
        <p:txBody>
          <a:bodyPr>
            <a:normAutofit fontScale="92500" lnSpcReduction="20000"/>
          </a:bodyPr>
          <a:lstStyle/>
          <a:p>
            <a:r>
              <a:rPr lang="en-IN" dirty="0"/>
              <a:t>1. Load dataset </a:t>
            </a:r>
          </a:p>
          <a:p>
            <a:r>
              <a:rPr lang="en-IN" dirty="0"/>
              <a:t>2. Remove null values </a:t>
            </a:r>
          </a:p>
          <a:p>
            <a:r>
              <a:rPr lang="en-IN" dirty="0"/>
              <a:t>3. Drop column id </a:t>
            </a:r>
          </a:p>
          <a:p>
            <a:r>
              <a:rPr lang="en-IN" dirty="0"/>
              <a:t>4. Convert comment text to lower case and replace '\n' with single space. </a:t>
            </a:r>
          </a:p>
          <a:p>
            <a:r>
              <a:rPr lang="en-IN" dirty="0"/>
              <a:t>5. Keep only text data </a:t>
            </a:r>
            <a:r>
              <a:rPr lang="en-IN" dirty="0" err="1"/>
              <a:t>ie</a:t>
            </a:r>
            <a:r>
              <a:rPr lang="en-IN" dirty="0"/>
              <a:t>. a-z' and remove other data from comment text. </a:t>
            </a:r>
          </a:p>
          <a:p>
            <a:r>
              <a:rPr lang="en-IN" dirty="0"/>
              <a:t>6. Remove stop words and punctuations </a:t>
            </a:r>
          </a:p>
          <a:p>
            <a:r>
              <a:rPr lang="en-IN" dirty="0"/>
              <a:t>7. Apply Stemming using </a:t>
            </a:r>
            <a:r>
              <a:rPr lang="en-IN" dirty="0" err="1"/>
              <a:t>SnowballStemmer</a:t>
            </a:r>
            <a:r>
              <a:rPr lang="en-IN" dirty="0"/>
              <a:t> </a:t>
            </a:r>
          </a:p>
          <a:p>
            <a:r>
              <a:rPr lang="en-IN" dirty="0"/>
              <a:t>8. Convert text to vectors using </a:t>
            </a:r>
            <a:r>
              <a:rPr lang="en-IN" dirty="0" err="1"/>
              <a:t>TfidfVectorizer</a:t>
            </a:r>
            <a:r>
              <a:rPr lang="en-IN" dirty="0"/>
              <a:t> </a:t>
            </a:r>
          </a:p>
          <a:p>
            <a:r>
              <a:rPr lang="en-IN" dirty="0"/>
              <a:t>9. Load saved or serialized model </a:t>
            </a:r>
          </a:p>
          <a:p>
            <a:r>
              <a:rPr lang="en-IN" dirty="0"/>
              <a:t>10. Predict values for multi class label</a:t>
            </a:r>
          </a:p>
          <a:p>
            <a:endParaRPr lang="en-IN" dirty="0"/>
          </a:p>
        </p:txBody>
      </p:sp>
    </p:spTree>
    <p:extLst>
      <p:ext uri="{BB962C8B-B14F-4D97-AF65-F5344CB8AC3E}">
        <p14:creationId xmlns:p14="http://schemas.microsoft.com/office/powerpoint/2010/main" val="3896620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043B4275-DF3A-40DA-B97E-1BF001386C32}"/>
              </a:ext>
            </a:extLst>
          </p:cNvPr>
          <p:cNvPicPr/>
          <p:nvPr/>
        </p:nvPicPr>
        <p:blipFill>
          <a:blip r:embed="rId2"/>
          <a:stretch>
            <a:fillRect/>
          </a:stretch>
        </p:blipFill>
        <p:spPr>
          <a:xfrm>
            <a:off x="392622" y="1642429"/>
            <a:ext cx="6656247" cy="5042455"/>
          </a:xfrm>
          <a:prstGeom prst="rect">
            <a:avLst/>
          </a:prstGeom>
        </p:spPr>
      </p:pic>
    </p:spTree>
    <p:extLst>
      <p:ext uri="{BB962C8B-B14F-4D97-AF65-F5344CB8AC3E}">
        <p14:creationId xmlns:p14="http://schemas.microsoft.com/office/powerpoint/2010/main" val="3184657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AAA7E1-82AC-420E-A075-349CA2E62975}"/>
              </a:ext>
            </a:extLst>
          </p:cNvPr>
          <p:cNvSpPr>
            <a:spLocks noGrp="1"/>
          </p:cNvSpPr>
          <p:nvPr>
            <p:ph type="ctrTitle"/>
          </p:nvPr>
        </p:nvSpPr>
        <p:spPr>
          <a:xfrm>
            <a:off x="1645580" y="420130"/>
            <a:ext cx="10179836" cy="1255700"/>
          </a:xfrm>
        </p:spPr>
        <p:txBody>
          <a:bodyPr/>
          <a:lstStyle/>
          <a:p>
            <a:r>
              <a:rPr lang="en-US" dirty="0" err="1"/>
              <a:t>Cyberbullying</a:t>
            </a:r>
            <a:r>
              <a:rPr lang="en-US" dirty="0"/>
              <a:t> statistics</a:t>
            </a:r>
            <a:endParaRPr lang="en-IN" dirty="0"/>
          </a:p>
        </p:txBody>
      </p:sp>
      <p:sp>
        <p:nvSpPr>
          <p:cNvPr id="4" name="Text Placeholder 3">
            <a:extLst>
              <a:ext uri="{FF2B5EF4-FFF2-40B4-BE49-F238E27FC236}">
                <a16:creationId xmlns:a16="http://schemas.microsoft.com/office/drawing/2014/main" id="{62D6981D-AF17-43C5-A111-3C6E118283E8}"/>
              </a:ext>
            </a:extLst>
          </p:cNvPr>
          <p:cNvSpPr>
            <a:spLocks noGrp="1"/>
          </p:cNvSpPr>
          <p:nvPr>
            <p:ph type="body" sz="quarter" idx="14"/>
          </p:nvPr>
        </p:nvSpPr>
        <p:spPr>
          <a:xfrm>
            <a:off x="1645580" y="2794329"/>
            <a:ext cx="8437533" cy="1404810"/>
          </a:xfrm>
        </p:spPr>
        <p:txBody>
          <a:bodyPr>
            <a:noAutofit/>
          </a:bodyPr>
          <a:lstStyle/>
          <a:p>
            <a:pPr algn="just"/>
            <a:r>
              <a:rPr lang="en-US" sz="2400"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sz="2400" dirty="0"/>
          </a:p>
        </p:txBody>
      </p:sp>
    </p:spTree>
    <p:extLst>
      <p:ext uri="{BB962C8B-B14F-4D97-AF65-F5344CB8AC3E}">
        <p14:creationId xmlns:p14="http://schemas.microsoft.com/office/powerpoint/2010/main" val="29562054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112</TotalTime>
  <Words>1624</Words>
  <Application>Microsoft Office PowerPoint</Application>
  <PresentationFormat>Widescreen</PresentationFormat>
  <Paragraphs>93</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Calibri</vt:lpstr>
      <vt:lpstr>Courier New</vt:lpstr>
      <vt:lpstr>Sagona ExtraLight</vt:lpstr>
      <vt:lpstr>Speak Pro</vt:lpstr>
      <vt:lpstr>Tw Cen MT</vt:lpstr>
      <vt:lpstr>Tw Cen MT Condensed</vt:lpstr>
      <vt:lpstr>Wingdings 3</vt:lpstr>
      <vt:lpstr>Integral</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preprocessing</vt:lpstr>
      <vt:lpstr>Imported dependencies</vt:lpstr>
      <vt:lpstr>Cyberbullying statistics</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Sweta Rai</dc:creator>
  <cp:lastModifiedBy>tribeni subudhi</cp:lastModifiedBy>
  <cp:revision>29</cp:revision>
  <dcterms:created xsi:type="dcterms:W3CDTF">2021-12-10T15:14:52Z</dcterms:created>
  <dcterms:modified xsi:type="dcterms:W3CDTF">2022-04-10T17:10:51Z</dcterms:modified>
</cp:coreProperties>
</file>