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8" r:id="rId3"/>
    <p:sldId id="299" r:id="rId4"/>
    <p:sldId id="259" r:id="rId5"/>
    <p:sldId id="260" r:id="rId6"/>
    <p:sldId id="261" r:id="rId7"/>
    <p:sldId id="295" r:id="rId8"/>
    <p:sldId id="264" r:id="rId9"/>
    <p:sldId id="265" r:id="rId10"/>
    <p:sldId id="266" r:id="rId11"/>
    <p:sldId id="267" r:id="rId12"/>
    <p:sldId id="268" r:id="rId13"/>
    <p:sldId id="269" r:id="rId14"/>
    <p:sldId id="270" r:id="rId15"/>
    <p:sldId id="271" r:id="rId16"/>
    <p:sldId id="272" r:id="rId17"/>
    <p:sldId id="276" r:id="rId18"/>
    <p:sldId id="275" r:id="rId19"/>
    <p:sldId id="274" r:id="rId20"/>
    <p:sldId id="278" r:id="rId21"/>
    <p:sldId id="280" r:id="rId22"/>
    <p:sldId id="281" r:id="rId23"/>
    <p:sldId id="282" r:id="rId24"/>
    <p:sldId id="283" r:id="rId25"/>
    <p:sldId id="284" r:id="rId26"/>
    <p:sldId id="285" r:id="rId27"/>
    <p:sldId id="286" r:id="rId28"/>
    <p:sldId id="287" r:id="rId29"/>
    <p:sldId id="291" r:id="rId30"/>
    <p:sldId id="288" r:id="rId31"/>
    <p:sldId id="290" r:id="rId32"/>
    <p:sldId id="292"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2634" autoAdjust="0"/>
  </p:normalViewPr>
  <p:slideViewPr>
    <p:cSldViewPr snapToGrid="0">
      <p:cViewPr varScale="1">
        <p:scale>
          <a:sx n="67" d="100"/>
          <a:sy n="67" d="100"/>
        </p:scale>
        <p:origin x="8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27-03-2022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31</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32</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27-03-2022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27-03-2022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27-03-2022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27-03-2022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27-03-2022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27-03-2022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27-03-2022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27-03-2022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27-03-2022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27-03-2022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27-03-2022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accent4">
                <a:lumMod val="40000"/>
                <a:lumOff val="60000"/>
              </a:schemeClr>
            </a:gs>
            <a:gs pos="100000">
              <a:schemeClr val="accent6">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27-03-2022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blog-india-travel.blogspot.com/2012/01/cheap-airline-travel-india-from-uk.html"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408562"/>
            <a:ext cx="12192000" cy="1723549"/>
          </a:xfrm>
          <a:prstGeom prst="rect">
            <a:avLst/>
          </a:prstGeom>
          <a:noFill/>
        </p:spPr>
        <p:txBody>
          <a:bodyPr wrap="square">
            <a:spAutoFit/>
          </a:bodyPr>
          <a:lstStyle/>
          <a:p>
            <a:pPr algn="ctr"/>
            <a:r>
              <a:rPr lang="en-US" sz="4000" b="1" dirty="0">
                <a:ln/>
                <a:solidFill>
                  <a:srgbClr val="C00000"/>
                </a:solidFill>
                <a:latin typeface="Bookman Old Style" panose="02050604050505020204" pitchFamily="18" charset="0"/>
              </a:rPr>
              <a:t>Presentation on</a:t>
            </a:r>
          </a:p>
          <a:p>
            <a:pPr algn="ctr"/>
            <a:r>
              <a:rPr lang="en-US" sz="4800" b="1" u="sng" dirty="0">
                <a:ln/>
                <a:solidFill>
                  <a:schemeClr val="accent6">
                    <a:lumMod val="50000"/>
                  </a:schemeClr>
                </a:solidFill>
                <a:latin typeface="Bookman Old Style" panose="02050604050505020204" pitchFamily="18" charset="0"/>
              </a:rPr>
              <a:t>Flight Price Prediction</a:t>
            </a:r>
            <a:endParaRPr lang="en-IN" sz="4800" b="1" u="sng" dirty="0">
              <a:ln/>
              <a:solidFill>
                <a:schemeClr val="accent6">
                  <a:lumMod val="50000"/>
                </a:schemeClr>
              </a:solidFill>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4318000" y="5428033"/>
            <a:ext cx="6985540" cy="1077218"/>
          </a:xfrm>
          <a:prstGeom prst="rect">
            <a:avLst/>
          </a:prstGeom>
          <a:noFill/>
        </p:spPr>
        <p:txBody>
          <a:bodyPr wrap="square" rtlCol="0">
            <a:spAutoFit/>
          </a:bodyPr>
          <a:lstStyle/>
          <a:p>
            <a:r>
              <a:rPr lang="en-US" sz="3200" b="1" dirty="0">
                <a:solidFill>
                  <a:schemeClr val="accent6">
                    <a:lumMod val="50000"/>
                  </a:schemeClr>
                </a:solidFill>
                <a:latin typeface="Bookman Old Style" panose="02050604050505020204" pitchFamily="18" charset="0"/>
              </a:rPr>
              <a:t>Presented By:                </a:t>
            </a:r>
            <a:r>
              <a:rPr lang="en-US" sz="3200" b="1" dirty="0">
                <a:solidFill>
                  <a:srgbClr val="C00000"/>
                </a:solidFill>
                <a:latin typeface="Bookman Old Style" panose="02050604050505020204" pitchFamily="18" charset="0"/>
              </a:rPr>
              <a:t>TRIBENI SUBUDHI</a:t>
            </a:r>
            <a:endParaRPr lang="en-IN" sz="3200" b="1"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2" name="TextBox 11">
            <a:extLst>
              <a:ext uri="{FF2B5EF4-FFF2-40B4-BE49-F238E27FC236}">
                <a16:creationId xmlns:a16="http://schemas.microsoft.com/office/drawing/2014/main" id="{51552E52-C6B9-4825-B201-DD6D8078AAF9}"/>
              </a:ext>
            </a:extLst>
          </p:cNvPr>
          <p:cNvSpPr txBox="1"/>
          <p:nvPr/>
        </p:nvSpPr>
        <p:spPr>
          <a:xfrm>
            <a:off x="1300163" y="4247234"/>
            <a:ext cx="3886200" cy="2031325"/>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AirlineName</a:t>
            </a:r>
            <a:r>
              <a:rPr lang="en-US" b="1" i="0" dirty="0">
                <a:effectLst/>
                <a:latin typeface="Century" panose="02040604050505020304" pitchFamily="18" charset="0"/>
              </a:rPr>
              <a:t>:</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14" name="TextBox 13">
            <a:extLst>
              <a:ext uri="{FF2B5EF4-FFF2-40B4-BE49-F238E27FC236}">
                <a16:creationId xmlns:a16="http://schemas.microsoft.com/office/drawing/2014/main" id="{AEFA827A-2BD9-479C-BC4D-8213FC644889}"/>
              </a:ext>
            </a:extLst>
          </p:cNvPr>
          <p:cNvSpPr txBox="1"/>
          <p:nvPr/>
        </p:nvSpPr>
        <p:spPr>
          <a:xfrm>
            <a:off x="6557963" y="4247234"/>
            <a:ext cx="3743324" cy="2031325"/>
          </a:xfrm>
          <a:prstGeom prst="rect">
            <a:avLst/>
          </a:prstGeom>
          <a:noFill/>
        </p:spPr>
        <p:txBody>
          <a:bodyPr wrap="square">
            <a:spAutoFit/>
          </a:bodyPr>
          <a:lstStyle/>
          <a:p>
            <a:pPr marL="285750" indent="-285750" algn="just">
              <a:buFont typeface="Wingdings" panose="05000000000000000000" pitchFamily="2" charset="2"/>
              <a:buChar char="§"/>
            </a:pPr>
            <a:r>
              <a:rPr lang="en-US" b="1" dirty="0" err="1">
                <a:latin typeface="Century" panose="02040604050505020304" pitchFamily="18" charset="0"/>
              </a:rPr>
              <a:t>Total_S</a:t>
            </a:r>
            <a:r>
              <a:rPr lang="en-US" b="1" i="0" dirty="0" err="1">
                <a:effectLst/>
                <a:latin typeface="Century" panose="02040604050505020304" pitchFamily="18" charset="0"/>
              </a:rPr>
              <a:t>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6" name="Picture 5">
            <a:extLst>
              <a:ext uri="{FF2B5EF4-FFF2-40B4-BE49-F238E27FC236}">
                <a16:creationId xmlns:a16="http://schemas.microsoft.com/office/drawing/2014/main" id="{C297B975-E9ED-4D65-BF80-0C7C0BF30A20}"/>
              </a:ext>
            </a:extLst>
          </p:cNvPr>
          <p:cNvPicPr>
            <a:picLocks noChangeAspect="1"/>
          </p:cNvPicPr>
          <p:nvPr/>
        </p:nvPicPr>
        <p:blipFill>
          <a:blip r:embed="rId2"/>
          <a:stretch>
            <a:fillRect/>
          </a:stretch>
        </p:blipFill>
        <p:spPr>
          <a:xfrm>
            <a:off x="1890713" y="579441"/>
            <a:ext cx="8410574" cy="3667793"/>
          </a:xfrm>
          <a:prstGeom prst="rect">
            <a:avLst/>
          </a:prstGeom>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2374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5122" name="Picture 2">
            <a:extLst>
              <a:ext uri="{FF2B5EF4-FFF2-40B4-BE49-F238E27FC236}">
                <a16:creationId xmlns:a16="http://schemas.microsoft.com/office/drawing/2014/main" id="{33C6B39A-E5D8-4341-AF2B-D11D28DE0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777738"/>
            <a:ext cx="84867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F6BDDA2A-6F3E-4B81-A53A-98EC6D810421}"/>
              </a:ext>
            </a:extLst>
          </p:cNvPr>
          <p:cNvSpPr txBox="1"/>
          <p:nvPr/>
        </p:nvSpPr>
        <p:spPr>
          <a:xfrm>
            <a:off x="190500" y="4168444"/>
            <a:ext cx="11630025" cy="2031325"/>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err="1">
                <a:effectLst/>
                <a:latin typeface="Century" panose="02040604050505020304" pitchFamily="18" charset="0"/>
              </a:rPr>
              <a:t>AirlineName</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ü"/>
            </a:pPr>
            <a:r>
              <a:rPr lang="en-US" b="1" dirty="0" err="1">
                <a:latin typeface="Century" panose="02040604050505020304" pitchFamily="18" charset="0"/>
              </a:rPr>
              <a:t>Total</a:t>
            </a:r>
            <a:r>
              <a:rPr lang="en-US" b="1" i="0" dirty="0" err="1">
                <a:effectLst/>
                <a:latin typeface="Century" panose="02040604050505020304" pitchFamily="18" charset="0"/>
              </a:rPr>
              <a:t>_</a:t>
            </a:r>
            <a:r>
              <a:rPr lang="en-US" b="1" dirty="0" err="1">
                <a:latin typeface="Century" panose="02040604050505020304" pitchFamily="18" charset="0"/>
              </a:rPr>
              <a:t>S</a:t>
            </a:r>
            <a:r>
              <a:rPr lang="en-US" b="1" i="0" dirty="0" err="1">
                <a:effectLst/>
                <a:latin typeface="Century" panose="02040604050505020304" pitchFamily="18" charset="0"/>
              </a:rPr>
              <a:t>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p:txBody>
      </p:sp>
      <p:pic>
        <p:nvPicPr>
          <p:cNvPr id="6" name="Picture 5">
            <a:extLst>
              <a:ext uri="{FF2B5EF4-FFF2-40B4-BE49-F238E27FC236}">
                <a16:creationId xmlns:a16="http://schemas.microsoft.com/office/drawing/2014/main" id="{F5BFB966-3F0F-410A-B6A4-7027CD99A40F}"/>
              </a:ext>
            </a:extLst>
          </p:cNvPr>
          <p:cNvPicPr>
            <a:picLocks noChangeAspect="1"/>
          </p:cNvPicPr>
          <p:nvPr/>
        </p:nvPicPr>
        <p:blipFill>
          <a:blip r:embed="rId2"/>
          <a:stretch>
            <a:fillRect/>
          </a:stretch>
        </p:blipFill>
        <p:spPr>
          <a:xfrm>
            <a:off x="1306287" y="796593"/>
            <a:ext cx="10084524" cy="3371851"/>
          </a:xfrm>
          <a:prstGeom prst="rect">
            <a:avLst/>
          </a:prstGeom>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6" name="Picture 5">
            <a:extLst>
              <a:ext uri="{FF2B5EF4-FFF2-40B4-BE49-F238E27FC236}">
                <a16:creationId xmlns:a16="http://schemas.microsoft.com/office/drawing/2014/main" id="{E6C152BB-C4E0-45A0-B329-982BC821E3CA}"/>
              </a:ext>
            </a:extLst>
          </p:cNvPr>
          <p:cNvPicPr>
            <a:picLocks noChangeAspect="1"/>
          </p:cNvPicPr>
          <p:nvPr/>
        </p:nvPicPr>
        <p:blipFill rotWithShape="1">
          <a:blip r:embed="rId2">
            <a:extLst>
              <a:ext uri="{28A0092B-C50C-407E-A947-70E740481C1C}">
                <a14:useLocalDpi xmlns:a14="http://schemas.microsoft.com/office/drawing/2010/main" val="0"/>
              </a:ext>
            </a:extLst>
          </a:blip>
          <a:srcRect t="5360"/>
          <a:stretch/>
        </p:blipFill>
        <p:spPr bwMode="auto">
          <a:xfrm>
            <a:off x="1175656" y="775243"/>
            <a:ext cx="9771017" cy="39012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9" name="TextBox 8">
            <a:extLst>
              <a:ext uri="{FF2B5EF4-FFF2-40B4-BE49-F238E27FC236}">
                <a16:creationId xmlns:a16="http://schemas.microsoft.com/office/drawing/2014/main" id="{5F091AB1-D012-4717-ADB5-FB1A6C34856A}"/>
              </a:ext>
            </a:extLst>
          </p:cNvPr>
          <p:cNvSpPr txBox="1"/>
          <p:nvPr/>
        </p:nvSpPr>
        <p:spPr>
          <a:xfrm>
            <a:off x="171450" y="1447801"/>
            <a:ext cx="4122737"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pic>
        <p:nvPicPr>
          <p:cNvPr id="6" name="Picture 5">
            <a:extLst>
              <a:ext uri="{FF2B5EF4-FFF2-40B4-BE49-F238E27FC236}">
                <a16:creationId xmlns:a16="http://schemas.microsoft.com/office/drawing/2014/main" id="{2E7F9E12-6016-408A-9A7F-94AF7CBE329B}"/>
              </a:ext>
            </a:extLst>
          </p:cNvPr>
          <p:cNvPicPr>
            <a:picLocks noChangeAspect="1"/>
          </p:cNvPicPr>
          <p:nvPr/>
        </p:nvPicPr>
        <p:blipFill>
          <a:blip r:embed="rId2"/>
          <a:stretch>
            <a:fillRect/>
          </a:stretch>
        </p:blipFill>
        <p:spPr>
          <a:xfrm>
            <a:off x="4656137" y="867290"/>
            <a:ext cx="7364413" cy="5822759"/>
          </a:xfrm>
          <a:prstGeom prst="rect">
            <a:avLst/>
          </a:prstGeom>
        </p:spPr>
      </p:pic>
    </p:spTree>
    <p:extLst>
      <p:ext uri="{BB962C8B-B14F-4D97-AF65-F5344CB8AC3E}">
        <p14:creationId xmlns:p14="http://schemas.microsoft.com/office/powerpoint/2010/main" val="2014674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9" name="TextBox 8">
            <a:extLst>
              <a:ext uri="{FF2B5EF4-FFF2-40B4-BE49-F238E27FC236}">
                <a16:creationId xmlns:a16="http://schemas.microsoft.com/office/drawing/2014/main" id="{4F92D7DB-16D4-48F3-B3EC-B982786A1586}"/>
              </a:ext>
            </a:extLst>
          </p:cNvPr>
          <p:cNvSpPr txBox="1"/>
          <p:nvPr/>
        </p:nvSpPr>
        <p:spPr>
          <a:xfrm>
            <a:off x="228600" y="1447800"/>
            <a:ext cx="4524375" cy="452431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pic>
        <p:nvPicPr>
          <p:cNvPr id="6" name="Picture 5">
            <a:extLst>
              <a:ext uri="{FF2B5EF4-FFF2-40B4-BE49-F238E27FC236}">
                <a16:creationId xmlns:a16="http://schemas.microsoft.com/office/drawing/2014/main" id="{AB9C76B1-BEDE-430E-BC2C-8FB8B60D71A9}"/>
              </a:ext>
            </a:extLst>
          </p:cNvPr>
          <p:cNvPicPr>
            <a:picLocks noChangeAspect="1"/>
          </p:cNvPicPr>
          <p:nvPr/>
        </p:nvPicPr>
        <p:blipFill>
          <a:blip r:embed="rId2"/>
          <a:stretch>
            <a:fillRect/>
          </a:stretch>
        </p:blipFill>
        <p:spPr>
          <a:xfrm>
            <a:off x="4752975" y="885885"/>
            <a:ext cx="7210424" cy="5436538"/>
          </a:xfrm>
          <a:prstGeom prst="rect">
            <a:avLst/>
          </a:prstGeom>
        </p:spPr>
      </p:pic>
    </p:spTree>
    <p:extLst>
      <p:ext uri="{BB962C8B-B14F-4D97-AF65-F5344CB8AC3E}">
        <p14:creationId xmlns:p14="http://schemas.microsoft.com/office/powerpoint/2010/main" val="414798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15000.</a:t>
            </a:r>
          </a:p>
        </p:txBody>
      </p:sp>
      <p:sp>
        <p:nvSpPr>
          <p:cNvPr id="10" name="TextBox 9">
            <a:extLst>
              <a:ext uri="{FF2B5EF4-FFF2-40B4-BE49-F238E27FC236}">
                <a16:creationId xmlns:a16="http://schemas.microsoft.com/office/drawing/2014/main" id="{E63DAD10-D2AE-46A2-8B21-D37D0F100710}"/>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t>
            </a:r>
            <a:r>
              <a:rPr lang="en-US" b="1" i="0" dirty="0" err="1">
                <a:effectLst/>
                <a:latin typeface="Century" panose="02040604050505020304" pitchFamily="18" charset="0"/>
              </a:rPr>
              <a:t>AirlineName</a:t>
            </a:r>
            <a:r>
              <a:rPr lang="en-US" b="1" i="0" dirty="0">
                <a:effectLst/>
                <a:latin typeface="Century" panose="02040604050505020304" pitchFamily="18" charset="0"/>
              </a:rPr>
              <a:t>:</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pic>
        <p:nvPicPr>
          <p:cNvPr id="7" name="Picture 6">
            <a:extLst>
              <a:ext uri="{FF2B5EF4-FFF2-40B4-BE49-F238E27FC236}">
                <a16:creationId xmlns:a16="http://schemas.microsoft.com/office/drawing/2014/main" id="{28C39BA5-A882-47FD-AEA7-1776453AA6FB}"/>
              </a:ext>
            </a:extLst>
          </p:cNvPr>
          <p:cNvPicPr>
            <a:picLocks noChangeAspect="1"/>
          </p:cNvPicPr>
          <p:nvPr/>
        </p:nvPicPr>
        <p:blipFill>
          <a:blip r:embed="rId2"/>
          <a:stretch>
            <a:fillRect/>
          </a:stretch>
        </p:blipFill>
        <p:spPr>
          <a:xfrm>
            <a:off x="0" y="553999"/>
            <a:ext cx="4419599" cy="3428999"/>
          </a:xfrm>
          <a:prstGeom prst="rect">
            <a:avLst/>
          </a:prstGeom>
        </p:spPr>
      </p:pic>
      <p:pic>
        <p:nvPicPr>
          <p:cNvPr id="9" name="Picture 8">
            <a:extLst>
              <a:ext uri="{FF2B5EF4-FFF2-40B4-BE49-F238E27FC236}">
                <a16:creationId xmlns:a16="http://schemas.microsoft.com/office/drawing/2014/main" id="{24C532ED-1361-491D-AEF2-1029872A9AF2}"/>
              </a:ext>
            </a:extLst>
          </p:cNvPr>
          <p:cNvPicPr>
            <a:picLocks noChangeAspect="1"/>
          </p:cNvPicPr>
          <p:nvPr/>
        </p:nvPicPr>
        <p:blipFill>
          <a:blip r:embed="rId3"/>
          <a:stretch>
            <a:fillRect/>
          </a:stretch>
        </p:blipFill>
        <p:spPr>
          <a:xfrm>
            <a:off x="5022850" y="553999"/>
            <a:ext cx="6603093" cy="3428999"/>
          </a:xfrm>
          <a:prstGeom prst="rect">
            <a:avLst/>
          </a:prstGeom>
        </p:spPr>
      </p:pic>
    </p:spTree>
    <p:extLst>
      <p:ext uri="{BB962C8B-B14F-4D97-AF65-F5344CB8AC3E}">
        <p14:creationId xmlns:p14="http://schemas.microsoft.com/office/powerpoint/2010/main" val="2704518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1266" name="Picture 2">
            <a:extLst>
              <a:ext uri="{FF2B5EF4-FFF2-40B4-BE49-F238E27FC236}">
                <a16:creationId xmlns:a16="http://schemas.microsoft.com/office/drawing/2014/main" id="{8C688493-8883-40A7-9C4E-400E8BA0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647303"/>
            <a:ext cx="8815387" cy="37818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97B346-8420-4B25-A6E9-B845F601B80F}"/>
              </a:ext>
            </a:extLst>
          </p:cNvPr>
          <p:cNvSpPr txBox="1"/>
          <p:nvPr/>
        </p:nvSpPr>
        <p:spPr>
          <a:xfrm>
            <a:off x="614363" y="4695825"/>
            <a:ext cx="4291013"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Tree>
    <p:extLst>
      <p:ext uri="{BB962C8B-B14F-4D97-AF65-F5344CB8AC3E}">
        <p14:creationId xmlns:p14="http://schemas.microsoft.com/office/powerpoint/2010/main" val="227760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Identifying the outliers using box plot</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dirty="0" err="1">
                <a:latin typeface="Century" panose="02040604050505020304" pitchFamily="18" charset="0"/>
              </a:rPr>
              <a:t>Total</a:t>
            </a:r>
            <a:r>
              <a:rPr lang="en-US" b="0" i="0" dirty="0" err="1">
                <a:effectLst/>
                <a:latin typeface="Century" panose="02040604050505020304" pitchFamily="18" charset="0"/>
              </a:rPr>
              <a:t>_</a:t>
            </a:r>
            <a:r>
              <a:rPr lang="en-US" dirty="0" err="1">
                <a:latin typeface="Century" panose="02040604050505020304" pitchFamily="18" charset="0"/>
              </a:rPr>
              <a:t>S</a:t>
            </a:r>
            <a:r>
              <a:rPr lang="en-US" b="0" i="0" dirty="0" err="1">
                <a:effectLst/>
                <a:latin typeface="Century" panose="02040604050505020304" pitchFamily="18" charset="0"/>
              </a:rPr>
              <a:t>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a:latin typeface="Century" panose="02040604050505020304" pitchFamily="18" charset="0"/>
              </a:rPr>
              <a:t>Total</a:t>
            </a:r>
            <a:r>
              <a:rPr lang="en-US" b="0" i="0">
                <a:effectLst/>
                <a:latin typeface="Century" panose="02040604050505020304" pitchFamily="18" charset="0"/>
              </a:rPr>
              <a:t>_</a:t>
            </a:r>
            <a:r>
              <a:rPr lang="en-US" dirty="0">
                <a:latin typeface="Century" panose="02040604050505020304" pitchFamily="18" charset="0"/>
              </a:rPr>
              <a:t>S</a:t>
            </a:r>
            <a:r>
              <a:rPr lang="en-US" b="0" i="0">
                <a:effectLst/>
                <a:latin typeface="Century" panose="02040604050505020304" pitchFamily="18" charset="0"/>
              </a:rPr>
              <a:t>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4" name="Picture 3">
            <a:extLst>
              <a:ext uri="{FF2B5EF4-FFF2-40B4-BE49-F238E27FC236}">
                <a16:creationId xmlns:a16="http://schemas.microsoft.com/office/drawing/2014/main" id="{583ECEA7-323B-4EBF-A53C-222AD63030FB}"/>
              </a:ext>
            </a:extLst>
          </p:cNvPr>
          <p:cNvPicPr>
            <a:picLocks noChangeAspect="1"/>
          </p:cNvPicPr>
          <p:nvPr/>
        </p:nvPicPr>
        <p:blipFill>
          <a:blip r:embed="rId2"/>
          <a:stretch>
            <a:fillRect/>
          </a:stretch>
        </p:blipFill>
        <p:spPr>
          <a:xfrm>
            <a:off x="0" y="1145218"/>
            <a:ext cx="6096000" cy="5455330"/>
          </a:xfrm>
          <a:prstGeom prst="rect">
            <a:avLst/>
          </a:prstGeom>
        </p:spPr>
      </p:pic>
    </p:spTree>
    <p:extLst>
      <p:ext uri="{BB962C8B-B14F-4D97-AF65-F5344CB8AC3E}">
        <p14:creationId xmlns:p14="http://schemas.microsoft.com/office/powerpoint/2010/main" val="190196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4" name="Picture 3">
            <a:extLst>
              <a:ext uri="{FF2B5EF4-FFF2-40B4-BE49-F238E27FC236}">
                <a16:creationId xmlns:a16="http://schemas.microsoft.com/office/drawing/2014/main" id="{D8D5A4BB-B1D6-491A-B938-C1F0A260684F}"/>
              </a:ext>
            </a:extLst>
          </p:cNvPr>
          <p:cNvPicPr>
            <a:picLocks noChangeAspect="1"/>
          </p:cNvPicPr>
          <p:nvPr/>
        </p:nvPicPr>
        <p:blipFill>
          <a:blip r:embed="rId2"/>
          <a:stretch>
            <a:fillRect/>
          </a:stretch>
        </p:blipFill>
        <p:spPr>
          <a:xfrm>
            <a:off x="438538" y="891474"/>
            <a:ext cx="5657461" cy="3380980"/>
          </a:xfrm>
          <a:prstGeom prst="rect">
            <a:avLst/>
          </a:prstGeom>
        </p:spPr>
      </p:pic>
      <p:pic>
        <p:nvPicPr>
          <p:cNvPr id="6" name="Picture 5">
            <a:extLst>
              <a:ext uri="{FF2B5EF4-FFF2-40B4-BE49-F238E27FC236}">
                <a16:creationId xmlns:a16="http://schemas.microsoft.com/office/drawing/2014/main" id="{C6F28FC3-EAAC-4054-8A6B-26999455ABEA}"/>
              </a:ext>
            </a:extLst>
          </p:cNvPr>
          <p:cNvPicPr>
            <a:picLocks noChangeAspect="1"/>
          </p:cNvPicPr>
          <p:nvPr/>
        </p:nvPicPr>
        <p:blipFill>
          <a:blip r:embed="rId3"/>
          <a:stretch>
            <a:fillRect/>
          </a:stretch>
        </p:blipFill>
        <p:spPr>
          <a:xfrm>
            <a:off x="6644018" y="1286279"/>
            <a:ext cx="5109443" cy="2986176"/>
          </a:xfrm>
          <a:prstGeom prst="rect">
            <a:avLst/>
          </a:prstGeom>
        </p:spPr>
      </p:pic>
    </p:spTree>
    <p:extLst>
      <p:ext uri="{BB962C8B-B14F-4D97-AF65-F5344CB8AC3E}">
        <p14:creationId xmlns:p14="http://schemas.microsoft.com/office/powerpoint/2010/main" val="322361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564204" y="282102"/>
            <a:ext cx="8577363" cy="707886"/>
          </a:xfrm>
          <a:prstGeom prst="rect">
            <a:avLst/>
          </a:prstGeom>
          <a:noFill/>
        </p:spPr>
        <p:txBody>
          <a:bodyPr wrap="square">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303506"/>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7427739"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66.47%.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D506768-3650-4394-B967-31B9A3165B0A}"/>
              </a:ext>
            </a:extLst>
          </p:cNvPr>
          <p:cNvPicPr>
            <a:picLocks noChangeAspect="1"/>
          </p:cNvPicPr>
          <p:nvPr/>
        </p:nvPicPr>
        <p:blipFill>
          <a:blip r:embed="rId2"/>
          <a:stretch>
            <a:fillRect/>
          </a:stretch>
        </p:blipFill>
        <p:spPr>
          <a:xfrm>
            <a:off x="0" y="442080"/>
            <a:ext cx="6687483" cy="3839111"/>
          </a:xfrm>
          <a:prstGeom prst="rect">
            <a:avLst/>
          </a:prstGeom>
        </p:spPr>
      </p:pic>
      <p:pic>
        <p:nvPicPr>
          <p:cNvPr id="7" name="Picture 6">
            <a:extLst>
              <a:ext uri="{FF2B5EF4-FFF2-40B4-BE49-F238E27FC236}">
                <a16:creationId xmlns:a16="http://schemas.microsoft.com/office/drawing/2014/main" id="{8B5B1A71-3FA8-41EB-A0A2-EDB526E8DB90}"/>
              </a:ext>
            </a:extLst>
          </p:cNvPr>
          <p:cNvPicPr>
            <a:picLocks noChangeAspect="1"/>
          </p:cNvPicPr>
          <p:nvPr/>
        </p:nvPicPr>
        <p:blipFill>
          <a:blip r:embed="rId3"/>
          <a:stretch>
            <a:fillRect/>
          </a:stretch>
        </p:blipFill>
        <p:spPr>
          <a:xfrm>
            <a:off x="0" y="4314470"/>
            <a:ext cx="3896269" cy="2543530"/>
          </a:xfrm>
          <a:prstGeom prst="rect">
            <a:avLst/>
          </a:prstGeom>
        </p:spPr>
      </p:pic>
    </p:spTree>
    <p:extLst>
      <p:ext uri="{BB962C8B-B14F-4D97-AF65-F5344CB8AC3E}">
        <p14:creationId xmlns:p14="http://schemas.microsoft.com/office/powerpoint/2010/main" val="170647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ii.</a:t>
            </a:r>
            <a:r>
              <a:rPr lang="en-US" sz="3000" u="sng" dirty="0">
                <a:solidFill>
                  <a:schemeClr val="accent6">
                    <a:lumMod val="75000"/>
                  </a:schemeClr>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79.79%.</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964C456-8808-43AF-BD20-10C9FEDD80DA}"/>
              </a:ext>
            </a:extLst>
          </p:cNvPr>
          <p:cNvPicPr>
            <a:picLocks noChangeAspect="1"/>
          </p:cNvPicPr>
          <p:nvPr/>
        </p:nvPicPr>
        <p:blipFill>
          <a:blip r:embed="rId2"/>
          <a:stretch>
            <a:fillRect/>
          </a:stretch>
        </p:blipFill>
        <p:spPr>
          <a:xfrm>
            <a:off x="0" y="577633"/>
            <a:ext cx="6611273" cy="3801005"/>
          </a:xfrm>
          <a:prstGeom prst="rect">
            <a:avLst/>
          </a:prstGeom>
        </p:spPr>
      </p:pic>
      <p:pic>
        <p:nvPicPr>
          <p:cNvPr id="7" name="Picture 6">
            <a:extLst>
              <a:ext uri="{FF2B5EF4-FFF2-40B4-BE49-F238E27FC236}">
                <a16:creationId xmlns:a16="http://schemas.microsoft.com/office/drawing/2014/main" id="{7FA77028-562F-4D86-BF70-BEB210739D70}"/>
              </a:ext>
            </a:extLst>
          </p:cNvPr>
          <p:cNvPicPr>
            <a:picLocks noChangeAspect="1"/>
          </p:cNvPicPr>
          <p:nvPr/>
        </p:nvPicPr>
        <p:blipFill>
          <a:blip r:embed="rId3"/>
          <a:stretch>
            <a:fillRect/>
          </a:stretch>
        </p:blipFill>
        <p:spPr>
          <a:xfrm>
            <a:off x="0" y="4378638"/>
            <a:ext cx="3810532" cy="2534004"/>
          </a:xfrm>
          <a:prstGeom prst="rect">
            <a:avLst/>
          </a:prstGeom>
        </p:spPr>
      </p:pic>
    </p:spTree>
    <p:extLst>
      <p:ext uri="{BB962C8B-B14F-4D97-AF65-F5344CB8AC3E}">
        <p14:creationId xmlns:p14="http://schemas.microsoft.com/office/powerpoint/2010/main" val="87725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50000"/>
                  </a:schemeClr>
                </a:solidFill>
                <a:latin typeface="Bookman Old Style" panose="02050604050505020204" pitchFamily="18" charset="0"/>
              </a:rPr>
              <a:t>iii. Extra Trees Regressor: </a:t>
            </a:r>
            <a:endParaRPr lang="en-IN" sz="3000" u="sng" dirty="0">
              <a:solidFill>
                <a:schemeClr val="accent6">
                  <a:lumMod val="50000"/>
                </a:schemeClr>
              </a:solidFill>
              <a:latin typeface="Bookman Old Style" panose="02050604050505020204" pitchFamily="18" charset="0"/>
            </a:endParaRPr>
          </a:p>
        </p:txBody>
      </p:sp>
      <p:sp>
        <p:nvSpPr>
          <p:cNvPr id="9" name="Flowchart: Alternate Process 8">
            <a:extLst>
              <a:ext uri="{FF2B5EF4-FFF2-40B4-BE49-F238E27FC236}">
                <a16:creationId xmlns:a16="http://schemas.microsoft.com/office/drawing/2014/main" id="{6D66D043-FBF8-4111-8D0A-D368326ABFEE}"/>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79.72%.</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4ECBA16-2ABE-468D-A457-54BB936734D6}"/>
              </a:ext>
            </a:extLst>
          </p:cNvPr>
          <p:cNvPicPr>
            <a:picLocks noChangeAspect="1"/>
          </p:cNvPicPr>
          <p:nvPr/>
        </p:nvPicPr>
        <p:blipFill>
          <a:blip r:embed="rId2"/>
          <a:stretch>
            <a:fillRect/>
          </a:stretch>
        </p:blipFill>
        <p:spPr>
          <a:xfrm>
            <a:off x="0" y="584775"/>
            <a:ext cx="6544588" cy="3848637"/>
          </a:xfrm>
          <a:prstGeom prst="rect">
            <a:avLst/>
          </a:prstGeom>
        </p:spPr>
      </p:pic>
      <p:pic>
        <p:nvPicPr>
          <p:cNvPr id="7" name="Picture 6">
            <a:extLst>
              <a:ext uri="{FF2B5EF4-FFF2-40B4-BE49-F238E27FC236}">
                <a16:creationId xmlns:a16="http://schemas.microsoft.com/office/drawing/2014/main" id="{077FAE0B-2000-4F6F-83DA-1204787FD0AD}"/>
              </a:ext>
            </a:extLst>
          </p:cNvPr>
          <p:cNvPicPr>
            <a:picLocks noChangeAspect="1"/>
          </p:cNvPicPr>
          <p:nvPr/>
        </p:nvPicPr>
        <p:blipFill>
          <a:blip r:embed="rId3"/>
          <a:stretch>
            <a:fillRect/>
          </a:stretch>
        </p:blipFill>
        <p:spPr>
          <a:xfrm>
            <a:off x="0" y="4433412"/>
            <a:ext cx="3781953" cy="2543530"/>
          </a:xfrm>
          <a:prstGeom prst="rect">
            <a:avLst/>
          </a:prstGeom>
        </p:spPr>
      </p:pic>
    </p:spTree>
    <p:extLst>
      <p:ext uri="{BB962C8B-B14F-4D97-AF65-F5344CB8AC3E}">
        <p14:creationId xmlns:p14="http://schemas.microsoft.com/office/powerpoint/2010/main" val="1414508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iv. Gradient Boosting Regressor:</a:t>
            </a:r>
            <a:endParaRPr lang="en-IN" sz="3000" u="sng" dirty="0">
              <a:solidFill>
                <a:schemeClr val="accent6">
                  <a:lumMod val="50000"/>
                </a:schemeClr>
              </a:solidFill>
              <a:latin typeface="Bookman Old Style" panose="02050604050505020204" pitchFamily="18" charset="0"/>
            </a:endParaRPr>
          </a:p>
        </p:txBody>
      </p:sp>
      <p:sp>
        <p:nvSpPr>
          <p:cNvPr id="8" name="Flowchart: Alternate Process 7">
            <a:extLst>
              <a:ext uri="{FF2B5EF4-FFF2-40B4-BE49-F238E27FC236}">
                <a16:creationId xmlns:a16="http://schemas.microsoft.com/office/drawing/2014/main" id="{3089D98E-B98F-425A-98AE-914BA34297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73.07</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DC5CB3B-88A5-44EC-A72E-3D9D37DD64EB}"/>
              </a:ext>
            </a:extLst>
          </p:cNvPr>
          <p:cNvPicPr>
            <a:picLocks noChangeAspect="1"/>
          </p:cNvPicPr>
          <p:nvPr/>
        </p:nvPicPr>
        <p:blipFill>
          <a:blip r:embed="rId2"/>
          <a:stretch>
            <a:fillRect/>
          </a:stretch>
        </p:blipFill>
        <p:spPr>
          <a:xfrm>
            <a:off x="148284" y="553998"/>
            <a:ext cx="6582694" cy="3762900"/>
          </a:xfrm>
          <a:prstGeom prst="rect">
            <a:avLst/>
          </a:prstGeom>
        </p:spPr>
      </p:pic>
      <p:pic>
        <p:nvPicPr>
          <p:cNvPr id="7" name="Picture 6">
            <a:extLst>
              <a:ext uri="{FF2B5EF4-FFF2-40B4-BE49-F238E27FC236}">
                <a16:creationId xmlns:a16="http://schemas.microsoft.com/office/drawing/2014/main" id="{13A932A2-982F-4240-8EC2-F3A19ACE89D1}"/>
              </a:ext>
            </a:extLst>
          </p:cNvPr>
          <p:cNvPicPr>
            <a:picLocks noChangeAspect="1"/>
          </p:cNvPicPr>
          <p:nvPr/>
        </p:nvPicPr>
        <p:blipFill>
          <a:blip r:embed="rId3"/>
          <a:stretch>
            <a:fillRect/>
          </a:stretch>
        </p:blipFill>
        <p:spPr>
          <a:xfrm>
            <a:off x="0" y="4428786"/>
            <a:ext cx="3810532" cy="2429214"/>
          </a:xfrm>
          <a:prstGeom prst="rect">
            <a:avLst/>
          </a:prstGeom>
        </p:spPr>
      </p:pic>
    </p:spTree>
    <p:extLst>
      <p:ext uri="{BB962C8B-B14F-4D97-AF65-F5344CB8AC3E}">
        <p14:creationId xmlns:p14="http://schemas.microsoft.com/office/powerpoint/2010/main" val="175213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 Extreme Gradient Boosting Regressor (XGB):</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8905C644-20C5-417E-91B5-7A3280FC0349}"/>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75.83%.</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5881E0D-C6F7-46D5-AF31-8F46AD7934DE}"/>
              </a:ext>
            </a:extLst>
          </p:cNvPr>
          <p:cNvPicPr>
            <a:picLocks noChangeAspect="1"/>
          </p:cNvPicPr>
          <p:nvPr/>
        </p:nvPicPr>
        <p:blipFill>
          <a:blip r:embed="rId2"/>
          <a:stretch>
            <a:fillRect/>
          </a:stretch>
        </p:blipFill>
        <p:spPr>
          <a:xfrm>
            <a:off x="0" y="586655"/>
            <a:ext cx="6639852" cy="3891983"/>
          </a:xfrm>
          <a:prstGeom prst="rect">
            <a:avLst/>
          </a:prstGeom>
        </p:spPr>
      </p:pic>
      <p:pic>
        <p:nvPicPr>
          <p:cNvPr id="8" name="Picture 7">
            <a:extLst>
              <a:ext uri="{FF2B5EF4-FFF2-40B4-BE49-F238E27FC236}">
                <a16:creationId xmlns:a16="http://schemas.microsoft.com/office/drawing/2014/main" id="{987CBEA4-D422-4B30-A894-58EC666714B7}"/>
              </a:ext>
            </a:extLst>
          </p:cNvPr>
          <p:cNvPicPr>
            <a:picLocks noChangeAspect="1"/>
          </p:cNvPicPr>
          <p:nvPr/>
        </p:nvPicPr>
        <p:blipFill>
          <a:blip r:embed="rId3"/>
          <a:stretch>
            <a:fillRect/>
          </a:stretch>
        </p:blipFill>
        <p:spPr>
          <a:xfrm>
            <a:off x="0" y="4511295"/>
            <a:ext cx="3791479" cy="2562583"/>
          </a:xfrm>
          <a:prstGeom prst="rect">
            <a:avLst/>
          </a:prstGeom>
        </p:spPr>
      </p:pic>
    </p:spTree>
    <p:extLst>
      <p:ext uri="{BB962C8B-B14F-4D97-AF65-F5344CB8AC3E}">
        <p14:creationId xmlns:p14="http://schemas.microsoft.com/office/powerpoint/2010/main" val="2039247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 Bagging Regressor:</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77</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EA088C2-8BA1-46EA-B871-87490EC86AE2}"/>
              </a:ext>
            </a:extLst>
          </p:cNvPr>
          <p:cNvPicPr>
            <a:picLocks noChangeAspect="1"/>
          </p:cNvPicPr>
          <p:nvPr/>
        </p:nvPicPr>
        <p:blipFill>
          <a:blip r:embed="rId2"/>
          <a:stretch>
            <a:fillRect/>
          </a:stretch>
        </p:blipFill>
        <p:spPr>
          <a:xfrm>
            <a:off x="0" y="601846"/>
            <a:ext cx="6496957" cy="3848637"/>
          </a:xfrm>
          <a:prstGeom prst="rect">
            <a:avLst/>
          </a:prstGeom>
        </p:spPr>
      </p:pic>
      <p:pic>
        <p:nvPicPr>
          <p:cNvPr id="8" name="Picture 7">
            <a:extLst>
              <a:ext uri="{FF2B5EF4-FFF2-40B4-BE49-F238E27FC236}">
                <a16:creationId xmlns:a16="http://schemas.microsoft.com/office/drawing/2014/main" id="{BBDAA0F8-AAAF-4795-AC33-C1FAED0692D5}"/>
              </a:ext>
            </a:extLst>
          </p:cNvPr>
          <p:cNvPicPr>
            <a:picLocks noChangeAspect="1"/>
          </p:cNvPicPr>
          <p:nvPr/>
        </p:nvPicPr>
        <p:blipFill>
          <a:blip r:embed="rId3"/>
          <a:stretch>
            <a:fillRect/>
          </a:stretch>
        </p:blipFill>
        <p:spPr>
          <a:xfrm>
            <a:off x="0" y="4413308"/>
            <a:ext cx="3839111" cy="2534004"/>
          </a:xfrm>
          <a:prstGeom prst="rect">
            <a:avLst/>
          </a:prstGeom>
        </p:spPr>
      </p:pic>
    </p:spTree>
    <p:extLst>
      <p:ext uri="{BB962C8B-B14F-4D97-AF65-F5344CB8AC3E}">
        <p14:creationId xmlns:p14="http://schemas.microsoft.com/office/powerpoint/2010/main" val="1683654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0A2917FC-1E13-432F-8656-13A7DE7CFD80}"/>
              </a:ext>
            </a:extLst>
          </p:cNvPr>
          <p:cNvSpPr/>
          <p:nvPr/>
        </p:nvSpPr>
        <p:spPr>
          <a:xfrm>
            <a:off x="7323985" y="1728151"/>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Extra Trees Regressor.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9F822A7-FF24-4716-AE84-41BF65787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116" y="2065118"/>
            <a:ext cx="5730875" cy="2950845"/>
          </a:xfrm>
          <a:prstGeom prst="rect">
            <a:avLst/>
          </a:prstGeom>
          <a:noFill/>
          <a:ln>
            <a:noFill/>
          </a:ln>
        </p:spPr>
      </p:pic>
      <p:pic>
        <p:nvPicPr>
          <p:cNvPr id="11" name="Picture 10">
            <a:extLst>
              <a:ext uri="{FF2B5EF4-FFF2-40B4-BE49-F238E27FC236}">
                <a16:creationId xmlns:a16="http://schemas.microsoft.com/office/drawing/2014/main" id="{B4D4A1B0-4FF7-4F44-963E-93A7D4E2057E}"/>
              </a:ext>
            </a:extLst>
          </p:cNvPr>
          <p:cNvPicPr>
            <a:picLocks noChangeAspect="1"/>
          </p:cNvPicPr>
          <p:nvPr/>
        </p:nvPicPr>
        <p:blipFill rotWithShape="1">
          <a:blip r:embed="rId3">
            <a:extLst>
              <a:ext uri="{28A0092B-C50C-407E-A947-70E740481C1C}">
                <a14:useLocalDpi xmlns:a14="http://schemas.microsoft.com/office/drawing/2010/main" val="0"/>
              </a:ext>
            </a:extLst>
          </a:blip>
          <a:srcRect b="65926"/>
          <a:stretch/>
        </p:blipFill>
        <p:spPr bwMode="auto">
          <a:xfrm>
            <a:off x="529481" y="5018361"/>
            <a:ext cx="5731510" cy="1092673"/>
          </a:xfrm>
          <a:prstGeom prst="rect">
            <a:avLst/>
          </a:prstGeom>
          <a:noFill/>
          <a:ln>
            <a:noFill/>
          </a:ln>
        </p:spPr>
      </p:pic>
    </p:spTree>
    <p:extLst>
      <p:ext uri="{BB962C8B-B14F-4D97-AF65-F5344CB8AC3E}">
        <p14:creationId xmlns:p14="http://schemas.microsoft.com/office/powerpoint/2010/main" val="48363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184826"/>
            <a:ext cx="12192000" cy="707886"/>
          </a:xfrm>
          <a:prstGeom prst="rect">
            <a:avLst/>
          </a:prstGeom>
          <a:noFill/>
        </p:spPr>
        <p:txBody>
          <a:bodyPr wrap="square">
            <a:spAutoFit/>
          </a:bodyPr>
          <a:lstStyle/>
          <a:p>
            <a:pPr algn="ctr"/>
            <a:r>
              <a:rPr lang="en-US" sz="4000" u="sng" dirty="0">
                <a:solidFill>
                  <a:schemeClr val="accent6">
                    <a:lumMod val="50000"/>
                  </a:schemeClr>
                </a:solidFill>
                <a:latin typeface="Bookman Old Style" panose="02050604050505020204" pitchFamily="18" charset="0"/>
              </a:rPr>
              <a:t>Introduction</a:t>
            </a:r>
            <a:endParaRPr lang="en-IN" sz="4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266700" y="1138136"/>
            <a:ext cx="7096125" cy="3430619"/>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pic>
        <p:nvPicPr>
          <p:cNvPr id="6" name="Picture 5">
            <a:extLst>
              <a:ext uri="{FF2B5EF4-FFF2-40B4-BE49-F238E27FC236}">
                <a16:creationId xmlns:a16="http://schemas.microsoft.com/office/drawing/2014/main" id="{517356FE-F352-4175-8459-3B82F18551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39135" y="1349608"/>
            <a:ext cx="4652865" cy="2762250"/>
          </a:xfrm>
          <a:prstGeom prst="rect">
            <a:avLst/>
          </a:prstGeom>
        </p:spPr>
      </p:pic>
      <p:sp>
        <p:nvSpPr>
          <p:cNvPr id="7" name="TextBox 6">
            <a:extLst>
              <a:ext uri="{FF2B5EF4-FFF2-40B4-BE49-F238E27FC236}">
                <a16:creationId xmlns:a16="http://schemas.microsoft.com/office/drawing/2014/main" id="{0153DECD-EA2A-4102-BC1B-C8E157781AF5}"/>
              </a:ext>
            </a:extLst>
          </p:cNvPr>
          <p:cNvSpPr txBox="1"/>
          <p:nvPr/>
        </p:nvSpPr>
        <p:spPr>
          <a:xfrm>
            <a:off x="266700" y="4568755"/>
            <a:ext cx="11201400" cy="154984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Creating Final Model After Tuning:</a:t>
            </a:r>
            <a:endParaRPr lang="en-IN" sz="3000" u="sng" dirty="0">
              <a:solidFill>
                <a:schemeClr val="accent6">
                  <a:lumMod val="50000"/>
                </a:schemeClr>
              </a:solidFill>
              <a:latin typeface="Bookman Old Style" panose="02050604050505020204" pitchFamily="18" charset="0"/>
            </a:endParaRPr>
          </a:p>
        </p:txBody>
      </p:sp>
      <p:sp>
        <p:nvSpPr>
          <p:cNvPr id="14" name="Flowchart: Alternate Process 13">
            <a:extLst>
              <a:ext uri="{FF2B5EF4-FFF2-40B4-BE49-F238E27FC236}">
                <a16:creationId xmlns:a16="http://schemas.microsoft.com/office/drawing/2014/main" id="{61703DAB-4426-4BC7-ACA5-E6FBEBC092B1}"/>
              </a:ext>
            </a:extLst>
          </p:cNvPr>
          <p:cNvSpPr/>
          <p:nvPr/>
        </p:nvSpPr>
        <p:spPr>
          <a:xfrm>
            <a:off x="7334656" y="854598"/>
            <a:ext cx="4783230"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have successfully incorporated the hyper parameter tuning using best parameters of Extra Trees Regressor and the R2 score of the model has been increased after hyperparameter tuning and received the R2 score as 77.61% which is very good.</a:t>
            </a:r>
          </a:p>
          <a:p>
            <a:pPr marL="342900" lvl="0" indent="-342900" algn="just">
              <a:lnSpc>
                <a:spcPct val="107000"/>
              </a:lnSpc>
              <a:buFont typeface="Symbol" panose="05050102010706020507" pitchFamily="18" charset="2"/>
              <a:buChar char=""/>
            </a:pP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F561BC9-B25F-4B50-B038-03B74EB5C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06" y="648161"/>
            <a:ext cx="6487428" cy="3620125"/>
          </a:xfrm>
          <a:prstGeom prst="rect">
            <a:avLst/>
          </a:prstGeom>
        </p:spPr>
      </p:pic>
      <p:pic>
        <p:nvPicPr>
          <p:cNvPr id="20482" name="Picture 2">
            <a:extLst>
              <a:ext uri="{FF2B5EF4-FFF2-40B4-BE49-F238E27FC236}">
                <a16:creationId xmlns:a16="http://schemas.microsoft.com/office/drawing/2014/main" id="{187BA9F3-6DAA-4FB8-B402-651E3E2C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06" y="436245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9" name="Picture 8">
            <a:extLst>
              <a:ext uri="{FF2B5EF4-FFF2-40B4-BE49-F238E27FC236}">
                <a16:creationId xmlns:a16="http://schemas.microsoft.com/office/drawing/2014/main" id="{02715F94-84DF-40AE-9227-D62DAA821A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64" y="1302549"/>
            <a:ext cx="5731510" cy="3470275"/>
          </a:xfrm>
          <a:prstGeom prst="rect">
            <a:avLst/>
          </a:prstGeom>
          <a:noFill/>
          <a:ln>
            <a:noFill/>
          </a:ln>
        </p:spPr>
      </p:pic>
      <p:pic>
        <p:nvPicPr>
          <p:cNvPr id="10" name="Picture 9">
            <a:extLst>
              <a:ext uri="{FF2B5EF4-FFF2-40B4-BE49-F238E27FC236}">
                <a16:creationId xmlns:a16="http://schemas.microsoft.com/office/drawing/2014/main" id="{97BA5A6B-541B-4298-BF0A-AEF742B9F9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64" y="4772824"/>
            <a:ext cx="5731510" cy="1415415"/>
          </a:xfrm>
          <a:prstGeom prst="rect">
            <a:avLst/>
          </a:prstGeom>
          <a:noFill/>
          <a:ln>
            <a:noFill/>
          </a:ln>
        </p:spPr>
      </p:pic>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73327" y="1025525"/>
            <a:ext cx="5031105" cy="2403475"/>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a:t>
            </a:r>
            <a:r>
              <a:rPr lang="en-US" dirty="0">
                <a:solidFill>
                  <a:srgbClr val="000000"/>
                </a:solidFill>
                <a:latin typeface="Century" panose="02040604050505020304" pitchFamily="18" charset="0"/>
              </a:rPr>
              <a:t>.</a:t>
            </a:r>
            <a:r>
              <a:rPr lang="en-US" b="0" i="0" dirty="0">
                <a:solidFill>
                  <a:srgbClr val="000000"/>
                </a:solidFill>
                <a:effectLst/>
                <a:latin typeface="Century" panose="02040604050505020304" pitchFamily="18" charset="0"/>
              </a:rPr>
              <a:t> </a:t>
            </a:r>
            <a:r>
              <a:rPr lang="en-US" dirty="0">
                <a:solidFill>
                  <a:srgbClr val="000000"/>
                </a:solidFill>
                <a:latin typeface="Century" panose="02040604050505020304" pitchFamily="18" charset="0"/>
              </a:rPr>
              <a:t>A</a:t>
            </a:r>
            <a:r>
              <a:rPr lang="en-US" b="0" i="0" dirty="0">
                <a:solidFill>
                  <a:srgbClr val="000000"/>
                </a:solidFill>
                <a:effectLst/>
                <a:latin typeface="Century" panose="02040604050505020304" pitchFamily="18" charset="0"/>
              </a:rPr>
              <a:t>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flight ticket prices change during morning and evening time of the day. </a:t>
            </a:r>
            <a:r>
              <a:rPr lang="en-US" b="0" i="0" dirty="0">
                <a:effectLst/>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a:solidFill>
                  <a:srgbClr val="000000"/>
                </a:solidFill>
                <a:latin typeface="Century" panose="02040604050505020304" pitchFamily="18" charset="0"/>
              </a:rPr>
              <a:t>Extra Trees </a:t>
            </a:r>
            <a:r>
              <a:rPr lang="en-US" b="0" i="0" dirty="0">
                <a:solidFill>
                  <a:srgbClr val="000000"/>
                </a:solidFill>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00206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116732"/>
            <a:ext cx="109523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171450" y="824617"/>
            <a:ext cx="6972300" cy="476021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694887"/>
            <a:ext cx="11423919" cy="957121"/>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108A6612-39BB-4456-B190-27A20BD387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29"/>
          <a:stretch/>
        </p:blipFill>
        <p:spPr bwMode="auto">
          <a:xfrm>
            <a:off x="7143750" y="1042504"/>
            <a:ext cx="5048249" cy="39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252919" y="1498060"/>
            <a:ext cx="6468894" cy="3328027"/>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1D0BF0B-C0A2-44FB-8E43-E09C044E3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272" y="1596749"/>
            <a:ext cx="5343728" cy="3414409"/>
          </a:xfrm>
          <a:prstGeom prst="rect">
            <a:avLst/>
          </a:prstGeom>
        </p:spPr>
      </p:pic>
      <p:sp>
        <p:nvSpPr>
          <p:cNvPr id="11" name="TextBox 10">
            <a:extLst>
              <a:ext uri="{FF2B5EF4-FFF2-40B4-BE49-F238E27FC236}">
                <a16:creationId xmlns:a16="http://schemas.microsoft.com/office/drawing/2014/main" id="{63BC0877-542E-443E-8AE7-A89D57BF039E}"/>
              </a:ext>
            </a:extLst>
          </p:cNvPr>
          <p:cNvSpPr txBox="1"/>
          <p:nvPr/>
        </p:nvSpPr>
        <p:spPr>
          <a:xfrm>
            <a:off x="252919" y="5196229"/>
            <a:ext cx="11363692" cy="923330"/>
          </a:xfrm>
          <a:prstGeom prst="rect">
            <a:avLst/>
          </a:prstGeom>
          <a:noFill/>
        </p:spPr>
        <p:txBody>
          <a:bodyPr wrap="square">
            <a:spAutoFit/>
          </a:bodyPr>
          <a:lstStyle/>
          <a:p>
            <a:pPr algn="just"/>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27025" y="909252"/>
            <a:ext cx="6045199" cy="5078313"/>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74B6C169-D81F-4D74-BDA5-A772633A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
        <p:nvSpPr>
          <p:cNvPr id="16" name="TextBox 15">
            <a:extLst>
              <a:ext uri="{FF2B5EF4-FFF2-40B4-BE49-F238E27FC236}">
                <a16:creationId xmlns:a16="http://schemas.microsoft.com/office/drawing/2014/main" id="{E4AC79D0-932D-4B74-962B-E3AFC7C3BFA0}"/>
              </a:ext>
            </a:extLst>
          </p:cNvPr>
          <p:cNvSpPr txBox="1"/>
          <p:nvPr/>
        </p:nvSpPr>
        <p:spPr>
          <a:xfrm>
            <a:off x="327025" y="5897775"/>
            <a:ext cx="11537950" cy="923330"/>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0" y="637974"/>
            <a:ext cx="11934825" cy="647100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solidFill>
                  <a:srgbClr val="000000"/>
                </a:solidFill>
                <a:latin typeface="Century" panose="02040604050505020304" pitchFamily="18" charset="0"/>
                <a:ea typeface="Calibri" panose="020F0502020204030204" pitchFamily="34" charset="0"/>
                <a:cs typeface="Times New Roman" panose="02020603050405020304" pitchFamily="18" charset="0"/>
              </a:rPr>
              <a:t>Arrival_Time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238125" y="1419225"/>
            <a:ext cx="5191126"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dirty="0" err="1">
                <a:latin typeface="Century" panose="02040604050505020304" pitchFamily="18" charset="0"/>
              </a:rPr>
              <a:t>Total</a:t>
            </a:r>
            <a:r>
              <a:rPr lang="en-US" b="0" i="0" dirty="0" err="1">
                <a:effectLst/>
                <a:latin typeface="Century" panose="02040604050505020304" pitchFamily="18" charset="0"/>
              </a:rPr>
              <a:t>_</a:t>
            </a:r>
            <a:r>
              <a:rPr lang="en-US" dirty="0" err="1">
                <a:latin typeface="Century" panose="02040604050505020304" pitchFamily="18" charset="0"/>
              </a:rPr>
              <a:t>S</a:t>
            </a:r>
            <a:r>
              <a:rPr lang="en-US" b="0" i="0" dirty="0" err="1">
                <a:effectLst/>
                <a:latin typeface="Century" panose="02040604050505020304" pitchFamily="18" charset="0"/>
              </a:rPr>
              <a:t>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5" name="Picture 4">
            <a:extLst>
              <a:ext uri="{FF2B5EF4-FFF2-40B4-BE49-F238E27FC236}">
                <a16:creationId xmlns:a16="http://schemas.microsoft.com/office/drawing/2014/main" id="{9B1E077C-D4E8-4DB2-B4A2-586611DAD8A3}"/>
              </a:ext>
            </a:extLst>
          </p:cNvPr>
          <p:cNvPicPr>
            <a:picLocks noChangeAspect="1"/>
          </p:cNvPicPr>
          <p:nvPr/>
        </p:nvPicPr>
        <p:blipFill>
          <a:blip r:embed="rId2"/>
          <a:stretch>
            <a:fillRect/>
          </a:stretch>
        </p:blipFill>
        <p:spPr>
          <a:xfrm>
            <a:off x="5885102" y="1123406"/>
            <a:ext cx="5731510" cy="5155225"/>
          </a:xfrm>
          <a:prstGeom prst="rect">
            <a:avLst/>
          </a:prstGeom>
        </p:spPr>
      </p:pic>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1575</TotalTime>
  <Words>3698</Words>
  <Application>Microsoft Office PowerPoint</Application>
  <PresentationFormat>Widescreen</PresentationFormat>
  <Paragraphs>166</Paragraphs>
  <Slides>33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Bookman Old Style</vt:lpstr>
      <vt:lpstr>Calibri</vt:lpstr>
      <vt:lpstr>Calibri Light</vt:lpstr>
      <vt:lpstr>Century</vt:lpstr>
      <vt:lpstr>Helvetica Neue</vt:lpstr>
      <vt:lpstr>Monotype Corsiva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tribeni subudhi</cp:lastModifiedBy>
  <cp:revision>115</cp:revision>
  <dcterms:created xsi:type="dcterms:W3CDTF">2021-10-24T08:35:25Z</dcterms:created>
  <dcterms:modified xsi:type="dcterms:W3CDTF">2022-03-27T18:14:13Z</dcterms:modified>
</cp:coreProperties>
</file>