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80" r:id="rId2"/>
    <p:sldId id="27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570E1-B268-49D8-BAE3-49E443DCD800}" type="datetimeFigureOut">
              <a:rPr lang="en-IN" smtClean="0"/>
              <a:t>27-12-2024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E58261-6ACF-4636-BE71-399E5046A285}" type="slidenum">
              <a:rPr lang="en-IN" smtClean="0"/>
              <a:t>‹#›</a:t>
            </a:fld>
            <a:endParaRPr lang="en-IN"/>
          </a:p>
        </p:txBody>
      </p:sp>
    </p:spTree>
    <p:extLst>
      <p:ext uri="{BB962C8B-B14F-4D97-AF65-F5344CB8AC3E}">
        <p14:creationId xmlns:p14="http://schemas.microsoft.com/office/powerpoint/2010/main" val="233367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E58261-6ACF-4636-BE71-399E5046A285}" type="slidenum">
              <a:rPr lang="en-IN" smtClean="0"/>
              <a:t>6</a:t>
            </a:fld>
            <a:endParaRPr lang="en-IN"/>
          </a:p>
        </p:txBody>
      </p:sp>
    </p:spTree>
    <p:extLst>
      <p:ext uri="{BB962C8B-B14F-4D97-AF65-F5344CB8AC3E}">
        <p14:creationId xmlns:p14="http://schemas.microsoft.com/office/powerpoint/2010/main" val="37022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E58261-6ACF-4636-BE71-399E5046A285}" type="slidenum">
              <a:rPr lang="en-IN" smtClean="0"/>
              <a:t>17</a:t>
            </a:fld>
            <a:endParaRPr lang="en-IN"/>
          </a:p>
        </p:txBody>
      </p:sp>
    </p:spTree>
    <p:extLst>
      <p:ext uri="{BB962C8B-B14F-4D97-AF65-F5344CB8AC3E}">
        <p14:creationId xmlns:p14="http://schemas.microsoft.com/office/powerpoint/2010/main" val="2467808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4EF6-CC90-0873-3D8A-2E9CEF3249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E5D1DD4-82A1-F0C3-FCDA-BBE062481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A2FF2D-B1DD-07D5-DF24-85B3FE0732C6}"/>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5" name="Footer Placeholder 4">
            <a:extLst>
              <a:ext uri="{FF2B5EF4-FFF2-40B4-BE49-F238E27FC236}">
                <a16:creationId xmlns:a16="http://schemas.microsoft.com/office/drawing/2014/main" id="{FD34AC56-7B77-DEA4-EC76-E1E55522FC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65F02D-3BF4-1C06-99A1-7CFEFD004C9A}"/>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214196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C4E92-4C32-8225-699D-E3FDD20180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632F7D-8E26-AB23-F5F4-E7C9F9E40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3679D-7DA3-E80F-C30E-A4A48EC75FA8}"/>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5" name="Footer Placeholder 4">
            <a:extLst>
              <a:ext uri="{FF2B5EF4-FFF2-40B4-BE49-F238E27FC236}">
                <a16:creationId xmlns:a16="http://schemas.microsoft.com/office/drawing/2014/main" id="{EA5C45FC-253E-279F-D2C3-1C0AF963F8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A5395E-180C-DCBE-4E3C-B44DA524CD57}"/>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290126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26D5FD-5F62-DC3D-C8BC-25757A26AC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598986-1BDF-3D91-721B-ED0C43EFC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5D7D1-A2FA-9A2B-3D24-0605FD167573}"/>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5" name="Footer Placeholder 4">
            <a:extLst>
              <a:ext uri="{FF2B5EF4-FFF2-40B4-BE49-F238E27FC236}">
                <a16:creationId xmlns:a16="http://schemas.microsoft.com/office/drawing/2014/main" id="{7D376015-70F7-2ACA-1EE0-86A648F0D6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2F19D-A810-6FA6-2BE1-6203495FF24C}"/>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411834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1E525-F6FD-292B-F69F-1777B210BA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8BB78-9881-497E-EDAE-148EA0C97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C97313-08C2-0557-3E15-F13D28375512}"/>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5" name="Footer Placeholder 4">
            <a:extLst>
              <a:ext uri="{FF2B5EF4-FFF2-40B4-BE49-F238E27FC236}">
                <a16:creationId xmlns:a16="http://schemas.microsoft.com/office/drawing/2014/main" id="{63C8FD84-2196-5B16-25B9-19D7DE4F9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40874B-FF17-1748-C24D-684DCF7A786D}"/>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333875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9636-F28B-6471-557B-84918E351A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F670DD-748E-62F5-B35D-FFF41B7505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5C1888-8F48-99B1-717F-5935B8541298}"/>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5" name="Footer Placeholder 4">
            <a:extLst>
              <a:ext uri="{FF2B5EF4-FFF2-40B4-BE49-F238E27FC236}">
                <a16:creationId xmlns:a16="http://schemas.microsoft.com/office/drawing/2014/main" id="{BBACB2D6-8C04-DCF8-0F06-C0EBF73D0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CD32D-E49E-14F5-EFB4-D082B9D16677}"/>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233193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0DBD-8319-7B99-08CE-4049D0DE9F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435A8F-954D-B79F-B007-1090A2B1B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94C0FA-B522-468D-6672-FC4D04FCC0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9848B5-7805-5AE9-C9FD-8F24441A83F2}"/>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6" name="Footer Placeholder 5">
            <a:extLst>
              <a:ext uri="{FF2B5EF4-FFF2-40B4-BE49-F238E27FC236}">
                <a16:creationId xmlns:a16="http://schemas.microsoft.com/office/drawing/2014/main" id="{DDD5BF56-B13C-7925-511D-A43E296924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403D5F-87A6-A4B4-4DBA-9DECD78F999B}"/>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2340933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3F200-BF6A-2AE6-66FC-31979494AD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063C03-6003-60CC-3AB4-F8363290E9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6862FD-5189-F460-1786-ABAE0304A1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8C3CE4-829C-6227-07B1-6A01E5AA11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DE7F1-65D5-0278-1776-9C656EAA11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66AB73-4C43-8DDD-CA16-2E79488B2E4B}"/>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8" name="Footer Placeholder 7">
            <a:extLst>
              <a:ext uri="{FF2B5EF4-FFF2-40B4-BE49-F238E27FC236}">
                <a16:creationId xmlns:a16="http://schemas.microsoft.com/office/drawing/2014/main" id="{03CB5F65-E2BB-5AAE-5FB5-B7988CC75FC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71EC50-46B5-B59E-81AC-0A26999763C9}"/>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402696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7BA7-DEF6-ED4D-F1D7-CA8FDC9E09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EED9E9-3FBD-7EDC-A278-63254C27F216}"/>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4" name="Footer Placeholder 3">
            <a:extLst>
              <a:ext uri="{FF2B5EF4-FFF2-40B4-BE49-F238E27FC236}">
                <a16:creationId xmlns:a16="http://schemas.microsoft.com/office/drawing/2014/main" id="{F6F9AE9D-83DC-F730-7C6D-C5DA9514E8A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91976BA-F75F-FBA1-6B77-E17BB27F4723}"/>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243199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C36EB-2171-8538-7E52-5A4533CF060C}"/>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3" name="Footer Placeholder 2">
            <a:extLst>
              <a:ext uri="{FF2B5EF4-FFF2-40B4-BE49-F238E27FC236}">
                <a16:creationId xmlns:a16="http://schemas.microsoft.com/office/drawing/2014/main" id="{82E99820-4314-501A-E7D8-1D22D4B702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9819B21-5183-924F-F1C0-6461FB170CE2}"/>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321133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3932-07A7-48A3-A3E4-F774417ED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9EB7ED-C3B5-4A08-8E3B-04CAC24CA7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A3EADD-F193-C2DB-1641-2EEA0AEFF7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FB2F0-C62A-C014-3259-A161FC1C2A4C}"/>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6" name="Footer Placeholder 5">
            <a:extLst>
              <a:ext uri="{FF2B5EF4-FFF2-40B4-BE49-F238E27FC236}">
                <a16:creationId xmlns:a16="http://schemas.microsoft.com/office/drawing/2014/main" id="{20F76ECB-4FC8-5AB0-AAE7-0D3AB7AC3C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2D401B-F60B-791C-CB32-8BAC4C6304BC}"/>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889916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9173-9259-0076-86C1-40A6847A3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2C70A8-BA9B-6AB9-5B34-AE5C960D3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C1D716-0B9D-8EA5-5166-991BB877A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B1D73-250F-49DD-3EB6-01493FAC3F97}"/>
              </a:ext>
            </a:extLst>
          </p:cNvPr>
          <p:cNvSpPr>
            <a:spLocks noGrp="1"/>
          </p:cNvSpPr>
          <p:nvPr>
            <p:ph type="dt" sz="half" idx="10"/>
          </p:nvPr>
        </p:nvSpPr>
        <p:spPr/>
        <p:txBody>
          <a:bodyPr/>
          <a:lstStyle/>
          <a:p>
            <a:fld id="{717B6DC0-04FD-4BD4-BD61-C396B6FB0917}" type="datetimeFigureOut">
              <a:rPr lang="en-IN" smtClean="0"/>
              <a:t>27-12-2024</a:t>
            </a:fld>
            <a:endParaRPr lang="en-IN"/>
          </a:p>
        </p:txBody>
      </p:sp>
      <p:sp>
        <p:nvSpPr>
          <p:cNvPr id="6" name="Footer Placeholder 5">
            <a:extLst>
              <a:ext uri="{FF2B5EF4-FFF2-40B4-BE49-F238E27FC236}">
                <a16:creationId xmlns:a16="http://schemas.microsoft.com/office/drawing/2014/main" id="{8450D83B-E453-4CFD-4DE1-37EEA3883F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34B9DA-2B5D-A318-2582-3E414CB38E05}"/>
              </a:ext>
            </a:extLst>
          </p:cNvPr>
          <p:cNvSpPr>
            <a:spLocks noGrp="1"/>
          </p:cNvSpPr>
          <p:nvPr>
            <p:ph type="sldNum" sz="quarter" idx="12"/>
          </p:nvPr>
        </p:nvSpPr>
        <p:spPr/>
        <p:txBody>
          <a:bodyPr/>
          <a:lstStyle/>
          <a:p>
            <a:fld id="{35B0ED01-2341-48F0-AD7A-BC8A8BCBCC7A}" type="slidenum">
              <a:rPr lang="en-IN" smtClean="0"/>
              <a:t>‹#›</a:t>
            </a:fld>
            <a:endParaRPr lang="en-IN"/>
          </a:p>
        </p:txBody>
      </p:sp>
    </p:spTree>
    <p:extLst>
      <p:ext uri="{BB962C8B-B14F-4D97-AF65-F5344CB8AC3E}">
        <p14:creationId xmlns:p14="http://schemas.microsoft.com/office/powerpoint/2010/main" val="1136322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14CABC-C624-FBA0-B842-C459EED63B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B7B957-F8FE-DA3A-037D-71E462695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A8B6CB-76F3-0818-46DD-66558A9371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B6DC0-04FD-4BD4-BD61-C396B6FB0917}" type="datetimeFigureOut">
              <a:rPr lang="en-IN" smtClean="0"/>
              <a:t>27-12-2024</a:t>
            </a:fld>
            <a:endParaRPr lang="en-IN"/>
          </a:p>
        </p:txBody>
      </p:sp>
      <p:sp>
        <p:nvSpPr>
          <p:cNvPr id="5" name="Footer Placeholder 4">
            <a:extLst>
              <a:ext uri="{FF2B5EF4-FFF2-40B4-BE49-F238E27FC236}">
                <a16:creationId xmlns:a16="http://schemas.microsoft.com/office/drawing/2014/main" id="{660864FB-8C37-E712-A244-EDA2315B92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95C47F-6C1B-8933-C9A2-BD3D7E671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0ED01-2341-48F0-AD7A-BC8A8BCBCC7A}" type="slidenum">
              <a:rPr lang="en-IN" smtClean="0"/>
              <a:t>‹#›</a:t>
            </a:fld>
            <a:endParaRPr lang="en-IN"/>
          </a:p>
        </p:txBody>
      </p:sp>
    </p:spTree>
    <p:extLst>
      <p:ext uri="{BB962C8B-B14F-4D97-AF65-F5344CB8AC3E}">
        <p14:creationId xmlns:p14="http://schemas.microsoft.com/office/powerpoint/2010/main" val="692594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8CD17-5FC9-D4E9-F936-650C28B894B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AF862C34-6CD2-ACA2-B32A-474F815F228D}"/>
              </a:ext>
            </a:extLst>
          </p:cNvPr>
          <p:cNvGrpSpPr/>
          <p:nvPr/>
        </p:nvGrpSpPr>
        <p:grpSpPr>
          <a:xfrm>
            <a:off x="0" y="0"/>
            <a:ext cx="12192000" cy="6858000"/>
            <a:chOff x="0" y="0"/>
            <a:chExt cx="12192000" cy="6858000"/>
          </a:xfrm>
        </p:grpSpPr>
        <p:pic>
          <p:nvPicPr>
            <p:cNvPr id="14338" name="Picture 2" descr="Bloody Background Images – Browse 152,834 Stock Photos, Vectors, and Video  | Adobe Stock">
              <a:extLst>
                <a:ext uri="{FF2B5EF4-FFF2-40B4-BE49-F238E27FC236}">
                  <a16:creationId xmlns:a16="http://schemas.microsoft.com/office/drawing/2014/main" id="{DBA4A92A-6E1F-B304-85FD-06D18911D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A741B27-B13B-E799-B76C-7893D3C4F3D4}"/>
                </a:ext>
              </a:extLst>
            </p:cNvPr>
            <p:cNvSpPr/>
            <p:nvPr/>
          </p:nvSpPr>
          <p:spPr>
            <a:xfrm>
              <a:off x="0" y="0"/>
              <a:ext cx="12192000" cy="6858000"/>
            </a:xfrm>
            <a:prstGeom prst="rect">
              <a:avLst/>
            </a:prstGeom>
            <a:noFill/>
            <a:ln w="508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15F89A1-3E4A-66EB-9B7D-56DE4BB1E985}"/>
                </a:ext>
              </a:extLst>
            </p:cNvPr>
            <p:cNvSpPr txBox="1"/>
            <p:nvPr/>
          </p:nvSpPr>
          <p:spPr>
            <a:xfrm>
              <a:off x="1869440" y="3429000"/>
              <a:ext cx="9255760" cy="1569660"/>
            </a:xfrm>
            <a:prstGeom prst="rect">
              <a:avLst/>
            </a:prstGeom>
            <a:noFill/>
          </p:spPr>
          <p:txBody>
            <a:bodyPr wrap="square">
              <a:spAutoFit/>
            </a:bodyPr>
            <a:lstStyle/>
            <a:p>
              <a:pPr algn="ctr"/>
              <a:r>
                <a:rPr lang="en-IN" sz="4800" u="sng" dirty="0">
                  <a:solidFill>
                    <a:srgbClr val="C00000"/>
                  </a:solidFill>
                  <a:latin typeface="Algerian" panose="04020705040A02060702" pitchFamily="82" charset="0"/>
                </a:rPr>
                <a:t>“Criminal database management system” </a:t>
              </a:r>
            </a:p>
          </p:txBody>
        </p:sp>
      </p:grpSp>
    </p:spTree>
    <p:extLst>
      <p:ext uri="{BB962C8B-B14F-4D97-AF65-F5344CB8AC3E}">
        <p14:creationId xmlns:p14="http://schemas.microsoft.com/office/powerpoint/2010/main" val="13590510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2EA6E-1E58-19C4-DDE4-B3881ABDA7B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238FD56-89D8-7346-7076-31FF068D0BE1}"/>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2" name="TextBox 1">
            <a:extLst>
              <a:ext uri="{FF2B5EF4-FFF2-40B4-BE49-F238E27FC236}">
                <a16:creationId xmlns:a16="http://schemas.microsoft.com/office/drawing/2014/main" id="{85DEFEC6-42BA-4401-62FF-38F21AD3E5AE}"/>
              </a:ext>
            </a:extLst>
          </p:cNvPr>
          <p:cNvSpPr txBox="1"/>
          <p:nvPr/>
        </p:nvSpPr>
        <p:spPr>
          <a:xfrm>
            <a:off x="883920" y="457200"/>
            <a:ext cx="10627360" cy="1569660"/>
          </a:xfrm>
          <a:prstGeom prst="rect">
            <a:avLst/>
          </a:prstGeom>
          <a:noFill/>
        </p:spPr>
        <p:txBody>
          <a:bodyPr wrap="square" rtlCol="0">
            <a:spAutoFit/>
          </a:bodyPr>
          <a:lstStyle/>
          <a:p>
            <a:pPr algn="ctr"/>
            <a:r>
              <a:rPr lang="en-US" sz="2400" b="1" dirty="0"/>
              <a:t># Problem: List all the criminals who are assigned to the 'District Court A'.SELECT Criminals.name FROM CriminalsJOIN Cases ON Criminals.criminal_id = Cases.criminal_idJOIN Court ON Cases.case_id = Court.case_idWHERE Court.court_name = 'District Court A';</a:t>
            </a:r>
            <a:endParaRPr lang="en-IN" sz="2400" b="1" dirty="0"/>
          </a:p>
        </p:txBody>
      </p:sp>
      <p:pic>
        <p:nvPicPr>
          <p:cNvPr id="4" name="Picture 3">
            <a:extLst>
              <a:ext uri="{FF2B5EF4-FFF2-40B4-BE49-F238E27FC236}">
                <a16:creationId xmlns:a16="http://schemas.microsoft.com/office/drawing/2014/main" id="{9D7FAAE7-84AE-7D1C-75E5-AD4A18371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3920" y="2509520"/>
            <a:ext cx="5140960" cy="2594149"/>
          </a:xfrm>
          <a:prstGeom prst="rect">
            <a:avLst/>
          </a:prstGeom>
          <a:ln w="50800">
            <a:solidFill>
              <a:srgbClr val="C00000"/>
            </a:solidFill>
          </a:ln>
        </p:spPr>
      </p:pic>
    </p:spTree>
    <p:extLst>
      <p:ext uri="{BB962C8B-B14F-4D97-AF65-F5344CB8AC3E}">
        <p14:creationId xmlns:p14="http://schemas.microsoft.com/office/powerpoint/2010/main" val="26687025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76421-08CF-6871-6DA8-48204204BBE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378748B-7BB5-ADE0-F594-C5DFEBE1581E}"/>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3E3CA409-8BD8-020C-0CA6-BB17EAB118EE}"/>
              </a:ext>
            </a:extLst>
          </p:cNvPr>
          <p:cNvSpPr txBox="1"/>
          <p:nvPr/>
        </p:nvSpPr>
        <p:spPr>
          <a:xfrm>
            <a:off x="3129280" y="579735"/>
            <a:ext cx="6096000" cy="1200329"/>
          </a:xfrm>
          <a:prstGeom prst="rect">
            <a:avLst/>
          </a:prstGeom>
          <a:noFill/>
        </p:spPr>
        <p:txBody>
          <a:bodyPr wrap="square">
            <a:spAutoFit/>
          </a:bodyPr>
          <a:lstStyle/>
          <a:p>
            <a:pPr algn="ctr"/>
            <a:r>
              <a:rPr lang="en-IN" sz="2400" b="1" dirty="0"/>
              <a:t># Problem: Find the total number of victims who have been assaulted.SELECT COUNT(*) FROM Victims WHERE crime_type = 'Assault';</a:t>
            </a:r>
          </a:p>
        </p:txBody>
      </p:sp>
      <p:pic>
        <p:nvPicPr>
          <p:cNvPr id="5" name="Picture 4">
            <a:extLst>
              <a:ext uri="{FF2B5EF4-FFF2-40B4-BE49-F238E27FC236}">
                <a16:creationId xmlns:a16="http://schemas.microsoft.com/office/drawing/2014/main" id="{0BE88CEF-8C3F-E5B2-527F-5006AFA57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574" y="2410112"/>
            <a:ext cx="6489594" cy="2934992"/>
          </a:xfrm>
          <a:prstGeom prst="rect">
            <a:avLst/>
          </a:prstGeom>
          <a:ln w="50800">
            <a:solidFill>
              <a:srgbClr val="C00000"/>
            </a:solidFill>
          </a:ln>
        </p:spPr>
      </p:pic>
    </p:spTree>
    <p:extLst>
      <p:ext uri="{BB962C8B-B14F-4D97-AF65-F5344CB8AC3E}">
        <p14:creationId xmlns:p14="http://schemas.microsoft.com/office/powerpoint/2010/main" val="1368998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CFC0F-A2B1-6632-4B27-90416FBF0B2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435D137-827B-10BB-FB7E-B24D36E0ED8B}"/>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0A722EBF-07D5-274A-1B38-CC9D87219439}"/>
              </a:ext>
            </a:extLst>
          </p:cNvPr>
          <p:cNvSpPr txBox="1"/>
          <p:nvPr/>
        </p:nvSpPr>
        <p:spPr>
          <a:xfrm>
            <a:off x="3373120" y="407015"/>
            <a:ext cx="6096000" cy="1200329"/>
          </a:xfrm>
          <a:prstGeom prst="rect">
            <a:avLst/>
          </a:prstGeom>
          <a:noFill/>
        </p:spPr>
        <p:txBody>
          <a:bodyPr wrap="square">
            <a:spAutoFit/>
          </a:bodyPr>
          <a:lstStyle/>
          <a:p>
            <a:pPr algn="ctr"/>
            <a:r>
              <a:rPr lang="en-IN" sz="2400" b="1" dirty="0"/>
              <a:t># Problem: Get all court details for cases reported after '2024-01-01'.SELECT * FROM Court WHERE court_date &gt; '2024-01-01';</a:t>
            </a:r>
          </a:p>
        </p:txBody>
      </p:sp>
      <p:pic>
        <p:nvPicPr>
          <p:cNvPr id="7" name="Picture 6">
            <a:extLst>
              <a:ext uri="{FF2B5EF4-FFF2-40B4-BE49-F238E27FC236}">
                <a16:creationId xmlns:a16="http://schemas.microsoft.com/office/drawing/2014/main" id="{4FBE613B-9C0F-0DC3-C773-FABA5A9EB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1" y="2208647"/>
            <a:ext cx="4782217" cy="2867425"/>
          </a:xfrm>
          <a:prstGeom prst="rect">
            <a:avLst/>
          </a:prstGeom>
          <a:ln w="50800">
            <a:solidFill>
              <a:srgbClr val="C00000"/>
            </a:solidFill>
          </a:ln>
        </p:spPr>
      </p:pic>
      <p:pic>
        <p:nvPicPr>
          <p:cNvPr id="10" name="Picture 9">
            <a:extLst>
              <a:ext uri="{FF2B5EF4-FFF2-40B4-BE49-F238E27FC236}">
                <a16:creationId xmlns:a16="http://schemas.microsoft.com/office/drawing/2014/main" id="{8DD73E43-6F45-4065-B8F2-2BAFFB3C9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494" y="2975824"/>
            <a:ext cx="4477375" cy="1162212"/>
          </a:xfrm>
          <a:prstGeom prst="rect">
            <a:avLst/>
          </a:prstGeom>
          <a:ln w="50800">
            <a:solidFill>
              <a:srgbClr val="C00000"/>
            </a:solidFill>
          </a:ln>
        </p:spPr>
      </p:pic>
    </p:spTree>
    <p:extLst>
      <p:ext uri="{BB962C8B-B14F-4D97-AF65-F5344CB8AC3E}">
        <p14:creationId xmlns:p14="http://schemas.microsoft.com/office/powerpoint/2010/main" val="22886611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52DF3-6DE2-D839-8A84-285A67DEE06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8905CEA-50D7-BB6F-BBB0-810D0CD138BD}"/>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A5FB4DF9-8494-54A4-08CA-F864BAC27E05}"/>
              </a:ext>
            </a:extLst>
          </p:cNvPr>
          <p:cNvSpPr txBox="1"/>
          <p:nvPr/>
        </p:nvSpPr>
        <p:spPr>
          <a:xfrm>
            <a:off x="3251200" y="407015"/>
            <a:ext cx="6096000" cy="1200329"/>
          </a:xfrm>
          <a:prstGeom prst="rect">
            <a:avLst/>
          </a:prstGeom>
          <a:noFill/>
        </p:spPr>
        <p:txBody>
          <a:bodyPr wrap="square">
            <a:spAutoFit/>
          </a:bodyPr>
          <a:lstStyle/>
          <a:p>
            <a:pPr algn="ctr"/>
            <a:r>
              <a:rPr lang="en-IN" sz="2400" b="1" dirty="0"/>
              <a:t># Problem: List all the sentences issued for 'Imprisonment'. SELECT * FROM Sentences WHERE sentence_type = 'Imprisonment';</a:t>
            </a:r>
          </a:p>
        </p:txBody>
      </p:sp>
      <p:pic>
        <p:nvPicPr>
          <p:cNvPr id="5" name="Picture 4">
            <a:extLst>
              <a:ext uri="{FF2B5EF4-FFF2-40B4-BE49-F238E27FC236}">
                <a16:creationId xmlns:a16="http://schemas.microsoft.com/office/drawing/2014/main" id="{56F5E19E-22F1-BE68-9D19-51F3E4BC5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566" y="2028629"/>
            <a:ext cx="7351489" cy="3620331"/>
          </a:xfrm>
          <a:prstGeom prst="rect">
            <a:avLst/>
          </a:prstGeom>
          <a:ln w="50800">
            <a:solidFill>
              <a:srgbClr val="C00000"/>
            </a:solidFill>
          </a:ln>
        </p:spPr>
      </p:pic>
    </p:spTree>
    <p:extLst>
      <p:ext uri="{BB962C8B-B14F-4D97-AF65-F5344CB8AC3E}">
        <p14:creationId xmlns:p14="http://schemas.microsoft.com/office/powerpoint/2010/main" val="39976397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75A24-8A6C-C6EF-C0E2-DDE10E7DEF6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7C9DE58-20A6-8AA7-D838-7254A384850C}"/>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87300DB5-4698-F0F9-AA00-66C96443B93E}"/>
              </a:ext>
            </a:extLst>
          </p:cNvPr>
          <p:cNvSpPr txBox="1"/>
          <p:nvPr/>
        </p:nvSpPr>
        <p:spPr>
          <a:xfrm>
            <a:off x="3281680" y="321995"/>
            <a:ext cx="6096000" cy="1200329"/>
          </a:xfrm>
          <a:prstGeom prst="rect">
            <a:avLst/>
          </a:prstGeom>
          <a:noFill/>
        </p:spPr>
        <p:txBody>
          <a:bodyPr wrap="square">
            <a:spAutoFit/>
          </a:bodyPr>
          <a:lstStyle/>
          <a:p>
            <a:pPr algn="ctr"/>
            <a:r>
              <a:rPr lang="en-IN" sz="2400" b="1" dirty="0"/>
              <a:t># Problem: Find the case details for all 'Murder' cases.SELECT * FROM Cases WHERE case_type = 'Murder';</a:t>
            </a:r>
          </a:p>
        </p:txBody>
      </p:sp>
      <p:pic>
        <p:nvPicPr>
          <p:cNvPr id="5" name="Picture 4">
            <a:extLst>
              <a:ext uri="{FF2B5EF4-FFF2-40B4-BE49-F238E27FC236}">
                <a16:creationId xmlns:a16="http://schemas.microsoft.com/office/drawing/2014/main" id="{E8B71095-BF3A-6877-2670-AA4745A0C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169" y="2714208"/>
            <a:ext cx="8040222" cy="1381318"/>
          </a:xfrm>
          <a:prstGeom prst="rect">
            <a:avLst/>
          </a:prstGeom>
          <a:ln w="50800">
            <a:solidFill>
              <a:srgbClr val="C00000"/>
            </a:solidFill>
          </a:ln>
        </p:spPr>
      </p:pic>
    </p:spTree>
    <p:extLst>
      <p:ext uri="{BB962C8B-B14F-4D97-AF65-F5344CB8AC3E}">
        <p14:creationId xmlns:p14="http://schemas.microsoft.com/office/powerpoint/2010/main" val="42646598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223BA-D3C8-6740-2F06-03087ED260F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D10F988-A634-9EA5-5E92-5149200DF90A}"/>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FC3262F0-1D04-469E-9EDB-F06277F02A05}"/>
              </a:ext>
            </a:extLst>
          </p:cNvPr>
          <p:cNvSpPr txBox="1"/>
          <p:nvPr/>
        </p:nvSpPr>
        <p:spPr>
          <a:xfrm>
            <a:off x="1513840" y="444976"/>
            <a:ext cx="8991600" cy="1938992"/>
          </a:xfrm>
          <a:prstGeom prst="rect">
            <a:avLst/>
          </a:prstGeom>
          <a:noFill/>
        </p:spPr>
        <p:txBody>
          <a:bodyPr wrap="square">
            <a:spAutoFit/>
          </a:bodyPr>
          <a:lstStyle/>
          <a:p>
            <a:pPr algn="ctr"/>
            <a:r>
              <a:rPr lang="en-IN" sz="2400" b="1" dirty="0"/>
              <a:t># Problem: Retrieve the criminal information for those convicted in 'High Court' courts.SELECT Criminals.name FROM CriminalsJOIN Cases ON Criminals.criminal_id = Cases.criminal_idJOIN Court ON Cases.case_id = Court.case_idWHERE Court.court_name LIKE '%High Court%';</a:t>
            </a:r>
          </a:p>
        </p:txBody>
      </p:sp>
      <p:pic>
        <p:nvPicPr>
          <p:cNvPr id="5" name="Picture 4">
            <a:extLst>
              <a:ext uri="{FF2B5EF4-FFF2-40B4-BE49-F238E27FC236}">
                <a16:creationId xmlns:a16="http://schemas.microsoft.com/office/drawing/2014/main" id="{2BAEC5E4-56C6-9C4D-D461-A224B6687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654913"/>
            <a:ext cx="4653280" cy="3260655"/>
          </a:xfrm>
          <a:prstGeom prst="rect">
            <a:avLst/>
          </a:prstGeom>
          <a:ln w="50800">
            <a:solidFill>
              <a:srgbClr val="C00000"/>
            </a:solidFill>
          </a:ln>
        </p:spPr>
      </p:pic>
    </p:spTree>
    <p:extLst>
      <p:ext uri="{BB962C8B-B14F-4D97-AF65-F5344CB8AC3E}">
        <p14:creationId xmlns:p14="http://schemas.microsoft.com/office/powerpoint/2010/main" val="3696705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2C2FD-CAFC-BE57-A6AB-85678BA95F1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8587824-F9C8-BD8E-5AE2-086E3006D01E}"/>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138A7374-8D36-6E0A-7C60-3A2027C9D986}"/>
              </a:ext>
            </a:extLst>
          </p:cNvPr>
          <p:cNvSpPr txBox="1"/>
          <p:nvPr/>
        </p:nvSpPr>
        <p:spPr>
          <a:xfrm>
            <a:off x="2489200" y="400596"/>
            <a:ext cx="6959600" cy="1569660"/>
          </a:xfrm>
          <a:prstGeom prst="rect">
            <a:avLst/>
          </a:prstGeom>
          <a:noFill/>
        </p:spPr>
        <p:txBody>
          <a:bodyPr wrap="square">
            <a:spAutoFit/>
          </a:bodyPr>
          <a:lstStyle/>
          <a:p>
            <a:pPr algn="ctr"/>
            <a:r>
              <a:rPr lang="en-IN" sz="2400" b="1" dirty="0"/>
              <a:t># Problem: Get the names of criminals who have committed both 'Robbery' and 'Assault'.SELECT name FROM Criminals WHERE crime_history LIKE '%Robbery%' AND crime_history LIKE '%Assault%';</a:t>
            </a:r>
          </a:p>
        </p:txBody>
      </p:sp>
      <p:pic>
        <p:nvPicPr>
          <p:cNvPr id="5" name="Picture 4">
            <a:extLst>
              <a:ext uri="{FF2B5EF4-FFF2-40B4-BE49-F238E27FC236}">
                <a16:creationId xmlns:a16="http://schemas.microsoft.com/office/drawing/2014/main" id="{4BE97F5E-B2DC-3DCB-BA0D-7DAB6124D7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824" y="2821216"/>
            <a:ext cx="10034069" cy="1821904"/>
          </a:xfrm>
          <a:prstGeom prst="rect">
            <a:avLst/>
          </a:prstGeom>
          <a:ln w="50800">
            <a:solidFill>
              <a:srgbClr val="C00000"/>
            </a:solidFill>
          </a:ln>
        </p:spPr>
      </p:pic>
    </p:spTree>
    <p:extLst>
      <p:ext uri="{BB962C8B-B14F-4D97-AF65-F5344CB8AC3E}">
        <p14:creationId xmlns:p14="http://schemas.microsoft.com/office/powerpoint/2010/main" val="6737224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53ADE-1A98-2D5C-F13A-8CB8FF911D3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823CF41D-1DD7-FC4B-0594-AA93ACD31999}"/>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49BA7C4F-1FCE-ED28-E508-4DB16450A18C}"/>
              </a:ext>
            </a:extLst>
          </p:cNvPr>
          <p:cNvSpPr txBox="1"/>
          <p:nvPr/>
        </p:nvSpPr>
        <p:spPr>
          <a:xfrm>
            <a:off x="1163320" y="357277"/>
            <a:ext cx="9865360" cy="1938992"/>
          </a:xfrm>
          <a:prstGeom prst="rect">
            <a:avLst/>
          </a:prstGeom>
          <a:noFill/>
        </p:spPr>
        <p:txBody>
          <a:bodyPr wrap="square">
            <a:spAutoFit/>
          </a:bodyPr>
          <a:lstStyle/>
          <a:p>
            <a:pPr algn="ctr"/>
            <a:r>
              <a:rPr lang="en-IN" sz="2400" b="1" dirty="0"/>
              <a:t># Problem: Find the criminals whose cases have a 'Closed' status and have received a 'Fine' sentence. SELECT Criminals.name FROM CriminalsJOIN Cases ON Criminals.criminal_id = Cases.criminal_idJOIN Sentences ON Cases.case_id = Sentences.case_idWHERE Cases.case_status = 'Closed' AND Sentences.sentence_type = 'Fine';</a:t>
            </a:r>
          </a:p>
        </p:txBody>
      </p:sp>
      <p:pic>
        <p:nvPicPr>
          <p:cNvPr id="5" name="Picture 4">
            <a:extLst>
              <a:ext uri="{FF2B5EF4-FFF2-40B4-BE49-F238E27FC236}">
                <a16:creationId xmlns:a16="http://schemas.microsoft.com/office/drawing/2014/main" id="{F4D03711-B0BD-7DE8-18D1-6F97BDAC5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199" y="2824116"/>
            <a:ext cx="8626435" cy="3316765"/>
          </a:xfrm>
          <a:prstGeom prst="rect">
            <a:avLst/>
          </a:prstGeom>
          <a:ln w="50800">
            <a:solidFill>
              <a:srgbClr val="C00000"/>
            </a:solidFill>
          </a:ln>
        </p:spPr>
      </p:pic>
    </p:spTree>
    <p:extLst>
      <p:ext uri="{BB962C8B-B14F-4D97-AF65-F5344CB8AC3E}">
        <p14:creationId xmlns:p14="http://schemas.microsoft.com/office/powerpoint/2010/main" val="29815448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D90A2-4E3B-1DA2-A140-57C181220DD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BF9BB38-96F1-2CDF-16CF-9BF939ED135A}"/>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00E334DD-A268-144C-AB3D-7479F55158D0}"/>
              </a:ext>
            </a:extLst>
          </p:cNvPr>
          <p:cNvSpPr txBox="1"/>
          <p:nvPr/>
        </p:nvSpPr>
        <p:spPr>
          <a:xfrm>
            <a:off x="2809240" y="818392"/>
            <a:ext cx="6573520" cy="1200329"/>
          </a:xfrm>
          <a:prstGeom prst="rect">
            <a:avLst/>
          </a:prstGeom>
          <a:noFill/>
        </p:spPr>
        <p:txBody>
          <a:bodyPr wrap="square">
            <a:spAutoFit/>
          </a:bodyPr>
          <a:lstStyle/>
          <a:p>
            <a:pPr algn="ctr"/>
            <a:r>
              <a:rPr lang="en-IN" sz="2400" b="1" dirty="0"/>
              <a:t># Problem: List all the cases handled by the officer 'Officer A'.SELECT * FROM Cases WHERE officer_id = 1;</a:t>
            </a:r>
          </a:p>
        </p:txBody>
      </p:sp>
      <p:pic>
        <p:nvPicPr>
          <p:cNvPr id="5" name="Picture 4">
            <a:extLst>
              <a:ext uri="{FF2B5EF4-FFF2-40B4-BE49-F238E27FC236}">
                <a16:creationId xmlns:a16="http://schemas.microsoft.com/office/drawing/2014/main" id="{2A5F4E9C-F275-609D-72EF-D6CB6F709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310" y="2844800"/>
            <a:ext cx="8761629" cy="1690479"/>
          </a:xfrm>
          <a:prstGeom prst="rect">
            <a:avLst/>
          </a:prstGeom>
          <a:ln w="50800">
            <a:solidFill>
              <a:srgbClr val="C00000"/>
            </a:solidFill>
          </a:ln>
        </p:spPr>
      </p:pic>
    </p:spTree>
    <p:extLst>
      <p:ext uri="{BB962C8B-B14F-4D97-AF65-F5344CB8AC3E}">
        <p14:creationId xmlns:p14="http://schemas.microsoft.com/office/powerpoint/2010/main" val="13135308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EFFA2-266C-FAFA-E681-92C3BEB0176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17FE07-17E6-E917-BEA3-CD8471258C89}"/>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2" name="TextBox 1">
            <a:extLst>
              <a:ext uri="{FF2B5EF4-FFF2-40B4-BE49-F238E27FC236}">
                <a16:creationId xmlns:a16="http://schemas.microsoft.com/office/drawing/2014/main" id="{7F05F692-56DD-B7E6-ED11-1E0B9A9F3BB9}"/>
              </a:ext>
            </a:extLst>
          </p:cNvPr>
          <p:cNvSpPr txBox="1"/>
          <p:nvPr/>
        </p:nvSpPr>
        <p:spPr>
          <a:xfrm>
            <a:off x="3769360" y="396240"/>
            <a:ext cx="4368800" cy="707886"/>
          </a:xfrm>
          <a:prstGeom prst="rect">
            <a:avLst/>
          </a:prstGeom>
          <a:noFill/>
        </p:spPr>
        <p:txBody>
          <a:bodyPr wrap="square" rtlCol="0">
            <a:spAutoFit/>
          </a:bodyPr>
          <a:lstStyle/>
          <a:p>
            <a:pPr algn="ctr"/>
            <a:r>
              <a:rPr lang="en-IN" sz="4000" u="sng" dirty="0">
                <a:solidFill>
                  <a:srgbClr val="C00000"/>
                </a:solidFill>
                <a:latin typeface="Algerian" panose="04020705040A02060702" pitchFamily="82" charset="0"/>
              </a:rPr>
              <a:t>Conclusion</a:t>
            </a:r>
          </a:p>
        </p:txBody>
      </p:sp>
      <p:sp>
        <p:nvSpPr>
          <p:cNvPr id="3" name="TextBox 2">
            <a:extLst>
              <a:ext uri="{FF2B5EF4-FFF2-40B4-BE49-F238E27FC236}">
                <a16:creationId xmlns:a16="http://schemas.microsoft.com/office/drawing/2014/main" id="{D589D3BB-B0C2-6C7C-2FD4-A790EEDF7DFE}"/>
              </a:ext>
            </a:extLst>
          </p:cNvPr>
          <p:cNvSpPr txBox="1"/>
          <p:nvPr/>
        </p:nvSpPr>
        <p:spPr>
          <a:xfrm>
            <a:off x="1076960" y="1198781"/>
            <a:ext cx="10312400" cy="5262979"/>
          </a:xfrm>
          <a:prstGeom prst="rect">
            <a:avLst/>
          </a:prstGeom>
          <a:noFill/>
        </p:spPr>
        <p:txBody>
          <a:bodyPr wrap="square" rtlCol="0">
            <a:spAutoFit/>
          </a:bodyPr>
          <a:lstStyle/>
          <a:p>
            <a:pPr algn="ctr"/>
            <a:r>
              <a:rPr lang="en-US" sz="2400" dirty="0"/>
              <a:t>The </a:t>
            </a:r>
            <a:r>
              <a:rPr lang="en-US" sz="2400" b="1" dirty="0"/>
              <a:t>Criminal Database Management System (CDMS)</a:t>
            </a:r>
            <a:r>
              <a:rPr lang="en-US" sz="2400" dirty="0"/>
              <a:t> is a transformative solution for modernizing the way criminal records and cases are managed. By centralizing data, automating processes, and providing real-time access to critical information, the system significantly enhances the efficiency of law enforcement, judicial proceedings, and interagency collaboration.</a:t>
            </a:r>
          </a:p>
          <a:p>
            <a:pPr algn="ctr"/>
            <a:r>
              <a:rPr lang="en-US" sz="2400" dirty="0"/>
              <a:t>With features like secure data handling, role-based access control, and advanced analytics, CDMS not only streamlines investigations and case tracking but also aids in crime prevention by analyzing patterns and trends. Additionally, it ensures transparency, accountability, and fairness in the criminal justice process, fostering trust among stakeholders.</a:t>
            </a:r>
          </a:p>
          <a:p>
            <a:pPr algn="ctr"/>
            <a:r>
              <a:rPr lang="en-US" sz="2400" dirty="0"/>
              <a:t>In conclusion, the </a:t>
            </a:r>
            <a:r>
              <a:rPr lang="en-US" sz="2400" b="1" dirty="0"/>
              <a:t>Criminal Database Management System</a:t>
            </a:r>
            <a:r>
              <a:rPr lang="en-US" sz="2400" dirty="0"/>
              <a:t> is an indispensable tool for creating a safer society, empowering authorities with data-driven insights, and ensuring justice is delivered swiftly and effectively.</a:t>
            </a:r>
          </a:p>
          <a:p>
            <a:endParaRPr lang="en-IN" sz="2400" dirty="0"/>
          </a:p>
        </p:txBody>
      </p:sp>
    </p:spTree>
    <p:extLst>
      <p:ext uri="{BB962C8B-B14F-4D97-AF65-F5344CB8AC3E}">
        <p14:creationId xmlns:p14="http://schemas.microsoft.com/office/powerpoint/2010/main" val="16912870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B17DF-3818-6393-AFA8-FEFBFB093E92}"/>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A0691D1F-CC25-5C08-9496-20C6E5AAE1B2}"/>
              </a:ext>
            </a:extLst>
          </p:cNvPr>
          <p:cNvGrpSpPr/>
          <p:nvPr/>
        </p:nvGrpSpPr>
        <p:grpSpPr>
          <a:xfrm>
            <a:off x="122903" y="189271"/>
            <a:ext cx="11946194" cy="6479458"/>
            <a:chOff x="122903" y="189271"/>
            <a:chExt cx="11946194" cy="6479458"/>
          </a:xfrm>
        </p:grpSpPr>
        <p:sp>
          <p:nvSpPr>
            <p:cNvPr id="8" name="Rectangle 7">
              <a:extLst>
                <a:ext uri="{FF2B5EF4-FFF2-40B4-BE49-F238E27FC236}">
                  <a16:creationId xmlns:a16="http://schemas.microsoft.com/office/drawing/2014/main" id="{A0193BD6-98DD-B05F-CBC6-955A7596829A}"/>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2" name="TextBox 1">
              <a:extLst>
                <a:ext uri="{FF2B5EF4-FFF2-40B4-BE49-F238E27FC236}">
                  <a16:creationId xmlns:a16="http://schemas.microsoft.com/office/drawing/2014/main" id="{920FAD54-D5DB-273B-57FE-74CA90DA2085}"/>
                </a:ext>
              </a:extLst>
            </p:cNvPr>
            <p:cNvSpPr txBox="1"/>
            <p:nvPr/>
          </p:nvSpPr>
          <p:spPr>
            <a:xfrm>
              <a:off x="685800" y="629920"/>
              <a:ext cx="10820400" cy="4678204"/>
            </a:xfrm>
            <a:prstGeom prst="rect">
              <a:avLst/>
            </a:prstGeom>
            <a:noFill/>
          </p:spPr>
          <p:txBody>
            <a:bodyPr wrap="square" rtlCol="0">
              <a:spAutoFit/>
            </a:bodyPr>
            <a:lstStyle/>
            <a:p>
              <a:pPr algn="ctr"/>
              <a:endParaRPr lang="en-IN" dirty="0"/>
            </a:p>
            <a:p>
              <a:pPr algn="ctr"/>
              <a:r>
                <a:rPr lang="en-IN" sz="4000" dirty="0">
                  <a:highlight>
                    <a:srgbClr val="C0C0C0"/>
                  </a:highlight>
                  <a:latin typeface="Algerian" panose="04020705040A02060702" pitchFamily="82" charset="0"/>
                </a:rPr>
                <a:t>IT VEDANT  </a:t>
              </a:r>
            </a:p>
            <a:p>
              <a:pPr algn="ctr"/>
              <a:endParaRPr lang="en-IN" sz="4000" u="sng" dirty="0">
                <a:latin typeface="Algerian" panose="04020705040A02060702" pitchFamily="82" charset="0"/>
              </a:endParaRPr>
            </a:p>
            <a:p>
              <a:pPr algn="ctr"/>
              <a:r>
                <a:rPr lang="en-IN" sz="4000" u="sng" dirty="0">
                  <a:solidFill>
                    <a:srgbClr val="C00000"/>
                  </a:solidFill>
                  <a:latin typeface="Algerian" panose="04020705040A02060702" pitchFamily="82" charset="0"/>
                </a:rPr>
                <a:t>DATA SCIENCE AND DATA ANALYTICS </a:t>
              </a:r>
            </a:p>
            <a:p>
              <a:pPr algn="ctr"/>
              <a:endParaRPr lang="en-IN" sz="4000" dirty="0">
                <a:latin typeface="Algerian" panose="04020705040A02060702" pitchFamily="82" charset="0"/>
              </a:endParaRPr>
            </a:p>
            <a:p>
              <a:pPr algn="ctr"/>
              <a:r>
                <a:rPr lang="en-IN" sz="4000" u="sng" dirty="0">
                  <a:solidFill>
                    <a:srgbClr val="C00000"/>
                  </a:solidFill>
                  <a:latin typeface="Algerian" panose="04020705040A02060702" pitchFamily="82" charset="0"/>
                </a:rPr>
                <a:t>Name</a:t>
              </a:r>
              <a:r>
                <a:rPr lang="en-IN" sz="4000" dirty="0">
                  <a:solidFill>
                    <a:srgbClr val="C00000"/>
                  </a:solidFill>
                  <a:latin typeface="Algerian" panose="04020705040A02060702" pitchFamily="82" charset="0"/>
                </a:rPr>
                <a:t> – </a:t>
              </a:r>
              <a:r>
                <a:rPr lang="en-IN" sz="4000" u="sng" dirty="0">
                  <a:solidFill>
                    <a:srgbClr val="C00000"/>
                  </a:solidFill>
                  <a:latin typeface="Algerian" panose="04020705040A02060702" pitchFamily="82" charset="0"/>
                </a:rPr>
                <a:t>Simran Sabastian Tribhuvan </a:t>
              </a:r>
            </a:p>
            <a:p>
              <a:pPr algn="ctr"/>
              <a:endParaRPr lang="en-IN" sz="4000" u="sng" dirty="0">
                <a:latin typeface="Algerian" panose="04020705040A02060702" pitchFamily="82" charset="0"/>
              </a:endParaRPr>
            </a:p>
            <a:p>
              <a:pPr algn="ctr"/>
              <a:r>
                <a:rPr lang="en-IN" sz="4000" dirty="0">
                  <a:highlight>
                    <a:srgbClr val="C0C0C0"/>
                  </a:highlight>
                  <a:latin typeface="Algerian" panose="04020705040A02060702" pitchFamily="82" charset="0"/>
                </a:rPr>
                <a:t>SQL Project </a:t>
              </a:r>
            </a:p>
          </p:txBody>
        </p:sp>
      </p:grpSp>
    </p:spTree>
    <p:extLst>
      <p:ext uri="{BB962C8B-B14F-4D97-AF65-F5344CB8AC3E}">
        <p14:creationId xmlns:p14="http://schemas.microsoft.com/office/powerpoint/2010/main" val="30522531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23785-477F-0AA1-27C1-BC728FDAB68F}"/>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FEA35890-2004-90D2-9A04-824143FAA36D}"/>
              </a:ext>
            </a:extLst>
          </p:cNvPr>
          <p:cNvGrpSpPr/>
          <p:nvPr/>
        </p:nvGrpSpPr>
        <p:grpSpPr>
          <a:xfrm>
            <a:off x="0" y="0"/>
            <a:ext cx="12192000" cy="6858000"/>
            <a:chOff x="0" y="0"/>
            <a:chExt cx="12192000" cy="6858000"/>
          </a:xfrm>
        </p:grpSpPr>
        <p:pic>
          <p:nvPicPr>
            <p:cNvPr id="14338" name="Picture 2" descr="Bloody Background Images – Browse 152,834 Stock Photos, Vectors, and Video  | Adobe Stock">
              <a:extLst>
                <a:ext uri="{FF2B5EF4-FFF2-40B4-BE49-F238E27FC236}">
                  <a16:creationId xmlns:a16="http://schemas.microsoft.com/office/drawing/2014/main" id="{33286AA2-F21B-2218-A6C1-C7DE8C862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E7C4298-EF6A-2E90-6A76-4F1CB85F8FCB}"/>
                </a:ext>
              </a:extLst>
            </p:cNvPr>
            <p:cNvSpPr/>
            <p:nvPr/>
          </p:nvSpPr>
          <p:spPr>
            <a:xfrm>
              <a:off x="0" y="0"/>
              <a:ext cx="12192000" cy="6858000"/>
            </a:xfrm>
            <a:prstGeom prst="rect">
              <a:avLst/>
            </a:prstGeom>
            <a:noFill/>
            <a:ln w="508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D7BC9CE-CC42-2BE8-0714-65C964FD97CC}"/>
                </a:ext>
              </a:extLst>
            </p:cNvPr>
            <p:cNvSpPr txBox="1"/>
            <p:nvPr/>
          </p:nvSpPr>
          <p:spPr>
            <a:xfrm>
              <a:off x="4704080" y="3429000"/>
              <a:ext cx="4500880" cy="830997"/>
            </a:xfrm>
            <a:prstGeom prst="rect">
              <a:avLst/>
            </a:prstGeom>
            <a:noFill/>
          </p:spPr>
          <p:txBody>
            <a:bodyPr wrap="square" rtlCol="0">
              <a:spAutoFit/>
            </a:bodyPr>
            <a:lstStyle/>
            <a:p>
              <a:r>
                <a:rPr lang="en-IN" sz="4800" u="sng" dirty="0">
                  <a:solidFill>
                    <a:srgbClr val="C00000"/>
                  </a:solidFill>
                  <a:latin typeface="Algerian" panose="04020705040A02060702" pitchFamily="82" charset="0"/>
                </a:rPr>
                <a:t>Thank-You</a:t>
              </a:r>
            </a:p>
          </p:txBody>
        </p:sp>
      </p:grpSp>
    </p:spTree>
    <p:extLst>
      <p:ext uri="{BB962C8B-B14F-4D97-AF65-F5344CB8AC3E}">
        <p14:creationId xmlns:p14="http://schemas.microsoft.com/office/powerpoint/2010/main" val="1338004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B4DCCC1-7550-7673-133B-21A6B3C28C12}"/>
              </a:ext>
            </a:extLst>
          </p:cNvPr>
          <p:cNvGrpSpPr/>
          <p:nvPr/>
        </p:nvGrpSpPr>
        <p:grpSpPr>
          <a:xfrm>
            <a:off x="122903" y="189271"/>
            <a:ext cx="11946194" cy="6565822"/>
            <a:chOff x="122903" y="189271"/>
            <a:chExt cx="11946194" cy="6565822"/>
          </a:xfrm>
        </p:grpSpPr>
        <p:sp>
          <p:nvSpPr>
            <p:cNvPr id="8" name="Rectangle 7">
              <a:extLst>
                <a:ext uri="{FF2B5EF4-FFF2-40B4-BE49-F238E27FC236}">
                  <a16:creationId xmlns:a16="http://schemas.microsoft.com/office/drawing/2014/main" id="{1766F793-C0FF-01D6-FB51-B35F4F03FC40}"/>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9" name="TextBox 8">
              <a:extLst>
                <a:ext uri="{FF2B5EF4-FFF2-40B4-BE49-F238E27FC236}">
                  <a16:creationId xmlns:a16="http://schemas.microsoft.com/office/drawing/2014/main" id="{AF796D41-535E-7E36-9000-5B00E00DBFFD}"/>
                </a:ext>
              </a:extLst>
            </p:cNvPr>
            <p:cNvSpPr txBox="1"/>
            <p:nvPr/>
          </p:nvSpPr>
          <p:spPr>
            <a:xfrm>
              <a:off x="4170066" y="271306"/>
              <a:ext cx="3627455" cy="707886"/>
            </a:xfrm>
            <a:prstGeom prst="rect">
              <a:avLst/>
            </a:prstGeom>
            <a:noFill/>
          </p:spPr>
          <p:txBody>
            <a:bodyPr wrap="square" rtlCol="0">
              <a:spAutoFit/>
            </a:bodyPr>
            <a:lstStyle/>
            <a:p>
              <a:pPr algn="ctr"/>
              <a:r>
                <a:rPr lang="en-IN" sz="4000" u="sng" dirty="0">
                  <a:solidFill>
                    <a:srgbClr val="C00000"/>
                  </a:solidFill>
                  <a:latin typeface="Algerian" panose="04020705040A02060702" pitchFamily="82" charset="0"/>
                </a:rPr>
                <a:t>Introduction</a:t>
              </a:r>
            </a:p>
          </p:txBody>
        </p:sp>
        <p:sp>
          <p:nvSpPr>
            <p:cNvPr id="11" name="TextBox 10">
              <a:extLst>
                <a:ext uri="{FF2B5EF4-FFF2-40B4-BE49-F238E27FC236}">
                  <a16:creationId xmlns:a16="http://schemas.microsoft.com/office/drawing/2014/main" id="{6CB0B7A1-06A5-FF19-00B5-3C75BDB90CEF}"/>
                </a:ext>
              </a:extLst>
            </p:cNvPr>
            <p:cNvSpPr txBox="1"/>
            <p:nvPr/>
          </p:nvSpPr>
          <p:spPr>
            <a:xfrm>
              <a:off x="1110342" y="1061227"/>
              <a:ext cx="9746901" cy="5693866"/>
            </a:xfrm>
            <a:prstGeom prst="rect">
              <a:avLst/>
            </a:prstGeom>
            <a:noFill/>
          </p:spPr>
          <p:txBody>
            <a:bodyPr wrap="square">
              <a:spAutoFit/>
            </a:bodyPr>
            <a:lstStyle/>
            <a:p>
              <a:pPr algn="ctr"/>
              <a:r>
                <a:rPr lang="en-US" sz="2600" dirty="0"/>
                <a:t>The </a:t>
              </a:r>
              <a:r>
                <a:rPr lang="en-US" sz="2600" b="1" dirty="0"/>
                <a:t>Criminal Database Management System (CDMS)</a:t>
              </a:r>
              <a:r>
                <a:rPr lang="en-US" sz="2600" dirty="0"/>
                <a:t> is a specialized application designed to streamline the process of managing and analyzing data related to criminal activities. Its primary purpose is to provide a centralized platform for law enforcement agencies, judiciary bodies, and other stakeholders to efficiently store, access, and share crucial information on criminals, cases, offenses, victims, and court proceedings.</a:t>
              </a:r>
            </a:p>
            <a:p>
              <a:pPr algn="ctr"/>
              <a:r>
                <a:rPr lang="en-US" sz="2600" dirty="0"/>
                <a:t>By integrating advanced database technologies, the CDMS enables the digitization of records, making it easier to track offenders, analyze crime patterns, and ensure smooth coordination between various departments. This system not only enhances the efficiency of investigations but also plays a critical role in improving public safety and ensuring justice</a:t>
              </a:r>
              <a:r>
                <a:rPr lang="en-US" sz="2600" dirty="0">
                  <a:solidFill>
                    <a:srgbClr val="C00000"/>
                  </a:solidFill>
                </a:rPr>
                <a:t>.</a:t>
              </a:r>
            </a:p>
            <a:p>
              <a:pPr algn="ctr"/>
              <a:r>
                <a:rPr lang="en-US" sz="2600" dirty="0">
                  <a:solidFill>
                    <a:srgbClr val="C00000"/>
                  </a:solidFill>
                </a:rPr>
                <a:t>.</a:t>
              </a:r>
            </a:p>
          </p:txBody>
        </p:sp>
      </p:grpSp>
    </p:spTree>
    <p:extLst>
      <p:ext uri="{BB962C8B-B14F-4D97-AF65-F5344CB8AC3E}">
        <p14:creationId xmlns:p14="http://schemas.microsoft.com/office/powerpoint/2010/main" val="22301779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40B6D-3664-FC52-04EA-7C7E4528B3C2}"/>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2D314169-8C8A-141E-80A8-8648C4DD2F9E}"/>
              </a:ext>
            </a:extLst>
          </p:cNvPr>
          <p:cNvGrpSpPr/>
          <p:nvPr/>
        </p:nvGrpSpPr>
        <p:grpSpPr>
          <a:xfrm>
            <a:off x="122903" y="199431"/>
            <a:ext cx="14547690" cy="9162466"/>
            <a:chOff x="122903" y="189271"/>
            <a:chExt cx="14547690" cy="9162466"/>
          </a:xfrm>
        </p:grpSpPr>
        <p:sp>
          <p:nvSpPr>
            <p:cNvPr id="8" name="Rectangle 7">
              <a:extLst>
                <a:ext uri="{FF2B5EF4-FFF2-40B4-BE49-F238E27FC236}">
                  <a16:creationId xmlns:a16="http://schemas.microsoft.com/office/drawing/2014/main" id="{1FB13D70-8F4A-9C23-384A-3F4A06A36A08}"/>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2" name="TextBox 1">
              <a:extLst>
                <a:ext uri="{FF2B5EF4-FFF2-40B4-BE49-F238E27FC236}">
                  <a16:creationId xmlns:a16="http://schemas.microsoft.com/office/drawing/2014/main" id="{0CF3A9B7-268D-D52C-0D08-A329AC673A07}"/>
                </a:ext>
              </a:extLst>
            </p:cNvPr>
            <p:cNvSpPr txBox="1"/>
            <p:nvPr/>
          </p:nvSpPr>
          <p:spPr>
            <a:xfrm>
              <a:off x="4069583" y="341644"/>
              <a:ext cx="4481565" cy="707886"/>
            </a:xfrm>
            <a:prstGeom prst="rect">
              <a:avLst/>
            </a:prstGeom>
            <a:noFill/>
          </p:spPr>
          <p:txBody>
            <a:bodyPr wrap="square" rtlCol="0">
              <a:spAutoFit/>
            </a:bodyPr>
            <a:lstStyle/>
            <a:p>
              <a:pPr algn="ctr"/>
              <a:r>
                <a:rPr lang="en-IN" sz="4000" u="sng" dirty="0">
                  <a:solidFill>
                    <a:srgbClr val="C00000"/>
                  </a:solidFill>
                  <a:latin typeface="Algerian" panose="04020705040A02060702" pitchFamily="82" charset="0"/>
                </a:rPr>
                <a:t>Objective</a:t>
              </a:r>
              <a:r>
                <a:rPr lang="en-IN" dirty="0"/>
                <a:t> </a:t>
              </a:r>
            </a:p>
          </p:txBody>
        </p:sp>
        <p:sp>
          <p:nvSpPr>
            <p:cNvPr id="10" name="TextBox 9">
              <a:extLst>
                <a:ext uri="{FF2B5EF4-FFF2-40B4-BE49-F238E27FC236}">
                  <a16:creationId xmlns:a16="http://schemas.microsoft.com/office/drawing/2014/main" id="{CE7632E4-81B0-33C1-CC6E-9FB866B4FB5D}"/>
                </a:ext>
              </a:extLst>
            </p:cNvPr>
            <p:cNvSpPr txBox="1"/>
            <p:nvPr/>
          </p:nvSpPr>
          <p:spPr>
            <a:xfrm>
              <a:off x="4069583" y="4870172"/>
              <a:ext cx="10450285" cy="4481565"/>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012CEA55-5564-CCF5-EE9B-C4298F7AEE45}"/>
                </a:ext>
              </a:extLst>
            </p:cNvPr>
            <p:cNvSpPr txBox="1"/>
            <p:nvPr/>
          </p:nvSpPr>
          <p:spPr>
            <a:xfrm>
              <a:off x="4220308" y="4707612"/>
              <a:ext cx="10450285" cy="4481565"/>
            </a:xfrm>
            <a:prstGeom prst="rect">
              <a:avLst/>
            </a:prstGeom>
            <a:noFill/>
          </p:spPr>
          <p:txBody>
            <a:bodyPr wrap="square" rtlCol="0">
              <a:spAutoFit/>
            </a:bodyPr>
            <a:lstStyle/>
            <a:p>
              <a:endParaRPr lang="en-IN" dirty="0"/>
            </a:p>
          </p:txBody>
        </p:sp>
        <p:sp>
          <p:nvSpPr>
            <p:cNvPr id="13" name="Rectangle 2">
              <a:extLst>
                <a:ext uri="{FF2B5EF4-FFF2-40B4-BE49-F238E27FC236}">
                  <a16:creationId xmlns:a16="http://schemas.microsoft.com/office/drawing/2014/main" id="{98AA245C-6DB6-FF8E-2D0B-48A9713EF0AB}"/>
                </a:ext>
              </a:extLst>
            </p:cNvPr>
            <p:cNvSpPr>
              <a:spLocks noChangeArrowheads="1"/>
            </p:cNvSpPr>
            <p:nvPr/>
          </p:nvSpPr>
          <p:spPr bwMode="auto">
            <a:xfrm>
              <a:off x="2126238" y="1003364"/>
              <a:ext cx="836825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Centralized storage of criminal records and case details.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Quick and efficient access to information.</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Streamlined case tracking from registration to resolution.</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Crime trend analysis for prevention strategies.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Secure and role-based access to data.</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Automation of manual processes to save time.</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Enhanced collaboration between law enforcement and judiciary.</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Real-time updates for effective decision-making.</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Improved transparency and accountability.</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Optimized resource allocation for investigations.</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Data security and confidentiality.</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effectLst/>
                </a:rPr>
                <a:t>Support for legal and judicial proceedings </a:t>
              </a:r>
            </a:p>
          </p:txBody>
        </p:sp>
      </p:grpSp>
    </p:spTree>
    <p:extLst>
      <p:ext uri="{BB962C8B-B14F-4D97-AF65-F5344CB8AC3E}">
        <p14:creationId xmlns:p14="http://schemas.microsoft.com/office/powerpoint/2010/main" val="18551604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1D68C-44F8-EDCB-4A82-1A5CE2AA8844}"/>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5090937-4B37-9F26-9A30-C06D369217FF}"/>
              </a:ext>
            </a:extLst>
          </p:cNvPr>
          <p:cNvGrpSpPr/>
          <p:nvPr/>
        </p:nvGrpSpPr>
        <p:grpSpPr>
          <a:xfrm>
            <a:off x="122903" y="189271"/>
            <a:ext cx="11946194" cy="6479458"/>
            <a:chOff x="122903" y="189271"/>
            <a:chExt cx="11946194" cy="6479458"/>
          </a:xfrm>
        </p:grpSpPr>
        <p:sp>
          <p:nvSpPr>
            <p:cNvPr id="8" name="Rectangle 7">
              <a:extLst>
                <a:ext uri="{FF2B5EF4-FFF2-40B4-BE49-F238E27FC236}">
                  <a16:creationId xmlns:a16="http://schemas.microsoft.com/office/drawing/2014/main" id="{BFC3B017-91E9-B0AB-B831-B64B995D8001}"/>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2" name="TextBox 1">
              <a:extLst>
                <a:ext uri="{FF2B5EF4-FFF2-40B4-BE49-F238E27FC236}">
                  <a16:creationId xmlns:a16="http://schemas.microsoft.com/office/drawing/2014/main" id="{A54C1468-3505-E744-2FFB-BBAA6688F434}"/>
                </a:ext>
              </a:extLst>
            </p:cNvPr>
            <p:cNvSpPr txBox="1"/>
            <p:nvPr/>
          </p:nvSpPr>
          <p:spPr>
            <a:xfrm>
              <a:off x="1737360" y="375920"/>
              <a:ext cx="9032240" cy="707886"/>
            </a:xfrm>
            <a:prstGeom prst="rect">
              <a:avLst/>
            </a:prstGeom>
            <a:noFill/>
          </p:spPr>
          <p:txBody>
            <a:bodyPr wrap="square" rtlCol="0">
              <a:spAutoFit/>
            </a:bodyPr>
            <a:lstStyle/>
            <a:p>
              <a:pPr algn="ctr"/>
              <a:r>
                <a:rPr lang="en-IN" sz="4000" u="sng" dirty="0">
                  <a:solidFill>
                    <a:srgbClr val="C00000"/>
                  </a:solidFill>
                  <a:latin typeface="Algerian" panose="04020705040A02060702" pitchFamily="82" charset="0"/>
                </a:rPr>
                <a:t>Problem  Statement</a:t>
              </a:r>
            </a:p>
          </p:txBody>
        </p:sp>
        <p:sp>
          <p:nvSpPr>
            <p:cNvPr id="3" name="TextBox 2">
              <a:extLst>
                <a:ext uri="{FF2B5EF4-FFF2-40B4-BE49-F238E27FC236}">
                  <a16:creationId xmlns:a16="http://schemas.microsoft.com/office/drawing/2014/main" id="{276C6EDF-1378-EC42-D8F3-230C2FDA3AAE}"/>
                </a:ext>
              </a:extLst>
            </p:cNvPr>
            <p:cNvSpPr txBox="1"/>
            <p:nvPr/>
          </p:nvSpPr>
          <p:spPr>
            <a:xfrm>
              <a:off x="655320" y="1270455"/>
              <a:ext cx="11196320" cy="4893647"/>
            </a:xfrm>
            <a:prstGeom prst="rect">
              <a:avLst/>
            </a:prstGeom>
            <a:noFill/>
          </p:spPr>
          <p:txBody>
            <a:bodyPr wrap="square" rtlCol="0">
              <a:spAutoFit/>
            </a:bodyPr>
            <a:lstStyle/>
            <a:p>
              <a:pPr marL="285750" indent="-285750">
                <a:buFont typeface="Wingdings" panose="05000000000000000000" pitchFamily="2" charset="2"/>
                <a:buChar char="§"/>
              </a:pPr>
              <a:r>
                <a:rPr lang="en-US" sz="2400" dirty="0"/>
                <a:t>Find the details of all criminals who have committed 'Theft’.</a:t>
              </a:r>
            </a:p>
            <a:p>
              <a:pPr marL="285750" indent="-285750">
                <a:buFont typeface="Wingdings" panose="05000000000000000000" pitchFamily="2" charset="2"/>
                <a:buChar char="§"/>
              </a:pPr>
              <a:r>
                <a:rPr lang="en-US" sz="2400" dirty="0"/>
                <a:t>Retrieve all cases where the status is 'Open’.</a:t>
              </a:r>
            </a:p>
            <a:p>
              <a:pPr marL="285750" indent="-285750">
                <a:buFont typeface="Wingdings" panose="05000000000000000000" pitchFamily="2" charset="2"/>
                <a:buChar char="§"/>
              </a:pPr>
              <a:r>
                <a:rPr lang="en-US" sz="2400" dirty="0"/>
                <a:t> Get the names of all police officers who are assigned to the 'Fraud Division’.</a:t>
              </a:r>
            </a:p>
            <a:p>
              <a:pPr marL="285750" indent="-285750">
                <a:buFont typeface="Wingdings" panose="05000000000000000000" pitchFamily="2" charset="2"/>
                <a:buChar char="§"/>
              </a:pPr>
              <a:r>
                <a:rPr lang="en-US" sz="2400" dirty="0"/>
                <a:t>List all the criminals who are assigned to the 'District Court A’.</a:t>
              </a:r>
            </a:p>
            <a:p>
              <a:pPr marL="285750" indent="-285750">
                <a:buFont typeface="Wingdings" panose="05000000000000000000" pitchFamily="2" charset="2"/>
                <a:buChar char="§"/>
              </a:pPr>
              <a:r>
                <a:rPr lang="en-US" sz="2400" dirty="0"/>
                <a:t>Find the total number of victims who have been assaulted</a:t>
              </a:r>
            </a:p>
            <a:p>
              <a:pPr marL="285750" indent="-285750">
                <a:buFont typeface="Wingdings" panose="05000000000000000000" pitchFamily="2" charset="2"/>
                <a:buChar char="§"/>
              </a:pPr>
              <a:r>
                <a:rPr lang="en-US" sz="2400" dirty="0"/>
                <a:t>Get all court details for cases reported after '2024-01-01’.</a:t>
              </a:r>
            </a:p>
            <a:p>
              <a:pPr marL="285750" indent="-285750">
                <a:buFont typeface="Wingdings" panose="05000000000000000000" pitchFamily="2" charset="2"/>
                <a:buChar char="§"/>
              </a:pPr>
              <a:r>
                <a:rPr lang="en-US" sz="2400" dirty="0"/>
                <a:t>List all the sentences issued for 'Imprisonment’.</a:t>
              </a:r>
            </a:p>
            <a:p>
              <a:pPr marL="285750" indent="-285750">
                <a:buFont typeface="Wingdings" panose="05000000000000000000" pitchFamily="2" charset="2"/>
                <a:buChar char="§"/>
              </a:pPr>
              <a:r>
                <a:rPr lang="en-US" sz="2400" dirty="0"/>
                <a:t>Find the case details for all 'Murder' cases.</a:t>
              </a:r>
            </a:p>
            <a:p>
              <a:pPr marL="285750" indent="-285750">
                <a:buFont typeface="Wingdings" panose="05000000000000000000" pitchFamily="2" charset="2"/>
                <a:buChar char="§"/>
              </a:pPr>
              <a:r>
                <a:rPr lang="en-US" sz="2400" dirty="0"/>
                <a:t>Retrieve the criminal information for those convicted in 'High Court' courts.</a:t>
              </a:r>
            </a:p>
            <a:p>
              <a:pPr marL="285750" indent="-285750">
                <a:buFont typeface="Wingdings" panose="05000000000000000000" pitchFamily="2" charset="2"/>
                <a:buChar char="§"/>
              </a:pPr>
              <a:r>
                <a:rPr lang="en-US" sz="2400" dirty="0"/>
                <a:t>Get the names of criminals who have committed both 'Robbery' and 'Assault’</a:t>
              </a:r>
            </a:p>
            <a:p>
              <a:pPr marL="285750" indent="-285750">
                <a:buFont typeface="Wingdings" panose="05000000000000000000" pitchFamily="2" charset="2"/>
                <a:buChar char="§"/>
              </a:pPr>
              <a:r>
                <a:rPr lang="en-US" sz="2400" dirty="0"/>
                <a:t>Find the criminals whose cases have a 'Closed' status and have received a 'Fine' sentence.</a:t>
              </a:r>
            </a:p>
            <a:p>
              <a:pPr marL="285750" indent="-285750">
                <a:buFont typeface="Wingdings" panose="05000000000000000000" pitchFamily="2" charset="2"/>
                <a:buChar char="§"/>
              </a:pPr>
              <a:r>
                <a:rPr lang="en-US" sz="2400" dirty="0"/>
                <a:t>List all the cases handled by the officer 'Officer A</a:t>
              </a:r>
              <a:r>
                <a:rPr lang="en-US" sz="2400" dirty="0">
                  <a:solidFill>
                    <a:srgbClr val="C00000"/>
                  </a:solidFill>
                </a:rPr>
                <a:t>'.</a:t>
              </a:r>
              <a:endParaRPr lang="en-IN" sz="2400" dirty="0">
                <a:solidFill>
                  <a:srgbClr val="C00000"/>
                </a:solidFill>
              </a:endParaRPr>
            </a:p>
          </p:txBody>
        </p:sp>
      </p:grpSp>
    </p:spTree>
    <p:extLst>
      <p:ext uri="{BB962C8B-B14F-4D97-AF65-F5344CB8AC3E}">
        <p14:creationId xmlns:p14="http://schemas.microsoft.com/office/powerpoint/2010/main" val="3577628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D4D8D-9BC7-1D71-BD4A-9F164CC09970}"/>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DDEADD0B-1CEE-B1E8-DEB5-13D1B756B4BA}"/>
              </a:ext>
            </a:extLst>
          </p:cNvPr>
          <p:cNvGrpSpPr/>
          <p:nvPr/>
        </p:nvGrpSpPr>
        <p:grpSpPr>
          <a:xfrm>
            <a:off x="122903" y="189271"/>
            <a:ext cx="11946194" cy="6479458"/>
            <a:chOff x="122903" y="189271"/>
            <a:chExt cx="11946194" cy="6479458"/>
          </a:xfrm>
        </p:grpSpPr>
        <p:sp>
          <p:nvSpPr>
            <p:cNvPr id="8" name="Rectangle 7">
              <a:extLst>
                <a:ext uri="{FF2B5EF4-FFF2-40B4-BE49-F238E27FC236}">
                  <a16:creationId xmlns:a16="http://schemas.microsoft.com/office/drawing/2014/main" id="{1174C9EA-2568-37BF-5B14-37EE0801A01B}"/>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2" name="TextBox 1">
              <a:extLst>
                <a:ext uri="{FF2B5EF4-FFF2-40B4-BE49-F238E27FC236}">
                  <a16:creationId xmlns:a16="http://schemas.microsoft.com/office/drawing/2014/main" id="{D5F3BDC1-E9AF-FB7B-8041-19DF4727E70C}"/>
                </a:ext>
              </a:extLst>
            </p:cNvPr>
            <p:cNvSpPr txBox="1"/>
            <p:nvPr/>
          </p:nvSpPr>
          <p:spPr>
            <a:xfrm>
              <a:off x="741680" y="303014"/>
              <a:ext cx="10464800" cy="707886"/>
            </a:xfrm>
            <a:prstGeom prst="rect">
              <a:avLst/>
            </a:prstGeom>
            <a:noFill/>
          </p:spPr>
          <p:txBody>
            <a:bodyPr wrap="square" rtlCol="0">
              <a:spAutoFit/>
            </a:bodyPr>
            <a:lstStyle/>
            <a:p>
              <a:pPr algn="ctr"/>
              <a:r>
                <a:rPr lang="en-IN" sz="4000" u="sng" dirty="0">
                  <a:solidFill>
                    <a:srgbClr val="C00000"/>
                  </a:solidFill>
                  <a:latin typeface="Algerian" panose="04020705040A02060702" pitchFamily="82" charset="0"/>
                </a:rPr>
                <a:t>Entity Relationship Diagram</a:t>
              </a:r>
            </a:p>
          </p:txBody>
        </p:sp>
        <p:pic>
          <p:nvPicPr>
            <p:cNvPr id="4" name="Picture 3">
              <a:extLst>
                <a:ext uri="{FF2B5EF4-FFF2-40B4-BE49-F238E27FC236}">
                  <a16:creationId xmlns:a16="http://schemas.microsoft.com/office/drawing/2014/main" id="{01A31E88-6AD2-A388-40BE-8DCCC792B1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260" y="1280160"/>
              <a:ext cx="10219815" cy="4795520"/>
            </a:xfrm>
            <a:prstGeom prst="rect">
              <a:avLst/>
            </a:prstGeom>
          </p:spPr>
        </p:pic>
        <p:sp>
          <p:nvSpPr>
            <p:cNvPr id="5" name="Rectangle 4">
              <a:extLst>
                <a:ext uri="{FF2B5EF4-FFF2-40B4-BE49-F238E27FC236}">
                  <a16:creationId xmlns:a16="http://schemas.microsoft.com/office/drawing/2014/main" id="{5695CEFC-C6FF-7EC3-B027-AD0BC6411B4F}"/>
                </a:ext>
              </a:extLst>
            </p:cNvPr>
            <p:cNvSpPr/>
            <p:nvPr/>
          </p:nvSpPr>
          <p:spPr>
            <a:xfrm>
              <a:off x="1332260" y="1280160"/>
              <a:ext cx="10219815" cy="4866640"/>
            </a:xfrm>
            <a:prstGeom prst="rect">
              <a:avLst/>
            </a:prstGeom>
            <a:noFill/>
            <a:ln w="508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3231508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E3C3B-9549-D29C-3C8E-93863075642F}"/>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D43FFFA0-4D35-690C-4F22-BD5E7C36167B}"/>
              </a:ext>
            </a:extLst>
          </p:cNvPr>
          <p:cNvGrpSpPr/>
          <p:nvPr/>
        </p:nvGrpSpPr>
        <p:grpSpPr>
          <a:xfrm>
            <a:off x="122903" y="189271"/>
            <a:ext cx="12069097" cy="6479458"/>
            <a:chOff x="122903" y="189271"/>
            <a:chExt cx="12069097" cy="6479458"/>
          </a:xfrm>
        </p:grpSpPr>
        <p:sp>
          <p:nvSpPr>
            <p:cNvPr id="8" name="Rectangle 7">
              <a:extLst>
                <a:ext uri="{FF2B5EF4-FFF2-40B4-BE49-F238E27FC236}">
                  <a16:creationId xmlns:a16="http://schemas.microsoft.com/office/drawing/2014/main" id="{F40BC06E-A8FF-D558-0174-ED3EC001B34E}"/>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2" name="TextBox 1">
              <a:extLst>
                <a:ext uri="{FF2B5EF4-FFF2-40B4-BE49-F238E27FC236}">
                  <a16:creationId xmlns:a16="http://schemas.microsoft.com/office/drawing/2014/main" id="{D38D3956-020D-7485-3286-1CC3636C7DBA}"/>
                </a:ext>
              </a:extLst>
            </p:cNvPr>
            <p:cNvSpPr txBox="1"/>
            <p:nvPr/>
          </p:nvSpPr>
          <p:spPr>
            <a:xfrm>
              <a:off x="3058160" y="375920"/>
              <a:ext cx="9133840" cy="707886"/>
            </a:xfrm>
            <a:prstGeom prst="rect">
              <a:avLst/>
            </a:prstGeom>
            <a:noFill/>
          </p:spPr>
          <p:txBody>
            <a:bodyPr wrap="square" rtlCol="0">
              <a:spAutoFit/>
            </a:bodyPr>
            <a:lstStyle/>
            <a:p>
              <a:r>
                <a:rPr lang="en-IN" sz="4000" u="sng" dirty="0">
                  <a:solidFill>
                    <a:srgbClr val="C00000"/>
                  </a:solidFill>
                  <a:latin typeface="Algerian" panose="04020705040A02060702" pitchFamily="82" charset="0"/>
                </a:rPr>
                <a:t>Query And Solutions</a:t>
              </a:r>
            </a:p>
          </p:txBody>
        </p:sp>
        <p:sp>
          <p:nvSpPr>
            <p:cNvPr id="4" name="TextBox 3">
              <a:extLst>
                <a:ext uri="{FF2B5EF4-FFF2-40B4-BE49-F238E27FC236}">
                  <a16:creationId xmlns:a16="http://schemas.microsoft.com/office/drawing/2014/main" id="{7C382ED1-A999-2295-A9F5-00E0395D0C38}"/>
                </a:ext>
              </a:extLst>
            </p:cNvPr>
            <p:cNvSpPr txBox="1"/>
            <p:nvPr/>
          </p:nvSpPr>
          <p:spPr>
            <a:xfrm>
              <a:off x="1188720" y="1514455"/>
              <a:ext cx="9641840" cy="830997"/>
            </a:xfrm>
            <a:prstGeom prst="rect">
              <a:avLst/>
            </a:prstGeom>
            <a:noFill/>
          </p:spPr>
          <p:txBody>
            <a:bodyPr wrap="square">
              <a:spAutoFit/>
            </a:bodyPr>
            <a:lstStyle/>
            <a:p>
              <a:pPr algn="ctr"/>
              <a:r>
                <a:rPr lang="en-IN" sz="2400" b="1" dirty="0"/>
                <a:t># Problem: Find the details of all criminals who have committed 'Theft'.SELECT * FROM Criminals WHERE crime history LIKE '%Theft%';</a:t>
              </a:r>
            </a:p>
          </p:txBody>
        </p:sp>
        <p:pic>
          <p:nvPicPr>
            <p:cNvPr id="6" name="Picture 5">
              <a:extLst>
                <a:ext uri="{FF2B5EF4-FFF2-40B4-BE49-F238E27FC236}">
                  <a16:creationId xmlns:a16="http://schemas.microsoft.com/office/drawing/2014/main" id="{224F8BF7-6E5D-2247-63C6-6885A2DF2A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640" y="2580641"/>
              <a:ext cx="10210800" cy="3515359"/>
            </a:xfrm>
            <a:prstGeom prst="rect">
              <a:avLst/>
            </a:prstGeom>
          </p:spPr>
        </p:pic>
        <p:sp>
          <p:nvSpPr>
            <p:cNvPr id="7" name="Rectangle 6">
              <a:extLst>
                <a:ext uri="{FF2B5EF4-FFF2-40B4-BE49-F238E27FC236}">
                  <a16:creationId xmlns:a16="http://schemas.microsoft.com/office/drawing/2014/main" id="{23C91808-A864-3AC7-3265-789711CF941D}"/>
                </a:ext>
              </a:extLst>
            </p:cNvPr>
            <p:cNvSpPr/>
            <p:nvPr/>
          </p:nvSpPr>
          <p:spPr>
            <a:xfrm>
              <a:off x="1066800" y="2560320"/>
              <a:ext cx="10220960" cy="3576320"/>
            </a:xfrm>
            <a:prstGeom prst="rect">
              <a:avLst/>
            </a:prstGeom>
            <a:noFill/>
            <a:ln w="50800">
              <a:solidFill>
                <a:srgbClr val="C00000"/>
              </a:solidFill>
              <a:extLst>
                <a:ext uri="{C807C97D-BFC1-408E-A445-0C87EB9F89A2}">
                  <ask:lineSketchStyleProps xmlns:ask="http://schemas.microsoft.com/office/drawing/2018/sketchyshapes" sd="1219033472">
                    <a:custGeom>
                      <a:avLst/>
                      <a:gdLst>
                        <a:gd name="connsiteX0" fmla="*/ 0 w 10220960"/>
                        <a:gd name="connsiteY0" fmla="*/ 0 h 3576320"/>
                        <a:gd name="connsiteX1" fmla="*/ 465622 w 10220960"/>
                        <a:gd name="connsiteY1" fmla="*/ 0 h 3576320"/>
                        <a:gd name="connsiteX2" fmla="*/ 726824 w 10220960"/>
                        <a:gd name="connsiteY2" fmla="*/ 0 h 3576320"/>
                        <a:gd name="connsiteX3" fmla="*/ 1499074 w 10220960"/>
                        <a:gd name="connsiteY3" fmla="*/ 0 h 3576320"/>
                        <a:gd name="connsiteX4" fmla="*/ 1964696 w 10220960"/>
                        <a:gd name="connsiteY4" fmla="*/ 0 h 3576320"/>
                        <a:gd name="connsiteX5" fmla="*/ 2430317 w 10220960"/>
                        <a:gd name="connsiteY5" fmla="*/ 0 h 3576320"/>
                        <a:gd name="connsiteX6" fmla="*/ 3202567 w 10220960"/>
                        <a:gd name="connsiteY6" fmla="*/ 0 h 3576320"/>
                        <a:gd name="connsiteX7" fmla="*/ 3565979 w 10220960"/>
                        <a:gd name="connsiteY7" fmla="*/ 0 h 3576320"/>
                        <a:gd name="connsiteX8" fmla="*/ 4338230 w 10220960"/>
                        <a:gd name="connsiteY8" fmla="*/ 0 h 3576320"/>
                        <a:gd name="connsiteX9" fmla="*/ 5110480 w 10220960"/>
                        <a:gd name="connsiteY9" fmla="*/ 0 h 3576320"/>
                        <a:gd name="connsiteX10" fmla="*/ 5678311 w 10220960"/>
                        <a:gd name="connsiteY10" fmla="*/ 0 h 3576320"/>
                        <a:gd name="connsiteX11" fmla="*/ 6450561 w 10220960"/>
                        <a:gd name="connsiteY11" fmla="*/ 0 h 3576320"/>
                        <a:gd name="connsiteX12" fmla="*/ 6916183 w 10220960"/>
                        <a:gd name="connsiteY12" fmla="*/ 0 h 3576320"/>
                        <a:gd name="connsiteX13" fmla="*/ 7381804 w 10220960"/>
                        <a:gd name="connsiteY13" fmla="*/ 0 h 3576320"/>
                        <a:gd name="connsiteX14" fmla="*/ 8051845 w 10220960"/>
                        <a:gd name="connsiteY14" fmla="*/ 0 h 3576320"/>
                        <a:gd name="connsiteX15" fmla="*/ 8517467 w 10220960"/>
                        <a:gd name="connsiteY15" fmla="*/ 0 h 3576320"/>
                        <a:gd name="connsiteX16" fmla="*/ 9289717 w 10220960"/>
                        <a:gd name="connsiteY16" fmla="*/ 0 h 3576320"/>
                        <a:gd name="connsiteX17" fmla="*/ 10220960 w 10220960"/>
                        <a:gd name="connsiteY17" fmla="*/ 0 h 3576320"/>
                        <a:gd name="connsiteX18" fmla="*/ 10220960 w 10220960"/>
                        <a:gd name="connsiteY18" fmla="*/ 596053 h 3576320"/>
                        <a:gd name="connsiteX19" fmla="*/ 10220960 w 10220960"/>
                        <a:gd name="connsiteY19" fmla="*/ 1227870 h 3576320"/>
                        <a:gd name="connsiteX20" fmla="*/ 10220960 w 10220960"/>
                        <a:gd name="connsiteY20" fmla="*/ 1716634 h 3576320"/>
                        <a:gd name="connsiteX21" fmla="*/ 10220960 w 10220960"/>
                        <a:gd name="connsiteY21" fmla="*/ 2241161 h 3576320"/>
                        <a:gd name="connsiteX22" fmla="*/ 10220960 w 10220960"/>
                        <a:gd name="connsiteY22" fmla="*/ 2872977 h 3576320"/>
                        <a:gd name="connsiteX23" fmla="*/ 10220960 w 10220960"/>
                        <a:gd name="connsiteY23" fmla="*/ 3576320 h 3576320"/>
                        <a:gd name="connsiteX24" fmla="*/ 9857548 w 10220960"/>
                        <a:gd name="connsiteY24" fmla="*/ 3576320 h 3576320"/>
                        <a:gd name="connsiteX25" fmla="*/ 9596346 w 10220960"/>
                        <a:gd name="connsiteY25" fmla="*/ 3576320 h 3576320"/>
                        <a:gd name="connsiteX26" fmla="*/ 9335143 w 10220960"/>
                        <a:gd name="connsiteY26" fmla="*/ 3576320 h 3576320"/>
                        <a:gd name="connsiteX27" fmla="*/ 8767312 w 10220960"/>
                        <a:gd name="connsiteY27" fmla="*/ 3576320 h 3576320"/>
                        <a:gd name="connsiteX28" fmla="*/ 8403900 w 10220960"/>
                        <a:gd name="connsiteY28" fmla="*/ 3576320 h 3576320"/>
                        <a:gd name="connsiteX29" fmla="*/ 7733860 w 10220960"/>
                        <a:gd name="connsiteY29" fmla="*/ 3576320 h 3576320"/>
                        <a:gd name="connsiteX30" fmla="*/ 7370448 w 10220960"/>
                        <a:gd name="connsiteY30" fmla="*/ 3576320 h 3576320"/>
                        <a:gd name="connsiteX31" fmla="*/ 6700407 w 10220960"/>
                        <a:gd name="connsiteY31" fmla="*/ 3576320 h 3576320"/>
                        <a:gd name="connsiteX32" fmla="*/ 6439205 w 10220960"/>
                        <a:gd name="connsiteY32" fmla="*/ 3576320 h 3576320"/>
                        <a:gd name="connsiteX33" fmla="*/ 5769164 w 10220960"/>
                        <a:gd name="connsiteY33" fmla="*/ 3576320 h 3576320"/>
                        <a:gd name="connsiteX34" fmla="*/ 5405752 w 10220960"/>
                        <a:gd name="connsiteY34" fmla="*/ 3576320 h 3576320"/>
                        <a:gd name="connsiteX35" fmla="*/ 5144550 w 10220960"/>
                        <a:gd name="connsiteY35" fmla="*/ 3576320 h 3576320"/>
                        <a:gd name="connsiteX36" fmla="*/ 4781138 w 10220960"/>
                        <a:gd name="connsiteY36" fmla="*/ 3576320 h 3576320"/>
                        <a:gd name="connsiteX37" fmla="*/ 4111097 w 10220960"/>
                        <a:gd name="connsiteY37" fmla="*/ 3576320 h 3576320"/>
                        <a:gd name="connsiteX38" fmla="*/ 3747685 w 10220960"/>
                        <a:gd name="connsiteY38" fmla="*/ 3576320 h 3576320"/>
                        <a:gd name="connsiteX39" fmla="*/ 3486483 w 10220960"/>
                        <a:gd name="connsiteY39" fmla="*/ 3576320 h 3576320"/>
                        <a:gd name="connsiteX40" fmla="*/ 3123071 w 10220960"/>
                        <a:gd name="connsiteY40" fmla="*/ 3576320 h 3576320"/>
                        <a:gd name="connsiteX41" fmla="*/ 2657450 w 10220960"/>
                        <a:gd name="connsiteY41" fmla="*/ 3576320 h 3576320"/>
                        <a:gd name="connsiteX42" fmla="*/ 2089618 w 10220960"/>
                        <a:gd name="connsiteY42" fmla="*/ 3576320 h 3576320"/>
                        <a:gd name="connsiteX43" fmla="*/ 1726207 w 10220960"/>
                        <a:gd name="connsiteY43" fmla="*/ 3576320 h 3576320"/>
                        <a:gd name="connsiteX44" fmla="*/ 953956 w 10220960"/>
                        <a:gd name="connsiteY44" fmla="*/ 3576320 h 3576320"/>
                        <a:gd name="connsiteX45" fmla="*/ 0 w 10220960"/>
                        <a:gd name="connsiteY45" fmla="*/ 3576320 h 3576320"/>
                        <a:gd name="connsiteX46" fmla="*/ 0 w 10220960"/>
                        <a:gd name="connsiteY46" fmla="*/ 2908740 h 3576320"/>
                        <a:gd name="connsiteX47" fmla="*/ 0 w 10220960"/>
                        <a:gd name="connsiteY47" fmla="*/ 2312687 h 3576320"/>
                        <a:gd name="connsiteX48" fmla="*/ 0 w 10220960"/>
                        <a:gd name="connsiteY48" fmla="*/ 1716634 h 3576320"/>
                        <a:gd name="connsiteX49" fmla="*/ 0 w 10220960"/>
                        <a:gd name="connsiteY49" fmla="*/ 1156343 h 3576320"/>
                        <a:gd name="connsiteX50" fmla="*/ 0 w 10220960"/>
                        <a:gd name="connsiteY50" fmla="*/ 524527 h 3576320"/>
                        <a:gd name="connsiteX51" fmla="*/ 0 w 10220960"/>
                        <a:gd name="connsiteY51" fmla="*/ 0 h 3576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220960" h="3576320" extrusionOk="0">
                          <a:moveTo>
                            <a:pt x="0" y="0"/>
                          </a:moveTo>
                          <a:cubicBezTo>
                            <a:pt x="152126" y="-20785"/>
                            <a:pt x="297977" y="32814"/>
                            <a:pt x="465622" y="0"/>
                          </a:cubicBezTo>
                          <a:cubicBezTo>
                            <a:pt x="633267" y="-32814"/>
                            <a:pt x="623491" y="15182"/>
                            <a:pt x="726824" y="0"/>
                          </a:cubicBezTo>
                          <a:cubicBezTo>
                            <a:pt x="830157" y="-15182"/>
                            <a:pt x="1145017" y="87641"/>
                            <a:pt x="1499074" y="0"/>
                          </a:cubicBezTo>
                          <a:cubicBezTo>
                            <a:pt x="1853131" y="-87641"/>
                            <a:pt x="1845421" y="17757"/>
                            <a:pt x="1964696" y="0"/>
                          </a:cubicBezTo>
                          <a:cubicBezTo>
                            <a:pt x="2083971" y="-17757"/>
                            <a:pt x="2321176" y="32635"/>
                            <a:pt x="2430317" y="0"/>
                          </a:cubicBezTo>
                          <a:cubicBezTo>
                            <a:pt x="2539458" y="-32635"/>
                            <a:pt x="3006490" y="17221"/>
                            <a:pt x="3202567" y="0"/>
                          </a:cubicBezTo>
                          <a:cubicBezTo>
                            <a:pt x="3398644" y="-17221"/>
                            <a:pt x="3484064" y="31742"/>
                            <a:pt x="3565979" y="0"/>
                          </a:cubicBezTo>
                          <a:cubicBezTo>
                            <a:pt x="3647894" y="-31742"/>
                            <a:pt x="3999819" y="24843"/>
                            <a:pt x="4338230" y="0"/>
                          </a:cubicBezTo>
                          <a:cubicBezTo>
                            <a:pt x="4676641" y="-24843"/>
                            <a:pt x="4813572" y="37933"/>
                            <a:pt x="5110480" y="0"/>
                          </a:cubicBezTo>
                          <a:cubicBezTo>
                            <a:pt x="5407388" y="-37933"/>
                            <a:pt x="5528381" y="2255"/>
                            <a:pt x="5678311" y="0"/>
                          </a:cubicBezTo>
                          <a:cubicBezTo>
                            <a:pt x="5828241" y="-2255"/>
                            <a:pt x="6072103" y="3939"/>
                            <a:pt x="6450561" y="0"/>
                          </a:cubicBezTo>
                          <a:cubicBezTo>
                            <a:pt x="6829019" y="-3939"/>
                            <a:pt x="6797534" y="17586"/>
                            <a:pt x="6916183" y="0"/>
                          </a:cubicBezTo>
                          <a:cubicBezTo>
                            <a:pt x="7034832" y="-17586"/>
                            <a:pt x="7238420" y="33763"/>
                            <a:pt x="7381804" y="0"/>
                          </a:cubicBezTo>
                          <a:cubicBezTo>
                            <a:pt x="7525188" y="-33763"/>
                            <a:pt x="7826624" y="54429"/>
                            <a:pt x="8051845" y="0"/>
                          </a:cubicBezTo>
                          <a:cubicBezTo>
                            <a:pt x="8277066" y="-54429"/>
                            <a:pt x="8417068" y="51180"/>
                            <a:pt x="8517467" y="0"/>
                          </a:cubicBezTo>
                          <a:cubicBezTo>
                            <a:pt x="8617866" y="-51180"/>
                            <a:pt x="8964647" y="48045"/>
                            <a:pt x="9289717" y="0"/>
                          </a:cubicBezTo>
                          <a:cubicBezTo>
                            <a:pt x="9614787" y="-48045"/>
                            <a:pt x="9924044" y="68509"/>
                            <a:pt x="10220960" y="0"/>
                          </a:cubicBezTo>
                          <a:cubicBezTo>
                            <a:pt x="10278550" y="176753"/>
                            <a:pt x="10212032" y="349450"/>
                            <a:pt x="10220960" y="596053"/>
                          </a:cubicBezTo>
                          <a:cubicBezTo>
                            <a:pt x="10229888" y="842656"/>
                            <a:pt x="10196895" y="1031542"/>
                            <a:pt x="10220960" y="1227870"/>
                          </a:cubicBezTo>
                          <a:cubicBezTo>
                            <a:pt x="10245025" y="1424198"/>
                            <a:pt x="10164250" y="1487053"/>
                            <a:pt x="10220960" y="1716634"/>
                          </a:cubicBezTo>
                          <a:cubicBezTo>
                            <a:pt x="10277670" y="1946215"/>
                            <a:pt x="10202001" y="2103333"/>
                            <a:pt x="10220960" y="2241161"/>
                          </a:cubicBezTo>
                          <a:cubicBezTo>
                            <a:pt x="10239919" y="2378989"/>
                            <a:pt x="10210102" y="2626019"/>
                            <a:pt x="10220960" y="2872977"/>
                          </a:cubicBezTo>
                          <a:cubicBezTo>
                            <a:pt x="10231818" y="3119935"/>
                            <a:pt x="10141435" y="3391256"/>
                            <a:pt x="10220960" y="3576320"/>
                          </a:cubicBezTo>
                          <a:cubicBezTo>
                            <a:pt x="10108663" y="3618418"/>
                            <a:pt x="9995875" y="3536786"/>
                            <a:pt x="9857548" y="3576320"/>
                          </a:cubicBezTo>
                          <a:cubicBezTo>
                            <a:pt x="9719221" y="3615854"/>
                            <a:pt x="9698323" y="3570894"/>
                            <a:pt x="9596346" y="3576320"/>
                          </a:cubicBezTo>
                          <a:cubicBezTo>
                            <a:pt x="9494369" y="3581746"/>
                            <a:pt x="9411014" y="3567933"/>
                            <a:pt x="9335143" y="3576320"/>
                          </a:cubicBezTo>
                          <a:cubicBezTo>
                            <a:pt x="9259272" y="3584707"/>
                            <a:pt x="8913736" y="3513331"/>
                            <a:pt x="8767312" y="3576320"/>
                          </a:cubicBezTo>
                          <a:cubicBezTo>
                            <a:pt x="8620888" y="3639309"/>
                            <a:pt x="8576562" y="3538108"/>
                            <a:pt x="8403900" y="3576320"/>
                          </a:cubicBezTo>
                          <a:cubicBezTo>
                            <a:pt x="8231238" y="3614532"/>
                            <a:pt x="7912233" y="3541805"/>
                            <a:pt x="7733860" y="3576320"/>
                          </a:cubicBezTo>
                          <a:cubicBezTo>
                            <a:pt x="7555487" y="3610835"/>
                            <a:pt x="7493377" y="3545456"/>
                            <a:pt x="7370448" y="3576320"/>
                          </a:cubicBezTo>
                          <a:cubicBezTo>
                            <a:pt x="7247519" y="3607184"/>
                            <a:pt x="6846522" y="3520322"/>
                            <a:pt x="6700407" y="3576320"/>
                          </a:cubicBezTo>
                          <a:cubicBezTo>
                            <a:pt x="6554292" y="3632318"/>
                            <a:pt x="6510819" y="3567871"/>
                            <a:pt x="6439205" y="3576320"/>
                          </a:cubicBezTo>
                          <a:cubicBezTo>
                            <a:pt x="6367591" y="3584769"/>
                            <a:pt x="6085501" y="3538329"/>
                            <a:pt x="5769164" y="3576320"/>
                          </a:cubicBezTo>
                          <a:cubicBezTo>
                            <a:pt x="5452827" y="3614311"/>
                            <a:pt x="5527415" y="3551189"/>
                            <a:pt x="5405752" y="3576320"/>
                          </a:cubicBezTo>
                          <a:cubicBezTo>
                            <a:pt x="5284089" y="3601451"/>
                            <a:pt x="5234658" y="3550103"/>
                            <a:pt x="5144550" y="3576320"/>
                          </a:cubicBezTo>
                          <a:cubicBezTo>
                            <a:pt x="5054442" y="3602537"/>
                            <a:pt x="4925103" y="3548981"/>
                            <a:pt x="4781138" y="3576320"/>
                          </a:cubicBezTo>
                          <a:cubicBezTo>
                            <a:pt x="4637173" y="3603659"/>
                            <a:pt x="4367138" y="3499505"/>
                            <a:pt x="4111097" y="3576320"/>
                          </a:cubicBezTo>
                          <a:cubicBezTo>
                            <a:pt x="3855056" y="3653135"/>
                            <a:pt x="3886061" y="3569383"/>
                            <a:pt x="3747685" y="3576320"/>
                          </a:cubicBezTo>
                          <a:cubicBezTo>
                            <a:pt x="3609309" y="3583257"/>
                            <a:pt x="3606802" y="3547334"/>
                            <a:pt x="3486483" y="3576320"/>
                          </a:cubicBezTo>
                          <a:cubicBezTo>
                            <a:pt x="3366164" y="3605306"/>
                            <a:pt x="3199988" y="3544706"/>
                            <a:pt x="3123071" y="3576320"/>
                          </a:cubicBezTo>
                          <a:cubicBezTo>
                            <a:pt x="3046154" y="3607934"/>
                            <a:pt x="2781997" y="3561472"/>
                            <a:pt x="2657450" y="3576320"/>
                          </a:cubicBezTo>
                          <a:cubicBezTo>
                            <a:pt x="2532903" y="3591168"/>
                            <a:pt x="2269925" y="3571375"/>
                            <a:pt x="2089618" y="3576320"/>
                          </a:cubicBezTo>
                          <a:cubicBezTo>
                            <a:pt x="1909311" y="3581265"/>
                            <a:pt x="1828535" y="3542061"/>
                            <a:pt x="1726207" y="3576320"/>
                          </a:cubicBezTo>
                          <a:cubicBezTo>
                            <a:pt x="1623879" y="3610579"/>
                            <a:pt x="1324329" y="3575779"/>
                            <a:pt x="953956" y="3576320"/>
                          </a:cubicBezTo>
                          <a:cubicBezTo>
                            <a:pt x="583583" y="3576861"/>
                            <a:pt x="194188" y="3501140"/>
                            <a:pt x="0" y="3576320"/>
                          </a:cubicBezTo>
                          <a:cubicBezTo>
                            <a:pt x="-27777" y="3392391"/>
                            <a:pt x="56594" y="3175450"/>
                            <a:pt x="0" y="2908740"/>
                          </a:cubicBezTo>
                          <a:cubicBezTo>
                            <a:pt x="-56594" y="2642030"/>
                            <a:pt x="69647" y="2493061"/>
                            <a:pt x="0" y="2312687"/>
                          </a:cubicBezTo>
                          <a:cubicBezTo>
                            <a:pt x="-69647" y="2132313"/>
                            <a:pt x="48733" y="1966189"/>
                            <a:pt x="0" y="1716634"/>
                          </a:cubicBezTo>
                          <a:cubicBezTo>
                            <a:pt x="-48733" y="1467079"/>
                            <a:pt x="28957" y="1312191"/>
                            <a:pt x="0" y="1156343"/>
                          </a:cubicBezTo>
                          <a:cubicBezTo>
                            <a:pt x="-28957" y="1000495"/>
                            <a:pt x="67626" y="666014"/>
                            <a:pt x="0" y="524527"/>
                          </a:cubicBezTo>
                          <a:cubicBezTo>
                            <a:pt x="-67626" y="383040"/>
                            <a:pt x="28710" y="20787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317427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5D521-E016-D4FD-1326-18FEAE9E64F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831546D-5FE9-24D1-9315-5F72FD38D604}"/>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3" name="TextBox 2">
            <a:extLst>
              <a:ext uri="{FF2B5EF4-FFF2-40B4-BE49-F238E27FC236}">
                <a16:creationId xmlns:a16="http://schemas.microsoft.com/office/drawing/2014/main" id="{39DDFEAB-3292-6152-EA1F-DA5692AB68E0}"/>
              </a:ext>
            </a:extLst>
          </p:cNvPr>
          <p:cNvSpPr txBox="1"/>
          <p:nvPr/>
        </p:nvSpPr>
        <p:spPr>
          <a:xfrm>
            <a:off x="2184400" y="728395"/>
            <a:ext cx="8310880" cy="830997"/>
          </a:xfrm>
          <a:prstGeom prst="rect">
            <a:avLst/>
          </a:prstGeom>
          <a:noFill/>
        </p:spPr>
        <p:txBody>
          <a:bodyPr wrap="square">
            <a:spAutoFit/>
          </a:bodyPr>
          <a:lstStyle/>
          <a:p>
            <a:pPr algn="ctr"/>
            <a:r>
              <a:rPr lang="en-IN" sz="2400" b="1" dirty="0"/>
              <a:t># Problem: Retrieve all cases where the status is 'Open'.SELECT * FROM Cases WHERE case_status = 'Open';</a:t>
            </a:r>
          </a:p>
        </p:txBody>
      </p:sp>
      <p:pic>
        <p:nvPicPr>
          <p:cNvPr id="5" name="Picture 4">
            <a:extLst>
              <a:ext uri="{FF2B5EF4-FFF2-40B4-BE49-F238E27FC236}">
                <a16:creationId xmlns:a16="http://schemas.microsoft.com/office/drawing/2014/main" id="{CD3F05D6-3306-A589-3E0C-D60BA2136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703" y="1833340"/>
            <a:ext cx="9471647" cy="3724180"/>
          </a:xfrm>
          <a:prstGeom prst="rect">
            <a:avLst/>
          </a:prstGeom>
        </p:spPr>
      </p:pic>
      <p:sp>
        <p:nvSpPr>
          <p:cNvPr id="9" name="Rectangle 8">
            <a:extLst>
              <a:ext uri="{FF2B5EF4-FFF2-40B4-BE49-F238E27FC236}">
                <a16:creationId xmlns:a16="http://schemas.microsoft.com/office/drawing/2014/main" id="{14422C3C-6415-90AB-EC3F-2F92E0863A2B}"/>
              </a:ext>
            </a:extLst>
          </p:cNvPr>
          <p:cNvSpPr/>
          <p:nvPr/>
        </p:nvSpPr>
        <p:spPr>
          <a:xfrm>
            <a:off x="1656080" y="1879600"/>
            <a:ext cx="9458960" cy="3688080"/>
          </a:xfrm>
          <a:prstGeom prst="rect">
            <a:avLst/>
          </a:prstGeom>
          <a:noFill/>
          <a:ln w="50800">
            <a:solidFill>
              <a:srgbClr val="C00000"/>
            </a:solidFill>
            <a:extLst>
              <a:ext uri="{C807C97D-BFC1-408E-A445-0C87EB9F89A2}">
                <ask:lineSketchStyleProps xmlns:ask="http://schemas.microsoft.com/office/drawing/2018/sketchyshapes" sd="1219033472">
                  <a:custGeom>
                    <a:avLst/>
                    <a:gdLst>
                      <a:gd name="connsiteX0" fmla="*/ 0 w 9458960"/>
                      <a:gd name="connsiteY0" fmla="*/ 0 h 3688080"/>
                      <a:gd name="connsiteX1" fmla="*/ 496595 w 9458960"/>
                      <a:gd name="connsiteY1" fmla="*/ 0 h 3688080"/>
                      <a:gd name="connsiteX2" fmla="*/ 804012 w 9458960"/>
                      <a:gd name="connsiteY2" fmla="*/ 0 h 3688080"/>
                      <a:gd name="connsiteX3" fmla="*/ 1584376 w 9458960"/>
                      <a:gd name="connsiteY3" fmla="*/ 0 h 3688080"/>
                      <a:gd name="connsiteX4" fmla="*/ 2080971 w 9458960"/>
                      <a:gd name="connsiteY4" fmla="*/ 0 h 3688080"/>
                      <a:gd name="connsiteX5" fmla="*/ 2577567 w 9458960"/>
                      <a:gd name="connsiteY5" fmla="*/ 0 h 3688080"/>
                      <a:gd name="connsiteX6" fmla="*/ 3357931 w 9458960"/>
                      <a:gd name="connsiteY6" fmla="*/ 0 h 3688080"/>
                      <a:gd name="connsiteX7" fmla="*/ 3759937 w 9458960"/>
                      <a:gd name="connsiteY7" fmla="*/ 0 h 3688080"/>
                      <a:gd name="connsiteX8" fmla="*/ 4540301 w 9458960"/>
                      <a:gd name="connsiteY8" fmla="*/ 0 h 3688080"/>
                      <a:gd name="connsiteX9" fmla="*/ 5320665 w 9458960"/>
                      <a:gd name="connsiteY9" fmla="*/ 0 h 3688080"/>
                      <a:gd name="connsiteX10" fmla="*/ 5911850 w 9458960"/>
                      <a:gd name="connsiteY10" fmla="*/ 0 h 3688080"/>
                      <a:gd name="connsiteX11" fmla="*/ 6692214 w 9458960"/>
                      <a:gd name="connsiteY11" fmla="*/ 0 h 3688080"/>
                      <a:gd name="connsiteX12" fmla="*/ 7188810 w 9458960"/>
                      <a:gd name="connsiteY12" fmla="*/ 0 h 3688080"/>
                      <a:gd name="connsiteX13" fmla="*/ 7685405 w 9458960"/>
                      <a:gd name="connsiteY13" fmla="*/ 0 h 3688080"/>
                      <a:gd name="connsiteX14" fmla="*/ 8371180 w 9458960"/>
                      <a:gd name="connsiteY14" fmla="*/ 0 h 3688080"/>
                      <a:gd name="connsiteX15" fmla="*/ 8867775 w 9458960"/>
                      <a:gd name="connsiteY15" fmla="*/ 0 h 3688080"/>
                      <a:gd name="connsiteX16" fmla="*/ 9458960 w 9458960"/>
                      <a:gd name="connsiteY16" fmla="*/ 0 h 3688080"/>
                      <a:gd name="connsiteX17" fmla="*/ 9458960 w 9458960"/>
                      <a:gd name="connsiteY17" fmla="*/ 600630 h 3688080"/>
                      <a:gd name="connsiteX18" fmla="*/ 9458960 w 9458960"/>
                      <a:gd name="connsiteY18" fmla="*/ 1164380 h 3688080"/>
                      <a:gd name="connsiteX19" fmla="*/ 9458960 w 9458960"/>
                      <a:gd name="connsiteY19" fmla="*/ 1728129 h 3688080"/>
                      <a:gd name="connsiteX20" fmla="*/ 9458960 w 9458960"/>
                      <a:gd name="connsiteY20" fmla="*/ 2144355 h 3688080"/>
                      <a:gd name="connsiteX21" fmla="*/ 9458960 w 9458960"/>
                      <a:gd name="connsiteY21" fmla="*/ 2597462 h 3688080"/>
                      <a:gd name="connsiteX22" fmla="*/ 9458960 w 9458960"/>
                      <a:gd name="connsiteY22" fmla="*/ 3161211 h 3688080"/>
                      <a:gd name="connsiteX23" fmla="*/ 9458960 w 9458960"/>
                      <a:gd name="connsiteY23" fmla="*/ 3688080 h 3688080"/>
                      <a:gd name="connsiteX24" fmla="*/ 9056954 w 9458960"/>
                      <a:gd name="connsiteY24" fmla="*/ 3688080 h 3688080"/>
                      <a:gd name="connsiteX25" fmla="*/ 8749538 w 9458960"/>
                      <a:gd name="connsiteY25" fmla="*/ 3688080 h 3688080"/>
                      <a:gd name="connsiteX26" fmla="*/ 8442122 w 9458960"/>
                      <a:gd name="connsiteY26" fmla="*/ 3688080 h 3688080"/>
                      <a:gd name="connsiteX27" fmla="*/ 7850937 w 9458960"/>
                      <a:gd name="connsiteY27" fmla="*/ 3688080 h 3688080"/>
                      <a:gd name="connsiteX28" fmla="*/ 7448931 w 9458960"/>
                      <a:gd name="connsiteY28" fmla="*/ 3688080 h 3688080"/>
                      <a:gd name="connsiteX29" fmla="*/ 6763156 w 9458960"/>
                      <a:gd name="connsiteY29" fmla="*/ 3688080 h 3688080"/>
                      <a:gd name="connsiteX30" fmla="*/ 6361151 w 9458960"/>
                      <a:gd name="connsiteY30" fmla="*/ 3688080 h 3688080"/>
                      <a:gd name="connsiteX31" fmla="*/ 5675376 w 9458960"/>
                      <a:gd name="connsiteY31" fmla="*/ 3688080 h 3688080"/>
                      <a:gd name="connsiteX32" fmla="*/ 5367960 w 9458960"/>
                      <a:gd name="connsiteY32" fmla="*/ 3688080 h 3688080"/>
                      <a:gd name="connsiteX33" fmla="*/ 4682185 w 9458960"/>
                      <a:gd name="connsiteY33" fmla="*/ 3688080 h 3688080"/>
                      <a:gd name="connsiteX34" fmla="*/ 4280179 w 9458960"/>
                      <a:gd name="connsiteY34" fmla="*/ 3688080 h 3688080"/>
                      <a:gd name="connsiteX35" fmla="*/ 3972763 w 9458960"/>
                      <a:gd name="connsiteY35" fmla="*/ 3688080 h 3688080"/>
                      <a:gd name="connsiteX36" fmla="*/ 3570757 w 9458960"/>
                      <a:gd name="connsiteY36" fmla="*/ 3688080 h 3688080"/>
                      <a:gd name="connsiteX37" fmla="*/ 2884983 w 9458960"/>
                      <a:gd name="connsiteY37" fmla="*/ 3688080 h 3688080"/>
                      <a:gd name="connsiteX38" fmla="*/ 2482977 w 9458960"/>
                      <a:gd name="connsiteY38" fmla="*/ 3688080 h 3688080"/>
                      <a:gd name="connsiteX39" fmla="*/ 2175561 w 9458960"/>
                      <a:gd name="connsiteY39" fmla="*/ 3688080 h 3688080"/>
                      <a:gd name="connsiteX40" fmla="*/ 1773555 w 9458960"/>
                      <a:gd name="connsiteY40" fmla="*/ 3688080 h 3688080"/>
                      <a:gd name="connsiteX41" fmla="*/ 1276960 w 9458960"/>
                      <a:gd name="connsiteY41" fmla="*/ 3688080 h 3688080"/>
                      <a:gd name="connsiteX42" fmla="*/ 685775 w 9458960"/>
                      <a:gd name="connsiteY42" fmla="*/ 3688080 h 3688080"/>
                      <a:gd name="connsiteX43" fmla="*/ 0 w 9458960"/>
                      <a:gd name="connsiteY43" fmla="*/ 3688080 h 3688080"/>
                      <a:gd name="connsiteX44" fmla="*/ 0 w 9458960"/>
                      <a:gd name="connsiteY44" fmla="*/ 3087450 h 3688080"/>
                      <a:gd name="connsiteX45" fmla="*/ 0 w 9458960"/>
                      <a:gd name="connsiteY45" fmla="*/ 2560581 h 3688080"/>
                      <a:gd name="connsiteX46" fmla="*/ 0 w 9458960"/>
                      <a:gd name="connsiteY46" fmla="*/ 2033713 h 3688080"/>
                      <a:gd name="connsiteX47" fmla="*/ 0 w 9458960"/>
                      <a:gd name="connsiteY47" fmla="*/ 1506844 h 3688080"/>
                      <a:gd name="connsiteX48" fmla="*/ 0 w 9458960"/>
                      <a:gd name="connsiteY48" fmla="*/ 979976 h 3688080"/>
                      <a:gd name="connsiteX49" fmla="*/ 0 w 9458960"/>
                      <a:gd name="connsiteY49" fmla="*/ 489988 h 3688080"/>
                      <a:gd name="connsiteX50" fmla="*/ 0 w 9458960"/>
                      <a:gd name="connsiteY50" fmla="*/ 0 h 3688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458960" h="3688080" extrusionOk="0">
                        <a:moveTo>
                          <a:pt x="0" y="0"/>
                        </a:moveTo>
                        <a:cubicBezTo>
                          <a:pt x="144652" y="-10587"/>
                          <a:pt x="378981" y="39174"/>
                          <a:pt x="496595" y="0"/>
                        </a:cubicBezTo>
                        <a:cubicBezTo>
                          <a:pt x="614210" y="-39174"/>
                          <a:pt x="714820" y="15258"/>
                          <a:pt x="804012" y="0"/>
                        </a:cubicBezTo>
                        <a:cubicBezTo>
                          <a:pt x="893204" y="-15258"/>
                          <a:pt x="1297106" y="2446"/>
                          <a:pt x="1584376" y="0"/>
                        </a:cubicBezTo>
                        <a:cubicBezTo>
                          <a:pt x="1871646" y="-2446"/>
                          <a:pt x="1949213" y="22952"/>
                          <a:pt x="2080971" y="0"/>
                        </a:cubicBezTo>
                        <a:cubicBezTo>
                          <a:pt x="2212730" y="-22952"/>
                          <a:pt x="2450260" y="3324"/>
                          <a:pt x="2577567" y="0"/>
                        </a:cubicBezTo>
                        <a:cubicBezTo>
                          <a:pt x="2704874" y="-3324"/>
                          <a:pt x="3021389" y="66467"/>
                          <a:pt x="3357931" y="0"/>
                        </a:cubicBezTo>
                        <a:cubicBezTo>
                          <a:pt x="3694473" y="-66467"/>
                          <a:pt x="3618199" y="3153"/>
                          <a:pt x="3759937" y="0"/>
                        </a:cubicBezTo>
                        <a:cubicBezTo>
                          <a:pt x="3901675" y="-3153"/>
                          <a:pt x="4153497" y="8046"/>
                          <a:pt x="4540301" y="0"/>
                        </a:cubicBezTo>
                        <a:cubicBezTo>
                          <a:pt x="4927105" y="-8046"/>
                          <a:pt x="5010814" y="2978"/>
                          <a:pt x="5320665" y="0"/>
                        </a:cubicBezTo>
                        <a:cubicBezTo>
                          <a:pt x="5630516" y="-2978"/>
                          <a:pt x="5705143" y="23054"/>
                          <a:pt x="5911850" y="0"/>
                        </a:cubicBezTo>
                        <a:cubicBezTo>
                          <a:pt x="6118557" y="-23054"/>
                          <a:pt x="6480941" y="60729"/>
                          <a:pt x="6692214" y="0"/>
                        </a:cubicBezTo>
                        <a:cubicBezTo>
                          <a:pt x="6903487" y="-60729"/>
                          <a:pt x="7036510" y="4766"/>
                          <a:pt x="7188810" y="0"/>
                        </a:cubicBezTo>
                        <a:cubicBezTo>
                          <a:pt x="7341110" y="-4766"/>
                          <a:pt x="7480010" y="55596"/>
                          <a:pt x="7685405" y="0"/>
                        </a:cubicBezTo>
                        <a:cubicBezTo>
                          <a:pt x="7890800" y="-55596"/>
                          <a:pt x="8210284" y="47814"/>
                          <a:pt x="8371180" y="0"/>
                        </a:cubicBezTo>
                        <a:cubicBezTo>
                          <a:pt x="8532077" y="-47814"/>
                          <a:pt x="8685529" y="58001"/>
                          <a:pt x="8867775" y="0"/>
                        </a:cubicBezTo>
                        <a:cubicBezTo>
                          <a:pt x="9050022" y="-58001"/>
                          <a:pt x="9233409" y="33326"/>
                          <a:pt x="9458960" y="0"/>
                        </a:cubicBezTo>
                        <a:cubicBezTo>
                          <a:pt x="9505018" y="228475"/>
                          <a:pt x="9408925" y="368078"/>
                          <a:pt x="9458960" y="600630"/>
                        </a:cubicBezTo>
                        <a:cubicBezTo>
                          <a:pt x="9508995" y="833182"/>
                          <a:pt x="9433391" y="938361"/>
                          <a:pt x="9458960" y="1164380"/>
                        </a:cubicBezTo>
                        <a:cubicBezTo>
                          <a:pt x="9484529" y="1390399"/>
                          <a:pt x="9439996" y="1455431"/>
                          <a:pt x="9458960" y="1728129"/>
                        </a:cubicBezTo>
                        <a:cubicBezTo>
                          <a:pt x="9477924" y="2000827"/>
                          <a:pt x="9414958" y="1986247"/>
                          <a:pt x="9458960" y="2144355"/>
                        </a:cubicBezTo>
                        <a:cubicBezTo>
                          <a:pt x="9502962" y="2302463"/>
                          <a:pt x="9406821" y="2419044"/>
                          <a:pt x="9458960" y="2597462"/>
                        </a:cubicBezTo>
                        <a:cubicBezTo>
                          <a:pt x="9511099" y="2775880"/>
                          <a:pt x="9438964" y="2976205"/>
                          <a:pt x="9458960" y="3161211"/>
                        </a:cubicBezTo>
                        <a:cubicBezTo>
                          <a:pt x="9478956" y="3346217"/>
                          <a:pt x="9410986" y="3565135"/>
                          <a:pt x="9458960" y="3688080"/>
                        </a:cubicBezTo>
                        <a:cubicBezTo>
                          <a:pt x="9263844" y="3718918"/>
                          <a:pt x="9192834" y="3648478"/>
                          <a:pt x="9056954" y="3688080"/>
                        </a:cubicBezTo>
                        <a:cubicBezTo>
                          <a:pt x="8921074" y="3727682"/>
                          <a:pt x="8811696" y="3668990"/>
                          <a:pt x="8749538" y="3688080"/>
                        </a:cubicBezTo>
                        <a:cubicBezTo>
                          <a:pt x="8687380" y="3707170"/>
                          <a:pt x="8528385" y="3687272"/>
                          <a:pt x="8442122" y="3688080"/>
                        </a:cubicBezTo>
                        <a:cubicBezTo>
                          <a:pt x="8355859" y="3688888"/>
                          <a:pt x="8020558" y="3652712"/>
                          <a:pt x="7850937" y="3688080"/>
                        </a:cubicBezTo>
                        <a:cubicBezTo>
                          <a:pt x="7681317" y="3723448"/>
                          <a:pt x="7556825" y="3679364"/>
                          <a:pt x="7448931" y="3688080"/>
                        </a:cubicBezTo>
                        <a:cubicBezTo>
                          <a:pt x="7341037" y="3696796"/>
                          <a:pt x="6988825" y="3664564"/>
                          <a:pt x="6763156" y="3688080"/>
                        </a:cubicBezTo>
                        <a:cubicBezTo>
                          <a:pt x="6537487" y="3711596"/>
                          <a:pt x="6515185" y="3685560"/>
                          <a:pt x="6361151" y="3688080"/>
                        </a:cubicBezTo>
                        <a:cubicBezTo>
                          <a:pt x="6207117" y="3690600"/>
                          <a:pt x="5847018" y="3671493"/>
                          <a:pt x="5675376" y="3688080"/>
                        </a:cubicBezTo>
                        <a:cubicBezTo>
                          <a:pt x="5503735" y="3704667"/>
                          <a:pt x="5470746" y="3657607"/>
                          <a:pt x="5367960" y="3688080"/>
                        </a:cubicBezTo>
                        <a:cubicBezTo>
                          <a:pt x="5265174" y="3718553"/>
                          <a:pt x="4863821" y="3682343"/>
                          <a:pt x="4682185" y="3688080"/>
                        </a:cubicBezTo>
                        <a:cubicBezTo>
                          <a:pt x="4500549" y="3693817"/>
                          <a:pt x="4462433" y="3670929"/>
                          <a:pt x="4280179" y="3688080"/>
                        </a:cubicBezTo>
                        <a:cubicBezTo>
                          <a:pt x="4097925" y="3705231"/>
                          <a:pt x="4061229" y="3680468"/>
                          <a:pt x="3972763" y="3688080"/>
                        </a:cubicBezTo>
                        <a:cubicBezTo>
                          <a:pt x="3884297" y="3695692"/>
                          <a:pt x="3737455" y="3659199"/>
                          <a:pt x="3570757" y="3688080"/>
                        </a:cubicBezTo>
                        <a:cubicBezTo>
                          <a:pt x="3404059" y="3716961"/>
                          <a:pt x="3063623" y="3644116"/>
                          <a:pt x="2884983" y="3688080"/>
                        </a:cubicBezTo>
                        <a:cubicBezTo>
                          <a:pt x="2706343" y="3732044"/>
                          <a:pt x="2629720" y="3666078"/>
                          <a:pt x="2482977" y="3688080"/>
                        </a:cubicBezTo>
                        <a:cubicBezTo>
                          <a:pt x="2336234" y="3710082"/>
                          <a:pt x="2288346" y="3686321"/>
                          <a:pt x="2175561" y="3688080"/>
                        </a:cubicBezTo>
                        <a:cubicBezTo>
                          <a:pt x="2062776" y="3689839"/>
                          <a:pt x="1876623" y="3682438"/>
                          <a:pt x="1773555" y="3688080"/>
                        </a:cubicBezTo>
                        <a:cubicBezTo>
                          <a:pt x="1670487" y="3693722"/>
                          <a:pt x="1383244" y="3664593"/>
                          <a:pt x="1276960" y="3688080"/>
                        </a:cubicBezTo>
                        <a:cubicBezTo>
                          <a:pt x="1170676" y="3711567"/>
                          <a:pt x="924341" y="3649484"/>
                          <a:pt x="685775" y="3688080"/>
                        </a:cubicBezTo>
                        <a:cubicBezTo>
                          <a:pt x="447210" y="3726676"/>
                          <a:pt x="191389" y="3683646"/>
                          <a:pt x="0" y="3688080"/>
                        </a:cubicBezTo>
                        <a:cubicBezTo>
                          <a:pt x="-28054" y="3515345"/>
                          <a:pt x="8393" y="3227946"/>
                          <a:pt x="0" y="3087450"/>
                        </a:cubicBezTo>
                        <a:cubicBezTo>
                          <a:pt x="-8393" y="2946954"/>
                          <a:pt x="5999" y="2759467"/>
                          <a:pt x="0" y="2560581"/>
                        </a:cubicBezTo>
                        <a:cubicBezTo>
                          <a:pt x="-5999" y="2361695"/>
                          <a:pt x="16738" y="2256279"/>
                          <a:pt x="0" y="2033713"/>
                        </a:cubicBezTo>
                        <a:cubicBezTo>
                          <a:pt x="-16738" y="1811147"/>
                          <a:pt x="39189" y="1714260"/>
                          <a:pt x="0" y="1506844"/>
                        </a:cubicBezTo>
                        <a:cubicBezTo>
                          <a:pt x="-39189" y="1299428"/>
                          <a:pt x="46922" y="1179810"/>
                          <a:pt x="0" y="979976"/>
                        </a:cubicBezTo>
                        <a:cubicBezTo>
                          <a:pt x="-46922" y="780142"/>
                          <a:pt x="13742" y="639881"/>
                          <a:pt x="0" y="489988"/>
                        </a:cubicBezTo>
                        <a:cubicBezTo>
                          <a:pt x="-13742" y="340095"/>
                          <a:pt x="29992" y="168055"/>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58557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206B1-182B-696F-B128-B7986880EC5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CDEF66-E6C7-A9F4-A323-573F63EA6DD7}"/>
              </a:ext>
            </a:extLst>
          </p:cNvPr>
          <p:cNvSpPr/>
          <p:nvPr/>
        </p:nvSpPr>
        <p:spPr>
          <a:xfrm>
            <a:off x="122903" y="189271"/>
            <a:ext cx="11946194" cy="6479458"/>
          </a:xfrm>
          <a:prstGeom prst="rect">
            <a:avLst/>
          </a:prstGeom>
          <a:noFill/>
          <a:ln w="53975">
            <a:solidFill>
              <a:srgbClr val="C00000"/>
            </a:solidFill>
            <a:extLst>
              <a:ext uri="{C807C97D-BFC1-408E-A445-0C87EB9F89A2}">
                <ask:lineSketchStyleProps xmlns:ask="http://schemas.microsoft.com/office/drawing/2018/sketchyshapes" sd="1219033472">
                  <a:custGeom>
                    <a:avLst/>
                    <a:gdLst>
                      <a:gd name="connsiteX0" fmla="*/ 0 w 11946194"/>
                      <a:gd name="connsiteY0" fmla="*/ 0 h 6479458"/>
                      <a:gd name="connsiteX1" fmla="*/ 477848 w 11946194"/>
                      <a:gd name="connsiteY1" fmla="*/ 0 h 6479458"/>
                      <a:gd name="connsiteX2" fmla="*/ 716772 w 11946194"/>
                      <a:gd name="connsiteY2" fmla="*/ 0 h 6479458"/>
                      <a:gd name="connsiteX3" fmla="*/ 1553005 w 11946194"/>
                      <a:gd name="connsiteY3" fmla="*/ 0 h 6479458"/>
                      <a:gd name="connsiteX4" fmla="*/ 2030853 w 11946194"/>
                      <a:gd name="connsiteY4" fmla="*/ 0 h 6479458"/>
                      <a:gd name="connsiteX5" fmla="*/ 2508701 w 11946194"/>
                      <a:gd name="connsiteY5" fmla="*/ 0 h 6479458"/>
                      <a:gd name="connsiteX6" fmla="*/ 3344934 w 11946194"/>
                      <a:gd name="connsiteY6" fmla="*/ 0 h 6479458"/>
                      <a:gd name="connsiteX7" fmla="*/ 3703320 w 11946194"/>
                      <a:gd name="connsiteY7" fmla="*/ 0 h 6479458"/>
                      <a:gd name="connsiteX8" fmla="*/ 4539554 w 11946194"/>
                      <a:gd name="connsiteY8" fmla="*/ 0 h 6479458"/>
                      <a:gd name="connsiteX9" fmla="*/ 5375787 w 11946194"/>
                      <a:gd name="connsiteY9" fmla="*/ 0 h 6479458"/>
                      <a:gd name="connsiteX10" fmla="*/ 5973097 w 11946194"/>
                      <a:gd name="connsiteY10" fmla="*/ 0 h 6479458"/>
                      <a:gd name="connsiteX11" fmla="*/ 6809331 w 11946194"/>
                      <a:gd name="connsiteY11" fmla="*/ 0 h 6479458"/>
                      <a:gd name="connsiteX12" fmla="*/ 7287178 w 11946194"/>
                      <a:gd name="connsiteY12" fmla="*/ 0 h 6479458"/>
                      <a:gd name="connsiteX13" fmla="*/ 7765026 w 11946194"/>
                      <a:gd name="connsiteY13" fmla="*/ 0 h 6479458"/>
                      <a:gd name="connsiteX14" fmla="*/ 8481798 w 11946194"/>
                      <a:gd name="connsiteY14" fmla="*/ 0 h 6479458"/>
                      <a:gd name="connsiteX15" fmla="*/ 8959646 w 11946194"/>
                      <a:gd name="connsiteY15" fmla="*/ 0 h 6479458"/>
                      <a:gd name="connsiteX16" fmla="*/ 9795879 w 11946194"/>
                      <a:gd name="connsiteY16" fmla="*/ 0 h 6479458"/>
                      <a:gd name="connsiteX17" fmla="*/ 10632113 w 11946194"/>
                      <a:gd name="connsiteY17" fmla="*/ 0 h 6479458"/>
                      <a:gd name="connsiteX18" fmla="*/ 11229422 w 11946194"/>
                      <a:gd name="connsiteY18" fmla="*/ 0 h 6479458"/>
                      <a:gd name="connsiteX19" fmla="*/ 11946194 w 11946194"/>
                      <a:gd name="connsiteY19" fmla="*/ 0 h 6479458"/>
                      <a:gd name="connsiteX20" fmla="*/ 11946194 w 11946194"/>
                      <a:gd name="connsiteY20" fmla="*/ 394658 h 6479458"/>
                      <a:gd name="connsiteX21" fmla="*/ 11946194 w 11946194"/>
                      <a:gd name="connsiteY21" fmla="*/ 854110 h 6479458"/>
                      <a:gd name="connsiteX22" fmla="*/ 11946194 w 11946194"/>
                      <a:gd name="connsiteY22" fmla="*/ 1507947 h 6479458"/>
                      <a:gd name="connsiteX23" fmla="*/ 11946194 w 11946194"/>
                      <a:gd name="connsiteY23" fmla="*/ 2032194 h 6479458"/>
                      <a:gd name="connsiteX24" fmla="*/ 11946194 w 11946194"/>
                      <a:gd name="connsiteY24" fmla="*/ 2491646 h 6479458"/>
                      <a:gd name="connsiteX25" fmla="*/ 11946194 w 11946194"/>
                      <a:gd name="connsiteY25" fmla="*/ 3145482 h 6479458"/>
                      <a:gd name="connsiteX26" fmla="*/ 11946194 w 11946194"/>
                      <a:gd name="connsiteY26" fmla="*/ 3734524 h 6479458"/>
                      <a:gd name="connsiteX27" fmla="*/ 11946194 w 11946194"/>
                      <a:gd name="connsiteY27" fmla="*/ 4323566 h 6479458"/>
                      <a:gd name="connsiteX28" fmla="*/ 11946194 w 11946194"/>
                      <a:gd name="connsiteY28" fmla="*/ 5042196 h 6479458"/>
                      <a:gd name="connsiteX29" fmla="*/ 11946194 w 11946194"/>
                      <a:gd name="connsiteY29" fmla="*/ 5696033 h 6479458"/>
                      <a:gd name="connsiteX30" fmla="*/ 11946194 w 11946194"/>
                      <a:gd name="connsiteY30" fmla="*/ 6479458 h 6479458"/>
                      <a:gd name="connsiteX31" fmla="*/ 11468346 w 11946194"/>
                      <a:gd name="connsiteY31" fmla="*/ 6479458 h 6479458"/>
                      <a:gd name="connsiteX32" fmla="*/ 11229422 w 11946194"/>
                      <a:gd name="connsiteY32" fmla="*/ 6479458 h 6479458"/>
                      <a:gd name="connsiteX33" fmla="*/ 10512651 w 11946194"/>
                      <a:gd name="connsiteY33" fmla="*/ 6479458 h 6479458"/>
                      <a:gd name="connsiteX34" fmla="*/ 10154265 w 11946194"/>
                      <a:gd name="connsiteY34" fmla="*/ 6479458 h 6479458"/>
                      <a:gd name="connsiteX35" fmla="*/ 9915341 w 11946194"/>
                      <a:gd name="connsiteY35" fmla="*/ 6479458 h 6479458"/>
                      <a:gd name="connsiteX36" fmla="*/ 9556955 w 11946194"/>
                      <a:gd name="connsiteY36" fmla="*/ 6479458 h 6479458"/>
                      <a:gd name="connsiteX37" fmla="*/ 8840184 w 11946194"/>
                      <a:gd name="connsiteY37" fmla="*/ 6479458 h 6479458"/>
                      <a:gd name="connsiteX38" fmla="*/ 8481798 w 11946194"/>
                      <a:gd name="connsiteY38" fmla="*/ 6479458 h 6479458"/>
                      <a:gd name="connsiteX39" fmla="*/ 8242874 w 11946194"/>
                      <a:gd name="connsiteY39" fmla="*/ 6479458 h 6479458"/>
                      <a:gd name="connsiteX40" fmla="*/ 7884488 w 11946194"/>
                      <a:gd name="connsiteY40" fmla="*/ 6479458 h 6479458"/>
                      <a:gd name="connsiteX41" fmla="*/ 7406640 w 11946194"/>
                      <a:gd name="connsiteY41" fmla="*/ 6479458 h 6479458"/>
                      <a:gd name="connsiteX42" fmla="*/ 6809331 w 11946194"/>
                      <a:gd name="connsiteY42" fmla="*/ 6479458 h 6479458"/>
                      <a:gd name="connsiteX43" fmla="*/ 6450945 w 11946194"/>
                      <a:gd name="connsiteY43" fmla="*/ 6479458 h 6479458"/>
                      <a:gd name="connsiteX44" fmla="*/ 5614711 w 11946194"/>
                      <a:gd name="connsiteY44" fmla="*/ 6479458 h 6479458"/>
                      <a:gd name="connsiteX45" fmla="*/ 5017401 w 11946194"/>
                      <a:gd name="connsiteY45" fmla="*/ 6479458 h 6479458"/>
                      <a:gd name="connsiteX46" fmla="*/ 4181168 w 11946194"/>
                      <a:gd name="connsiteY46" fmla="*/ 6479458 h 6479458"/>
                      <a:gd name="connsiteX47" fmla="*/ 3464396 w 11946194"/>
                      <a:gd name="connsiteY47" fmla="*/ 6479458 h 6479458"/>
                      <a:gd name="connsiteX48" fmla="*/ 2986548 w 11946194"/>
                      <a:gd name="connsiteY48" fmla="*/ 6479458 h 6479458"/>
                      <a:gd name="connsiteX49" fmla="*/ 2269777 w 11946194"/>
                      <a:gd name="connsiteY49" fmla="*/ 6479458 h 6479458"/>
                      <a:gd name="connsiteX50" fmla="*/ 1911391 w 11946194"/>
                      <a:gd name="connsiteY50" fmla="*/ 6479458 h 6479458"/>
                      <a:gd name="connsiteX51" fmla="*/ 1314081 w 11946194"/>
                      <a:gd name="connsiteY51" fmla="*/ 6479458 h 6479458"/>
                      <a:gd name="connsiteX52" fmla="*/ 1075157 w 11946194"/>
                      <a:gd name="connsiteY52" fmla="*/ 6479458 h 6479458"/>
                      <a:gd name="connsiteX53" fmla="*/ 0 w 11946194"/>
                      <a:gd name="connsiteY53" fmla="*/ 6479458 h 6479458"/>
                      <a:gd name="connsiteX54" fmla="*/ 0 w 11946194"/>
                      <a:gd name="connsiteY54" fmla="*/ 5890416 h 6479458"/>
                      <a:gd name="connsiteX55" fmla="*/ 0 w 11946194"/>
                      <a:gd name="connsiteY55" fmla="*/ 5236580 h 6479458"/>
                      <a:gd name="connsiteX56" fmla="*/ 0 w 11946194"/>
                      <a:gd name="connsiteY56" fmla="*/ 4582744 h 6479458"/>
                      <a:gd name="connsiteX57" fmla="*/ 0 w 11946194"/>
                      <a:gd name="connsiteY57" fmla="*/ 4123291 h 6479458"/>
                      <a:gd name="connsiteX58" fmla="*/ 0 w 11946194"/>
                      <a:gd name="connsiteY58" fmla="*/ 3404661 h 6479458"/>
                      <a:gd name="connsiteX59" fmla="*/ 0 w 11946194"/>
                      <a:gd name="connsiteY59" fmla="*/ 2815619 h 6479458"/>
                      <a:gd name="connsiteX60" fmla="*/ 0 w 11946194"/>
                      <a:gd name="connsiteY60" fmla="*/ 2420961 h 6479458"/>
                      <a:gd name="connsiteX61" fmla="*/ 0 w 11946194"/>
                      <a:gd name="connsiteY61" fmla="*/ 1831919 h 6479458"/>
                      <a:gd name="connsiteX62" fmla="*/ 0 w 11946194"/>
                      <a:gd name="connsiteY62" fmla="*/ 1307672 h 6479458"/>
                      <a:gd name="connsiteX63" fmla="*/ 0 w 11946194"/>
                      <a:gd name="connsiteY63" fmla="*/ 783425 h 6479458"/>
                      <a:gd name="connsiteX64" fmla="*/ 0 w 11946194"/>
                      <a:gd name="connsiteY64" fmla="*/ 0 h 64794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1946194" h="6479458" extrusionOk="0">
                        <a:moveTo>
                          <a:pt x="0" y="0"/>
                        </a:moveTo>
                        <a:cubicBezTo>
                          <a:pt x="222168" y="-32145"/>
                          <a:pt x="245825" y="22933"/>
                          <a:pt x="477848" y="0"/>
                        </a:cubicBezTo>
                        <a:cubicBezTo>
                          <a:pt x="709871" y="-22933"/>
                          <a:pt x="599154" y="13323"/>
                          <a:pt x="716772" y="0"/>
                        </a:cubicBezTo>
                        <a:cubicBezTo>
                          <a:pt x="834390" y="-13323"/>
                          <a:pt x="1286928" y="88586"/>
                          <a:pt x="1553005" y="0"/>
                        </a:cubicBezTo>
                        <a:cubicBezTo>
                          <a:pt x="1819082" y="-88586"/>
                          <a:pt x="1913954" y="24246"/>
                          <a:pt x="2030853" y="0"/>
                        </a:cubicBezTo>
                        <a:cubicBezTo>
                          <a:pt x="2147752" y="-24246"/>
                          <a:pt x="2383427" y="52871"/>
                          <a:pt x="2508701" y="0"/>
                        </a:cubicBezTo>
                        <a:cubicBezTo>
                          <a:pt x="2633975" y="-52871"/>
                          <a:pt x="3023638" y="3806"/>
                          <a:pt x="3344934" y="0"/>
                        </a:cubicBezTo>
                        <a:cubicBezTo>
                          <a:pt x="3666230" y="-3806"/>
                          <a:pt x="3560667" y="11022"/>
                          <a:pt x="3703320" y="0"/>
                        </a:cubicBezTo>
                        <a:cubicBezTo>
                          <a:pt x="3845973" y="-11022"/>
                          <a:pt x="4154188" y="49093"/>
                          <a:pt x="4539554" y="0"/>
                        </a:cubicBezTo>
                        <a:cubicBezTo>
                          <a:pt x="4924920" y="-49093"/>
                          <a:pt x="5187087" y="63549"/>
                          <a:pt x="5375787" y="0"/>
                        </a:cubicBezTo>
                        <a:cubicBezTo>
                          <a:pt x="5564487" y="-63549"/>
                          <a:pt x="5777070" y="34314"/>
                          <a:pt x="5973097" y="0"/>
                        </a:cubicBezTo>
                        <a:cubicBezTo>
                          <a:pt x="6169124" y="-34314"/>
                          <a:pt x="6590543" y="98626"/>
                          <a:pt x="6809331" y="0"/>
                        </a:cubicBezTo>
                        <a:cubicBezTo>
                          <a:pt x="7028119" y="-98626"/>
                          <a:pt x="7110833" y="12633"/>
                          <a:pt x="7287178" y="0"/>
                        </a:cubicBezTo>
                        <a:cubicBezTo>
                          <a:pt x="7463523" y="-12633"/>
                          <a:pt x="7641542" y="37069"/>
                          <a:pt x="7765026" y="0"/>
                        </a:cubicBezTo>
                        <a:cubicBezTo>
                          <a:pt x="7888510" y="-37069"/>
                          <a:pt x="8252249" y="57953"/>
                          <a:pt x="8481798" y="0"/>
                        </a:cubicBezTo>
                        <a:cubicBezTo>
                          <a:pt x="8711347" y="-57953"/>
                          <a:pt x="8752344" y="49441"/>
                          <a:pt x="8959646" y="0"/>
                        </a:cubicBezTo>
                        <a:cubicBezTo>
                          <a:pt x="9166948" y="-49441"/>
                          <a:pt x="9379786" y="88722"/>
                          <a:pt x="9795879" y="0"/>
                        </a:cubicBezTo>
                        <a:cubicBezTo>
                          <a:pt x="10211972" y="-88722"/>
                          <a:pt x="10249477" y="48698"/>
                          <a:pt x="10632113" y="0"/>
                        </a:cubicBezTo>
                        <a:cubicBezTo>
                          <a:pt x="11014749" y="-48698"/>
                          <a:pt x="11054075" y="40879"/>
                          <a:pt x="11229422" y="0"/>
                        </a:cubicBezTo>
                        <a:cubicBezTo>
                          <a:pt x="11404769" y="-40879"/>
                          <a:pt x="11689422" y="75372"/>
                          <a:pt x="11946194" y="0"/>
                        </a:cubicBezTo>
                        <a:cubicBezTo>
                          <a:pt x="11980038" y="86020"/>
                          <a:pt x="11922490" y="205193"/>
                          <a:pt x="11946194" y="394658"/>
                        </a:cubicBezTo>
                        <a:cubicBezTo>
                          <a:pt x="11969898" y="584123"/>
                          <a:pt x="11942925" y="638264"/>
                          <a:pt x="11946194" y="854110"/>
                        </a:cubicBezTo>
                        <a:cubicBezTo>
                          <a:pt x="11949463" y="1069956"/>
                          <a:pt x="11915450" y="1356616"/>
                          <a:pt x="11946194" y="1507947"/>
                        </a:cubicBezTo>
                        <a:cubicBezTo>
                          <a:pt x="11976938" y="1659278"/>
                          <a:pt x="11899111" y="1771174"/>
                          <a:pt x="11946194" y="2032194"/>
                        </a:cubicBezTo>
                        <a:cubicBezTo>
                          <a:pt x="11993277" y="2293214"/>
                          <a:pt x="11901456" y="2310235"/>
                          <a:pt x="11946194" y="2491646"/>
                        </a:cubicBezTo>
                        <a:cubicBezTo>
                          <a:pt x="11990932" y="2673057"/>
                          <a:pt x="11903781" y="2893045"/>
                          <a:pt x="11946194" y="3145482"/>
                        </a:cubicBezTo>
                        <a:cubicBezTo>
                          <a:pt x="11988607" y="3397919"/>
                          <a:pt x="11914969" y="3525681"/>
                          <a:pt x="11946194" y="3734524"/>
                        </a:cubicBezTo>
                        <a:cubicBezTo>
                          <a:pt x="11977419" y="3943367"/>
                          <a:pt x="11897262" y="4079977"/>
                          <a:pt x="11946194" y="4323566"/>
                        </a:cubicBezTo>
                        <a:cubicBezTo>
                          <a:pt x="11995126" y="4567155"/>
                          <a:pt x="11876199" y="4722729"/>
                          <a:pt x="11946194" y="5042196"/>
                        </a:cubicBezTo>
                        <a:cubicBezTo>
                          <a:pt x="12016189" y="5361663"/>
                          <a:pt x="11915124" y="5521113"/>
                          <a:pt x="11946194" y="5696033"/>
                        </a:cubicBezTo>
                        <a:cubicBezTo>
                          <a:pt x="11977264" y="5870953"/>
                          <a:pt x="11937859" y="6214732"/>
                          <a:pt x="11946194" y="6479458"/>
                        </a:cubicBezTo>
                        <a:cubicBezTo>
                          <a:pt x="11781225" y="6496013"/>
                          <a:pt x="11567658" y="6478437"/>
                          <a:pt x="11468346" y="6479458"/>
                        </a:cubicBezTo>
                        <a:cubicBezTo>
                          <a:pt x="11369034" y="6480479"/>
                          <a:pt x="11280362" y="6455992"/>
                          <a:pt x="11229422" y="6479458"/>
                        </a:cubicBezTo>
                        <a:cubicBezTo>
                          <a:pt x="11178482" y="6502924"/>
                          <a:pt x="10792687" y="6425423"/>
                          <a:pt x="10512651" y="6479458"/>
                        </a:cubicBezTo>
                        <a:cubicBezTo>
                          <a:pt x="10232615" y="6533493"/>
                          <a:pt x="10251428" y="6465878"/>
                          <a:pt x="10154265" y="6479458"/>
                        </a:cubicBezTo>
                        <a:cubicBezTo>
                          <a:pt x="10057102" y="6493038"/>
                          <a:pt x="10001480" y="6461065"/>
                          <a:pt x="9915341" y="6479458"/>
                        </a:cubicBezTo>
                        <a:cubicBezTo>
                          <a:pt x="9829202" y="6497851"/>
                          <a:pt x="9679600" y="6440043"/>
                          <a:pt x="9556955" y="6479458"/>
                        </a:cubicBezTo>
                        <a:cubicBezTo>
                          <a:pt x="9434310" y="6518873"/>
                          <a:pt x="9169648" y="6413222"/>
                          <a:pt x="8840184" y="6479458"/>
                        </a:cubicBezTo>
                        <a:cubicBezTo>
                          <a:pt x="8510720" y="6545694"/>
                          <a:pt x="8556629" y="6475549"/>
                          <a:pt x="8481798" y="6479458"/>
                        </a:cubicBezTo>
                        <a:cubicBezTo>
                          <a:pt x="8406967" y="6483367"/>
                          <a:pt x="8359820" y="6461192"/>
                          <a:pt x="8242874" y="6479458"/>
                        </a:cubicBezTo>
                        <a:cubicBezTo>
                          <a:pt x="8125928" y="6497724"/>
                          <a:pt x="8014680" y="6449456"/>
                          <a:pt x="7884488" y="6479458"/>
                        </a:cubicBezTo>
                        <a:cubicBezTo>
                          <a:pt x="7754296" y="6509460"/>
                          <a:pt x="7568939" y="6438390"/>
                          <a:pt x="7406640" y="6479458"/>
                        </a:cubicBezTo>
                        <a:cubicBezTo>
                          <a:pt x="7244341" y="6520526"/>
                          <a:pt x="7058626" y="6422768"/>
                          <a:pt x="6809331" y="6479458"/>
                        </a:cubicBezTo>
                        <a:cubicBezTo>
                          <a:pt x="6560036" y="6536148"/>
                          <a:pt x="6532320" y="6457650"/>
                          <a:pt x="6450945" y="6479458"/>
                        </a:cubicBezTo>
                        <a:cubicBezTo>
                          <a:pt x="6369570" y="6501266"/>
                          <a:pt x="5806037" y="6420747"/>
                          <a:pt x="5614711" y="6479458"/>
                        </a:cubicBezTo>
                        <a:cubicBezTo>
                          <a:pt x="5423385" y="6538169"/>
                          <a:pt x="5166453" y="6454100"/>
                          <a:pt x="5017401" y="6479458"/>
                        </a:cubicBezTo>
                        <a:cubicBezTo>
                          <a:pt x="4868349" y="6504816"/>
                          <a:pt x="4559624" y="6432813"/>
                          <a:pt x="4181168" y="6479458"/>
                        </a:cubicBezTo>
                        <a:cubicBezTo>
                          <a:pt x="3802712" y="6526103"/>
                          <a:pt x="3810137" y="6438184"/>
                          <a:pt x="3464396" y="6479458"/>
                        </a:cubicBezTo>
                        <a:cubicBezTo>
                          <a:pt x="3118655" y="6520732"/>
                          <a:pt x="3149912" y="6461910"/>
                          <a:pt x="2986548" y="6479458"/>
                        </a:cubicBezTo>
                        <a:cubicBezTo>
                          <a:pt x="2823184" y="6497006"/>
                          <a:pt x="2533984" y="6452635"/>
                          <a:pt x="2269777" y="6479458"/>
                        </a:cubicBezTo>
                        <a:cubicBezTo>
                          <a:pt x="2005570" y="6506281"/>
                          <a:pt x="2015692" y="6476363"/>
                          <a:pt x="1911391" y="6479458"/>
                        </a:cubicBezTo>
                        <a:cubicBezTo>
                          <a:pt x="1807090" y="6482553"/>
                          <a:pt x="1547805" y="6450572"/>
                          <a:pt x="1314081" y="6479458"/>
                        </a:cubicBezTo>
                        <a:cubicBezTo>
                          <a:pt x="1080357" y="6508344"/>
                          <a:pt x="1131766" y="6462604"/>
                          <a:pt x="1075157" y="6479458"/>
                        </a:cubicBezTo>
                        <a:cubicBezTo>
                          <a:pt x="1018548" y="6496312"/>
                          <a:pt x="380387" y="6473640"/>
                          <a:pt x="0" y="6479458"/>
                        </a:cubicBezTo>
                        <a:cubicBezTo>
                          <a:pt x="-68109" y="6232915"/>
                          <a:pt x="14291" y="6092082"/>
                          <a:pt x="0" y="5890416"/>
                        </a:cubicBezTo>
                        <a:cubicBezTo>
                          <a:pt x="-14291" y="5688750"/>
                          <a:pt x="45238" y="5484360"/>
                          <a:pt x="0" y="5236580"/>
                        </a:cubicBezTo>
                        <a:cubicBezTo>
                          <a:pt x="-45238" y="4988800"/>
                          <a:pt x="39451" y="4713657"/>
                          <a:pt x="0" y="4582744"/>
                        </a:cubicBezTo>
                        <a:cubicBezTo>
                          <a:pt x="-39451" y="4451831"/>
                          <a:pt x="20326" y="4349651"/>
                          <a:pt x="0" y="4123291"/>
                        </a:cubicBezTo>
                        <a:cubicBezTo>
                          <a:pt x="-20326" y="3896931"/>
                          <a:pt x="45031" y="3553422"/>
                          <a:pt x="0" y="3404661"/>
                        </a:cubicBezTo>
                        <a:cubicBezTo>
                          <a:pt x="-45031" y="3255900"/>
                          <a:pt x="38345" y="3035649"/>
                          <a:pt x="0" y="2815619"/>
                        </a:cubicBezTo>
                        <a:cubicBezTo>
                          <a:pt x="-38345" y="2595589"/>
                          <a:pt x="26894" y="2516718"/>
                          <a:pt x="0" y="2420961"/>
                        </a:cubicBezTo>
                        <a:cubicBezTo>
                          <a:pt x="-26894" y="2325204"/>
                          <a:pt x="64630" y="2090629"/>
                          <a:pt x="0" y="1831919"/>
                        </a:cubicBezTo>
                        <a:cubicBezTo>
                          <a:pt x="-64630" y="1573209"/>
                          <a:pt x="24799" y="1475287"/>
                          <a:pt x="0" y="1307672"/>
                        </a:cubicBezTo>
                        <a:cubicBezTo>
                          <a:pt x="-24799" y="1140057"/>
                          <a:pt x="36018" y="904435"/>
                          <a:pt x="0" y="783425"/>
                        </a:cubicBezTo>
                        <a:cubicBezTo>
                          <a:pt x="-36018" y="662415"/>
                          <a:pt x="39698" y="197942"/>
                          <a:pt x="0" y="0"/>
                        </a:cubicBezTo>
                        <a:close/>
                      </a:path>
                    </a:pathLst>
                  </a:custGeom>
                  <ask:type>
                    <ask:lineSketchNone/>
                  </ask:type>
                </ask:lineSketchStyleProps>
              </a:ext>
            </a:extLst>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a:solidFill>
                  <a:srgbClr val="C00000"/>
                </a:solidFill>
              </a:ln>
              <a:noFill/>
            </a:endParaRPr>
          </a:p>
        </p:txBody>
      </p:sp>
      <p:sp>
        <p:nvSpPr>
          <p:cNvPr id="5" name="TextBox 4">
            <a:extLst>
              <a:ext uri="{FF2B5EF4-FFF2-40B4-BE49-F238E27FC236}">
                <a16:creationId xmlns:a16="http://schemas.microsoft.com/office/drawing/2014/main" id="{2A948F8E-39B9-C8F2-3440-5079D3B1CA4D}"/>
              </a:ext>
            </a:extLst>
          </p:cNvPr>
          <p:cNvSpPr txBox="1"/>
          <p:nvPr/>
        </p:nvSpPr>
        <p:spPr>
          <a:xfrm>
            <a:off x="710217" y="453430"/>
            <a:ext cx="11257280" cy="830997"/>
          </a:xfrm>
          <a:prstGeom prst="rect">
            <a:avLst/>
          </a:prstGeom>
          <a:noFill/>
        </p:spPr>
        <p:txBody>
          <a:bodyPr wrap="square" rtlCol="0">
            <a:spAutoFit/>
          </a:bodyPr>
          <a:lstStyle/>
          <a:p>
            <a:pPr algn="ctr"/>
            <a:r>
              <a:rPr lang="en-US" sz="2400" b="1" dirty="0"/>
              <a:t># Problem: Get the names of all police officers who are assigned to the 'Fraud Division'. SELECT name FROM Police WHERE department = 'Fraud Division';</a:t>
            </a:r>
            <a:endParaRPr lang="en-IN" sz="2400" b="1" dirty="0"/>
          </a:p>
        </p:txBody>
      </p:sp>
      <p:pic>
        <p:nvPicPr>
          <p:cNvPr id="9" name="Picture 8">
            <a:extLst>
              <a:ext uri="{FF2B5EF4-FFF2-40B4-BE49-F238E27FC236}">
                <a16:creationId xmlns:a16="http://schemas.microsoft.com/office/drawing/2014/main" id="{B6066EF5-C4A1-05CA-CA50-0B4AA01CD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792" y="2094025"/>
            <a:ext cx="5801535" cy="2934109"/>
          </a:xfrm>
          <a:prstGeom prst="rect">
            <a:avLst/>
          </a:prstGeom>
          <a:ln w="50800">
            <a:solidFill>
              <a:srgbClr val="C00000"/>
            </a:solidFill>
          </a:ln>
        </p:spPr>
      </p:pic>
    </p:spTree>
    <p:extLst>
      <p:ext uri="{BB962C8B-B14F-4D97-AF65-F5344CB8AC3E}">
        <p14:creationId xmlns:p14="http://schemas.microsoft.com/office/powerpoint/2010/main" val="9224382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TotalTime>
  <Words>950</Words>
  <Application>Microsoft Office PowerPoint</Application>
  <PresentationFormat>Widescreen</PresentationFormat>
  <Paragraphs>61</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simran tribhuvan</dc:creator>
  <cp:lastModifiedBy>simran tribhuvan</cp:lastModifiedBy>
  <cp:revision>1</cp:revision>
  <dcterms:created xsi:type="dcterms:W3CDTF">2024-12-27T16:42:12Z</dcterms:created>
  <dcterms:modified xsi:type="dcterms:W3CDTF">2024-12-27T21:36:24Z</dcterms:modified>
</cp:coreProperties>
</file>