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29" r:id="rId2"/>
    <p:sldId id="630" r:id="rId3"/>
    <p:sldId id="638" r:id="rId4"/>
    <p:sldId id="631" r:id="rId5"/>
    <p:sldId id="634" r:id="rId6"/>
    <p:sldId id="635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CCFF"/>
    <a:srgbClr val="CCECFF"/>
    <a:srgbClr val="FF0066"/>
    <a:srgbClr val="33CC33"/>
    <a:srgbClr val="000000"/>
    <a:srgbClr val="00CCFF"/>
    <a:srgbClr val="66FFFF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1"/>
    <p:restoredTop sz="94568"/>
  </p:normalViewPr>
  <p:slideViewPr>
    <p:cSldViewPr snapToGrid="0" showGuides="1">
      <p:cViewPr varScale="1">
        <p:scale>
          <a:sx n="97" d="100"/>
          <a:sy n="97" d="100"/>
        </p:scale>
        <p:origin x="119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AE5B7-9A7B-4122-A396-F998D1BC3F0C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BF80-828F-495E-93BE-4F2490BA3D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BF80-828F-495E-93BE-4F2490BA3D1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BF80-828F-495E-93BE-4F2490BA3D1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BF80-828F-495E-93BE-4F2490BA3D1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CN"/>
              <a:t>Click to edit Master text styles</a:t>
            </a:r>
          </a:p>
          <a:p>
            <a:pPr lvl="1" eaLnBrk="1" latinLnBrk="0" hangingPunct="1"/>
            <a:r>
              <a:rPr kumimoji="0" lang="en-US" altLang="zh-CN"/>
              <a:t>Second level</a:t>
            </a:r>
          </a:p>
          <a:p>
            <a:pPr lvl="2" eaLnBrk="1" latinLnBrk="0" hangingPunct="1"/>
            <a:r>
              <a:rPr kumimoji="0" lang="en-US" altLang="zh-CN"/>
              <a:t>Third level</a:t>
            </a:r>
          </a:p>
          <a:p>
            <a:pPr lvl="3" eaLnBrk="1" latinLnBrk="0" hangingPunct="1"/>
            <a:r>
              <a:rPr kumimoji="0" lang="en-US" altLang="zh-CN"/>
              <a:t>Fourth level</a:t>
            </a:r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738069-ADF0-48BB-B0A0-90C671F22E3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06D0F8-D870-482F-9885-414C920F2D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1108363"/>
            <a:ext cx="8683076" cy="5486399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实验内容与要求</a:t>
            </a: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实验内容：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请使用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Hadoop MapReduce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实现“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KNN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分类算法”。</a:t>
            </a:r>
          </a:p>
          <a:p>
            <a:pPr marL="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在“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训练集大，测试集小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”的情况下实现KNN算法。</a:t>
            </a:r>
          </a:p>
          <a:p>
            <a:pPr marL="45720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给定训练集和测试集，预测测试样本的标签。</a:t>
            </a:r>
          </a:p>
          <a:p>
            <a:pPr marL="45720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计算测试样本到各训练样本的距离，</a:t>
            </a:r>
            <a:r>
              <a:rPr lang="zh-CN" altLang="en-US" sz="1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取其中距离最小的</a:t>
            </a:r>
            <a:r>
              <a:rPr lang="en-US" altLang="zh-CN" sz="1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K</a:t>
            </a:r>
            <a:r>
              <a:rPr lang="zh-CN" altLang="en-US" sz="1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个</a:t>
            </a: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。</a:t>
            </a:r>
          </a:p>
          <a:p>
            <a:pPr marL="45720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可采用</a:t>
            </a:r>
            <a:r>
              <a:rPr lang="zh-CN" altLang="en-US" sz="1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欧式距离</a:t>
            </a: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等距离计算公式。</a:t>
            </a:r>
          </a:p>
          <a:p>
            <a:pPr marL="45720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在这</a:t>
            </a:r>
            <a:r>
              <a:rPr lang="en-US" altLang="zh-CN" sz="1665" dirty="0">
                <a:latin typeface="Arial Narrow" panose="020B0606020202030204" pitchFamily="34" charset="0"/>
                <a:ea typeface="黑体" panose="02010609060101010101" pitchFamily="2" charset="-122"/>
              </a:rPr>
              <a:t>K</a:t>
            </a: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个训练样本中</a:t>
            </a:r>
            <a:r>
              <a:rPr lang="zh-CN" altLang="en-US" sz="1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占比最多的标签</a:t>
            </a:r>
            <a:r>
              <a:rPr lang="zh-CN" altLang="en-US" sz="1665" dirty="0">
                <a:latin typeface="Arial Narrow" panose="020B0606020202030204" pitchFamily="34" charset="0"/>
                <a:ea typeface="黑体" panose="02010609060101010101" pitchFamily="2" charset="-122"/>
              </a:rPr>
              <a:t>即为测试样本的标签。</a:t>
            </a:r>
          </a:p>
          <a:p>
            <a:pPr marL="0" lvl="1" indent="-342900">
              <a:spcBef>
                <a:spcPts val="580"/>
              </a:spcBef>
              <a:buClr>
                <a:schemeClr val="accent1"/>
              </a:buClr>
              <a:defRPr/>
            </a:pP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输出文件格式要求：</a:t>
            </a: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测试样本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ID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和测试样本标记用制表符（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\TAB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）分隔，如下图所示：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476381" y="256044"/>
            <a:ext cx="8325874" cy="778430"/>
          </a:xfrm>
          <a:prstGeom prst="rect">
            <a:avLst/>
          </a:prstGeom>
        </p:spPr>
        <p:txBody>
          <a:bodyPr bIns="91440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50" normalizeH="0" baseline="0" noProof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实验</a:t>
            </a:r>
            <a:r>
              <a:rPr kumimoji="0" lang="en-US" altLang="zh-CN" sz="3200" b="1" i="0" u="none" strike="noStrike" kern="1200" cap="none" spc="50" normalizeH="0" baseline="0" noProof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4</a:t>
            </a:r>
            <a:r>
              <a:rPr kumimoji="0" lang="zh-CN" altLang="en-US" sz="3200" b="1" i="0" u="none" strike="noStrike" kern="1200" cap="none" spc="50" normalizeH="0" baseline="0" noProof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：基于MapReduce的KNN分类算法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7240" y="4608195"/>
            <a:ext cx="1852930" cy="154813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7823"/>
            <a:ext cx="8683076" cy="5716939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实验数据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输入文件内容：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本次实验提供鸢尾花数据集，包含一个训练集和一个测试集，如下图所示。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     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训练集中数据为：属性值1，属性值2，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属性值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，属性值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标签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     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测试集中数据为：属性值1，属性值2，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属性值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，属性值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4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endParaRPr lang="zh-CN" altLang="en-US" sz="2000" dirty="0">
              <a:solidFill>
                <a:schemeClr val="accent1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单机测试样例：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提供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鸢尾花数据集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作为单机测试样例，可在“本科教学支撑平台”中下载。该数据集主要供本地调试使用。</a:t>
            </a:r>
          </a:p>
          <a:p>
            <a:pPr marL="285750" lvl="1" indent="-28575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全部数据集：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全部数据集位于集群的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HDFS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存储上，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HDFS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存储位置为：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/data/exp4/iris_train.csv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  <a:sym typeface="+mn-ea"/>
              </a:rPr>
              <a:t>/data/exp4/iris_test.csv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：基于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MapReduce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KNN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分类算法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345" y="3007360"/>
            <a:ext cx="2887980" cy="15817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65065" y="3007360"/>
            <a:ext cx="1804670" cy="1583690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470" y="877570"/>
            <a:ext cx="8682990" cy="203581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选做内容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基于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MapReduce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的</a:t>
            </a:r>
            <a:r>
              <a:rPr 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加权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KNN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分类算法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进行不同距离的样本的权重优化。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基本原则：距离越近的训练样本其标记的作用权重越大，反之则越小。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加权距离可采用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加权欧式距离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、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高斯函数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等距离计算公式。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  <a:sym typeface="+mn-ea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  <a:defRPr/>
            </a:pPr>
            <a:endParaRPr lang="zh-CN" altLang="en-US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：基于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MapReduce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KNN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分类算法</a:t>
            </a:r>
          </a:p>
        </p:txBody>
      </p:sp>
    </p:spTree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6301"/>
            <a:ext cx="8683076" cy="571846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实验报告提交要求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实验报告要求提交一个压缩包，压缩包内除了包含</a:t>
            </a: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源代码、</a:t>
            </a:r>
            <a:r>
              <a:rPr lang="en-US" altLang="zh-CN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JAR </a:t>
            </a: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包、</a:t>
            </a:r>
            <a:r>
              <a:rPr lang="en-US" altLang="zh-CN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JAR </a:t>
            </a: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包执行方式说明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，还需要包含一个</a:t>
            </a:r>
            <a:r>
              <a:rPr lang="zh-CN" altLang="en-US" sz="2000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实验报告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。实验报告中包含：</a:t>
            </a:r>
          </a:p>
          <a:p>
            <a:pPr marL="61722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Map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和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Reduce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的设计思路（含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Key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、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Value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类型）。</a:t>
            </a:r>
          </a:p>
          <a:p>
            <a:pPr marL="61722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中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Map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和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Reduce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的伪代码（或者带注释的实际代码，如果使用实际代码，请做好排版）。</a:t>
            </a:r>
          </a:p>
          <a:p>
            <a:pPr marL="61722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输出结果文件的部分截图。输出结果文件在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HDFS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上的路径（某些情况下助教会检查 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HDFS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上的输出文件）。</a:t>
            </a:r>
          </a:p>
          <a:p>
            <a:pPr marL="617220" lvl="2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在集群上执行作业后，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Yarn Resource Manager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的 </a:t>
            </a:r>
            <a:r>
              <a:rPr lang="en-US" altLang="zh-CN" sz="1800" dirty="0" err="1">
                <a:latin typeface="Arial Narrow" panose="020B0606020202030204" pitchFamily="34" charset="0"/>
                <a:ea typeface="黑体" panose="02010609060101010101" pitchFamily="2" charset="-122"/>
              </a:rPr>
              <a:t>WebUI</a:t>
            </a:r>
            <a:r>
              <a:rPr lang="en-US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执行报告内容（请完整包括执行报告内容，以表明该 </a:t>
            </a:r>
            <a:r>
              <a:rPr lang="en-GB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Job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是在集群上实际执行过的，否则影响分数。每个 </a:t>
            </a:r>
            <a:r>
              <a:rPr lang="en-GB" altLang="zh-CN" sz="18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1800" dirty="0">
                <a:latin typeface="Arial Narrow" panose="020B0606020202030204" pitchFamily="34" charset="0"/>
                <a:ea typeface="黑体" panose="02010609060101010101" pitchFamily="2" charset="-122"/>
              </a:rPr>
              <a:t>对应一个报告）。执行报告内容示例见下文。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  <a:buNone/>
              <a:defRPr/>
            </a:pP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实验报告提交要求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实验报告文件命名规则：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MPLab4-</a:t>
            </a: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小组编号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组长姓名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.docx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实验报告提交至：本科教学支撑平台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http://</a:t>
            </a:r>
            <a:r>
              <a:rPr lang="en-US" altLang="zh-CN" sz="2000" dirty="0" err="1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cslabcms.nju.edu.cn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/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实验提交截止日期：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9</a:t>
            </a:r>
            <a:r>
              <a:rPr lang="zh-CN" altLang="en-US" sz="200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日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（包含当天，实验时长共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21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天）</a:t>
            </a:r>
          </a:p>
        </p:txBody>
      </p:sp>
      <p:sp>
        <p:nvSpPr>
          <p:cNvPr id="10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实验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：基于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MapReduce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KNN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分类算法</a:t>
            </a:r>
            <a:endParaRPr lang="zh-CN" altLang="en-US" sz="2400" b="1" spc="5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6301"/>
            <a:ext cx="8683076" cy="571846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600" b="1" dirty="0" err="1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WebUI</a:t>
            </a: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 执行结果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在以后的实验报告中，若需要在集群上执行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，请在报告中附带上相关的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的执行报告，以作为评分依据。否则在评分时将认为该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没有在集群上执行，会影响实验得分。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校园网访问实验平台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114.212.190.95:8082</a:t>
            </a: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输入小组账户和密码，点击左侧栏“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Yarn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作业监控”，可以进入集群监控页面（见下图）。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实验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：基于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MapReduce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KNN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分类算法</a:t>
            </a:r>
            <a:endParaRPr lang="zh-CN" altLang="en-US" sz="2400" b="1" spc="5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7" y="3529361"/>
            <a:ext cx="7178226" cy="290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31615" y="876301"/>
            <a:ext cx="8683076" cy="571846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  <a:defRPr/>
            </a:pPr>
            <a:r>
              <a:rPr lang="en-US" altLang="zh-CN" sz="2600" b="1" dirty="0" err="1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WebUI</a:t>
            </a:r>
            <a:r>
              <a:rPr lang="zh-CN" altLang="en-US" sz="2600" b="1" dirty="0">
                <a:solidFill>
                  <a:srgbClr val="00B050"/>
                </a:solidFill>
                <a:latin typeface="Arial Narrow" panose="020B0606020202030204" pitchFamily="34" charset="0"/>
                <a:ea typeface="黑体" panose="02010609060101010101" pitchFamily="2" charset="-122"/>
              </a:rPr>
              <a:t> 执行结果</a:t>
            </a:r>
            <a:endParaRPr lang="en-US" altLang="zh-CN" sz="2600" b="1" dirty="0">
              <a:solidFill>
                <a:srgbClr val="00B050"/>
              </a:solidFill>
              <a:latin typeface="Arial Narrow" panose="020B0606020202030204" pitchFamily="34" charset="0"/>
              <a:ea typeface="黑体" panose="02010609060101010101" pitchFamily="2" charset="-122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  <a:defRPr/>
            </a:pP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在该页面上，每个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MapReduce 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都有一项记录，在记录最右侧“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Tracking UI”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一栏可以访问到该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的执行情况（见上图画圈的位置）。在执行情况页面（见下图）记录的有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Job 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的执行时间、执行状态（是否 </a:t>
            </a:r>
            <a:r>
              <a:rPr lang="en-US" altLang="zh-CN" sz="2000" dirty="0">
                <a:latin typeface="Arial Narrow" panose="020B0606020202030204" pitchFamily="34" charset="0"/>
                <a:ea typeface="黑体" panose="02010609060101010101" pitchFamily="2" charset="-122"/>
              </a:rPr>
              <a:t>SUCCEEDED</a:t>
            </a:r>
            <a:r>
              <a:rPr lang="zh-CN" altLang="en-US" sz="2000" dirty="0">
                <a:latin typeface="Arial Narrow" panose="020B0606020202030204" pitchFamily="34" charset="0"/>
                <a:ea typeface="黑体" panose="02010609060101010101" pitchFamily="2" charset="-122"/>
              </a:rPr>
              <a:t>）等信息。</a:t>
            </a:r>
            <a:endParaRPr lang="en-US" altLang="zh-CN" sz="2000" dirty="0"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 bwMode="auto">
          <a:xfrm>
            <a:off x="947437" y="263237"/>
            <a:ext cx="7772400" cy="485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实验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：基于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MapReduce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KNN</a:t>
            </a:r>
            <a:r>
              <a:rPr lang="zh-CN" altLang="en-US" sz="2400" b="1" spc="5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分类算法</a:t>
            </a:r>
            <a:endParaRPr lang="zh-CN" altLang="en-US" sz="2400" b="1" spc="5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52" r="30"/>
          <a:stretch>
            <a:fillRect/>
          </a:stretch>
        </p:blipFill>
        <p:spPr>
          <a:xfrm>
            <a:off x="1025911" y="2686716"/>
            <a:ext cx="7368707" cy="36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ver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4bc4cfb-dd99-4bb4-a710-ec8920db730e"/>
  <p:tag name="COMMONDATA" val="eyJoZGlkIjoiM2UxZDg4Zjg3NmE0YmQ3NGY2NTk0ZjAxZGIyODlhMm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全屏显示(4:3)</PresentationFormat>
  <Paragraphs>55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幼圆</vt:lpstr>
      <vt:lpstr>Arial Narrow</vt:lpstr>
      <vt:lpstr>Calibri</vt:lpstr>
      <vt:lpstr>Franklin Gothic Book</vt:lpstr>
      <vt:lpstr>Perpetua</vt:lpstr>
      <vt:lpstr>Wingdings 2</vt:lpstr>
      <vt:lpstr>Equity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1. 并行计算技术简介</dc:title>
  <dc:creator>yihua</dc:creator>
  <cp:lastModifiedBy>Guanghui Zhu</cp:lastModifiedBy>
  <cp:revision>927</cp:revision>
  <dcterms:created xsi:type="dcterms:W3CDTF">2011-01-31T19:55:00Z</dcterms:created>
  <dcterms:modified xsi:type="dcterms:W3CDTF">2023-05-19T01:56:45Z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DB19F56E3F844EE0BF0D8E7D5205101D_12</vt:lpwstr>
  </property>
  <property fmtid="{D5CDD505-2E9C-101B-9397-08002B2CF9AE}" pid="3" name="KSOProductBuildVer">
    <vt:lpwstr>2052-11.1.0.14036</vt:lpwstr>
  </property>
</Properties>
</file>