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32"/>
  </p:notesMasterIdLst>
  <p:handoutMasterIdLst>
    <p:handoutMasterId r:id="rId33"/>
  </p:handoutMasterIdLst>
  <p:sldIdLst>
    <p:sldId id="268" r:id="rId10"/>
    <p:sldId id="269" r:id="rId11"/>
    <p:sldId id="285" r:id="rId12"/>
    <p:sldId id="286" r:id="rId13"/>
    <p:sldId id="283" r:id="rId14"/>
    <p:sldId id="284" r:id="rId15"/>
    <p:sldId id="281" r:id="rId16"/>
    <p:sldId id="282" r:id="rId17"/>
    <p:sldId id="287" r:id="rId18"/>
    <p:sldId id="288" r:id="rId19"/>
    <p:sldId id="277" r:id="rId20"/>
    <p:sldId id="278" r:id="rId21"/>
    <p:sldId id="279" r:id="rId22"/>
    <p:sldId id="280" r:id="rId23"/>
    <p:sldId id="272" r:id="rId24"/>
    <p:sldId id="270" r:id="rId25"/>
    <p:sldId id="271" r:id="rId26"/>
    <p:sldId id="273" r:id="rId27"/>
    <p:sldId id="274" r:id="rId28"/>
    <p:sldId id="275" r:id="rId29"/>
    <p:sldId id="266" r:id="rId30"/>
    <p:sldId id="267" r:id="rId31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87" autoAdjust="0"/>
    <p:restoredTop sz="94660"/>
  </p:normalViewPr>
  <p:slideViewPr>
    <p:cSldViewPr snapToObjects="1">
      <p:cViewPr varScale="1">
        <p:scale>
          <a:sx n="61" d="100"/>
          <a:sy n="61" d="100"/>
        </p:scale>
        <p:origin x="-232" y="-760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orient="horz" pos="482"/>
        <p:guide pos="91"/>
        <p:guide pos="7585"/>
        <p:guide pos="3839"/>
        <p:guide pos="204"/>
        <p:guide pos="7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22/05/18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22/05/18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95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emf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emf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fr-CH"/>
              <a:t>Faire glisser l'image vers l'espace réservé ou cliquer sur l'icône pour l'ajouter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 xmlns:p14="http://schemas.microsoft.com/office/powerpoint/2010/main">
    <p:fade/>
  </p:transition>
  <p:extLst mod="1">
    <p:ext uri="{DCECCB84-F9BA-43D5-87BE-67443E8EF086}">
      <p15:sldGuideLst xmlns:p15="http://schemas.microsoft.com/office/powerpoint/2012/main" xmlns="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 xmlns:p14="http://schemas.microsoft.com/office/powerpoint/2010/main">
    <p:fade/>
  </p:transition>
  <p:extLst mod="1">
    <p:ext uri="{DCECCB84-F9BA-43D5-87BE-67443E8EF086}">
      <p15:sldGuideLst xmlns:p15="http://schemas.microsoft.com/office/powerpoint/2012/main" xmlns="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 xmlns:p14="http://schemas.microsoft.com/office/powerpoint/2010/main">
    <p:fade/>
  </p:transition>
  <p:extLst mod="1">
    <p:ext uri="{DCECCB84-F9BA-43D5-87BE-67443E8EF086}">
      <p15:sldGuideLst xmlns:p15="http://schemas.microsoft.com/office/powerpoint/2012/main" xmlns="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 xmlns:p14="http://schemas.microsoft.com/office/powerpoint/2010/main">
    <p:fade/>
  </p:transition>
  <p:extLst mod="1">
    <p:ext uri="{DCECCB84-F9BA-43D5-87BE-67443E8EF086}">
      <p15:sldGuideLst xmlns:p15="http://schemas.microsoft.com/office/powerpoint/2012/main" xmlns="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 xmlns:p14="http://schemas.microsoft.com/office/powerpoint/2010/main">
    <p:fade/>
  </p:transition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 xmlns:p14="http://schemas.microsoft.com/office/powerpoint/2010/main">
    <p:fade/>
  </p:transition>
  <p:extLst mod="1">
    <p:ext uri="{DCECCB84-F9BA-43D5-87BE-67443E8EF086}">
      <p15:sldGuideLst xmlns:p15="http://schemas.microsoft.com/office/powerpoint/2012/main" xmlns="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 xmlns:p14="http://schemas.microsoft.com/office/powerpoint/2010/main">
    <p:fade/>
  </p:transition>
  <p:extLst mod="1">
    <p:ext uri="{DCECCB84-F9BA-43D5-87BE-67443E8EF086}">
      <p15:sldGuideLst xmlns:p15="http://schemas.microsoft.com/office/powerpoint/2012/main" xmlns="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 xmlns:p14="http://schemas.microsoft.com/office/powerpoint/2010/main">
    <p:fade/>
  </p:transition>
  <p:extLst mod="1">
    <p:ext uri="{DCECCB84-F9BA-43D5-87BE-67443E8EF086}">
      <p15:sldGuideLst xmlns:p15="http://schemas.microsoft.com/office/powerpoint/2012/main" xmlns="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 xmlns:p14="http://schemas.microsoft.com/office/powerpoint/2010/main">
    <p:fade/>
  </p:transition>
  <p:extLst mod="1">
    <p:ext uri="{DCECCB84-F9BA-43D5-87BE-67443E8EF086}">
      <p15:sldGuideLst xmlns:p15="http://schemas.microsoft.com/office/powerpoint/2012/main" xmlns="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emf"/><Relationship Id="rId1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theme" Target="../theme/theme4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theme" Target="../theme/theme5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theme" Target="../theme/theme6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theme" Target="../theme/theme7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2.xml"/><Relationship Id="rId10" Type="http://schemas.openxmlformats.org/officeDocument/2006/relationships/theme" Target="../theme/theme8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theme" Target="../theme/theme9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1E3FA72-4E08-6742-9902-2B25A29D3BB2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4" y="6308726"/>
            <a:ext cx="846320" cy="2342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 xmlns:p14="http://schemas.microsoft.com/office/powerpoint/2010/main"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 xmlns:p14="http://schemas.microsoft.com/office/powerpoint/2010/main"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 xmlns:p14="http://schemas.microsoft.com/office/powerpoint/2010/main"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 xmlns:p14="http://schemas.microsoft.com/office/powerpoint/2010/main"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 xmlns:p14="http://schemas.microsoft.com/office/powerpoint/2010/main"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 xmlns:p14="http://schemas.microsoft.com/office/powerpoint/2010/main"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 xmlns:p14="http://schemas.microsoft.com/office/powerpoint/2010/main"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 xmlns:p14="http://schemas.microsoft.com/office/powerpoint/2010/main"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 xmlns:p14="http://schemas.microsoft.com/office/powerpoint/2010/main"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Relationship Id="rId3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>
          <a:xfrm>
            <a:off x="323850" y="4437140"/>
            <a:ext cx="11537949" cy="1152128"/>
          </a:xfrm>
        </p:spPr>
        <p:txBody>
          <a:bodyPr/>
          <a:lstStyle/>
          <a:p>
            <a:r>
              <a:rPr lang="en-GB" dirty="0"/>
              <a:t>Case Studies in Process Design II</a:t>
            </a:r>
            <a:br>
              <a:rPr lang="en-GB" dirty="0"/>
            </a:br>
            <a:r>
              <a:rPr lang="en-GB" sz="1800" dirty="0"/>
              <a:t>Clemens </a:t>
            </a:r>
            <a:r>
              <a:rPr lang="en-GB" sz="1800" dirty="0" err="1"/>
              <a:t>Isert</a:t>
            </a:r>
            <a:r>
              <a:rPr lang="en-GB" sz="1800" dirty="0"/>
              <a:t>, </a:t>
            </a:r>
            <a:r>
              <a:rPr lang="en-GB" sz="1800" dirty="0" err="1"/>
              <a:t>Selina</a:t>
            </a:r>
            <a:r>
              <a:rPr lang="en-GB" sz="1800" dirty="0"/>
              <a:t> </a:t>
            </a:r>
            <a:r>
              <a:rPr lang="en-GB" sz="1800" dirty="0" err="1"/>
              <a:t>Schlotterbeck</a:t>
            </a:r>
            <a:r>
              <a:rPr lang="en-GB" sz="1800" dirty="0"/>
              <a:t>, Tobias </a:t>
            </a:r>
            <a:r>
              <a:rPr lang="en-GB" sz="1800" dirty="0" err="1"/>
              <a:t>Seidler</a:t>
            </a:r>
            <a:r>
              <a:rPr lang="en-GB" sz="1800" dirty="0"/>
              <a:t>, </a:t>
            </a:r>
            <a:r>
              <a:rPr lang="en-GB" sz="1800" dirty="0" err="1"/>
              <a:t>Mithurshan</a:t>
            </a:r>
            <a:r>
              <a:rPr lang="en-GB" sz="1800" dirty="0"/>
              <a:t> </a:t>
            </a:r>
            <a:r>
              <a:rPr lang="en-GB" sz="1800" dirty="0" err="1"/>
              <a:t>Tharmalingam</a:t>
            </a:r>
            <a:r>
              <a:rPr lang="en-GB" sz="1800" dirty="0"/>
              <a:t>, Pauline Oeuvray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8" y="543622"/>
            <a:ext cx="11537949" cy="4020254"/>
          </a:xfrm>
        </p:spPr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 xmlns:p14="http://schemas.microsoft.com/office/powerpoint/2010/main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Reactor profile case 3</a:t>
            </a:r>
            <a:endParaRPr lang="en-GB" dirty="0"/>
          </a:p>
        </p:txBody>
      </p:sp>
      <p:pic>
        <p:nvPicPr>
          <p:cNvPr id="7" name="Espace réservé du contenu 6" descr="ReactorProfileCase3_pre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643" r="-146643"/>
          <a:stretch>
            <a:fillRect/>
          </a:stretch>
        </p:blipFill>
        <p:spPr>
          <a:xfrm>
            <a:off x="-1035371" y="734130"/>
            <a:ext cx="14989524" cy="5469480"/>
          </a:xfrm>
        </p:spPr>
      </p:pic>
    </p:spTree>
    <p:extLst>
      <p:ext uri="{BB962C8B-B14F-4D97-AF65-F5344CB8AC3E}">
        <p14:creationId xmlns:p14="http://schemas.microsoft.com/office/powerpoint/2010/main" val="25008269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NH</a:t>
            </a:r>
            <a:r>
              <a:rPr lang="en-GB" baseline="-25000" dirty="0"/>
              <a:t>3</a:t>
            </a:r>
            <a:r>
              <a:rPr lang="en-GB" dirty="0"/>
              <a:t> absorber:</a:t>
            </a:r>
          </a:p>
          <a:p>
            <a:r>
              <a:rPr lang="en-GB" dirty="0"/>
              <a:t>Ideal vs. real (case 1/case 3)</a:t>
            </a:r>
          </a:p>
          <a:p>
            <a:pPr lvl="1"/>
            <a:r>
              <a:rPr lang="en-GB" dirty="0"/>
              <a:t>Column height: 2.44 m / 4.39 m</a:t>
            </a:r>
          </a:p>
          <a:p>
            <a:pPr lvl="1"/>
            <a:r>
              <a:rPr lang="en-GB" dirty="0"/>
              <a:t>Diameter: 0.79 m / 0.79 m</a:t>
            </a:r>
          </a:p>
          <a:p>
            <a:pPr lvl="1"/>
            <a:r>
              <a:rPr lang="en-GB" dirty="0"/>
              <a:t>Flow rate ratio 0.80 / 1.64</a:t>
            </a:r>
          </a:p>
          <a:p>
            <a:pPr lvl="1"/>
            <a:r>
              <a:rPr lang="en-GB" dirty="0"/>
              <a:t>Temperature in the column</a:t>
            </a:r>
          </a:p>
          <a:p>
            <a:pPr lvl="1"/>
            <a:r>
              <a:rPr lang="en-GB" dirty="0"/>
              <a:t>Volumetric fraction H</a:t>
            </a:r>
            <a:r>
              <a:rPr lang="en-GB" baseline="-25000" dirty="0"/>
              <a:t>2</a:t>
            </a:r>
            <a:r>
              <a:rPr lang="en-GB" dirty="0"/>
              <a:t>SO</a:t>
            </a:r>
            <a:r>
              <a:rPr lang="en-GB" baseline="-25000" dirty="0"/>
              <a:t>4 </a:t>
            </a:r>
            <a:r>
              <a:rPr lang="en-GB" dirty="0"/>
              <a:t>: 0.37 / 2.01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336202494"/>
      </p:ext>
    </p:extLst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HCN absorber:</a:t>
            </a:r>
          </a:p>
          <a:p>
            <a:r>
              <a:rPr lang="en-GB" dirty="0"/>
              <a:t>Ideal vs. real (case 1/case 3)</a:t>
            </a:r>
          </a:p>
          <a:p>
            <a:pPr lvl="1"/>
            <a:r>
              <a:rPr lang="en-GB" dirty="0"/>
              <a:t>Column height: 9.73 m / 10.31 m</a:t>
            </a:r>
          </a:p>
          <a:p>
            <a:pPr lvl="1"/>
            <a:r>
              <a:rPr lang="en-GB" dirty="0"/>
              <a:t>Diameter: 1.11 m / 1.10 m</a:t>
            </a:r>
          </a:p>
          <a:p>
            <a:pPr lvl="1"/>
            <a:r>
              <a:rPr lang="en-GB" dirty="0"/>
              <a:t>Outlet temperature: 294.72 K / 293.57 K</a:t>
            </a:r>
          </a:p>
          <a:p>
            <a:pPr lvl="1"/>
            <a:r>
              <a:rPr lang="en-GB" dirty="0"/>
              <a:t>Water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246964687"/>
      </p:ext>
    </p:extLst>
  </p:cSld>
  <p:clrMapOvr>
    <a:masterClrMapping/>
  </p:clrMapOvr>
  <p:transition xmlns:p14="http://schemas.microsoft.com/office/powerpoint/2010/main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HCN distillation:</a:t>
            </a:r>
          </a:p>
          <a:p>
            <a:r>
              <a:rPr lang="en-GB" dirty="0"/>
              <a:t>Ideal vs. real (case 1/case 3)</a:t>
            </a:r>
          </a:p>
          <a:p>
            <a:pPr lvl="1"/>
            <a:r>
              <a:rPr lang="en-GB" dirty="0"/>
              <a:t>Column height: 9.36 m / 10.08 m</a:t>
            </a:r>
          </a:p>
          <a:p>
            <a:pPr lvl="1"/>
            <a:r>
              <a:rPr lang="en-GB" dirty="0"/>
              <a:t>Diameter: 1.73 m / 1.92 m</a:t>
            </a:r>
          </a:p>
          <a:p>
            <a:pPr lvl="1"/>
            <a:r>
              <a:rPr lang="en-GB" dirty="0"/>
              <a:t>Heat exchanger area: 0.057 m</a:t>
            </a:r>
            <a:r>
              <a:rPr lang="en-GB" baseline="30000" dirty="0"/>
              <a:t>2</a:t>
            </a:r>
            <a:r>
              <a:rPr lang="en-GB" dirty="0"/>
              <a:t> / 0.056 m</a:t>
            </a:r>
            <a:r>
              <a:rPr lang="en-GB" baseline="30000" dirty="0"/>
              <a:t>2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461997070"/>
      </p:ext>
    </p:extLst>
  </p:cSld>
  <p:clrMapOvr>
    <a:masterClrMapping/>
  </p:clrMapOvr>
  <p:transition xmlns:p14="http://schemas.microsoft.com/office/powerpoint/2010/main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Costs</a:t>
            </a:r>
          </a:p>
          <a:p>
            <a:r>
              <a:rPr lang="en-GB" dirty="0"/>
              <a:t>Ideal vs. real (case 1/case 3)</a:t>
            </a:r>
          </a:p>
          <a:p>
            <a:pPr lvl="1"/>
            <a:r>
              <a:rPr lang="en-GB" dirty="0"/>
              <a:t>Break-even price: 0.62 $/kg / 0.76 $/kg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6" name="Image 5" descr="costplot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69" y="2996940"/>
            <a:ext cx="2938082" cy="2802065"/>
          </a:xfrm>
          <a:prstGeom prst="rect">
            <a:avLst/>
          </a:prstGeom>
        </p:spPr>
      </p:pic>
      <p:pic>
        <p:nvPicPr>
          <p:cNvPr id="7" name="Image 6" descr="costplot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359" y="3001000"/>
            <a:ext cx="2937510" cy="2803208"/>
          </a:xfrm>
          <a:prstGeom prst="rect">
            <a:avLst/>
          </a:prstGeom>
        </p:spPr>
      </p:pic>
      <p:pic>
        <p:nvPicPr>
          <p:cNvPr id="8" name="Image 7" descr="costplot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110" y="3010144"/>
            <a:ext cx="3204401" cy="279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66668"/>
      </p:ext>
    </p:extLst>
  </p:cSld>
  <p:clrMapOvr>
    <a:masterClrMapping/>
  </p:clrMapOvr>
  <p:transition xmlns:p14="http://schemas.microsoft.com/office/powerpoint/2010/main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 xmlns:p14="http://schemas.microsoft.com/office/powerpoint/2010/main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801771638"/>
      </p:ext>
    </p:extLst>
  </p:cSld>
  <p:clrMapOvr>
    <a:masterClrMapping/>
  </p:clrMapOvr>
  <p:transition xmlns:p14="http://schemas.microsoft.com/office/powerpoint/2010/main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5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1" name="Rechteck 10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hteck 11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hteck 12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4" name="Bild 18" descr="g_eth_logo_kurz_neg_Schutzraum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27373"/>
      </p:ext>
    </p:extLst>
  </p:cSld>
  <p:clrMapOvr>
    <a:masterClrMapping/>
  </p:clrMapOvr>
  <p:transition xmlns:p14="http://schemas.microsoft.com/office/powerpoint/2010/main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143329"/>
      </p:ext>
    </p:extLst>
  </p:cSld>
  <p:clrMapOvr>
    <a:masterClrMapping/>
  </p:clrMapOvr>
  <p:transition xmlns:p14="http://schemas.microsoft.com/office/powerpoint/2010/main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297676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Reactor flow sheet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2" name="Espace réservé pour une image  1" descr="CaseStudyDiagram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033" r="-61033"/>
          <a:stretch>
            <a:fillRect/>
          </a:stretch>
        </p:blipFill>
        <p:spPr>
          <a:xfrm>
            <a:off x="323850" y="620713"/>
            <a:ext cx="11537950" cy="4205287"/>
          </a:xfrm>
        </p:spPr>
      </p:pic>
    </p:spTree>
    <p:extLst>
      <p:ext uri="{BB962C8B-B14F-4D97-AF65-F5344CB8AC3E}">
        <p14:creationId xmlns:p14="http://schemas.microsoft.com/office/powerpoint/2010/main" val="3737279567"/>
      </p:ext>
    </p:extLst>
  </p:cSld>
  <p:clrMapOvr>
    <a:masterClrMapping/>
  </p:clrMapOvr>
  <p:transition xmlns:p14="http://schemas.microsoft.com/office/powerpoint/2010/main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116238283"/>
      </p:ext>
    </p:extLst>
  </p:cSld>
  <p:clrMapOvr>
    <a:masterClrMapping/>
  </p:clrMapOvr>
  <p:transition xmlns:p14="http://schemas.microsoft.com/office/powerpoint/2010/main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b="1" dirty="0"/>
              <a:t>ETH Zurich</a:t>
            </a:r>
          </a:p>
          <a:p>
            <a:pPr marL="0" indent="0">
              <a:buNone/>
            </a:pPr>
            <a:r>
              <a:rPr lang="en-GB" sz="1800" dirty="0"/>
              <a:t>Organisational unit</a:t>
            </a:r>
          </a:p>
          <a:p>
            <a:pPr marL="0" indent="0">
              <a:buNone/>
            </a:pPr>
            <a:r>
              <a:rPr lang="en-GB" sz="1800" dirty="0"/>
              <a:t>Street address</a:t>
            </a:r>
          </a:p>
          <a:p>
            <a:pPr marL="0" indent="0">
              <a:buNone/>
            </a:pPr>
            <a:r>
              <a:rPr lang="en-GB" sz="1800" dirty="0"/>
              <a:t>Postcode City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www.ethz.ch/en.html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US" sz="1800" dirty="0"/>
              <a:t>Publisher: </a:t>
            </a:r>
            <a:r>
              <a:rPr lang="en-GB" sz="1800" dirty="0"/>
              <a:t>Organisational</a:t>
            </a:r>
            <a:r>
              <a:rPr lang="en-US" sz="1800" dirty="0"/>
              <a:t> unit of ETH Zurich</a:t>
            </a:r>
          </a:p>
          <a:p>
            <a:pPr marL="0" indent="0">
              <a:buNone/>
            </a:pPr>
            <a:r>
              <a:rPr lang="en-GB" sz="1800" dirty="0"/>
              <a:t>Design: Designer Name</a:t>
            </a:r>
          </a:p>
          <a:p>
            <a:pPr marL="0" indent="0">
              <a:buNone/>
            </a:pPr>
            <a:r>
              <a:rPr lang="en-US" sz="1800" dirty="0"/>
              <a:t>Images: Credit (slide xx), Credit (slide xx)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© ETH Zurich, December 2013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21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Contact information and credits</a:t>
            </a:r>
          </a:p>
        </p:txBody>
      </p:sp>
    </p:spTree>
    <p:extLst>
      <p:ext uri="{BB962C8B-B14F-4D97-AF65-F5344CB8AC3E}">
        <p14:creationId xmlns:p14="http://schemas.microsoft.com/office/powerpoint/2010/main" val="949753625"/>
      </p:ext>
    </p:extLst>
  </p:cSld>
  <p:clrMapOvr>
    <a:masterClrMapping/>
  </p:clrMapOvr>
  <p:transition xmlns:p14="http://schemas.microsoft.com/office/powerpoint/2010/main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193639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Four cases considered: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Overall optimization with a “black box” approach</a:t>
            </a:r>
          </a:p>
          <a:p>
            <a:pPr marL="361950" lvl="1" indent="0">
              <a:buNone/>
            </a:pPr>
            <a:endParaRPr lang="en-GB" dirty="0"/>
          </a:p>
          <a:p>
            <a:pPr marL="361950" lvl="1" indent="0">
              <a:buNone/>
            </a:pPr>
            <a:endParaRPr lang="en-GB" dirty="0"/>
          </a:p>
          <a:p>
            <a:pPr marL="361950" lvl="1" indent="0">
              <a:buNone/>
            </a:pPr>
            <a:endParaRPr lang="en-GB" dirty="0"/>
          </a:p>
          <a:p>
            <a:pPr marL="361950" lvl="1" indent="0">
              <a:buNone/>
            </a:pPr>
            <a:endParaRPr lang="en-GB" dirty="0"/>
          </a:p>
          <a:p>
            <a:pPr marL="361950" lvl="1" indent="0">
              <a:buNone/>
            </a:pPr>
            <a:endParaRPr lang="en-GB" dirty="0"/>
          </a:p>
          <a:p>
            <a:pPr marL="361950" lvl="1" indent="0">
              <a:buNone/>
            </a:pPr>
            <a:endParaRPr lang="en-GB" dirty="0"/>
          </a:p>
          <a:p>
            <a:pPr marL="361950" lvl="1" indent="0">
              <a:buNone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Modelling Approach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A22A54C5-F25A-D14C-A319-AEA786331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933168"/>
              </p:ext>
            </p:extLst>
          </p:nvPr>
        </p:nvGraphicFramePr>
        <p:xfrm>
          <a:off x="595406" y="2420860"/>
          <a:ext cx="11384960" cy="2763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6992">
                  <a:extLst>
                    <a:ext uri="{9D8B030D-6E8A-4147-A177-3AD203B41FA5}">
                      <a16:colId xmlns:a16="http://schemas.microsoft.com/office/drawing/2014/main" xmlns="" val="2023592035"/>
                    </a:ext>
                  </a:extLst>
                </a:gridCol>
                <a:gridCol w="2276992">
                  <a:extLst>
                    <a:ext uri="{9D8B030D-6E8A-4147-A177-3AD203B41FA5}">
                      <a16:colId xmlns:a16="http://schemas.microsoft.com/office/drawing/2014/main" xmlns="" val="1069251106"/>
                    </a:ext>
                  </a:extLst>
                </a:gridCol>
                <a:gridCol w="2276992">
                  <a:extLst>
                    <a:ext uri="{9D8B030D-6E8A-4147-A177-3AD203B41FA5}">
                      <a16:colId xmlns:a16="http://schemas.microsoft.com/office/drawing/2014/main" xmlns="" val="176633595"/>
                    </a:ext>
                  </a:extLst>
                </a:gridCol>
                <a:gridCol w="2276992">
                  <a:extLst>
                    <a:ext uri="{9D8B030D-6E8A-4147-A177-3AD203B41FA5}">
                      <a16:colId xmlns:a16="http://schemas.microsoft.com/office/drawing/2014/main" xmlns="" val="1572743861"/>
                    </a:ext>
                  </a:extLst>
                </a:gridCol>
                <a:gridCol w="2276992">
                  <a:extLst>
                    <a:ext uri="{9D8B030D-6E8A-4147-A177-3AD203B41FA5}">
                      <a16:colId xmlns:a16="http://schemas.microsoft.com/office/drawing/2014/main" xmlns="" val="4057482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0293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Gas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ideal gas law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ideal gas law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Peng-Robinson-EOS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Peng-Robinson-EOS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635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Heating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cross-current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cross-current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cross-current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co-current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1214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Absorbers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shortcut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shortcut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non-ideal Eq.-model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non-ideal Eq.-model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042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Distillation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Fenske-Underwood-Gilliland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Fenske-Underwood-Gilliland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NRTL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NRTL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140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ΔP considered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141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799608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ODE-system governing the reactor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69BA076-049B-C048-9A70-DBFD82ADC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79" y="1484730"/>
            <a:ext cx="51816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52708"/>
      </p:ext>
    </p:extLst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0486F77B-EBCA-4D98-96B4-D8109303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F51684B-6762-4772-9CCE-E61481E9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7290704-C0B1-4941-9014-F2D72347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E01BDD48-F433-4875-954E-0DFA17C62606}"/>
              </a:ext>
            </a:extLst>
          </p:cNvPr>
          <p:cNvSpPr txBox="1"/>
          <p:nvPr/>
        </p:nvSpPr>
        <p:spPr>
          <a:xfrm>
            <a:off x="409789" y="692620"/>
            <a:ext cx="11449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 err="1"/>
              <a:t>Assumptions</a:t>
            </a:r>
            <a:r>
              <a:rPr lang="de-CH" sz="2800" b="1" dirty="0"/>
              <a:t> </a:t>
            </a:r>
            <a:r>
              <a:rPr lang="de-CH" sz="2800" b="1" dirty="0" err="1"/>
              <a:t>for</a:t>
            </a:r>
            <a:r>
              <a:rPr lang="de-CH" sz="2800" b="1" dirty="0"/>
              <a:t> </a:t>
            </a:r>
            <a:r>
              <a:rPr lang="de-CH" sz="2800" b="1" dirty="0" err="1"/>
              <a:t>Ammonia</a:t>
            </a:r>
            <a:r>
              <a:rPr lang="de-CH" sz="2800" b="1" dirty="0"/>
              <a:t> Absorber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xmlns="" id="{A0A45610-7AFD-45C0-9B8F-D440C877D741}"/>
              </a:ext>
            </a:extLst>
          </p:cNvPr>
          <p:cNvGrpSpPr/>
          <p:nvPr/>
        </p:nvGrpSpPr>
        <p:grpSpPr>
          <a:xfrm>
            <a:off x="580057" y="4041368"/>
            <a:ext cx="11109054" cy="1791454"/>
            <a:chOff x="419457" y="3391872"/>
            <a:chExt cx="11109054" cy="1791454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xmlns="" id="{C1E6B540-7AB5-4DEA-9935-4D8AF7940D97}"/>
                </a:ext>
              </a:extLst>
            </p:cNvPr>
            <p:cNvSpPr txBox="1"/>
            <p:nvPr/>
          </p:nvSpPr>
          <p:spPr>
            <a:xfrm>
              <a:off x="419457" y="3429000"/>
              <a:ext cx="50407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/>
                <a:t>Ideal </a:t>
              </a:r>
              <a:r>
                <a:rPr lang="de-CH" b="1" dirty="0" err="1"/>
                <a:t>case</a:t>
              </a:r>
              <a:endParaRPr lang="de-CH" b="1" dirty="0"/>
            </a:p>
            <a:p>
              <a:endParaRPr lang="de-CH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CH" dirty="0"/>
                <a:t>Heat </a:t>
              </a:r>
              <a:r>
                <a:rPr lang="de-CH" dirty="0" err="1"/>
                <a:t>capacities</a:t>
              </a:r>
              <a:r>
                <a:rPr lang="de-CH" dirty="0"/>
                <a:t> </a:t>
              </a:r>
              <a:r>
                <a:rPr lang="de-CH" dirty="0" err="1"/>
                <a:t>are</a:t>
              </a:r>
              <a:r>
                <a:rPr lang="de-CH" dirty="0"/>
                <a:t> T </a:t>
              </a:r>
              <a:r>
                <a:rPr lang="de-CH" dirty="0" err="1"/>
                <a:t>independent</a:t>
              </a:r>
              <a:endParaRPr lang="de-CH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de-CH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de-CH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de-CH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xmlns="" id="{6855DB6C-3273-425C-AC16-D17F5347FA9A}"/>
                </a:ext>
              </a:extLst>
            </p:cNvPr>
            <p:cNvSpPr txBox="1"/>
            <p:nvPr/>
          </p:nvSpPr>
          <p:spPr>
            <a:xfrm>
              <a:off x="6487811" y="3391872"/>
              <a:ext cx="50407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/>
                <a:t>Non ideal </a:t>
              </a:r>
              <a:r>
                <a:rPr lang="de-CH" b="1" dirty="0" err="1"/>
                <a:t>case</a:t>
              </a:r>
              <a:endParaRPr lang="de-CH" b="1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de-CH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CH" dirty="0"/>
                <a:t>Heat </a:t>
              </a:r>
              <a:r>
                <a:rPr lang="de-CH" dirty="0" err="1"/>
                <a:t>capacities</a:t>
              </a:r>
              <a:r>
                <a:rPr lang="de-CH" dirty="0"/>
                <a:t> </a:t>
              </a:r>
              <a:r>
                <a:rPr lang="de-CH" dirty="0" err="1"/>
                <a:t>are</a:t>
              </a:r>
              <a:r>
                <a:rPr lang="de-CH" dirty="0"/>
                <a:t> T </a:t>
              </a:r>
              <a:r>
                <a:rPr lang="de-CH" dirty="0" err="1"/>
                <a:t>dependent</a:t>
              </a:r>
              <a:endParaRPr lang="de-CH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de-CH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de-CH" dirty="0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xmlns="" id="{0E1AE58D-949A-4868-A791-3FE8EB8CDE6B}"/>
              </a:ext>
            </a:extLst>
          </p:cNvPr>
          <p:cNvGrpSpPr/>
          <p:nvPr/>
        </p:nvGrpSpPr>
        <p:grpSpPr>
          <a:xfrm>
            <a:off x="419457" y="1484730"/>
            <a:ext cx="11420334" cy="1785104"/>
            <a:chOff x="419457" y="1484730"/>
            <a:chExt cx="11420334" cy="1785104"/>
          </a:xfrm>
        </p:grpSpPr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xmlns="" id="{708F2FB0-FDD8-432D-A125-D3D19A876A94}"/>
                </a:ext>
              </a:extLst>
            </p:cNvPr>
            <p:cNvSpPr txBox="1"/>
            <p:nvPr/>
          </p:nvSpPr>
          <p:spPr>
            <a:xfrm>
              <a:off x="419457" y="1484730"/>
              <a:ext cx="5602152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000" b="1" dirty="0"/>
                <a:t>General</a:t>
              </a:r>
            </a:p>
            <a:p>
              <a:endParaRPr lang="de-CH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 err="1"/>
                <a:t>Isothermal</a:t>
              </a:r>
              <a:r>
                <a:rPr lang="de-CH" dirty="0"/>
                <a:t> </a:t>
              </a:r>
              <a:r>
                <a:rPr lang="de-CH" dirty="0" err="1"/>
                <a:t>column</a:t>
              </a:r>
              <a:r>
                <a:rPr lang="de-CH" dirty="0"/>
                <a:t>			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 err="1"/>
                <a:t>Instantaneous</a:t>
              </a:r>
              <a:r>
                <a:rPr lang="de-CH" dirty="0"/>
                <a:t> &amp; irreversible </a:t>
              </a:r>
              <a:r>
                <a:rPr lang="de-CH" dirty="0" err="1"/>
                <a:t>reaction</a:t>
              </a:r>
              <a:endParaRPr lang="de-CH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/>
                <a:t>Heat </a:t>
              </a:r>
              <a:r>
                <a:rPr lang="de-CH" dirty="0" err="1"/>
                <a:t>of</a:t>
              </a:r>
              <a:r>
                <a:rPr lang="de-CH" dirty="0"/>
                <a:t> </a:t>
              </a:r>
              <a:r>
                <a:rPr lang="de-CH" dirty="0" err="1"/>
                <a:t>absorption</a:t>
              </a:r>
              <a:r>
                <a:rPr lang="de-CH" dirty="0"/>
                <a:t> </a:t>
              </a:r>
              <a:r>
                <a:rPr lang="de-CH" dirty="0" err="1"/>
                <a:t>neglected</a:t>
              </a:r>
              <a:endParaRPr lang="de-CH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/>
                <a:t>Outlet </a:t>
              </a:r>
              <a:r>
                <a:rPr lang="de-CH" dirty="0" err="1"/>
                <a:t>temperature</a:t>
              </a:r>
              <a:r>
                <a:rPr lang="de-CH" dirty="0"/>
                <a:t> </a:t>
              </a:r>
              <a:r>
                <a:rPr lang="de-CH" dirty="0" err="1"/>
                <a:t>for</a:t>
              </a:r>
              <a:r>
                <a:rPr lang="de-CH" dirty="0"/>
                <a:t> liquid and gas </a:t>
              </a:r>
              <a:r>
                <a:rPr lang="de-CH" dirty="0" err="1"/>
                <a:t>alike</a:t>
              </a:r>
              <a:endParaRPr lang="de-CH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xmlns="" id="{14841331-643E-47E9-8B53-48457524948C}"/>
                </a:ext>
              </a:extLst>
            </p:cNvPr>
            <p:cNvSpPr txBox="1"/>
            <p:nvPr/>
          </p:nvSpPr>
          <p:spPr>
            <a:xfrm>
              <a:off x="6237639" y="1525641"/>
              <a:ext cx="560215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CH" dirty="0"/>
            </a:p>
            <a:p>
              <a:endParaRPr lang="de-CH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 err="1"/>
                <a:t>No</a:t>
              </a:r>
              <a:r>
                <a:rPr lang="de-CH" dirty="0"/>
                <a:t> HCN </a:t>
              </a:r>
              <a:r>
                <a:rPr lang="de-CH" dirty="0" err="1"/>
                <a:t>absorption</a:t>
              </a:r>
              <a:r>
                <a:rPr lang="de-CH" dirty="0"/>
                <a:t> in </a:t>
              </a:r>
              <a:r>
                <a:rPr lang="de-CH" dirty="0" err="1"/>
                <a:t>water</a:t>
              </a:r>
              <a:endParaRPr lang="de-CH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 err="1"/>
                <a:t>No</a:t>
              </a:r>
              <a:r>
                <a:rPr lang="de-CH" dirty="0"/>
                <a:t> </a:t>
              </a:r>
              <a:r>
                <a:rPr lang="de-CH" dirty="0" err="1"/>
                <a:t>pressure</a:t>
              </a:r>
              <a:r>
                <a:rPr lang="de-CH" dirty="0"/>
                <a:t> </a:t>
              </a:r>
              <a:r>
                <a:rPr lang="de-CH" dirty="0" err="1"/>
                <a:t>drop</a:t>
              </a:r>
              <a:endParaRPr lang="de-CH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/>
                <a:t>20 % </a:t>
              </a:r>
              <a:r>
                <a:rPr lang="de-CH" dirty="0" err="1"/>
                <a:t>excess</a:t>
              </a:r>
              <a:r>
                <a:rPr lang="de-CH" dirty="0"/>
                <a:t> </a:t>
              </a:r>
              <a:r>
                <a:rPr lang="de-CH" dirty="0" err="1"/>
                <a:t>of</a:t>
              </a:r>
              <a:r>
                <a:rPr lang="de-CH" dirty="0"/>
                <a:t> </a:t>
              </a:r>
              <a:r>
                <a:rPr lang="de-CH" dirty="0" err="1"/>
                <a:t>sulfuric</a:t>
              </a:r>
              <a:r>
                <a:rPr lang="de-CH" dirty="0"/>
                <a:t> </a:t>
              </a:r>
              <a:r>
                <a:rPr lang="de-CH" dirty="0" err="1"/>
                <a:t>acid</a:t>
              </a:r>
              <a:endParaRPr lang="de-CH" dirty="0"/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626E4691-0EC4-4A23-94AF-3E6B499A3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479" y="5331669"/>
            <a:ext cx="6773900" cy="83371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F62DB472-57DE-44CF-AB8A-65ACA633B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19" y="5460698"/>
            <a:ext cx="3940513" cy="59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24435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FDE3256-08BD-49EA-BADD-47E5137E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5919C73-4F1B-4A65-BC56-A2BD4020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AC6906F-C695-42D0-8B48-6E39679D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xmlns="" id="{1C5DACA3-5790-4ACA-A8B0-83A51B447AE1}"/>
              </a:ext>
            </a:extLst>
          </p:cNvPr>
          <p:cNvGrpSpPr/>
          <p:nvPr/>
        </p:nvGrpSpPr>
        <p:grpSpPr>
          <a:xfrm>
            <a:off x="614650" y="1628750"/>
            <a:ext cx="11253993" cy="4265477"/>
            <a:chOff x="528416" y="1496752"/>
            <a:chExt cx="10718657" cy="3864495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xmlns="" id="{01B0C16B-8264-44E9-81FE-9E65721B1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416" y="1496752"/>
              <a:ext cx="5152660" cy="3864495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xmlns="" id="{72BEA4AF-5046-47EE-81D4-6FD0A4B24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4413" y="1496752"/>
              <a:ext cx="5152660" cy="3864495"/>
            </a:xfrm>
            <a:prstGeom prst="rect">
              <a:avLst/>
            </a:prstGeom>
          </p:spPr>
        </p:pic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xmlns="" id="{46CEF1EC-6307-4482-BF82-CBE6E1A51417}"/>
              </a:ext>
            </a:extLst>
          </p:cNvPr>
          <p:cNvSpPr txBox="1"/>
          <p:nvPr/>
        </p:nvSpPr>
        <p:spPr>
          <a:xfrm>
            <a:off x="472893" y="834751"/>
            <a:ext cx="111520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600" b="1" dirty="0" err="1"/>
              <a:t>Sensitivity</a:t>
            </a:r>
            <a:r>
              <a:rPr lang="de-CH" sz="2600" b="1" dirty="0"/>
              <a:t> Analysis </a:t>
            </a:r>
            <a:r>
              <a:rPr lang="de-CH" sz="2600" b="1" dirty="0" err="1"/>
              <a:t>of</a:t>
            </a:r>
            <a:r>
              <a:rPr lang="de-CH" sz="2600" b="1" dirty="0"/>
              <a:t> </a:t>
            </a:r>
            <a:r>
              <a:rPr lang="de-CH" sz="2600" b="1" dirty="0" err="1"/>
              <a:t>the</a:t>
            </a:r>
            <a:r>
              <a:rPr lang="de-CH" sz="2600" b="1" dirty="0"/>
              <a:t> </a:t>
            </a:r>
            <a:r>
              <a:rPr lang="de-CH" sz="2600" b="1" dirty="0" err="1"/>
              <a:t>Ammonia</a:t>
            </a:r>
            <a:r>
              <a:rPr lang="de-CH" sz="2600" b="1" dirty="0"/>
              <a:t> Absorber</a:t>
            </a:r>
          </a:p>
        </p:txBody>
      </p:sp>
    </p:spTree>
    <p:extLst>
      <p:ext uri="{BB962C8B-B14F-4D97-AF65-F5344CB8AC3E}">
        <p14:creationId xmlns:p14="http://schemas.microsoft.com/office/powerpoint/2010/main" val="3761759683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Ideal case</a:t>
            </a:r>
          </a:p>
          <a:p>
            <a:endParaRPr lang="en-GB" dirty="0"/>
          </a:p>
          <a:p>
            <a:r>
              <a:rPr lang="en-GB" dirty="0"/>
              <a:t>Isothermal column</a:t>
            </a:r>
          </a:p>
          <a:p>
            <a:r>
              <a:rPr lang="en-GB" dirty="0"/>
              <a:t>Heat of absorption neglected</a:t>
            </a:r>
          </a:p>
          <a:p>
            <a:r>
              <a:rPr lang="en-GB" dirty="0"/>
              <a:t>Outlet temperature same for gas and liquid</a:t>
            </a:r>
          </a:p>
          <a:p>
            <a:r>
              <a:rPr lang="en-GB" dirty="0"/>
              <a:t>Only HCN is absorbed</a:t>
            </a:r>
          </a:p>
          <a:p>
            <a:r>
              <a:rPr lang="en-GB" dirty="0"/>
              <a:t>Heat capacities not temperature dependent</a:t>
            </a:r>
          </a:p>
          <a:p>
            <a:r>
              <a:rPr lang="en-GB" dirty="0"/>
              <a:t>No HCN in liquid inlet stream</a:t>
            </a:r>
          </a:p>
          <a:p>
            <a:r>
              <a:rPr lang="en-GB" dirty="0"/>
              <a:t>Resistivity in the liquid phase neglected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Non-ideal case</a:t>
            </a:r>
          </a:p>
          <a:p>
            <a:endParaRPr lang="en-GB" dirty="0"/>
          </a:p>
          <a:p>
            <a:r>
              <a:rPr lang="en-GB" dirty="0"/>
              <a:t>Isothermal column</a:t>
            </a:r>
          </a:p>
          <a:p>
            <a:r>
              <a:rPr lang="en-GB" dirty="0"/>
              <a:t>Heat of absorption neglected</a:t>
            </a:r>
          </a:p>
          <a:p>
            <a:r>
              <a:rPr lang="en-GB" dirty="0"/>
              <a:t>Outlet temperature same for gas and liquid</a:t>
            </a:r>
          </a:p>
          <a:p>
            <a:r>
              <a:rPr lang="en-GB" dirty="0"/>
              <a:t>Only HCN is absorbed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Group A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Made assumptions for the HCN absorber</a:t>
            </a:r>
          </a:p>
        </p:txBody>
      </p:sp>
    </p:spTree>
    <p:extLst>
      <p:ext uri="{BB962C8B-B14F-4D97-AF65-F5344CB8AC3E}">
        <p14:creationId xmlns:p14="http://schemas.microsoft.com/office/powerpoint/2010/main" val="239499201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xmlns="" id="{2D2110E3-83BC-4D4A-81C6-243EDC7E19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039342"/>
            <a:ext cx="5576888" cy="4182666"/>
          </a:xfr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xmlns="" id="{6D488CB4-429D-D64C-AE82-45FE5567D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4595" y="2996940"/>
            <a:ext cx="5567205" cy="4213225"/>
          </a:xfrm>
        </p:spPr>
        <p:txBody>
          <a:bodyPr/>
          <a:lstStyle/>
          <a:p>
            <a:r>
              <a:rPr lang="de-DE" dirty="0"/>
              <a:t>Height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decreasing</a:t>
            </a:r>
            <a:r>
              <a:rPr lang="de-DE" dirty="0"/>
              <a:t> </a:t>
            </a:r>
            <a:r>
              <a:rPr lang="de-DE" dirty="0" err="1"/>
              <a:t>inlet</a:t>
            </a:r>
            <a:r>
              <a:rPr lang="de-DE" dirty="0"/>
              <a:t> liquid </a:t>
            </a:r>
            <a:r>
              <a:rPr lang="de-DE" dirty="0" err="1"/>
              <a:t>flow</a:t>
            </a:r>
            <a:endParaRPr lang="de-DE" dirty="0"/>
          </a:p>
          <a:p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absorption</a:t>
            </a:r>
            <a:endParaRPr lang="de-DE" dirty="0"/>
          </a:p>
          <a:p>
            <a:r>
              <a:rPr lang="de-DE" dirty="0"/>
              <a:t>CAPEX </a:t>
            </a:r>
            <a:r>
              <a:rPr lang="de-DE" dirty="0" err="1"/>
              <a:t>decreases</a:t>
            </a:r>
            <a:endParaRPr lang="de-DE" dirty="0"/>
          </a:p>
          <a:p>
            <a:r>
              <a:rPr lang="de-DE" dirty="0"/>
              <a:t>OPEX </a:t>
            </a:r>
            <a:r>
              <a:rPr lang="de-DE" dirty="0" err="1"/>
              <a:t>increases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35ABBF7B-96D1-6E4F-8290-F0AC4941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4127C30E-F535-FA47-9C07-E1BCED3E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C88BF33C-BAF6-464F-B278-84B3B0CB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xmlns="" id="{2AD82122-56E2-FD4B-B6AC-2B56FB45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Sensitivity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HCN Absorber</a:t>
            </a:r>
          </a:p>
        </p:txBody>
      </p:sp>
    </p:spTree>
    <p:extLst>
      <p:ext uri="{BB962C8B-B14F-4D97-AF65-F5344CB8AC3E}">
        <p14:creationId xmlns:p14="http://schemas.microsoft.com/office/powerpoint/2010/main" val="857607359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Reactor:</a:t>
            </a:r>
          </a:p>
          <a:p>
            <a:r>
              <a:rPr lang="en-GB" dirty="0" smtClean="0"/>
              <a:t>Ideal vs. real (case 1/case 3)</a:t>
            </a:r>
          </a:p>
          <a:p>
            <a:pPr lvl="1"/>
            <a:r>
              <a:rPr lang="en-GB" dirty="0" smtClean="0"/>
              <a:t>Length: 12 m / 28 m</a:t>
            </a:r>
          </a:p>
          <a:p>
            <a:pPr lvl="1"/>
            <a:r>
              <a:rPr lang="en-GB" dirty="0"/>
              <a:t>Number of </a:t>
            </a:r>
            <a:r>
              <a:rPr lang="en-GB" dirty="0" smtClean="0"/>
              <a:t>tubes: 1’342 / 17’149</a:t>
            </a:r>
          </a:p>
          <a:p>
            <a:pPr marL="361950" lvl="1" indent="0">
              <a:buNone/>
            </a:pPr>
            <a:endParaRPr lang="en-GB" dirty="0" smtClean="0"/>
          </a:p>
          <a:p>
            <a:r>
              <a:rPr lang="en-GB" dirty="0" smtClean="0"/>
              <a:t>Cross- </a:t>
            </a:r>
            <a:r>
              <a:rPr lang="en-GB" dirty="0"/>
              <a:t>vs. </a:t>
            </a:r>
            <a:r>
              <a:rPr lang="en-GB" dirty="0" smtClean="0"/>
              <a:t>co-</a:t>
            </a:r>
            <a:r>
              <a:rPr lang="en-GB" dirty="0" smtClean="0"/>
              <a:t>current (case 3/case 4)</a:t>
            </a:r>
            <a:endParaRPr lang="en-GB" dirty="0"/>
          </a:p>
          <a:p>
            <a:pPr lvl="1">
              <a:buFont typeface="Wingdings" charset="2"/>
              <a:buChar char="§"/>
            </a:pPr>
            <a:r>
              <a:rPr lang="en-GB" dirty="0" smtClean="0"/>
              <a:t>Number of tubes: 17’149 / 40’642</a:t>
            </a:r>
            <a:endParaRPr lang="en-GB" dirty="0"/>
          </a:p>
          <a:p>
            <a:pPr lvl="1">
              <a:buFont typeface="Wingdings" charset="2"/>
              <a:buChar char="§"/>
            </a:pPr>
            <a:r>
              <a:rPr lang="en-GB" dirty="0"/>
              <a:t>Heating medium </a:t>
            </a:r>
            <a:r>
              <a:rPr lang="en-GB" dirty="0" smtClean="0"/>
              <a:t>flow: 0.10 / 0.05</a:t>
            </a:r>
          </a:p>
          <a:p>
            <a:pPr lvl="1">
              <a:buFont typeface="Wingdings" charset="2"/>
              <a:buChar char="§"/>
            </a:pPr>
            <a:r>
              <a:rPr lang="en-GB" dirty="0" smtClean="0"/>
              <a:t>Conversion CH</a:t>
            </a:r>
            <a:r>
              <a:rPr lang="en-GB" baseline="-25000" dirty="0" smtClean="0"/>
              <a:t>4</a:t>
            </a:r>
            <a:r>
              <a:rPr lang="en-GB" dirty="0" smtClean="0"/>
              <a:t>: 0.82 / 0.59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16513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16zu9_en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eth_praesentation_16zu9_en.potx</Template>
  <TotalTime>29</TotalTime>
  <Words>584</Words>
  <Application>Microsoft Macintosh PowerPoint</Application>
  <PresentationFormat>Personnalisé</PresentationFormat>
  <Paragraphs>206</Paragraphs>
  <Slides>22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9</vt:i4>
      </vt:variant>
      <vt:variant>
        <vt:lpstr>Titres des diapositives</vt:lpstr>
      </vt:variant>
      <vt:variant>
        <vt:i4>22</vt:i4>
      </vt:variant>
    </vt:vector>
  </HeadingPairs>
  <TitlesOfParts>
    <vt:vector size="31" baseType="lpstr">
      <vt:lpstr>eth_praesentation_16zu9_en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Case Studies in Process Design II Clemens Isert, Selina Schlotterbeck, Tobias Seidler, Mithurshan Tharmalingam, Pauline Oeuvray</vt:lpstr>
      <vt:lpstr>Reactor flow sheet</vt:lpstr>
      <vt:lpstr>General Modelling Approach</vt:lpstr>
      <vt:lpstr>ODE-system governing the reactor</vt:lpstr>
      <vt:lpstr>Présentation PowerPoint</vt:lpstr>
      <vt:lpstr>Présentation PowerPoint</vt:lpstr>
      <vt:lpstr>Made assumptions for the HCN absorber</vt:lpstr>
      <vt:lpstr>Sensitivity analysis of the HCN Absorber</vt:lpstr>
      <vt:lpstr>Results</vt:lpstr>
      <vt:lpstr>Reactor profile case 3</vt:lpstr>
      <vt:lpstr>Results</vt:lpstr>
      <vt:lpstr>Results</vt:lpstr>
      <vt:lpstr>Results</vt:lpstr>
      <vt:lpstr>Results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Contact information and credits</vt:lpstr>
      <vt:lpstr>Présentation PowerPoint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Kaspar Guggenbühl</dc:creator>
  <cp:lastModifiedBy>Pauline Oeuvray</cp:lastModifiedBy>
  <cp:revision>127</cp:revision>
  <cp:lastPrinted>2013-06-08T11:22:51Z</cp:lastPrinted>
  <dcterms:created xsi:type="dcterms:W3CDTF">2013-05-24T16:23:39Z</dcterms:created>
  <dcterms:modified xsi:type="dcterms:W3CDTF">2018-05-22T09:47:55Z</dcterms:modified>
</cp:coreProperties>
</file>